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69" r:id="rId3"/>
    <p:sldId id="258" r:id="rId4"/>
    <p:sldId id="257" r:id="rId5"/>
    <p:sldId id="259" r:id="rId6"/>
    <p:sldId id="272" r:id="rId7"/>
    <p:sldId id="273" r:id="rId8"/>
    <p:sldId id="260" r:id="rId9"/>
    <p:sldId id="261" r:id="rId10"/>
    <p:sldId id="270" r:id="rId11"/>
    <p:sldId id="267" r:id="rId12"/>
    <p:sldId id="262" r:id="rId13"/>
    <p:sldId id="264" r:id="rId14"/>
    <p:sldId id="263" r:id="rId15"/>
    <p:sldId id="268" r:id="rId16"/>
    <p:sldId id="275" r:id="rId17"/>
    <p:sldId id="276" r:id="rId18"/>
    <p:sldId id="277" r:id="rId19"/>
    <p:sldId id="274" r:id="rId20"/>
    <p:sldId id="26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30"/>
  </p:normalViewPr>
  <p:slideViewPr>
    <p:cSldViewPr snapToGrid="0" snapToObjects="1">
      <p:cViewPr varScale="1">
        <p:scale>
          <a:sx n="90" d="100"/>
          <a:sy n="90" d="100"/>
        </p:scale>
        <p:origin x="1182" y="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747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8992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83028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77936" y="274638"/>
            <a:ext cx="7608864"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14053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A63DC-777A-854B-BE2C-AAEBA2FE085F}"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27117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2A63DC-777A-854B-BE2C-AAEBA2FE08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170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48404" y="274638"/>
            <a:ext cx="763839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2A63DC-777A-854B-BE2C-AAEBA2FE085F}"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70112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2A63DC-777A-854B-BE2C-AAEBA2FE085F}"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84330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A63DC-777A-854B-BE2C-AAEBA2FE085F}"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16653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2773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78137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A63DC-777A-854B-BE2C-AAEBA2FE085F}" type="datetimeFigureOut">
              <a:rPr lang="en-US" smtClean="0"/>
              <a:t>5/6/2017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9C37-0427-6E49-B1C8-9B225E89A978}" type="slidenum">
              <a:rPr lang="en-US" smtClean="0"/>
              <a:t>‹#›</a:t>
            </a:fld>
            <a:endParaRPr lang="en-US"/>
          </a:p>
        </p:txBody>
      </p:sp>
    </p:spTree>
    <p:extLst>
      <p:ext uri="{BB962C8B-B14F-4D97-AF65-F5344CB8AC3E}">
        <p14:creationId xmlns:p14="http://schemas.microsoft.com/office/powerpoint/2010/main" val="312954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371836" y="997678"/>
            <a:ext cx="4206033" cy="420635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dirty="0"/>
          </a:p>
        </p:txBody>
      </p:sp>
      <p:sp>
        <p:nvSpPr>
          <p:cNvPr id="2" name="Title 1"/>
          <p:cNvSpPr>
            <a:spLocks noGrp="1"/>
          </p:cNvSpPr>
          <p:nvPr>
            <p:ph type="title"/>
          </p:nvPr>
        </p:nvSpPr>
        <p:spPr>
          <a:xfrm>
            <a:off x="1077936" y="34384"/>
            <a:ext cx="7608864" cy="1143000"/>
          </a:xfrm>
          <a:noFill/>
        </p:spPr>
        <p:txBody>
          <a:bodyPr>
            <a:normAutofit/>
          </a:bodyPr>
          <a:lstStyle/>
          <a:p>
            <a:r>
              <a:rPr lang="en-US" b="1" dirty="0" smtClean="0">
                <a:solidFill>
                  <a:srgbClr val="1F497D"/>
                </a:solidFill>
              </a:rPr>
              <a:t>Capstone Project by</a:t>
            </a:r>
            <a:endParaRPr lang="en-US" b="1" dirty="0">
              <a:solidFill>
                <a:srgbClr val="FF0000"/>
              </a:solidFill>
            </a:endParaRPr>
          </a:p>
        </p:txBody>
      </p:sp>
      <p:sp>
        <p:nvSpPr>
          <p:cNvPr id="8" name="Rectangle 7"/>
          <p:cNvSpPr/>
          <p:nvPr/>
        </p:nvSpPr>
        <p:spPr>
          <a:xfrm>
            <a:off x="5619243" y="6455678"/>
            <a:ext cx="3521705" cy="369332"/>
          </a:xfrm>
          <a:prstGeom prst="rect">
            <a:avLst/>
          </a:prstGeom>
        </p:spPr>
        <p:txBody>
          <a:bodyPr wrap="none">
            <a:spAutoFit/>
          </a:bodyPr>
          <a:lstStyle/>
          <a:p>
            <a:r>
              <a:rPr lang="en-US" dirty="0" smtClean="0"/>
              <a:t>Venn Diagram of Data Science Skills</a:t>
            </a:r>
            <a:endParaRPr lang="en-US" dirty="0"/>
          </a:p>
        </p:txBody>
      </p:sp>
      <p:sp>
        <p:nvSpPr>
          <p:cNvPr id="9" name="Oval 8"/>
          <p:cNvSpPr/>
          <p:nvPr/>
        </p:nvSpPr>
        <p:spPr>
          <a:xfrm>
            <a:off x="3860467" y="882257"/>
            <a:ext cx="4201533" cy="420635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11" name="Oval 10"/>
          <p:cNvSpPr/>
          <p:nvPr/>
        </p:nvSpPr>
        <p:spPr>
          <a:xfrm>
            <a:off x="2473107" y="2622783"/>
            <a:ext cx="4197787" cy="420616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a:p>
        </p:txBody>
      </p:sp>
      <p:sp>
        <p:nvSpPr>
          <p:cNvPr id="4" name="TextBox 3"/>
          <p:cNvSpPr txBox="1"/>
          <p:nvPr/>
        </p:nvSpPr>
        <p:spPr>
          <a:xfrm>
            <a:off x="2935004" y="5267298"/>
            <a:ext cx="3295445" cy="830997"/>
          </a:xfrm>
          <a:prstGeom prst="rect">
            <a:avLst/>
          </a:prstGeom>
          <a:noFill/>
        </p:spPr>
        <p:txBody>
          <a:bodyPr wrap="square" rtlCol="0">
            <a:spAutoFit/>
          </a:bodyPr>
          <a:lstStyle/>
          <a:p>
            <a:pPr algn="ctr"/>
            <a:r>
              <a:rPr lang="en-US" sz="2400" dirty="0"/>
              <a:t>Communicating Results for Decision-</a:t>
            </a:r>
            <a:r>
              <a:rPr lang="en-US" sz="2400" dirty="0" smtClean="0"/>
              <a:t>Making</a:t>
            </a:r>
            <a:endParaRPr lang="en-US" sz="2400" dirty="0"/>
          </a:p>
        </p:txBody>
      </p:sp>
      <p:sp>
        <p:nvSpPr>
          <p:cNvPr id="5" name="Rectangle 4"/>
          <p:cNvSpPr/>
          <p:nvPr/>
        </p:nvSpPr>
        <p:spPr>
          <a:xfrm>
            <a:off x="5315426" y="1741328"/>
            <a:ext cx="2424590" cy="1200328"/>
          </a:xfrm>
          <a:prstGeom prst="rect">
            <a:avLst/>
          </a:prstGeom>
        </p:spPr>
        <p:txBody>
          <a:bodyPr wrap="square">
            <a:spAutoFit/>
          </a:bodyPr>
          <a:lstStyle/>
          <a:p>
            <a:pPr algn="ctr"/>
            <a:r>
              <a:rPr lang="en-US" sz="2400" dirty="0"/>
              <a:t>Coding </a:t>
            </a:r>
            <a:r>
              <a:rPr lang="en-US" sz="2400" dirty="0" smtClean="0"/>
              <a:t>with Performance </a:t>
            </a:r>
            <a:r>
              <a:rPr lang="en-US" sz="2400" dirty="0"/>
              <a:t>on Big Data</a:t>
            </a:r>
          </a:p>
        </p:txBody>
      </p:sp>
      <p:sp>
        <p:nvSpPr>
          <p:cNvPr id="6" name="Rectangle 5"/>
          <p:cNvSpPr/>
          <p:nvPr/>
        </p:nvSpPr>
        <p:spPr>
          <a:xfrm rot="19383436">
            <a:off x="1497361" y="2235537"/>
            <a:ext cx="2827667" cy="461665"/>
          </a:xfrm>
          <a:prstGeom prst="rect">
            <a:avLst/>
          </a:prstGeom>
        </p:spPr>
        <p:txBody>
          <a:bodyPr wrap="none">
            <a:spAutoFit/>
          </a:bodyPr>
          <a:lstStyle/>
          <a:p>
            <a:pPr algn="ctr"/>
            <a:r>
              <a:rPr lang="en-US" sz="2400" dirty="0" smtClean="0"/>
              <a:t>Statistics &amp; Modeling</a:t>
            </a:r>
            <a:endParaRPr lang="en-US" sz="2400" dirty="0"/>
          </a:p>
        </p:txBody>
      </p:sp>
      <p:sp>
        <p:nvSpPr>
          <p:cNvPr id="7" name="TextBox 6"/>
          <p:cNvSpPr txBox="1"/>
          <p:nvPr/>
        </p:nvSpPr>
        <p:spPr>
          <a:xfrm rot="21276053">
            <a:off x="3999836" y="2675886"/>
            <a:ext cx="1866267" cy="954107"/>
          </a:xfrm>
          <a:prstGeom prst="rect">
            <a:avLst/>
          </a:prstGeom>
          <a:noFill/>
        </p:spPr>
        <p:txBody>
          <a:bodyPr wrap="square" rtlCol="0">
            <a:spAutoFit/>
          </a:bodyPr>
          <a:lstStyle/>
          <a:p>
            <a:r>
              <a:rPr lang="en-US" sz="2800" dirty="0" err="1" smtClean="0"/>
              <a:t>Vivek</a:t>
            </a:r>
            <a:r>
              <a:rPr lang="en-US" sz="2800" dirty="0" smtClean="0"/>
              <a:t> </a:t>
            </a:r>
            <a:br>
              <a:rPr lang="en-US" sz="2800" dirty="0" smtClean="0"/>
            </a:br>
            <a:r>
              <a:rPr lang="en-US" sz="2800" dirty="0" err="1" smtClean="0"/>
              <a:t>Pandiyan</a:t>
            </a:r>
            <a:endParaRPr lang="en-US" sz="2800" dirty="0"/>
          </a:p>
        </p:txBody>
      </p:sp>
    </p:spTree>
    <p:extLst>
      <p:ext uri="{BB962C8B-B14F-4D97-AF65-F5344CB8AC3E}">
        <p14:creationId xmlns:p14="http://schemas.microsoft.com/office/powerpoint/2010/main" val="25533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2</a:t>
            </a:r>
            <a:endParaRPr lang="en-US" b="1" dirty="0">
              <a:solidFill>
                <a:srgbClr val="1F497D"/>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002" y="1880170"/>
            <a:ext cx="8603281" cy="4116016"/>
          </a:xfrm>
        </p:spPr>
      </p:pic>
    </p:spTree>
    <p:extLst>
      <p:ext uri="{BB962C8B-B14F-4D97-AF65-F5344CB8AC3E}">
        <p14:creationId xmlns:p14="http://schemas.microsoft.com/office/powerpoint/2010/main" val="2826277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3</a:t>
            </a:r>
            <a:endParaRPr lang="en-US" b="1" dirty="0">
              <a:solidFill>
                <a:srgbClr val="1F497D"/>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57" y="1705510"/>
            <a:ext cx="8636578" cy="4121143"/>
          </a:xfrm>
        </p:spPr>
      </p:pic>
    </p:spTree>
    <p:extLst>
      <p:ext uri="{BB962C8B-B14F-4D97-AF65-F5344CB8AC3E}">
        <p14:creationId xmlns:p14="http://schemas.microsoft.com/office/powerpoint/2010/main" val="3000122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Discussion: Comparison With Your Competitor</a:t>
            </a:r>
            <a:endParaRPr lang="en-US" b="1" dirty="0">
              <a:solidFill>
                <a:srgbClr val="1F497D"/>
              </a:solidFill>
            </a:endParaRPr>
          </a:p>
        </p:txBody>
      </p:sp>
      <p:sp>
        <p:nvSpPr>
          <p:cNvPr id="4" name="Text Placeholder 3"/>
          <p:cNvSpPr>
            <a:spLocks noGrp="1"/>
          </p:cNvSpPr>
          <p:nvPr>
            <p:ph type="body" idx="1"/>
          </p:nvPr>
        </p:nvSpPr>
        <p:spPr>
          <a:solidFill>
            <a:srgbClr val="FFFFFF"/>
          </a:solidFill>
        </p:spPr>
        <p:txBody>
          <a:bodyPr/>
          <a:lstStyle/>
          <a:p>
            <a:r>
              <a:rPr lang="en-US" dirty="0" smtClean="0">
                <a:solidFill>
                  <a:srgbClr val="1F497D"/>
                </a:solidFill>
              </a:rPr>
              <a:t>Competitor’s Results</a:t>
            </a:r>
            <a:endParaRPr lang="en-US" dirty="0">
              <a:solidFill>
                <a:srgbClr val="1F497D"/>
              </a:solidFill>
            </a:endParaRPr>
          </a:p>
        </p:txBody>
      </p:sp>
      <p:sp>
        <p:nvSpPr>
          <p:cNvPr id="5" name="Content Placeholder 4"/>
          <p:cNvSpPr>
            <a:spLocks noGrp="1"/>
          </p:cNvSpPr>
          <p:nvPr>
            <p:ph sz="half" idx="2"/>
          </p:nvPr>
        </p:nvSpPr>
        <p:spPr/>
        <p:txBody>
          <a:bodyPr>
            <a:normAutofit lnSpcReduction="10000"/>
          </a:bodyPr>
          <a:lstStyle/>
          <a:p>
            <a:r>
              <a:rPr lang="en-US" dirty="0" smtClean="0"/>
              <a:t>Slower because of the older technology and no ETL tools used</a:t>
            </a:r>
          </a:p>
          <a:p>
            <a:r>
              <a:rPr lang="en-US" dirty="0" smtClean="0"/>
              <a:t>Simple Graphs from QGIS</a:t>
            </a:r>
          </a:p>
          <a:p>
            <a:endParaRPr lang="en-US" dirty="0"/>
          </a:p>
          <a:p>
            <a:r>
              <a:rPr lang="en-US" dirty="0" smtClean="0"/>
              <a:t>Hardly to work with live datasets and real time twitter data</a:t>
            </a:r>
          </a:p>
          <a:p>
            <a:r>
              <a:rPr lang="en-US" dirty="0" smtClean="0"/>
              <a:t>Too much complications on the methodology</a:t>
            </a:r>
            <a:endParaRPr lang="en-US" dirty="0"/>
          </a:p>
        </p:txBody>
      </p:sp>
      <p:sp>
        <p:nvSpPr>
          <p:cNvPr id="6" name="Text Placeholder 5"/>
          <p:cNvSpPr>
            <a:spLocks noGrp="1"/>
          </p:cNvSpPr>
          <p:nvPr>
            <p:ph type="body" sz="quarter" idx="3"/>
          </p:nvPr>
        </p:nvSpPr>
        <p:spPr>
          <a:solidFill>
            <a:srgbClr val="FFFFFF"/>
          </a:solidFill>
        </p:spPr>
        <p:txBody>
          <a:bodyPr/>
          <a:lstStyle/>
          <a:p>
            <a:r>
              <a:rPr lang="en-US" dirty="0" smtClean="0">
                <a:solidFill>
                  <a:srgbClr val="1F497D"/>
                </a:solidFill>
              </a:rPr>
              <a:t>Your Results</a:t>
            </a:r>
            <a:endParaRPr lang="en-US" dirty="0">
              <a:solidFill>
                <a:srgbClr val="1F497D"/>
              </a:solidFill>
            </a:endParaRPr>
          </a:p>
        </p:txBody>
      </p:sp>
      <p:sp>
        <p:nvSpPr>
          <p:cNvPr id="7" name="Content Placeholder 6"/>
          <p:cNvSpPr>
            <a:spLocks noGrp="1"/>
          </p:cNvSpPr>
          <p:nvPr>
            <p:ph sz="quarter" idx="4"/>
          </p:nvPr>
        </p:nvSpPr>
        <p:spPr/>
        <p:txBody>
          <a:bodyPr/>
          <a:lstStyle/>
          <a:p>
            <a:r>
              <a:rPr lang="en-US" dirty="0" smtClean="0"/>
              <a:t>SSIS and Pentaho are used as an ETL tool for performance</a:t>
            </a:r>
          </a:p>
          <a:p>
            <a:r>
              <a:rPr lang="en-US" dirty="0" smtClean="0"/>
              <a:t>Results are in terms of interactive Dashboards</a:t>
            </a:r>
          </a:p>
          <a:p>
            <a:r>
              <a:rPr lang="en-US" dirty="0" smtClean="0"/>
              <a:t>Easier to perform sentiment analysis</a:t>
            </a:r>
          </a:p>
          <a:p>
            <a:r>
              <a:rPr lang="en-US" dirty="0" smtClean="0"/>
              <a:t>Simple algorithms matches the same accuracy</a:t>
            </a:r>
            <a:endParaRPr lang="en-US" dirty="0"/>
          </a:p>
        </p:txBody>
      </p:sp>
    </p:spTree>
    <p:extLst>
      <p:ext uri="{BB962C8B-B14F-4D97-AF65-F5344CB8AC3E}">
        <p14:creationId xmlns:p14="http://schemas.microsoft.com/office/powerpoint/2010/main" val="2799172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Performance on Big Data: Time Measurements</a:t>
            </a:r>
            <a:endParaRPr lang="en-US" b="1" dirty="0">
              <a:solidFill>
                <a:srgbClr val="1F497D"/>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204" y="2107438"/>
            <a:ext cx="4521480" cy="33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289" y="2785946"/>
            <a:ext cx="4757310" cy="36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204" y="3586002"/>
            <a:ext cx="4821747" cy="349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880" y="4324393"/>
            <a:ext cx="4561719" cy="36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9217" y="5104237"/>
            <a:ext cx="4691734" cy="304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9217" y="5743361"/>
            <a:ext cx="4753848" cy="328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24674" y="2107438"/>
            <a:ext cx="887487" cy="369332"/>
          </a:xfrm>
          <a:prstGeom prst="rect">
            <a:avLst/>
          </a:prstGeom>
          <a:noFill/>
        </p:spPr>
        <p:txBody>
          <a:bodyPr wrap="none" rtlCol="0">
            <a:spAutoFit/>
          </a:bodyPr>
          <a:lstStyle/>
          <a:p>
            <a:r>
              <a:rPr lang="en-US" dirty="0" smtClean="0"/>
              <a:t>Step 1: </a:t>
            </a:r>
            <a:endParaRPr lang="en-US" dirty="0"/>
          </a:p>
        </p:txBody>
      </p:sp>
      <p:sp>
        <p:nvSpPr>
          <p:cNvPr id="11" name="TextBox 10"/>
          <p:cNvSpPr txBox="1"/>
          <p:nvPr/>
        </p:nvSpPr>
        <p:spPr>
          <a:xfrm>
            <a:off x="966151" y="2781286"/>
            <a:ext cx="887487" cy="369332"/>
          </a:xfrm>
          <a:prstGeom prst="rect">
            <a:avLst/>
          </a:prstGeom>
          <a:noFill/>
        </p:spPr>
        <p:txBody>
          <a:bodyPr wrap="none" rtlCol="0">
            <a:spAutoFit/>
          </a:bodyPr>
          <a:lstStyle/>
          <a:p>
            <a:r>
              <a:rPr lang="en-US" dirty="0" smtClean="0"/>
              <a:t>Step 2: </a:t>
            </a:r>
            <a:endParaRPr lang="en-US" dirty="0"/>
          </a:p>
        </p:txBody>
      </p:sp>
      <p:sp>
        <p:nvSpPr>
          <p:cNvPr id="12" name="TextBox 11"/>
          <p:cNvSpPr txBox="1"/>
          <p:nvPr/>
        </p:nvSpPr>
        <p:spPr>
          <a:xfrm>
            <a:off x="966150" y="4324496"/>
            <a:ext cx="887487" cy="369332"/>
          </a:xfrm>
          <a:prstGeom prst="rect">
            <a:avLst/>
          </a:prstGeom>
          <a:noFill/>
        </p:spPr>
        <p:txBody>
          <a:bodyPr wrap="none" rtlCol="0">
            <a:spAutoFit/>
          </a:bodyPr>
          <a:lstStyle/>
          <a:p>
            <a:r>
              <a:rPr lang="en-US" dirty="0" smtClean="0"/>
              <a:t>Step 4: </a:t>
            </a:r>
            <a:endParaRPr lang="en-US" dirty="0"/>
          </a:p>
        </p:txBody>
      </p:sp>
      <p:sp>
        <p:nvSpPr>
          <p:cNvPr id="13" name="TextBox 12"/>
          <p:cNvSpPr txBox="1"/>
          <p:nvPr/>
        </p:nvSpPr>
        <p:spPr>
          <a:xfrm>
            <a:off x="987074" y="5723188"/>
            <a:ext cx="887487" cy="369332"/>
          </a:xfrm>
          <a:prstGeom prst="rect">
            <a:avLst/>
          </a:prstGeom>
          <a:noFill/>
        </p:spPr>
        <p:txBody>
          <a:bodyPr wrap="none" rtlCol="0">
            <a:spAutoFit/>
          </a:bodyPr>
          <a:lstStyle/>
          <a:p>
            <a:r>
              <a:rPr lang="en-US" dirty="0" smtClean="0"/>
              <a:t>Step 6: </a:t>
            </a:r>
            <a:endParaRPr lang="en-US" dirty="0"/>
          </a:p>
        </p:txBody>
      </p:sp>
      <p:sp>
        <p:nvSpPr>
          <p:cNvPr id="14" name="TextBox 13"/>
          <p:cNvSpPr txBox="1"/>
          <p:nvPr/>
        </p:nvSpPr>
        <p:spPr>
          <a:xfrm>
            <a:off x="966151" y="3590934"/>
            <a:ext cx="887487" cy="369332"/>
          </a:xfrm>
          <a:prstGeom prst="rect">
            <a:avLst/>
          </a:prstGeom>
          <a:noFill/>
        </p:spPr>
        <p:txBody>
          <a:bodyPr wrap="none" rtlCol="0">
            <a:spAutoFit/>
          </a:bodyPr>
          <a:lstStyle/>
          <a:p>
            <a:r>
              <a:rPr lang="en-US" dirty="0" smtClean="0"/>
              <a:t>Step 3: </a:t>
            </a:r>
            <a:endParaRPr lang="en-US" dirty="0"/>
          </a:p>
        </p:txBody>
      </p:sp>
      <p:sp>
        <p:nvSpPr>
          <p:cNvPr id="15" name="TextBox 14"/>
          <p:cNvSpPr txBox="1"/>
          <p:nvPr/>
        </p:nvSpPr>
        <p:spPr>
          <a:xfrm>
            <a:off x="987074" y="5071692"/>
            <a:ext cx="887487" cy="369332"/>
          </a:xfrm>
          <a:prstGeom prst="rect">
            <a:avLst/>
          </a:prstGeom>
          <a:noFill/>
        </p:spPr>
        <p:txBody>
          <a:bodyPr wrap="none" rtlCol="0">
            <a:spAutoFit/>
          </a:bodyPr>
          <a:lstStyle/>
          <a:p>
            <a:r>
              <a:rPr lang="en-US" dirty="0" smtClean="0"/>
              <a:t>Step 5: </a:t>
            </a:r>
            <a:endParaRPr lang="en-US" dirty="0"/>
          </a:p>
        </p:txBody>
      </p:sp>
    </p:spTree>
    <p:extLst>
      <p:ext uri="{BB962C8B-B14F-4D97-AF65-F5344CB8AC3E}">
        <p14:creationId xmlns:p14="http://schemas.microsoft.com/office/powerpoint/2010/main" val="1074901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Conclusion</a:t>
            </a:r>
            <a:endParaRPr lang="en-US" b="1" dirty="0">
              <a:solidFill>
                <a:srgbClr val="1F497D"/>
              </a:solidFill>
            </a:endParaRPr>
          </a:p>
        </p:txBody>
      </p:sp>
      <p:sp>
        <p:nvSpPr>
          <p:cNvPr id="3" name="Content Placeholder 2"/>
          <p:cNvSpPr>
            <a:spLocks noGrp="1"/>
          </p:cNvSpPr>
          <p:nvPr>
            <p:ph idx="1"/>
          </p:nvPr>
        </p:nvSpPr>
        <p:spPr>
          <a:xfrm>
            <a:off x="457200" y="1600200"/>
            <a:ext cx="7751135" cy="3136605"/>
          </a:xfrm>
        </p:spPr>
        <p:txBody>
          <a:bodyPr>
            <a:normAutofit fontScale="92500" lnSpcReduction="20000"/>
          </a:bodyPr>
          <a:lstStyle/>
          <a:p>
            <a:r>
              <a:rPr lang="en-US" dirty="0" smtClean="0"/>
              <a:t>The Data models used by the competitor can’t be implemented in business world because the structure is not designed for data marts and my process is faster when we are working with data lake due the ETL tools .</a:t>
            </a:r>
          </a:p>
          <a:p>
            <a:r>
              <a:rPr lang="en-US" dirty="0" smtClean="0"/>
              <a:t>Dashboard are developed on the end product to interact with the results and drill down the data if necessary</a:t>
            </a:r>
          </a:p>
        </p:txBody>
      </p:sp>
      <p:pic>
        <p:nvPicPr>
          <p:cNvPr id="4" name="Picture 3" descr="/Users/vpandiyan/Desktop/Screen Shot 2016-12-16 at 5.34.06 PM.png"/>
          <p:cNvPicPr/>
          <p:nvPr/>
        </p:nvPicPr>
        <p:blipFill>
          <a:blip r:embed="rId2">
            <a:extLst>
              <a:ext uri="{28A0092B-C50C-407E-A947-70E740481C1C}">
                <a14:useLocalDpi xmlns:a14="http://schemas.microsoft.com/office/drawing/2010/main" val="0"/>
              </a:ext>
            </a:extLst>
          </a:blip>
          <a:srcRect/>
          <a:stretch>
            <a:fillRect/>
          </a:stretch>
        </p:blipFill>
        <p:spPr bwMode="auto">
          <a:xfrm>
            <a:off x="883611" y="4832498"/>
            <a:ext cx="2843100" cy="669467"/>
          </a:xfrm>
          <a:prstGeom prst="rect">
            <a:avLst/>
          </a:prstGeom>
          <a:noFill/>
          <a:ln>
            <a:noFill/>
          </a:ln>
        </p:spPr>
      </p:pic>
    </p:spTree>
    <p:extLst>
      <p:ext uri="{BB962C8B-B14F-4D97-AF65-F5344CB8AC3E}">
        <p14:creationId xmlns:p14="http://schemas.microsoft.com/office/powerpoint/2010/main" val="2105829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772925" y="2458686"/>
            <a:ext cx="2276475" cy="1628775"/>
          </a:xfrm>
          <a:prstGeom prst="rect">
            <a:avLst/>
          </a:prstGeom>
        </p:spPr>
      </p:pic>
      <p:sp>
        <p:nvSpPr>
          <p:cNvPr id="5" name="Title 1"/>
          <p:cNvSpPr txBox="1">
            <a:spLocks/>
          </p:cNvSpPr>
          <p:nvPr/>
        </p:nvSpPr>
        <p:spPr>
          <a:xfrm>
            <a:off x="1077936" y="326028"/>
            <a:ext cx="7608864" cy="1143000"/>
          </a:xfrm>
          <a:prstGeom prst="rect">
            <a:avLst/>
          </a:prstGeom>
          <a:solidFill>
            <a:srgbClr val="FFFF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1F497D"/>
                </a:solidFill>
              </a:rPr>
              <a:t>Conclusion</a:t>
            </a:r>
            <a:endParaRPr lang="en-US" b="1" dirty="0">
              <a:solidFill>
                <a:srgbClr val="1F497D"/>
              </a:solidFill>
            </a:endParaRPr>
          </a:p>
        </p:txBody>
      </p:sp>
      <p:sp>
        <p:nvSpPr>
          <p:cNvPr id="6" name="Rectangle 5"/>
          <p:cNvSpPr/>
          <p:nvPr/>
        </p:nvSpPr>
        <p:spPr>
          <a:xfrm>
            <a:off x="659218" y="1890143"/>
            <a:ext cx="4630479" cy="2308324"/>
          </a:xfrm>
          <a:prstGeom prst="rect">
            <a:avLst/>
          </a:prstGeom>
        </p:spPr>
        <p:txBody>
          <a:bodyPr wrap="square">
            <a:spAutoFit/>
          </a:bodyPr>
          <a:lstStyle/>
          <a:p>
            <a:pPr marL="342900" indent="-342900">
              <a:buFont typeface="Arial" panose="020B0604020202020204" pitchFamily="34" charset="0"/>
              <a:buChar char="•"/>
            </a:pPr>
            <a:r>
              <a:rPr lang="en-US" sz="2400" dirty="0"/>
              <a:t>Big data technologies are used.</a:t>
            </a:r>
          </a:p>
          <a:p>
            <a:r>
              <a:rPr lang="en-US" sz="2400" dirty="0"/>
              <a:t>Result can be further enhanced by using the real/live data as the dataset will not be skewed and this would enhance the performance and produce better outcomes.</a:t>
            </a:r>
          </a:p>
        </p:txBody>
      </p:sp>
    </p:spTree>
    <p:extLst>
      <p:ext uri="{BB962C8B-B14F-4D97-AF65-F5344CB8AC3E}">
        <p14:creationId xmlns:p14="http://schemas.microsoft.com/office/powerpoint/2010/main" val="214423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p:cNvPicPr>
            <a:picLocks noGr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94" y="1600200"/>
            <a:ext cx="7623687" cy="1844749"/>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94" y="3444949"/>
            <a:ext cx="5934075" cy="3357880"/>
          </a:xfrm>
          <a:prstGeom prst="rect">
            <a:avLst/>
          </a:prstGeom>
          <a:noFill/>
          <a:ln>
            <a:noFill/>
          </a:ln>
        </p:spPr>
      </p:pic>
    </p:spTree>
    <p:extLst>
      <p:ext uri="{BB962C8B-B14F-4D97-AF65-F5344CB8AC3E}">
        <p14:creationId xmlns:p14="http://schemas.microsoft.com/office/powerpoint/2010/main" val="293538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and data load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071" y="1600200"/>
            <a:ext cx="7326044" cy="4525963"/>
          </a:xfrm>
        </p:spPr>
      </p:pic>
    </p:spTree>
    <p:extLst>
      <p:ext uri="{BB962C8B-B14F-4D97-AF65-F5344CB8AC3E}">
        <p14:creationId xmlns:p14="http://schemas.microsoft.com/office/powerpoint/2010/main" val="46877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5063"/>
            <a:ext cx="8229600" cy="4376237"/>
          </a:xfrm>
        </p:spPr>
      </p:pic>
    </p:spTree>
    <p:extLst>
      <p:ext uri="{BB962C8B-B14F-4D97-AF65-F5344CB8AC3E}">
        <p14:creationId xmlns:p14="http://schemas.microsoft.com/office/powerpoint/2010/main" val="2493982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Refrences</a:t>
            </a:r>
            <a:endParaRPr lang="en-US" dirty="0"/>
          </a:p>
        </p:txBody>
      </p:sp>
      <p:sp>
        <p:nvSpPr>
          <p:cNvPr id="3" name="Content Placeholder 2"/>
          <p:cNvSpPr>
            <a:spLocks noGrp="1"/>
          </p:cNvSpPr>
          <p:nvPr>
            <p:ph idx="1"/>
          </p:nvPr>
        </p:nvSpPr>
        <p:spPr/>
        <p:txBody>
          <a:bodyPr>
            <a:normAutofit fontScale="40000" lnSpcReduction="20000"/>
          </a:bodyPr>
          <a:lstStyle/>
          <a:p>
            <a:pPr lvl="0"/>
            <a:r>
              <a:rPr lang="en-US" dirty="0"/>
              <a:t>Spencer, Matthew, et al. "Executing multiple pipelined data analysis operations in the grid." </a:t>
            </a:r>
            <a:r>
              <a:rPr lang="en-US" i="1" dirty="0"/>
              <a:t>Proceedings of the 2002 ACM/IEEE conference on Supercomputing</a:t>
            </a:r>
            <a:r>
              <a:rPr lang="en-US" dirty="0"/>
              <a:t>. IEEE Computer Society Press, 2002.</a:t>
            </a:r>
          </a:p>
          <a:p>
            <a:pPr lvl="0"/>
            <a:r>
              <a:rPr lang="en-US" dirty="0"/>
              <a:t>Kim, </a:t>
            </a:r>
            <a:r>
              <a:rPr lang="en-US" dirty="0" err="1"/>
              <a:t>Hwi</a:t>
            </a:r>
            <a:r>
              <a:rPr lang="en-US" dirty="0"/>
              <a:t>-Gang, </a:t>
            </a:r>
            <a:r>
              <a:rPr lang="en-US" dirty="0" err="1"/>
              <a:t>Seongjoo</a:t>
            </a:r>
            <a:r>
              <a:rPr lang="en-US" dirty="0"/>
              <a:t> Lee, and </a:t>
            </a:r>
            <a:r>
              <a:rPr lang="en-US" dirty="0" err="1"/>
              <a:t>Sunghyon</a:t>
            </a:r>
            <a:r>
              <a:rPr lang="en-US" dirty="0"/>
              <a:t> </a:t>
            </a:r>
            <a:r>
              <a:rPr lang="en-US" dirty="0" err="1"/>
              <a:t>Kyeong</a:t>
            </a:r>
            <a:r>
              <a:rPr lang="en-US" dirty="0"/>
              <a:t>. "Discovering hot topics using Twitter streaming data social topic detection and geographic clustering." </a:t>
            </a:r>
            <a:r>
              <a:rPr lang="en-US" i="1" dirty="0"/>
              <a:t>Advances in Social Networks Analysis and Mining (ASONAM), 2013 IEEE/ACM International Conference on</a:t>
            </a:r>
            <a:r>
              <a:rPr lang="en-US" dirty="0"/>
              <a:t>. IEEE, 2013.</a:t>
            </a:r>
          </a:p>
          <a:p>
            <a:pPr lvl="0"/>
            <a:r>
              <a:rPr lang="en-US" dirty="0" err="1"/>
              <a:t>Buneci</a:t>
            </a:r>
            <a:r>
              <a:rPr lang="en-US" dirty="0"/>
              <a:t>, Emma S., and Daniel A. Reed. "Analysis of application heartbeats: Learning structural and temporal features in time series data for identification of performance problems." </a:t>
            </a:r>
            <a:r>
              <a:rPr lang="en-US" i="1" dirty="0"/>
              <a:t>Proceedings of the 2008 ACM/IEEE conference on Supercomputing</a:t>
            </a:r>
            <a:r>
              <a:rPr lang="en-US" dirty="0"/>
              <a:t>. IEEE Press, 2008.</a:t>
            </a:r>
          </a:p>
          <a:p>
            <a:pPr lvl="0"/>
            <a:r>
              <a:rPr lang="en-US" dirty="0" err="1"/>
              <a:t>Wolski</a:t>
            </a:r>
            <a:r>
              <a:rPr lang="en-US" dirty="0"/>
              <a:t>, Rich, Neil Spring, and Chris Peterson. "Implementing a performance forecasting system for </a:t>
            </a:r>
            <a:r>
              <a:rPr lang="en-US" dirty="0" err="1"/>
              <a:t>metacomputing</a:t>
            </a:r>
            <a:r>
              <a:rPr lang="en-US" dirty="0"/>
              <a:t> the network weather service." </a:t>
            </a:r>
            <a:r>
              <a:rPr lang="en-US" i="1" dirty="0"/>
              <a:t>Supercomputing, ACM/IEEE 1997 Conference</a:t>
            </a:r>
            <a:r>
              <a:rPr lang="en-US" dirty="0"/>
              <a:t>. IEEE, 1997.</a:t>
            </a:r>
          </a:p>
          <a:p>
            <a:pPr lvl="0"/>
            <a:r>
              <a:rPr lang="en-US" dirty="0"/>
              <a:t>Roe, Kevin, Duane Stevens, and Carol McCord. "High resolution weather modeling for improved fire management." </a:t>
            </a:r>
            <a:r>
              <a:rPr lang="en-US" i="1" dirty="0"/>
              <a:t>Proceedings of the 2001 ACM/IEEE Conference on Supercomputing</a:t>
            </a:r>
            <a:r>
              <a:rPr lang="en-US" dirty="0"/>
              <a:t>. ACM, 2001.</a:t>
            </a:r>
          </a:p>
          <a:p>
            <a:pPr lvl="0"/>
            <a:r>
              <a:rPr lang="en-US" dirty="0"/>
              <a:t>James Stephen, Julian, et al. "Program analysis for secure big data processing." </a:t>
            </a:r>
            <a:r>
              <a:rPr lang="en-US" i="1" dirty="0"/>
              <a:t>Proceedings of the 29th ACM/IEEE international conference on Automated software engineering</a:t>
            </a:r>
            <a:r>
              <a:rPr lang="en-US" dirty="0"/>
              <a:t>. ACM, 2014.</a:t>
            </a:r>
          </a:p>
          <a:p>
            <a:pPr lvl="0"/>
            <a:r>
              <a:rPr lang="en-US" dirty="0" err="1"/>
              <a:t>Swany</a:t>
            </a:r>
            <a:r>
              <a:rPr lang="en-US" dirty="0"/>
              <a:t>, Martin, and Rich </a:t>
            </a:r>
            <a:r>
              <a:rPr lang="en-US" dirty="0" err="1"/>
              <a:t>Wolski</a:t>
            </a:r>
            <a:r>
              <a:rPr lang="en-US" dirty="0"/>
              <a:t>. "Multivariate resource performance forecasting in the network weather service." </a:t>
            </a:r>
            <a:r>
              <a:rPr lang="en-US" i="1" dirty="0"/>
              <a:t>Supercomputing, ACM/IEEE 2002 Conference</a:t>
            </a:r>
            <a:r>
              <a:rPr lang="en-US" dirty="0"/>
              <a:t>. IEEE, 2002.</a:t>
            </a:r>
          </a:p>
          <a:p>
            <a:pPr lvl="0"/>
            <a:r>
              <a:rPr lang="en-US" dirty="0" err="1"/>
              <a:t>Primet</a:t>
            </a:r>
            <a:r>
              <a:rPr lang="en-US" dirty="0"/>
              <a:t>, Pascale, Robert </a:t>
            </a:r>
            <a:r>
              <a:rPr lang="en-US" dirty="0" err="1"/>
              <a:t>Harakaly</a:t>
            </a:r>
            <a:r>
              <a:rPr lang="en-US" dirty="0"/>
              <a:t>, and Franck </a:t>
            </a:r>
            <a:r>
              <a:rPr lang="en-US" dirty="0" err="1"/>
              <a:t>Bonnassieux</a:t>
            </a:r>
            <a:r>
              <a:rPr lang="en-US" dirty="0"/>
              <a:t>. "Experiments of network throughput measurement and forecasting using the network weather." </a:t>
            </a:r>
            <a:r>
              <a:rPr lang="en-US" i="1" dirty="0"/>
              <a:t>Cluster Computing and the Grid, 2002. 2nd IEEE/ACM International Symposium on</a:t>
            </a:r>
            <a:r>
              <a:rPr lang="en-US" dirty="0"/>
              <a:t>. IEEE, 2002.</a:t>
            </a:r>
          </a:p>
          <a:p>
            <a:pPr lvl="0"/>
            <a:r>
              <a:rPr lang="en-US" dirty="0"/>
              <a:t>Cheng, </a:t>
            </a:r>
            <a:r>
              <a:rPr lang="en-US" dirty="0" err="1"/>
              <a:t>Shanjun</a:t>
            </a:r>
            <a:r>
              <a:rPr lang="en-US" dirty="0"/>
              <a:t>, Anita Raja, and Victor Lesser. "</a:t>
            </a:r>
            <a:r>
              <a:rPr lang="en-US" dirty="0" err="1"/>
              <a:t>Multiagent</a:t>
            </a:r>
            <a:r>
              <a:rPr lang="en-US" dirty="0"/>
              <a:t> meta-level control for a network of weather radars." </a:t>
            </a:r>
            <a:r>
              <a:rPr lang="en-US" i="1" dirty="0"/>
              <a:t>Web Intelligence and Intelligent Agent Technology (WI-IAT), 2010 IEEE/WIC/ACM International Conference on</a:t>
            </a:r>
            <a:r>
              <a:rPr lang="en-US" dirty="0"/>
              <a:t>. Vol. 2. IEEE, 2010.</a:t>
            </a:r>
          </a:p>
          <a:p>
            <a:pPr lvl="0"/>
            <a:r>
              <a:rPr lang="en-US" dirty="0"/>
              <a:t>Roe, Kevin, Duane Stevens, and Carol McCord. "High resolution weather modeling for improved fire management." </a:t>
            </a:r>
            <a:r>
              <a:rPr lang="en-US" i="1" dirty="0"/>
              <a:t>Proceedings of the 2001 ACM/IEEE Conference on Supercomputing</a:t>
            </a:r>
            <a:r>
              <a:rPr lang="en-US" dirty="0"/>
              <a:t>. ACM, 2001.</a:t>
            </a:r>
          </a:p>
          <a:p>
            <a:endParaRPr lang="en-US" dirty="0"/>
          </a:p>
        </p:txBody>
      </p:sp>
    </p:spTree>
    <p:extLst>
      <p:ext uri="{BB962C8B-B14F-4D97-AF65-F5344CB8AC3E}">
        <p14:creationId xmlns:p14="http://schemas.microsoft.com/office/powerpoint/2010/main" val="121300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1F497D"/>
                </a:solidFill>
              </a:rPr>
              <a:t>Contribution of Competitor’s Article</a:t>
            </a:r>
            <a:endParaRPr lang="en-US" dirty="0"/>
          </a:p>
        </p:txBody>
      </p:sp>
      <p:sp>
        <p:nvSpPr>
          <p:cNvPr id="3" name="Content Placeholder 2"/>
          <p:cNvSpPr>
            <a:spLocks noGrp="1"/>
          </p:cNvSpPr>
          <p:nvPr>
            <p:ph idx="1"/>
          </p:nvPr>
        </p:nvSpPr>
        <p:spPr>
          <a:xfrm>
            <a:off x="457200" y="1600200"/>
            <a:ext cx="8298712" cy="2525233"/>
          </a:xfrm>
        </p:spPr>
        <p:txBody>
          <a:bodyPr>
            <a:normAutofit fontScale="70000" lnSpcReduction="20000"/>
          </a:bodyPr>
          <a:lstStyle/>
          <a:p>
            <a:r>
              <a:rPr lang="en-US" dirty="0"/>
              <a:t>Weather is major factor for food sales the food consumed by the people various drastically based on the type of weather/season the food is grown and the taste of the </a:t>
            </a:r>
            <a:r>
              <a:rPr lang="en-US" dirty="0" smtClean="0"/>
              <a:t>food</a:t>
            </a:r>
          </a:p>
          <a:p>
            <a:r>
              <a:rPr lang="en-US" dirty="0" smtClean="0"/>
              <a:t>The </a:t>
            </a:r>
            <a:r>
              <a:rPr lang="en-US" dirty="0"/>
              <a:t>food is also imported from a different location in usual causes and the transportation also various based on the speed of the mode. </a:t>
            </a:r>
            <a:endParaRPr lang="en-US" dirty="0" smtClean="0"/>
          </a:p>
          <a:p>
            <a:r>
              <a:rPr lang="en-US" dirty="0" smtClean="0"/>
              <a:t>My </a:t>
            </a:r>
            <a:r>
              <a:rPr lang="en-US" dirty="0"/>
              <a:t>competitor used neural network with 2 nodes to identify the maximum accuracy.</a:t>
            </a:r>
          </a:p>
        </p:txBody>
      </p:sp>
      <p:pic>
        <p:nvPicPr>
          <p:cNvPr id="7" name="Picture 6"/>
          <p:cNvPicPr/>
          <p:nvPr/>
        </p:nvPicPr>
        <p:blipFill>
          <a:blip r:embed="rId2"/>
          <a:stretch>
            <a:fillRect/>
          </a:stretch>
        </p:blipFill>
        <p:spPr>
          <a:xfrm>
            <a:off x="568841" y="4024424"/>
            <a:ext cx="5842592" cy="2732567"/>
          </a:xfrm>
          <a:prstGeom prst="rect">
            <a:avLst/>
          </a:prstGeom>
        </p:spPr>
      </p:pic>
    </p:spTree>
    <p:extLst>
      <p:ext uri="{BB962C8B-B14F-4D97-AF65-F5344CB8AC3E}">
        <p14:creationId xmlns:p14="http://schemas.microsoft.com/office/powerpoint/2010/main" val="151979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Quiz for Your Classmates</a:t>
            </a:r>
            <a:endParaRPr lang="en-US" b="1" dirty="0">
              <a:solidFill>
                <a:srgbClr val="1F497D"/>
              </a:solidFill>
            </a:endParaRPr>
          </a:p>
        </p:txBody>
      </p:sp>
      <p:sp>
        <p:nvSpPr>
          <p:cNvPr id="3" name="Content Placeholder 2"/>
          <p:cNvSpPr>
            <a:spLocks noGrp="1"/>
          </p:cNvSpPr>
          <p:nvPr>
            <p:ph idx="1"/>
          </p:nvPr>
        </p:nvSpPr>
        <p:spPr/>
        <p:txBody>
          <a:bodyPr/>
          <a:lstStyle/>
          <a:p>
            <a:r>
              <a:rPr lang="en-US" dirty="0" smtClean="0">
                <a:solidFill>
                  <a:srgbClr val="1F497D"/>
                </a:solidFill>
              </a:rPr>
              <a:t>What statistical method was used?</a:t>
            </a:r>
          </a:p>
          <a:p>
            <a:pPr marL="0" indent="0">
              <a:buNone/>
            </a:pPr>
            <a:endParaRPr lang="en-US" dirty="0" smtClean="0">
              <a:solidFill>
                <a:srgbClr val="1F497D"/>
              </a:solidFill>
            </a:endParaRPr>
          </a:p>
          <a:p>
            <a:r>
              <a:rPr lang="en-US" dirty="0" smtClean="0">
                <a:solidFill>
                  <a:srgbClr val="1F497D"/>
                </a:solidFill>
              </a:rPr>
              <a:t>What programming tool was used?</a:t>
            </a:r>
          </a:p>
          <a:p>
            <a:pPr marL="0" indent="0">
              <a:buNone/>
            </a:pPr>
            <a:endParaRPr lang="en-US" dirty="0" smtClean="0">
              <a:solidFill>
                <a:srgbClr val="1F497D"/>
              </a:solidFill>
            </a:endParaRPr>
          </a:p>
          <a:p>
            <a:r>
              <a:rPr lang="en-US" dirty="0" smtClean="0">
                <a:solidFill>
                  <a:srgbClr val="1F497D"/>
                </a:solidFill>
              </a:rPr>
              <a:t>What scientific contribution was made?</a:t>
            </a:r>
          </a:p>
          <a:p>
            <a:endParaRPr lang="en-US" dirty="0">
              <a:solidFill>
                <a:srgbClr val="1F497D"/>
              </a:solidFill>
            </a:endParaRPr>
          </a:p>
          <a:p>
            <a:r>
              <a:rPr lang="en-US" dirty="0" smtClean="0">
                <a:solidFill>
                  <a:srgbClr val="1F497D"/>
                </a:solidFill>
              </a:rPr>
              <a:t>What idea could be useful for </a:t>
            </a:r>
            <a:r>
              <a:rPr lang="en-US" smtClean="0">
                <a:solidFill>
                  <a:srgbClr val="1F497D"/>
                </a:solidFill>
              </a:rPr>
              <a:t>your project?</a:t>
            </a:r>
            <a:endParaRPr lang="en-US" dirty="0">
              <a:solidFill>
                <a:srgbClr val="1F497D"/>
              </a:solidFill>
            </a:endParaRPr>
          </a:p>
        </p:txBody>
      </p:sp>
    </p:spTree>
    <p:extLst>
      <p:ext uri="{BB962C8B-B14F-4D97-AF65-F5344CB8AC3E}">
        <p14:creationId xmlns:p14="http://schemas.microsoft.com/office/powerpoint/2010/main" val="7868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Contribution of Competitor’s Article</a:t>
            </a:r>
            <a:endParaRPr lang="en-US" b="1" dirty="0">
              <a:solidFill>
                <a:srgbClr val="1F497D"/>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8" y="1417638"/>
            <a:ext cx="5979116" cy="5162888"/>
          </a:xfrm>
        </p:spPr>
      </p:pic>
    </p:spTree>
    <p:extLst>
      <p:ext uri="{BB962C8B-B14F-4D97-AF65-F5344CB8AC3E}">
        <p14:creationId xmlns:p14="http://schemas.microsoft.com/office/powerpoint/2010/main" val="34040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Description of Your Contribution</a:t>
            </a:r>
            <a:endParaRPr lang="en-US" b="1" dirty="0">
              <a:solidFill>
                <a:srgbClr val="1F497D"/>
              </a:solidFill>
            </a:endParaRPr>
          </a:p>
        </p:txBody>
      </p:sp>
      <p:sp>
        <p:nvSpPr>
          <p:cNvPr id="3" name="Content Placeholder 2"/>
          <p:cNvSpPr>
            <a:spLocks noGrp="1"/>
          </p:cNvSpPr>
          <p:nvPr>
            <p:ph idx="1"/>
          </p:nvPr>
        </p:nvSpPr>
        <p:spPr/>
        <p:txBody>
          <a:bodyPr>
            <a:normAutofit lnSpcReduction="10000"/>
          </a:bodyPr>
          <a:lstStyle/>
          <a:p>
            <a:r>
              <a:rPr lang="en-US" dirty="0" smtClean="0"/>
              <a:t>Used modern ETL tools to increase the performance</a:t>
            </a:r>
          </a:p>
          <a:p>
            <a:r>
              <a:rPr lang="en-US" dirty="0" smtClean="0"/>
              <a:t>Interactive live dashboards for </a:t>
            </a:r>
            <a:r>
              <a:rPr lang="en-US" dirty="0" err="1" smtClean="0"/>
              <a:t>simplying</a:t>
            </a:r>
            <a:r>
              <a:rPr lang="en-US" dirty="0" smtClean="0"/>
              <a:t> data interpretation.</a:t>
            </a:r>
          </a:p>
          <a:p>
            <a:r>
              <a:rPr lang="en-US" dirty="0" smtClean="0"/>
              <a:t>Used simpler methodology to produce the same result as my competitor.</a:t>
            </a:r>
          </a:p>
          <a:p>
            <a:r>
              <a:rPr lang="en-US" dirty="0" smtClean="0"/>
              <a:t>Designed/Structured the methodology to work with the like data and used TERR to data manipulate using  </a:t>
            </a:r>
            <a:r>
              <a:rPr lang="en-US" dirty="0" err="1" smtClean="0"/>
              <a:t>Spotfire</a:t>
            </a:r>
            <a:r>
              <a:rPr lang="en-US" dirty="0" smtClean="0"/>
              <a:t>.</a:t>
            </a:r>
            <a:endParaRPr lang="en-US" dirty="0"/>
          </a:p>
        </p:txBody>
      </p:sp>
    </p:spTree>
    <p:extLst>
      <p:ext uri="{BB962C8B-B14F-4D97-AF65-F5344CB8AC3E}">
        <p14:creationId xmlns:p14="http://schemas.microsoft.com/office/powerpoint/2010/main" val="64643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Data Source and Content</a:t>
            </a:r>
            <a:endParaRPr lang="en-US" b="1" dirty="0">
              <a:solidFill>
                <a:srgbClr val="1F497D"/>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78" y="2332037"/>
            <a:ext cx="4609390" cy="4525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700" y="1930400"/>
            <a:ext cx="4559300" cy="4927600"/>
          </a:xfrm>
          <a:prstGeom prst="rect">
            <a:avLst/>
          </a:prstGeom>
        </p:spPr>
      </p:pic>
      <p:sp>
        <p:nvSpPr>
          <p:cNvPr id="6" name="TextBox 5"/>
          <p:cNvSpPr txBox="1"/>
          <p:nvPr/>
        </p:nvSpPr>
        <p:spPr>
          <a:xfrm>
            <a:off x="752439" y="1546443"/>
            <a:ext cx="3352800" cy="584775"/>
          </a:xfrm>
          <a:prstGeom prst="rect">
            <a:avLst/>
          </a:prstGeom>
          <a:noFill/>
        </p:spPr>
        <p:txBody>
          <a:bodyPr wrap="square" rtlCol="0">
            <a:spAutoFit/>
          </a:bodyPr>
          <a:lstStyle/>
          <a:p>
            <a:r>
              <a:rPr lang="en-US" sz="3200" b="1" dirty="0" smtClean="0"/>
              <a:t>Weather Data Set</a:t>
            </a:r>
            <a:endParaRPr lang="en-US" sz="3200" b="1" dirty="0"/>
          </a:p>
        </p:txBody>
      </p:sp>
      <p:sp>
        <p:nvSpPr>
          <p:cNvPr id="7" name="TextBox 6"/>
          <p:cNvSpPr txBox="1"/>
          <p:nvPr/>
        </p:nvSpPr>
        <p:spPr>
          <a:xfrm>
            <a:off x="5187950" y="1453936"/>
            <a:ext cx="3352800" cy="584775"/>
          </a:xfrm>
          <a:prstGeom prst="rect">
            <a:avLst/>
          </a:prstGeom>
          <a:noFill/>
        </p:spPr>
        <p:txBody>
          <a:bodyPr wrap="square" rtlCol="0">
            <a:spAutoFit/>
          </a:bodyPr>
          <a:lstStyle/>
          <a:p>
            <a:r>
              <a:rPr lang="en-US" sz="3200" b="1" dirty="0" smtClean="0"/>
              <a:t>Sales Data Set</a:t>
            </a:r>
            <a:endParaRPr lang="en-US" sz="3200" b="1" dirty="0"/>
          </a:p>
        </p:txBody>
      </p:sp>
      <p:cxnSp>
        <p:nvCxnSpPr>
          <p:cNvPr id="11" name="Straight Connector 10"/>
          <p:cNvCxnSpPr/>
          <p:nvPr/>
        </p:nvCxnSpPr>
        <p:spPr>
          <a:xfrm>
            <a:off x="4625109" y="1746323"/>
            <a:ext cx="0" cy="496234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773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Your Method</a:t>
            </a:r>
            <a:endParaRPr lang="en-US" b="1" dirty="0">
              <a:solidFill>
                <a:srgbClr val="1F497D"/>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4862486"/>
          </a:xfrm>
          <a:prstGeom prst="rect">
            <a:avLst/>
          </a:prstGeom>
        </p:spPr>
      </p:pic>
    </p:spTree>
    <p:extLst>
      <p:ext uri="{BB962C8B-B14F-4D97-AF65-F5344CB8AC3E}">
        <p14:creationId xmlns:p14="http://schemas.microsoft.com/office/powerpoint/2010/main" val="643349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Variable Selection</a:t>
            </a:r>
            <a:endParaRPr lang="en-US" b="1" dirty="0">
              <a:solidFill>
                <a:srgbClr val="1F497D"/>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608" y="1201237"/>
            <a:ext cx="6634229" cy="5486642"/>
          </a:xfrm>
          <a:prstGeom prst="rect">
            <a:avLst/>
          </a:prstGeom>
        </p:spPr>
      </p:pic>
    </p:spTree>
    <p:extLst>
      <p:ext uri="{BB962C8B-B14F-4D97-AF65-F5344CB8AC3E}">
        <p14:creationId xmlns:p14="http://schemas.microsoft.com/office/powerpoint/2010/main" val="1441812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ETL Method</a:t>
            </a:r>
            <a:endParaRPr lang="en-US" b="1" dirty="0">
              <a:solidFill>
                <a:srgbClr val="1F497D"/>
              </a:solidFill>
            </a:endParaRPr>
          </a:p>
        </p:txBody>
      </p:sp>
      <p:pic>
        <p:nvPicPr>
          <p:cNvPr id="1026" name="Picture 2" descr="C:\Users\I59047\Desktop\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37" y="1669261"/>
            <a:ext cx="7316051" cy="1574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59047\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74" y="3584773"/>
            <a:ext cx="8251698" cy="2841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78174" y="1993187"/>
            <a:ext cx="2424702" cy="369332"/>
          </a:xfrm>
          <a:prstGeom prst="rect">
            <a:avLst/>
          </a:prstGeom>
          <a:noFill/>
        </p:spPr>
        <p:txBody>
          <a:bodyPr wrap="square" rtlCol="0">
            <a:spAutoFit/>
          </a:bodyPr>
          <a:lstStyle/>
          <a:p>
            <a:r>
              <a:rPr lang="en-US" b="1" dirty="0" err="1" smtClean="0"/>
              <a:t>Pentaho</a:t>
            </a:r>
            <a:r>
              <a:rPr lang="en-US" b="1" dirty="0" smtClean="0"/>
              <a:t> Package</a:t>
            </a:r>
            <a:endParaRPr lang="en-US" b="1" dirty="0"/>
          </a:p>
        </p:txBody>
      </p:sp>
      <p:sp>
        <p:nvSpPr>
          <p:cNvPr id="7" name="TextBox 6"/>
          <p:cNvSpPr txBox="1"/>
          <p:nvPr/>
        </p:nvSpPr>
        <p:spPr>
          <a:xfrm>
            <a:off x="5094268" y="3696985"/>
            <a:ext cx="2424702" cy="369332"/>
          </a:xfrm>
          <a:prstGeom prst="rect">
            <a:avLst/>
          </a:prstGeom>
          <a:noFill/>
        </p:spPr>
        <p:txBody>
          <a:bodyPr wrap="square" rtlCol="0">
            <a:spAutoFit/>
          </a:bodyPr>
          <a:lstStyle/>
          <a:p>
            <a:r>
              <a:rPr lang="en-US" b="1" dirty="0" smtClean="0"/>
              <a:t>SSIS package</a:t>
            </a:r>
            <a:endParaRPr lang="en-US" b="1" dirty="0"/>
          </a:p>
        </p:txBody>
      </p:sp>
    </p:spTree>
    <p:extLst>
      <p:ext uri="{BB962C8B-B14F-4D97-AF65-F5344CB8AC3E}">
        <p14:creationId xmlns:p14="http://schemas.microsoft.com/office/powerpoint/2010/main" val="1739979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1</a:t>
            </a:r>
            <a:endParaRPr lang="en-US" b="1" dirty="0">
              <a:solidFill>
                <a:srgbClr val="1F497D"/>
              </a:solidFill>
            </a:endParaRPr>
          </a:p>
        </p:txBody>
      </p:sp>
      <p:pic>
        <p:nvPicPr>
          <p:cNvPr id="5" name="Content Placeholder 4" descr="C:\Users\vivek\Downloads\Screen Shot 2017-05-04 at 7.29.42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6947" y="1690577"/>
            <a:ext cx="6078990" cy="4525963"/>
          </a:xfrm>
          <a:prstGeom prst="rect">
            <a:avLst/>
          </a:prstGeom>
          <a:noFill/>
          <a:ln>
            <a:noFill/>
          </a:ln>
        </p:spPr>
      </p:pic>
    </p:spTree>
    <p:extLst>
      <p:ext uri="{BB962C8B-B14F-4D97-AF65-F5344CB8AC3E}">
        <p14:creationId xmlns:p14="http://schemas.microsoft.com/office/powerpoint/2010/main" val="1769908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561</TotalTime>
  <Words>426</Words>
  <Application>Microsoft Office PowerPoint</Application>
  <PresentationFormat>On-screen Show (4:3)</PresentationFormat>
  <Paragraphs>74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Capstone Project by</vt:lpstr>
      <vt:lpstr>Contribution of Competitor’s Article</vt:lpstr>
      <vt:lpstr>Contribution of Competitor’s Article</vt:lpstr>
      <vt:lpstr>Description of Your Contribution</vt:lpstr>
      <vt:lpstr>Data Source and Content</vt:lpstr>
      <vt:lpstr>Your Method</vt:lpstr>
      <vt:lpstr>Variable Selection</vt:lpstr>
      <vt:lpstr>ETL Method</vt:lpstr>
      <vt:lpstr>Quantitative Results 1</vt:lpstr>
      <vt:lpstr>Quantitative Results 2</vt:lpstr>
      <vt:lpstr>Quantitative Results 3</vt:lpstr>
      <vt:lpstr>Discussion: Comparison With Your Competitor</vt:lpstr>
      <vt:lpstr>Performance on Big Data: Time Measurements</vt:lpstr>
      <vt:lpstr>Conclusion</vt:lpstr>
      <vt:lpstr>PowerPoint Presentation</vt:lpstr>
      <vt:lpstr>Code</vt:lpstr>
      <vt:lpstr>Packages and data load</vt:lpstr>
      <vt:lpstr>Regression</vt:lpstr>
      <vt:lpstr>Refrences</vt:lpstr>
      <vt:lpstr>Quiz for Your Classmates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of FirstName LastName</dc:title>
  <dc:subject/>
  <dc:creator>Vivek Pandiyan</dc:creator>
  <cp:keywords/>
  <dc:description/>
  <cp:lastModifiedBy>Vivek Pandian</cp:lastModifiedBy>
  <cp:revision>37</cp:revision>
  <dcterms:created xsi:type="dcterms:W3CDTF">2017-04-16T22:38:03Z</dcterms:created>
  <dcterms:modified xsi:type="dcterms:W3CDTF">2017-05-07T03:40:17Z</dcterms:modified>
  <cp:category/>
</cp:coreProperties>
</file>