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notesMasterIdLst>
    <p:notesMasterId r:id="rId17"/>
  </p:notesMasterIdLst>
  <p:sldIdLst>
    <p:sldId id="256" r:id="rId2"/>
    <p:sldId id="257" r:id="rId3"/>
    <p:sldId id="258" r:id="rId4"/>
    <p:sldId id="259" r:id="rId5"/>
    <p:sldId id="293" r:id="rId6"/>
    <p:sldId id="262" r:id="rId7"/>
    <p:sldId id="283" r:id="rId8"/>
    <p:sldId id="265" r:id="rId9"/>
    <p:sldId id="295" r:id="rId10"/>
    <p:sldId id="289" r:id="rId11"/>
    <p:sldId id="297" r:id="rId12"/>
    <p:sldId id="296" r:id="rId13"/>
    <p:sldId id="278" r:id="rId14"/>
    <p:sldId id="279" r:id="rId15"/>
    <p:sldId id="29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F84C21-1CD3-4324-BC3A-488A8A1666A7}">
          <p14:sldIdLst>
            <p14:sldId id="256"/>
            <p14:sldId id="257"/>
            <p14:sldId id="258"/>
            <p14:sldId id="259"/>
            <p14:sldId id="293"/>
            <p14:sldId id="262"/>
            <p14:sldId id="283"/>
            <p14:sldId id="265"/>
            <p14:sldId id="295"/>
            <p14:sldId id="289"/>
            <p14:sldId id="297"/>
            <p14:sldId id="296"/>
            <p14:sldId id="278"/>
            <p14:sldId id="279"/>
            <p14:sldId id="29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379" autoAdjust="0"/>
  </p:normalViewPr>
  <p:slideViewPr>
    <p:cSldViewPr showGuides="1">
      <p:cViewPr varScale="1">
        <p:scale>
          <a:sx n="103" d="100"/>
          <a:sy n="103" d="100"/>
        </p:scale>
        <p:origin x="840" y="77"/>
      </p:cViewPr>
      <p:guideLst>
        <p:guide orient="horz" pos="1620"/>
        <p:guide pos="2880"/>
      </p:guideLst>
    </p:cSldViewPr>
  </p:slideViewPr>
  <p:outlineViewPr>
    <p:cViewPr>
      <p:scale>
        <a:sx n="33" d="100"/>
        <a:sy n="33" d="100"/>
      </p:scale>
      <p:origin x="0" y="22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04DF92-E403-4FCC-A322-B84B7DF1402D}" type="datetimeFigureOut">
              <a:rPr lang="en-IN" smtClean="0"/>
              <a:t>26-10-2024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8DA1D-B6FF-43A7-81DD-9CA33A07A914}" type="slidenum">
              <a:rPr lang="en-IN" smtClean="0"/>
              <a:t>‹#›</a:t>
            </a:fld>
            <a:endParaRPr lang="en-IN"/>
          </a:p>
        </p:txBody>
      </p:sp>
    </p:spTree>
    <p:extLst>
      <p:ext uri="{BB962C8B-B14F-4D97-AF65-F5344CB8AC3E}">
        <p14:creationId xmlns:p14="http://schemas.microsoft.com/office/powerpoint/2010/main" val="1830531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C8DA1D-B6FF-43A7-81DD-9CA33A07A914}" type="slidenum">
              <a:rPr lang="en-IN" smtClean="0"/>
              <a:t>13</a:t>
            </a:fld>
            <a:endParaRPr lang="en-IN"/>
          </a:p>
        </p:txBody>
      </p:sp>
    </p:spTree>
    <p:extLst>
      <p:ext uri="{BB962C8B-B14F-4D97-AF65-F5344CB8AC3E}">
        <p14:creationId xmlns:p14="http://schemas.microsoft.com/office/powerpoint/2010/main" val="214790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667550-63FD-42B5-887A-35EFD2EFBE02}"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103528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67550-63FD-42B5-887A-35EFD2EFBE02}"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307017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67550-63FD-42B5-887A-35EFD2EFBE02}"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BFF63BB-3363-4F15-B830-238FD6E72BEE}" type="slidenum">
              <a:rPr lang="en-US" smtClean="0"/>
              <a:t>‹#›</a:t>
            </a:fld>
            <a:endParaRPr lang="en-US"/>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7853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667550-63FD-42B5-887A-35EFD2EFBE02}"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188307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667550-63FD-42B5-887A-35EFD2EFBE02}"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BFF63BB-3363-4F15-B830-238FD6E72BEE}" type="slidenum">
              <a:rPr lang="en-US" smtClean="0"/>
              <a:t>‹#›</a:t>
            </a:fld>
            <a:endParaRPr lang="en-US"/>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1681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667550-63FD-42B5-887A-35EFD2EFBE02}"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1115280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67550-63FD-42B5-887A-35EFD2EFBE02}"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1228265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67550-63FD-42B5-887A-35EFD2EFBE02}"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326191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35667550-63FD-42B5-887A-35EFD2EFBE02}"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352667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667550-63FD-42B5-887A-35EFD2EFBE02}"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293406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67550-63FD-42B5-887A-35EFD2EFBE02}"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259307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667550-63FD-42B5-887A-35EFD2EFBE02}"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46093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667550-63FD-42B5-887A-35EFD2EFBE02}" type="datetimeFigureOut">
              <a:rPr lang="en-US" smtClean="0"/>
              <a:t>10/26/2024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353749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667550-63FD-42B5-887A-35EFD2EFBE02}" type="datetimeFigureOut">
              <a:rPr lang="en-US" smtClean="0"/>
              <a:t>10/26/2024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144968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67550-63FD-42B5-887A-35EFD2EFBE02}" type="datetimeFigureOut">
              <a:rPr lang="en-US" smtClean="0"/>
              <a:t>10/26/2024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3302279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667550-63FD-42B5-887A-35EFD2EFBE02}"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312610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667550-63FD-42B5-887A-35EFD2EFBE02}"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BFF63BB-3363-4F15-B830-238FD6E72BEE}" type="slidenum">
              <a:rPr lang="en-US" smtClean="0"/>
              <a:t>‹#›</a:t>
            </a:fld>
            <a:endParaRPr lang="en-US"/>
          </a:p>
        </p:txBody>
      </p:sp>
    </p:spTree>
    <p:extLst>
      <p:ext uri="{BB962C8B-B14F-4D97-AF65-F5344CB8AC3E}">
        <p14:creationId xmlns:p14="http://schemas.microsoft.com/office/powerpoint/2010/main" val="585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35667550-63FD-42B5-887A-35EFD2EFBE02}" type="datetimeFigureOut">
              <a:rPr lang="en-US" smtClean="0"/>
              <a:t>10/26/2024</a:t>
            </a:fld>
            <a:endParaRPr lang="en-US"/>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BFF63BB-3363-4F15-B830-238FD6E72BEE}" type="slidenum">
              <a:rPr lang="en-US" smtClean="0"/>
              <a:t>‹#›</a:t>
            </a:fld>
            <a:endParaRPr lang="en-US"/>
          </a:p>
        </p:txBody>
      </p:sp>
    </p:spTree>
    <p:extLst>
      <p:ext uri="{BB962C8B-B14F-4D97-AF65-F5344CB8AC3E}">
        <p14:creationId xmlns:p14="http://schemas.microsoft.com/office/powerpoint/2010/main" val="2196069583"/>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Lst>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9810" y="527522"/>
            <a:ext cx="8001000" cy="729778"/>
          </a:xfrm>
        </p:spPr>
        <p:txBody>
          <a:bodyPr>
            <a:normAutofit/>
          </a:bodyPr>
          <a:lstStyle/>
          <a:p>
            <a:pPr algn="ctr"/>
            <a:r>
              <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Organ Donation Management System</a:t>
            </a:r>
            <a:r>
              <a:rPr lang="en-IN" sz="2800" dirty="0">
                <a:solidFill>
                  <a:schemeClr val="tx1"/>
                </a:solidFill>
                <a:effectLst/>
                <a:latin typeface="Calibri" panose="020F0502020204030204" pitchFamily="34" charset="0"/>
                <a:ea typeface="Calibri" panose="020F0502020204030204" pitchFamily="34" charset="0"/>
              </a:rPr>
              <a:t>.</a:t>
            </a:r>
            <a:endParaRPr lang="en-US" sz="2800" b="1" dirty="0">
              <a:solidFill>
                <a:schemeClr val="tx1"/>
              </a:solidFill>
            </a:endParaRPr>
          </a:p>
        </p:txBody>
      </p:sp>
      <p:sp>
        <p:nvSpPr>
          <p:cNvPr id="3" name="Subtitle 2"/>
          <p:cNvSpPr>
            <a:spLocks noGrp="1"/>
          </p:cNvSpPr>
          <p:nvPr>
            <p:ph type="subTitle" idx="1"/>
          </p:nvPr>
        </p:nvSpPr>
        <p:spPr>
          <a:xfrm>
            <a:off x="343190" y="1613372"/>
            <a:ext cx="8534400" cy="3168178"/>
          </a:xfrm>
        </p:spPr>
        <p:txBody>
          <a:bodyPr>
            <a:normAutofit fontScale="55000" lnSpcReduction="20000"/>
          </a:bodyPr>
          <a:lstStyle/>
          <a:p>
            <a:pPr algn="ctr"/>
            <a:r>
              <a:rPr lang="en-US" sz="2200" b="1" i="1" dirty="0">
                <a:solidFill>
                  <a:schemeClr val="tx1"/>
                </a:solidFill>
                <a:latin typeface="Times New Roman" panose="02020603050405020304" pitchFamily="18" charset="0"/>
                <a:cs typeface="Times New Roman" panose="02020603050405020304" pitchFamily="18" charset="0"/>
              </a:rPr>
              <a:t>Presented By:</a:t>
            </a:r>
          </a:p>
          <a:p>
            <a:pPr algn="ctr"/>
            <a:endParaRPr lang="en-US" sz="2200" b="1" i="1" dirty="0">
              <a:solidFill>
                <a:schemeClr val="tx1"/>
              </a:solidFill>
              <a:latin typeface="Times New Roman" panose="02020603050405020304" pitchFamily="18" charset="0"/>
              <a:cs typeface="Times New Roman" panose="02020603050405020304" pitchFamily="18" charset="0"/>
            </a:endParaRPr>
          </a:p>
          <a:p>
            <a:pPr algn="ctr"/>
            <a:r>
              <a:rPr lang="en-US" sz="2200" dirty="0">
                <a:solidFill>
                  <a:schemeClr val="tx1"/>
                </a:solidFill>
                <a:latin typeface="Times New Roman" panose="02020603050405020304" pitchFamily="18" charset="0"/>
                <a:cs typeface="Times New Roman" panose="02020603050405020304" pitchFamily="18" charset="0"/>
              </a:rPr>
              <a:t>MITHE MANASI GORAKH</a:t>
            </a:r>
          </a:p>
          <a:p>
            <a:pPr algn="ctr"/>
            <a:r>
              <a:rPr lang="en-US" sz="2200" dirty="0">
                <a:solidFill>
                  <a:schemeClr val="tx1"/>
                </a:solidFill>
                <a:latin typeface="Times New Roman" panose="02020603050405020304" pitchFamily="18" charset="0"/>
                <a:cs typeface="Times New Roman" panose="02020603050405020304" pitchFamily="18" charset="0"/>
              </a:rPr>
              <a:t>NIMBALKAR DEVIKA DIGAMBAR</a:t>
            </a:r>
          </a:p>
          <a:p>
            <a:pPr algn="ctr"/>
            <a:r>
              <a:rPr lang="en-US" sz="2200" dirty="0">
                <a:solidFill>
                  <a:schemeClr val="tx1"/>
                </a:solidFill>
                <a:latin typeface="Times New Roman" panose="02020603050405020304" pitchFamily="18" charset="0"/>
                <a:cs typeface="Times New Roman" panose="02020603050405020304" pitchFamily="18" charset="0"/>
              </a:rPr>
              <a:t>Patil VIVEK  AMAR</a:t>
            </a:r>
          </a:p>
          <a:p>
            <a:pPr algn="ctr"/>
            <a:r>
              <a:rPr lang="en-US" sz="2200" dirty="0">
                <a:solidFill>
                  <a:schemeClr val="tx1"/>
                </a:solidFill>
                <a:latin typeface="Times New Roman" panose="02020603050405020304" pitchFamily="18" charset="0"/>
                <a:cs typeface="Times New Roman" panose="02020603050405020304" pitchFamily="18" charset="0"/>
              </a:rPr>
              <a:t>Raut Ajinkya GOVARDHAN</a:t>
            </a:r>
          </a:p>
          <a:p>
            <a:pPr algn="ctr"/>
            <a:endParaRPr lang="en-US" sz="1700" dirty="0">
              <a:solidFill>
                <a:schemeClr val="tx1"/>
              </a:solidFill>
              <a:latin typeface="Times New Roman" panose="02020603050405020304" pitchFamily="18" charset="0"/>
              <a:cs typeface="Times New Roman" panose="02020603050405020304" pitchFamily="18" charset="0"/>
            </a:endParaRPr>
          </a:p>
          <a:p>
            <a:pPr algn="ctr"/>
            <a:r>
              <a:rPr lang="en-US" sz="1800" dirty="0">
                <a:solidFill>
                  <a:schemeClr val="tx1"/>
                </a:solidFill>
                <a:latin typeface="Times New Roman" panose="02020603050405020304" pitchFamily="18" charset="0"/>
                <a:cs typeface="Times New Roman" panose="02020603050405020304" pitchFamily="18" charset="0"/>
              </a:rPr>
              <a:t>T.E.-COMP 2024-25</a:t>
            </a:r>
          </a:p>
          <a:p>
            <a:pPr algn="ctr"/>
            <a:endParaRPr lang="en-US" sz="1000" b="1" i="1" dirty="0">
              <a:solidFill>
                <a:schemeClr val="tx1"/>
              </a:solidFill>
              <a:latin typeface="Times New Roman" panose="02020603050405020304" pitchFamily="18" charset="0"/>
              <a:cs typeface="Times New Roman" panose="02020603050405020304" pitchFamily="18" charset="0"/>
            </a:endParaRPr>
          </a:p>
          <a:p>
            <a:pPr algn="ctr"/>
            <a:r>
              <a:rPr lang="en-US" sz="2200" b="1" dirty="0">
                <a:solidFill>
                  <a:schemeClr val="tx1"/>
                </a:solidFill>
                <a:latin typeface="Times New Roman" panose="02020603050405020304" pitchFamily="18" charset="0"/>
                <a:cs typeface="Times New Roman" panose="02020603050405020304" pitchFamily="18" charset="0"/>
              </a:rPr>
              <a:t>Under Guidance of:</a:t>
            </a:r>
          </a:p>
          <a:p>
            <a:pPr algn="ctr"/>
            <a:r>
              <a:rPr lang="en-US" sz="2200" b="1" dirty="0">
                <a:solidFill>
                  <a:schemeClr val="tx1"/>
                </a:solidFill>
                <a:latin typeface="Times New Roman" panose="02020603050405020304" pitchFamily="18" charset="0"/>
                <a:cs typeface="Times New Roman" panose="02020603050405020304" pitchFamily="18" charset="0"/>
              </a:rPr>
              <a:t>Prof. </a:t>
            </a:r>
            <a:r>
              <a:rPr lang="en-US" sz="2200" b="1" dirty="0" err="1">
                <a:solidFill>
                  <a:schemeClr val="tx1"/>
                </a:solidFill>
                <a:latin typeface="Times New Roman" panose="02020603050405020304" pitchFamily="18" charset="0"/>
                <a:cs typeface="Times New Roman" panose="02020603050405020304" pitchFamily="18" charset="0"/>
              </a:rPr>
              <a:t>V.D.Mhaske</a:t>
            </a:r>
            <a:endParaRPr lang="en-US" sz="2200" b="1" dirty="0">
              <a:solidFill>
                <a:schemeClr val="tx1"/>
              </a:solidFill>
              <a:latin typeface="Times New Roman" panose="02020603050405020304" pitchFamily="18" charset="0"/>
              <a:cs typeface="Times New Roman" panose="02020603050405020304" pitchFamily="18" charset="0"/>
            </a:endParaRPr>
          </a:p>
          <a:p>
            <a:pPr algn="ctr"/>
            <a:r>
              <a:rPr lang="en-US" sz="1400" b="1" dirty="0">
                <a:solidFill>
                  <a:schemeClr val="tx1"/>
                </a:solidFill>
                <a:latin typeface="Times New Roman" panose="02020603050405020304" pitchFamily="18" charset="0"/>
                <a:cs typeface="Times New Roman" panose="02020603050405020304" pitchFamily="18" charset="0"/>
              </a:rPr>
              <a:t>Department of Computer Engineering,</a:t>
            </a:r>
          </a:p>
          <a:p>
            <a:pPr algn="ctr"/>
            <a:r>
              <a:rPr lang="en-US" sz="1600" b="1" dirty="0">
                <a:solidFill>
                  <a:schemeClr val="tx1"/>
                </a:solidFill>
                <a:latin typeface="Times New Roman" panose="02020603050405020304" pitchFamily="18" charset="0"/>
                <a:cs typeface="Times New Roman" panose="02020603050405020304" pitchFamily="18" charset="0"/>
              </a:rPr>
              <a:t>SVPM’s College of Engineering, Malegaon(</a:t>
            </a:r>
            <a:r>
              <a:rPr lang="en-US" sz="1600" b="1" dirty="0" err="1">
                <a:solidFill>
                  <a:schemeClr val="tx1"/>
                </a:solidFill>
                <a:latin typeface="Times New Roman" panose="02020603050405020304" pitchFamily="18" charset="0"/>
                <a:cs typeface="Times New Roman" panose="02020603050405020304" pitchFamily="18" charset="0"/>
              </a:rPr>
              <a:t>Bk</a:t>
            </a:r>
            <a:r>
              <a:rPr lang="en-US" sz="1600" b="1" dirty="0">
                <a:solidFill>
                  <a:schemeClr val="tx1"/>
                </a:solidFill>
                <a:latin typeface="Times New Roman" panose="02020603050405020304" pitchFamily="18" charset="0"/>
                <a:cs typeface="Times New Roman" panose="02020603050405020304" pitchFamily="18" charset="0"/>
              </a:rPr>
              <a:t>)</a:t>
            </a:r>
          </a:p>
          <a:p>
            <a:endParaRPr lang="en-US" dirty="0">
              <a:solidFill>
                <a:srgbClr val="FF0000"/>
              </a:solidFill>
              <a:latin typeface="Times" panose="02020603050405020304" pitchFamily="18" charset="0"/>
              <a:cs typeface="Times" panose="02020603050405020304" pitchFamily="18" charset="0"/>
            </a:endParaRPr>
          </a:p>
        </p:txBody>
      </p:sp>
      <p:sp>
        <p:nvSpPr>
          <p:cNvPr id="4" name="Rectangle 3"/>
          <p:cNvSpPr/>
          <p:nvPr/>
        </p:nvSpPr>
        <p:spPr>
          <a:xfrm>
            <a:off x="228600" y="171450"/>
            <a:ext cx="8763000" cy="523220"/>
          </a:xfrm>
          <a:prstGeom prst="rect">
            <a:avLst/>
          </a:prstGeom>
        </p:spPr>
        <p:txBody>
          <a:bodyPr wrap="square">
            <a:spAutoFit/>
          </a:bodyPr>
          <a:lstStyle/>
          <a:p>
            <a:pPr algn="ctr"/>
            <a:r>
              <a:rPr lang="en-US" sz="2800" b="1" dirty="0">
                <a:latin typeface="Times New Roman" panose="02020603050405020304" pitchFamily="18" charset="0"/>
                <a:cs typeface="Times New Roman" panose="02020603050405020304" pitchFamily="18" charset="0"/>
              </a:rPr>
              <a:t>A Mini Project Presentation 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778" y="86647"/>
            <a:ext cx="1447800" cy="108585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136518900"/>
              </p:ext>
            </p:extLst>
          </p:nvPr>
        </p:nvGraphicFramePr>
        <p:xfrm>
          <a:off x="343190" y="204106"/>
          <a:ext cx="1266247" cy="931439"/>
        </p:xfrm>
        <a:graphic>
          <a:graphicData uri="http://schemas.openxmlformats.org/presentationml/2006/ole">
            <mc:AlternateContent xmlns:mc="http://schemas.openxmlformats.org/markup-compatibility/2006">
              <mc:Choice xmlns:v="urn:schemas-microsoft-com:vml" Requires="v">
                <p:oleObj name="Bitmap Image" r:id="rId3" imgW="3291840" imgH="2964240" progId="Paint.Picture">
                  <p:embed/>
                </p:oleObj>
              </mc:Choice>
              <mc:Fallback>
                <p:oleObj name="Bitmap Image" r:id="rId3" imgW="3291840" imgH="2964240" progId="Paint.Picture">
                  <p:embed/>
                  <p:pic>
                    <p:nvPicPr>
                      <p:cNvPr id="0" name="Object 5"/>
                      <p:cNvPicPr>
                        <a:picLocks noChangeAspect="1" noChangeArrowheads="1"/>
                      </p:cNvPicPr>
                      <p:nvPr/>
                    </p:nvPicPr>
                    <p:blipFill>
                      <a:blip r:embed="rId4"/>
                      <a:srcRect/>
                      <a:stretch>
                        <a:fillRect/>
                      </a:stretch>
                    </p:blipFill>
                    <p:spPr bwMode="auto">
                      <a:xfrm>
                        <a:off x="343190" y="204106"/>
                        <a:ext cx="1266247" cy="93143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7903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38150"/>
            <a:ext cx="7315200" cy="4191000"/>
          </a:xfrm>
        </p:spPr>
        <p:txBody>
          <a:bodyPr>
            <a:normAutofit/>
          </a:bodyPr>
          <a:lstStyle/>
          <a:p>
            <a:pPr marL="0" indent="0">
              <a:buNone/>
              <a:tabLst>
                <a:tab pos="2228850" algn="l"/>
              </a:tabLst>
            </a:pPr>
            <a:r>
              <a:rPr lang="en-IN" sz="1800" b="1"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7. Patient CRUD</a:t>
            </a:r>
            <a:r>
              <a:rPr lang="en-IN" sz="1800"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0" indent="0">
              <a:buNone/>
              <a:tabLst>
                <a:tab pos="2228850" algn="l"/>
              </a:tabLst>
            </a:pPr>
            <a:endParaRPr lang="en-IN" sz="1800" b="1" dirty="0">
              <a:solidFill>
                <a:schemeClr val="tx1"/>
              </a:solidFill>
              <a:effectLst/>
              <a:latin typeface="Times New Roman" panose="02020603050405020304" pitchFamily="18" charset="0"/>
              <a:ea typeface="Times New Roman" panose="02020603050405020304" pitchFamily="18" charset="0"/>
            </a:endParaRPr>
          </a:p>
        </p:txBody>
      </p:sp>
      <p:sp>
        <p:nvSpPr>
          <p:cNvPr id="8" name="Content Placeholder 2">
            <a:extLst>
              <a:ext uri="{FF2B5EF4-FFF2-40B4-BE49-F238E27FC236}">
                <a16:creationId xmlns:a16="http://schemas.microsoft.com/office/drawing/2014/main" id="{648FCDD0-5933-8F78-48E9-40983943846B}"/>
              </a:ext>
            </a:extLst>
          </p:cNvPr>
          <p:cNvSpPr txBox="1">
            <a:spLocks/>
          </p:cNvSpPr>
          <p:nvPr/>
        </p:nvSpPr>
        <p:spPr>
          <a:xfrm>
            <a:off x="304800" y="3177116"/>
            <a:ext cx="8229600" cy="168063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tabLst>
                <a:tab pos="2228850" algn="l"/>
              </a:tabLst>
            </a:pPr>
            <a:endParaRPr lang="en-IN" sz="1800" dirty="0">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CE95D963-ACF3-A875-0239-F864EE8AF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76350"/>
            <a:ext cx="6553200" cy="2913102"/>
          </a:xfrm>
          <a:prstGeom prst="rect">
            <a:avLst/>
          </a:prstGeom>
        </p:spPr>
      </p:pic>
    </p:spTree>
    <p:extLst>
      <p:ext uri="{BB962C8B-B14F-4D97-AF65-F5344CB8AC3E}">
        <p14:creationId xmlns:p14="http://schemas.microsoft.com/office/powerpoint/2010/main" val="250886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600" b="1" dirty="0"/>
              <a:t>           4. MySQL Database</a:t>
            </a:r>
          </a:p>
        </p:txBody>
      </p:sp>
      <p:pic>
        <p:nvPicPr>
          <p:cNvPr id="5" name="Picture 4">
            <a:extLst>
              <a:ext uri="{FF2B5EF4-FFF2-40B4-BE49-F238E27FC236}">
                <a16:creationId xmlns:a16="http://schemas.microsoft.com/office/drawing/2014/main" id="{D5AF6BBE-8669-B3D3-24CA-D9CA34D0A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088151"/>
            <a:ext cx="6705600" cy="2967197"/>
          </a:xfrm>
          <a:prstGeom prst="rect">
            <a:avLst/>
          </a:prstGeom>
        </p:spPr>
      </p:pic>
    </p:spTree>
    <p:extLst>
      <p:ext uri="{BB962C8B-B14F-4D97-AF65-F5344CB8AC3E}">
        <p14:creationId xmlns:p14="http://schemas.microsoft.com/office/powerpoint/2010/main" val="154742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C48D-7B44-9EB2-0C3B-5AA662EEB24C}"/>
              </a:ext>
            </a:extLst>
          </p:cNvPr>
          <p:cNvSpPr>
            <a:spLocks noGrp="1"/>
          </p:cNvSpPr>
          <p:nvPr>
            <p:ph type="title"/>
          </p:nvPr>
        </p:nvSpPr>
        <p:spPr>
          <a:xfrm>
            <a:off x="1228724" y="133350"/>
            <a:ext cx="6686549" cy="822458"/>
          </a:xfrm>
        </p:spPr>
        <p:txBody>
          <a:bodyPr>
            <a:normAutofit/>
          </a:bodyPr>
          <a:lstStyle/>
          <a:p>
            <a:r>
              <a:rPr lang="en-US" sz="2800" b="1" dirty="0">
                <a:latin typeface="Times New Roman" panose="02020603050405020304" pitchFamily="18" charset="0"/>
                <a:cs typeface="Times New Roman" panose="02020603050405020304" pitchFamily="18" charset="0"/>
              </a:rPr>
              <a:t>ADVANTAGES</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BF3DEF0-6647-8125-F9DA-DF43FE68071B}"/>
              </a:ext>
            </a:extLst>
          </p:cNvPr>
          <p:cNvSpPr>
            <a:spLocks noGrp="1"/>
          </p:cNvSpPr>
          <p:nvPr>
            <p:ph type="body" sz="half" idx="2"/>
          </p:nvPr>
        </p:nvSpPr>
        <p:spPr>
          <a:xfrm>
            <a:off x="943570" y="819150"/>
            <a:ext cx="7256859" cy="4022858"/>
          </a:xfrm>
        </p:spPr>
        <p:txBody>
          <a:bodyPr>
            <a:normAutofit/>
          </a:bodyPr>
          <a:lstStyle/>
          <a:p>
            <a:pPr marL="342900" lvl="0" indent="-342900" algn="just">
              <a:lnSpc>
                <a:spcPct val="150000"/>
              </a:lnSpc>
              <a:buFont typeface="Wingdings" panose="05000000000000000000" pitchFamily="2" charset="2"/>
              <a:buChar char="Ø"/>
            </a:pPr>
            <a:r>
              <a:rPr lang="en-IN" sz="1800" dirty="0"/>
              <a:t>Increased Awareness and Education</a:t>
            </a:r>
            <a:endParaRPr lang="en-US" sz="1800" dirty="0">
              <a:solidFill>
                <a:schemeClr val="tx1"/>
              </a:solidFill>
              <a:latin typeface="Times New Roman" panose="02020603050405020304" pitchFamily="18" charset="0"/>
              <a:ea typeface="Calibri" panose="020F0502020204030204" pitchFamily="34" charset="0"/>
              <a:cs typeface="Mangal" panose="02040503050203030202" pitchFamily="18" charset="0"/>
            </a:endParaRPr>
          </a:p>
          <a:p>
            <a:pPr marL="342900" lvl="0" indent="-342900" algn="just">
              <a:lnSpc>
                <a:spcPct val="150000"/>
              </a:lnSpc>
              <a:buFont typeface="Wingdings" panose="05000000000000000000" pitchFamily="2" charset="2"/>
              <a:buChar char="Ø"/>
            </a:pPr>
            <a:r>
              <a:rPr lang="en-IN" sz="1800" dirty="0"/>
              <a:t>Support Services for Families</a:t>
            </a:r>
          </a:p>
          <a:p>
            <a:pPr marL="342900" lvl="0" indent="-342900" algn="just">
              <a:lnSpc>
                <a:spcPct val="150000"/>
              </a:lnSpc>
              <a:buFont typeface="Wingdings" panose="05000000000000000000" pitchFamily="2" charset="2"/>
              <a:buChar char="Ø"/>
            </a:pPr>
            <a:r>
              <a:rPr lang="en-IN" sz="1800" dirty="0"/>
              <a:t>User-Friendly Interface</a:t>
            </a:r>
          </a:p>
          <a:p>
            <a:pPr marL="342900" lvl="0" indent="-342900" algn="just">
              <a:lnSpc>
                <a:spcPct val="150000"/>
              </a:lnSpc>
              <a:buFont typeface="Wingdings" panose="05000000000000000000" pitchFamily="2" charset="2"/>
              <a:buChar char="Ø"/>
            </a:pPr>
            <a:r>
              <a:rPr lang="en-IN" sz="1800" dirty="0"/>
              <a:t>Centralized Data Management</a:t>
            </a:r>
          </a:p>
          <a:p>
            <a:pPr marL="342900" lvl="0" indent="-342900" algn="just">
              <a:lnSpc>
                <a:spcPct val="150000"/>
              </a:lnSpc>
              <a:buFont typeface="Wingdings" panose="05000000000000000000" pitchFamily="2" charset="2"/>
              <a:buChar char="Ø"/>
            </a:pPr>
            <a:r>
              <a:rPr lang="en-IN" sz="1800" dirty="0"/>
              <a:t>Real-Time Notifications</a:t>
            </a:r>
          </a:p>
          <a:p>
            <a:pPr marL="342900" lvl="0" indent="-342900" algn="just">
              <a:lnSpc>
                <a:spcPct val="150000"/>
              </a:lnSpc>
              <a:buFont typeface="Wingdings" panose="05000000000000000000" pitchFamily="2" charset="2"/>
              <a:buChar char="Ø"/>
            </a:pPr>
            <a:r>
              <a:rPr lang="en-US" sz="1800" dirty="0"/>
              <a:t>Regulatory Compliance and Data Security</a:t>
            </a:r>
            <a:endParaRPr lang="en-IN" sz="1800" dirty="0"/>
          </a:p>
          <a:p>
            <a:pPr marL="342900" lvl="0" indent="-342900" algn="just">
              <a:lnSpc>
                <a:spcPct val="150000"/>
              </a:lnSpc>
              <a:buFont typeface="+mj-lt"/>
              <a:buAutoNum type="arabicPeriod"/>
            </a:pPr>
            <a:endParaRPr lang="en-IN" dirty="0">
              <a:solidFill>
                <a:schemeClr val="tx1"/>
              </a:solidFill>
            </a:endParaRPr>
          </a:p>
        </p:txBody>
      </p:sp>
    </p:spTree>
    <p:extLst>
      <p:ext uri="{BB962C8B-B14F-4D97-AF65-F5344CB8AC3E}">
        <p14:creationId xmlns:p14="http://schemas.microsoft.com/office/powerpoint/2010/main" val="224156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035" y="361950"/>
            <a:ext cx="6683765" cy="960668"/>
          </a:xfrm>
        </p:spPr>
        <p:txBody>
          <a:bodyPr>
            <a:normAutofit fontScale="90000"/>
          </a:bodyPr>
          <a:lstStyle/>
          <a:p>
            <a:r>
              <a:rPr lang="en-US" b="1" dirty="0">
                <a:latin typeface="Times New Roman" panose="02020603050405020304" pitchFamily="18" charset="0"/>
                <a:cs typeface="Times New Roman" panose="02020603050405020304" pitchFamily="18" charset="0"/>
              </a:rPr>
              <a:t>             CONCLUSION</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047750"/>
            <a:ext cx="7305675" cy="3429001"/>
          </a:xfrm>
        </p:spPr>
        <p:txBody>
          <a:bodyPr>
            <a:normAutofit/>
          </a:bodyPr>
          <a:lstStyle/>
          <a:p>
            <a:pPr marL="0" indent="0" algn="just">
              <a:buNone/>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r>
              <a:rPr lang="en-US" sz="1800" dirty="0">
                <a:latin typeface="Times New Roman" panose="02020603050405020304" pitchFamily="18" charset="0"/>
                <a:ea typeface="Calibri" panose="020F0502020204030204" pitchFamily="34" charset="0"/>
                <a:cs typeface="Mangal" panose="02040503050203030202" pitchFamily="18" charset="0"/>
              </a:rPr>
              <a:t>The Organ Donation Management System enhances the efficiency and accuracy of organ donation by streamlining donor-recipient matching and centralizing data management. It provides real-time notifications and promotes awareness, ensuring compliance with legal standards while maintaining data security. By optimizing logistics and humanizing the donation process, the system bridges the gap between donors and recipients, offering hope to countless lives.</a:t>
            </a:r>
            <a:endParaRPr lang="en-US" sz="1400" dirty="0"/>
          </a:p>
        </p:txBody>
      </p:sp>
    </p:spTree>
    <p:extLst>
      <p:ext uri="{BB962C8B-B14F-4D97-AF65-F5344CB8AC3E}">
        <p14:creationId xmlns:p14="http://schemas.microsoft.com/office/powerpoint/2010/main" val="101285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68920"/>
            <a:ext cx="6683765" cy="960668"/>
          </a:xfrm>
        </p:spPr>
        <p:txBody>
          <a:bodyPr/>
          <a:lstStyle/>
          <a:p>
            <a:r>
              <a:rPr lang="en-US" b="1" dirty="0">
                <a:latin typeface="Times New Roman" panose="02020603050405020304" pitchFamily="18" charset="0"/>
                <a:cs typeface="Times New Roman" panose="02020603050405020304" pitchFamily="18" charset="0"/>
              </a:rPr>
              <a:t>          REFERENCES   </a:t>
            </a:r>
          </a:p>
        </p:txBody>
      </p:sp>
      <p:sp>
        <p:nvSpPr>
          <p:cNvPr id="3" name="Content Placeholder 2"/>
          <p:cNvSpPr>
            <a:spLocks noGrp="1"/>
          </p:cNvSpPr>
          <p:nvPr>
            <p:ph idx="1"/>
          </p:nvPr>
        </p:nvSpPr>
        <p:spPr>
          <a:xfrm>
            <a:off x="1143000" y="1276350"/>
            <a:ext cx="6686550" cy="3498230"/>
          </a:xfrm>
        </p:spPr>
        <p:txBody>
          <a:bodyPr>
            <a:normAutofit fontScale="40000" lnSpcReduction="20000"/>
          </a:bodyPr>
          <a:lstStyle/>
          <a:p>
            <a:pPr algn="just">
              <a:lnSpc>
                <a:spcPct val="150000"/>
              </a:lnSpc>
            </a:pPr>
            <a:r>
              <a:rPr lang="en-IN" sz="45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Hernandez, E. and others. Data Analysis in Organ Donation Management Systems, 2022.</a:t>
            </a:r>
            <a:endParaRPr lang="en-US" sz="4500" dirty="0">
              <a:latin typeface="Times New Roman" panose="02020603050405020304" pitchFamily="18" charset="0"/>
              <a:ea typeface="Calibri" panose="020F0502020204030204" pitchFamily="34" charset="0"/>
              <a:cs typeface="Mangal" panose="02040503050203030202" pitchFamily="18" charset="0"/>
            </a:endParaRPr>
          </a:p>
          <a:p>
            <a:pPr algn="just">
              <a:lnSpc>
                <a:spcPct val="150000"/>
              </a:lnSpc>
            </a:pPr>
            <a:r>
              <a:rPr lang="en-IN" sz="4500" dirty="0">
                <a:effectLst/>
                <a:latin typeface="Calibri" panose="020F0502020204030204" pitchFamily="34" charset="0"/>
                <a:ea typeface="Calibri" panose="020F0502020204030204" pitchFamily="34" charset="0"/>
              </a:rPr>
              <a:t>Lee, Y. and others. Mobile Applications for Organ Donation: A Review, 2021</a:t>
            </a:r>
          </a:p>
          <a:p>
            <a:pPr algn="just">
              <a:lnSpc>
                <a:spcPct val="150000"/>
              </a:lnSpc>
            </a:pPr>
            <a:r>
              <a:rPr lang="en-IN" sz="45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Murray, T. H. and others. Ethical Dilemmas in Organ Allocation, 2020.</a:t>
            </a:r>
          </a:p>
          <a:p>
            <a:pPr algn="just">
              <a:lnSpc>
                <a:spcPct val="150000"/>
              </a:lnSpc>
            </a:pPr>
            <a:r>
              <a:rPr lang="en-IN" sz="45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Alderson, D. and others. Logistical Challenges in Organ Procurement, 2020</a:t>
            </a:r>
            <a:r>
              <a:rPr lang="en-IN" sz="3800" u="none" strike="noStrike" kern="10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p>
          <a:p>
            <a:pPr marL="0" indent="0" algn="just">
              <a:lnSpc>
                <a:spcPct val="150000"/>
              </a:lnSpc>
              <a:buNone/>
            </a:pPr>
            <a:endParaRPr lang="en-IN" sz="33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0" indent="0" algn="just">
              <a:lnSpc>
                <a:spcPct val="150000"/>
              </a:lnSpc>
              <a:buNone/>
            </a:pPr>
            <a:endParaRPr lang="en-US" dirty="0"/>
          </a:p>
        </p:txBody>
      </p:sp>
    </p:spTree>
    <p:extLst>
      <p:ext uri="{BB962C8B-B14F-4D97-AF65-F5344CB8AC3E}">
        <p14:creationId xmlns:p14="http://schemas.microsoft.com/office/powerpoint/2010/main" val="39658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725" y="1809750"/>
            <a:ext cx="6686550" cy="2376017"/>
          </a:xfrm>
          <a:noFill/>
          <a:ln>
            <a:noFill/>
          </a:ln>
          <a:effectLst>
            <a:outerShdw blurRad="50800" dist="38100" dir="16200000" rotWithShape="0">
              <a:prstClr val="black">
                <a:alpha val="40000"/>
              </a:prstClr>
            </a:outerShdw>
          </a:effectLst>
        </p:spPr>
        <p:style>
          <a:lnRef idx="0">
            <a:scrgbClr r="0" g="0" b="0"/>
          </a:lnRef>
          <a:fillRef idx="0">
            <a:scrgbClr r="0" g="0" b="0"/>
          </a:fillRef>
          <a:effectRef idx="0">
            <a:scrgbClr r="0" g="0" b="0"/>
          </a:effectRef>
          <a:fontRef idx="minor">
            <a:schemeClr val="accent4"/>
          </a:fontRef>
        </p:style>
        <p:txBody>
          <a:bodyPr>
            <a:normAutofit/>
          </a:bodyPr>
          <a:lstStyle/>
          <a:p>
            <a:pPr marL="0" indent="0" algn="ctr">
              <a:buNone/>
            </a:pPr>
            <a:r>
              <a:rPr lang="en-US" sz="6000" b="1" dirty="0">
                <a:solidFill>
                  <a:schemeClr val="tx1">
                    <a:lumMod val="95000"/>
                    <a:lumOff val="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1304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827484" y="1123951"/>
            <a:ext cx="6709906" cy="3562350"/>
          </a:xfrm>
        </p:spPr>
        <p:txBody>
          <a:bodyPr>
            <a:normAutofit/>
          </a:bodyPr>
          <a:lstStyle/>
          <a:p>
            <a:r>
              <a:rPr lang="en-US" sz="1600" b="1" dirty="0">
                <a:latin typeface="Times New Roman" panose="02020603050405020304" pitchFamily="18" charset="0"/>
                <a:cs typeface="Times New Roman" panose="02020603050405020304" pitchFamily="18" charset="0"/>
              </a:rPr>
              <a:t>Introduction </a:t>
            </a:r>
          </a:p>
          <a:p>
            <a:r>
              <a:rPr lang="en-US" sz="1600" b="1" dirty="0">
                <a:latin typeface="Times New Roman" panose="02020603050405020304" pitchFamily="18" charset="0"/>
                <a:cs typeface="Times New Roman" panose="02020603050405020304" pitchFamily="18" charset="0"/>
              </a:rPr>
              <a:t>Goals</a:t>
            </a:r>
          </a:p>
          <a:p>
            <a:r>
              <a:rPr lang="en-US" sz="1600" b="1" dirty="0">
                <a:latin typeface="Times New Roman" panose="02020603050405020304" pitchFamily="18" charset="0"/>
                <a:cs typeface="Times New Roman" panose="02020603050405020304" pitchFamily="18" charset="0"/>
              </a:rPr>
              <a:t>Software and Hardware Requirements</a:t>
            </a:r>
          </a:p>
          <a:p>
            <a:r>
              <a:rPr lang="en-US" sz="1600" b="1" dirty="0">
                <a:latin typeface="Times New Roman" panose="02020603050405020304" pitchFamily="18" charset="0"/>
                <a:cs typeface="Times New Roman" panose="02020603050405020304" pitchFamily="18" charset="0"/>
              </a:rPr>
              <a:t>Scope of Project</a:t>
            </a:r>
          </a:p>
          <a:p>
            <a:r>
              <a:rPr lang="en-US" sz="1600" b="1" dirty="0">
                <a:latin typeface="Times New Roman" panose="02020603050405020304" pitchFamily="18" charset="0"/>
                <a:cs typeface="Times New Roman" panose="02020603050405020304" pitchFamily="18" charset="0"/>
              </a:rPr>
              <a:t>Modules</a:t>
            </a:r>
          </a:p>
          <a:p>
            <a:r>
              <a:rPr lang="en-US" sz="1600" b="1" dirty="0">
                <a:latin typeface="Times New Roman" panose="02020603050405020304" pitchFamily="18" charset="0"/>
                <a:cs typeface="Times New Roman" panose="02020603050405020304" pitchFamily="18" charset="0"/>
              </a:rPr>
              <a:t>Program</a:t>
            </a:r>
          </a:p>
          <a:p>
            <a:r>
              <a:rPr lang="en-US" sz="1600" b="1" dirty="0">
                <a:latin typeface="Times New Roman" panose="02020603050405020304" pitchFamily="18" charset="0"/>
                <a:cs typeface="Times New Roman" panose="02020603050405020304" pitchFamily="18" charset="0"/>
              </a:rPr>
              <a:t>Advantages</a:t>
            </a:r>
          </a:p>
          <a:p>
            <a:r>
              <a:rPr lang="en-US" sz="1600" b="1" dirty="0">
                <a:latin typeface="Times New Roman" panose="02020603050405020304" pitchFamily="18" charset="0"/>
                <a:cs typeface="Times New Roman" panose="02020603050405020304" pitchFamily="18" charset="0"/>
              </a:rPr>
              <a:t>Conclusion</a:t>
            </a:r>
          </a:p>
          <a:p>
            <a:r>
              <a:rPr lang="en-US" sz="1600" b="1" dirty="0">
                <a:latin typeface="Times New Roman" panose="02020603050405020304" pitchFamily="18" charset="0"/>
                <a:cs typeface="Times New Roman" panose="02020603050405020304" pitchFamily="18" charset="0"/>
              </a:rPr>
              <a:t>References</a:t>
            </a:r>
          </a:p>
          <a:p>
            <a:endParaRPr lang="en-US" b="1" dirty="0"/>
          </a:p>
        </p:txBody>
      </p:sp>
    </p:spTree>
    <p:extLst>
      <p:ext uri="{BB962C8B-B14F-4D97-AF65-F5344CB8AC3E}">
        <p14:creationId xmlns:p14="http://schemas.microsoft.com/office/powerpoint/2010/main" val="361930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61950"/>
            <a:ext cx="7848600" cy="4571999"/>
          </a:xfrm>
        </p:spPr>
        <p:txBody>
          <a:bodyPr/>
          <a:lstStyle/>
          <a:p>
            <a:r>
              <a:rPr lang="en-US" b="1" dirty="0">
                <a:latin typeface="Times New Roman" panose="02020603050405020304" pitchFamily="18" charset="0"/>
                <a:cs typeface="Times New Roman" panose="02020603050405020304" pitchFamily="18" charset="0"/>
              </a:rPr>
              <a:t>INTRODUCTION</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ADA934F-F778-38DB-A12B-91D4478931CD}"/>
              </a:ext>
            </a:extLst>
          </p:cNvPr>
          <p:cNvSpPr>
            <a:spLocks noGrp="1"/>
          </p:cNvSpPr>
          <p:nvPr>
            <p:ph idx="1"/>
          </p:nvPr>
        </p:nvSpPr>
        <p:spPr>
          <a:xfrm>
            <a:off x="762000" y="971548"/>
            <a:ext cx="7848600" cy="3810001"/>
          </a:xfrm>
        </p:spPr>
        <p:txBody>
          <a:bodyPr>
            <a:normAutofit/>
          </a:bodyPr>
          <a:lstStyle/>
          <a:p>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Organ Donation Management System</a:t>
            </a:r>
            <a:r>
              <a:rPr lang="en-US" sz="1800" dirty="0">
                <a:latin typeface="Times New Roman" panose="02020603050405020304" pitchFamily="18" charset="0"/>
                <a:cs typeface="Times New Roman" panose="02020603050405020304" pitchFamily="18" charset="0"/>
              </a:rPr>
              <a:t> is designed to address these issues by creating a streamlined platform that brings together donors, patients, hospitals, and medical staff. </a:t>
            </a:r>
          </a:p>
          <a:p>
            <a:r>
              <a:rPr lang="en-US" sz="1800" dirty="0">
                <a:latin typeface="Times New Roman" panose="02020603050405020304" pitchFamily="18" charset="0"/>
                <a:cs typeface="Times New Roman" panose="02020603050405020304" pitchFamily="18" charset="0"/>
              </a:rPr>
              <a:t>This system simplifies donor registration, improves communication, and allows hospitals to efficiently track donations and manage the transplant process.</a:t>
            </a:r>
          </a:p>
          <a:p>
            <a:r>
              <a:rPr lang="en-US" sz="1800" dirty="0">
                <a:latin typeface="Times New Roman" panose="02020603050405020304" pitchFamily="18" charset="0"/>
                <a:cs typeface="Times New Roman" panose="02020603050405020304" pitchFamily="18" charset="0"/>
              </a:rPr>
              <a:t>By reducing delays and enhancing coordination, the system maximizes the chances of successful transplants, ensuring that every organ donation opportunity is used to its fullest potential, ultimately saving more lives.</a:t>
            </a:r>
          </a:p>
          <a:p>
            <a:r>
              <a:rPr lang="en-US" sz="1800" dirty="0">
                <a:latin typeface="Times New Roman" panose="02020603050405020304" pitchFamily="18" charset="0"/>
                <a:cs typeface="Times New Roman" panose="02020603050405020304" pitchFamily="18" charset="0"/>
              </a:rPr>
              <a:t>The system collects and analyzes data to identify trends and improve the organ donation process, helping to inform policies and strategies that can enhance overall efficiency.</a:t>
            </a:r>
          </a:p>
          <a:p>
            <a:endParaRPr lang="en-US" dirty="0"/>
          </a:p>
        </p:txBody>
      </p:sp>
    </p:spTree>
    <p:extLst>
      <p:ext uri="{BB962C8B-B14F-4D97-AF65-F5344CB8AC3E}">
        <p14:creationId xmlns:p14="http://schemas.microsoft.com/office/powerpoint/2010/main" val="398590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19100"/>
            <a:ext cx="8229600" cy="857250"/>
          </a:xfrm>
        </p:spPr>
        <p:txBody>
          <a:bodyPr/>
          <a:lstStyle/>
          <a:p>
            <a:r>
              <a:rPr lang="en-US" b="1" dirty="0">
                <a:latin typeface="Times New Roman" panose="02020603050405020304" pitchFamily="18" charset="0"/>
                <a:cs typeface="Times New Roman" panose="02020603050405020304" pitchFamily="18" charset="0"/>
              </a:rPr>
              <a:t>         GOALS</a:t>
            </a:r>
          </a:p>
        </p:txBody>
      </p:sp>
      <p:sp>
        <p:nvSpPr>
          <p:cNvPr id="3" name="Content Placeholder 2"/>
          <p:cNvSpPr>
            <a:spLocks noGrp="1"/>
          </p:cNvSpPr>
          <p:nvPr>
            <p:ph idx="1"/>
          </p:nvPr>
        </p:nvSpPr>
        <p:spPr>
          <a:xfrm>
            <a:off x="1219200" y="1276350"/>
            <a:ext cx="6705600" cy="3448050"/>
          </a:xfrm>
        </p:spPr>
        <p:txBody>
          <a:bodyPr>
            <a:normAutofit/>
          </a:bodyPr>
          <a:lstStyle/>
          <a:p>
            <a:pPr lvl="0" algn="just">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Simplify Donor Registration.</a:t>
            </a:r>
          </a:p>
          <a:p>
            <a:pPr lvl="0" algn="just">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Centralized Data Management.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Real-time Notifications for Patients.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Increase Organ Donation Awareness.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Support Medical Staff Efficiency.</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065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236F-EB10-AC74-3C1F-AB06208C7927}"/>
              </a:ext>
            </a:extLst>
          </p:cNvPr>
          <p:cNvSpPr>
            <a:spLocks noGrp="1"/>
          </p:cNvSpPr>
          <p:nvPr>
            <p:ph type="title"/>
          </p:nvPr>
        </p:nvSpPr>
        <p:spPr>
          <a:xfrm>
            <a:off x="1219200" y="361950"/>
            <a:ext cx="8305800" cy="960668"/>
          </a:xfrm>
        </p:spPr>
        <p:txBody>
          <a:bodyPr>
            <a:normAutofit/>
          </a:bodyPr>
          <a:lstStyle/>
          <a:p>
            <a:r>
              <a:rPr lang="en-US" b="1" dirty="0">
                <a:latin typeface="Times New Roman" panose="02020603050405020304" pitchFamily="18" charset="0"/>
                <a:cs typeface="Times New Roman" panose="02020603050405020304" pitchFamily="18" charset="0"/>
              </a:rPr>
              <a:t>SOFTWARE &amp; HARDWARE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B93E17-E0DD-EA45-F25A-E2E42A3C11C0}"/>
              </a:ext>
            </a:extLst>
          </p:cNvPr>
          <p:cNvSpPr>
            <a:spLocks noGrp="1"/>
          </p:cNvSpPr>
          <p:nvPr>
            <p:ph idx="1"/>
          </p:nvPr>
        </p:nvSpPr>
        <p:spPr>
          <a:xfrm>
            <a:off x="1371600" y="842284"/>
            <a:ext cx="7010400" cy="4114800"/>
          </a:xfrm>
        </p:spPr>
        <p:txBody>
          <a:bodyPr>
            <a:noAutofit/>
          </a:bodyPr>
          <a:lstStyle/>
          <a:p>
            <a:pPr marL="457200" lvl="1" indent="0" algn="just">
              <a:lnSpc>
                <a:spcPct val="150000"/>
              </a:lnSpc>
              <a:buNone/>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1. HARDWARE REQUIREMENTS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Processor: Intel Core i5 or higher</a:t>
            </a:r>
          </a:p>
          <a:p>
            <a:pPr algn="just">
              <a:lnSpc>
                <a:spcPct val="15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RAM: 4GB </a:t>
            </a:r>
          </a:p>
          <a:p>
            <a:pPr algn="just">
              <a:lnSpc>
                <a:spcPct val="15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Hard disk: 100GB of free space</a:t>
            </a:r>
          </a:p>
          <a:p>
            <a:pPr algn="just">
              <a:lnSpc>
                <a:spcPct val="15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Other: Network interface card, Printer (for reports)</a:t>
            </a:r>
          </a:p>
          <a:p>
            <a:pPr marL="0" indent="0">
              <a:lnSpc>
                <a:spcPct val="150000"/>
              </a:lnSpc>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2. SOFTWARE REQUIREMENTS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Operating System: Windows</a:t>
            </a:r>
          </a:p>
          <a:p>
            <a:pPr marL="457200">
              <a:lnSpc>
                <a:spcPct val="15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Development Environment: JDK 22</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Database:  MySQL</a:t>
            </a:r>
          </a:p>
          <a:p>
            <a:pPr marL="457200">
              <a:lnSpc>
                <a:spcPct val="150000"/>
              </a:lnSpc>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IDE: Eclipse</a:t>
            </a:r>
          </a:p>
          <a:p>
            <a:pPr marL="0" lvl="0" indent="0">
              <a:lnSpc>
                <a:spcPct val="150000"/>
              </a:lnSpc>
              <a:buNone/>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86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592" y="214745"/>
            <a:ext cx="6702815" cy="960668"/>
          </a:xfrm>
        </p:spPr>
        <p:txBody>
          <a:bodyPr>
            <a:normAutofit fontScale="90000"/>
          </a:bodyPr>
          <a:lstStyle/>
          <a:p>
            <a:r>
              <a:rPr lang="en-US" b="1" dirty="0">
                <a:latin typeface="Times New Roman" panose="02020603050405020304" pitchFamily="18" charset="0"/>
                <a:cs typeface="Times New Roman" panose="02020603050405020304" pitchFamily="18" charset="0"/>
              </a:rPr>
              <a:t>    SCOPE OF PROJECT</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19150"/>
            <a:ext cx="8001000" cy="3810000"/>
          </a:xfrm>
        </p:spPr>
        <p:txBody>
          <a:bodyPr>
            <a:noAutofit/>
          </a:bodyPr>
          <a:lstStyle/>
          <a:p>
            <a:pPr marL="657225" indent="0" algn="just">
              <a:lnSpc>
                <a:spcPct val="150000"/>
              </a:lnSpc>
              <a:buNone/>
            </a:pPr>
            <a:endParaRPr lang="en-IN" sz="1600" b="1" dirty="0"/>
          </a:p>
          <a:p>
            <a:pPr marL="942975" indent="-285750"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User Registration and Management.</a:t>
            </a:r>
          </a:p>
          <a:p>
            <a:pPr marL="942975" indent="-285750"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Data Management and Reporting.</a:t>
            </a:r>
          </a:p>
          <a:p>
            <a:pPr marL="942975" indent="-285750"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Real-Time Notifications and Updates.</a:t>
            </a:r>
          </a:p>
          <a:p>
            <a:pPr marL="942975" indent="-285750"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Compliance and Security.</a:t>
            </a:r>
          </a:p>
          <a:p>
            <a:pPr marL="942975" indent="-285750"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Future Scalability and Integration</a:t>
            </a:r>
            <a:r>
              <a:rPr lang="en-IN" sz="1600" b="1"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529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0D3D4E8-C968-E3F1-126E-7AB9E014BD6C}"/>
              </a:ext>
            </a:extLst>
          </p:cNvPr>
          <p:cNvSpPr>
            <a:spLocks noGrp="1"/>
          </p:cNvSpPr>
          <p:nvPr>
            <p:ph type="title"/>
          </p:nvPr>
        </p:nvSpPr>
        <p:spPr>
          <a:xfrm>
            <a:off x="457200" y="285750"/>
            <a:ext cx="8229600" cy="857250"/>
          </a:xfrm>
        </p:spPr>
        <p:txBody>
          <a:bodyPr>
            <a:normAutofit/>
          </a:bodyPr>
          <a:lstStyle/>
          <a:p>
            <a:pPr algn="ctr"/>
            <a:r>
              <a:rPr lang="en-US" sz="3200" b="1" dirty="0">
                <a:latin typeface="Times New Roman" panose="02020603050405020304" pitchFamily="18" charset="0"/>
                <a:cs typeface="Times New Roman" panose="02020603050405020304" pitchFamily="18" charset="0"/>
              </a:rPr>
              <a:t>MODULS</a:t>
            </a:r>
          </a:p>
        </p:txBody>
      </p:sp>
      <p:sp>
        <p:nvSpPr>
          <p:cNvPr id="3" name="Content Placeholder 2"/>
          <p:cNvSpPr>
            <a:spLocks noGrp="1"/>
          </p:cNvSpPr>
          <p:nvPr>
            <p:ph idx="1"/>
          </p:nvPr>
        </p:nvSpPr>
        <p:spPr>
          <a:xfrm>
            <a:off x="800100" y="971550"/>
            <a:ext cx="7505700" cy="4171950"/>
          </a:xfrm>
        </p:spPr>
        <p:txBody>
          <a:bodyPr>
            <a:normAutofit/>
          </a:bodyPr>
          <a:lstStyle/>
          <a:p>
            <a:pPr marL="342900" lvl="0" indent="-342900"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Donor Module: </a:t>
            </a:r>
            <a:r>
              <a:rPr lang="en-US" sz="1800" dirty="0">
                <a:latin typeface="Times New Roman" panose="02020603050405020304" pitchFamily="18" charset="0"/>
                <a:cs typeface="Times New Roman" panose="02020603050405020304" pitchFamily="18" charset="0"/>
              </a:rPr>
              <a:t>Provide update or withdraw consent for organ donation.</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Doctor Module:</a:t>
            </a:r>
            <a:r>
              <a:rPr lang="en-US" sz="1800" dirty="0">
                <a:latin typeface="Times New Roman" panose="02020603050405020304" pitchFamily="18" charset="0"/>
                <a:cs typeface="Times New Roman" panose="02020603050405020304" pitchFamily="18" charset="0"/>
              </a:rPr>
              <a:t>Facilitate communication and collaboration among healthcare professionals.</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Organization Module:</a:t>
            </a:r>
            <a:r>
              <a:rPr lang="en-US" sz="1800" dirty="0">
                <a:latin typeface="Times New Roman" panose="02020603050405020304" pitchFamily="18" charset="0"/>
                <a:cs typeface="Times New Roman" panose="02020603050405020304" pitchFamily="18" charset="0"/>
              </a:rPr>
              <a:t>Register and manage profiles for hospitals and transplant organizations.</a:t>
            </a:r>
          </a:p>
          <a:p>
            <a:pPr marL="342900" lvl="0" indent="-342900" algn="just">
              <a:lnSpc>
                <a:spcPct val="150000"/>
              </a:lnSpc>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Patient Module</a:t>
            </a:r>
            <a:r>
              <a:rPr lang="en-US" sz="1800" dirty="0">
                <a:latin typeface="Times New Roman" panose="02020603050405020304" pitchFamily="18" charset="0"/>
                <a:cs typeface="Times New Roman" panose="02020603050405020304" pitchFamily="18" charset="0"/>
              </a:rPr>
              <a:t>:Get alerts for organ availability, appointments, and health updates</a:t>
            </a:r>
            <a:r>
              <a:rPr lang="en-US" sz="1600" dirty="0"/>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820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61950"/>
            <a:ext cx="6683765" cy="503468"/>
          </a:xfrm>
        </p:spPr>
        <p:txBody>
          <a:bodyPr>
            <a:normAutofit/>
          </a:bodyPr>
          <a:lstStyle/>
          <a:p>
            <a:r>
              <a:rPr lang="en-US" sz="1600" b="1" dirty="0">
                <a:latin typeface="Times New Roman" panose="02020603050405020304" pitchFamily="18" charset="0"/>
                <a:cs typeface="Times New Roman" panose="02020603050405020304" pitchFamily="18" charset="0"/>
              </a:rPr>
              <a:t>1.PROGRAM</a:t>
            </a:r>
          </a:p>
        </p:txBody>
      </p:sp>
      <p:pic>
        <p:nvPicPr>
          <p:cNvPr id="18" name="Content Placeholder 17">
            <a:extLst>
              <a:ext uri="{FF2B5EF4-FFF2-40B4-BE49-F238E27FC236}">
                <a16:creationId xmlns:a16="http://schemas.microsoft.com/office/drawing/2014/main" id="{F29A3FEE-0F71-9667-81D3-7C1F333E4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763" y="1047750"/>
            <a:ext cx="5097012" cy="3733799"/>
          </a:xfrm>
        </p:spPr>
      </p:pic>
      <p:sp>
        <p:nvSpPr>
          <p:cNvPr id="14" name="TextBox 13">
            <a:extLst>
              <a:ext uri="{FF2B5EF4-FFF2-40B4-BE49-F238E27FC236}">
                <a16:creationId xmlns:a16="http://schemas.microsoft.com/office/drawing/2014/main" id="{A9768965-BB2A-00D4-5C5E-9172A5C6F66D}"/>
              </a:ext>
            </a:extLst>
          </p:cNvPr>
          <p:cNvSpPr txBox="1"/>
          <p:nvPr/>
        </p:nvSpPr>
        <p:spPr>
          <a:xfrm>
            <a:off x="1447800" y="865418"/>
            <a:ext cx="6248400" cy="584775"/>
          </a:xfrm>
          <a:prstGeom prst="rect">
            <a:avLst/>
          </a:prstGeom>
          <a:noFill/>
        </p:spPr>
        <p:txBody>
          <a:bodyPr wrap="square" rtlCol="0">
            <a:spAutoFit/>
          </a:bodyPr>
          <a:lstStyle/>
          <a:p>
            <a:endParaRPr lang="en-IN" sz="1600" dirty="0">
              <a:effectLst/>
              <a:latin typeface="Calibri" panose="020F0502020204030204" pitchFamily="34" charset="0"/>
              <a:ea typeface="Calibri" panose="020F0502020204030204" pitchFamily="34" charset="0"/>
              <a:cs typeface="Mangal" panose="02040503050203030202" pitchFamily="18" charset="0"/>
            </a:endParaRPr>
          </a:p>
          <a:p>
            <a:r>
              <a:rPr lang="en-IN" sz="1600" dirty="0"/>
              <a:t> </a:t>
            </a:r>
          </a:p>
        </p:txBody>
      </p:sp>
    </p:spTree>
    <p:extLst>
      <p:ext uri="{BB962C8B-B14F-4D97-AF65-F5344CB8AC3E}">
        <p14:creationId xmlns:p14="http://schemas.microsoft.com/office/powerpoint/2010/main" val="428226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53E760-C447-6249-D886-D3D5862144BD}"/>
              </a:ext>
            </a:extLst>
          </p:cNvPr>
          <p:cNvSpPr>
            <a:spLocks noGrp="1"/>
          </p:cNvSpPr>
          <p:nvPr>
            <p:ph type="body" sz="half" idx="2"/>
          </p:nvPr>
        </p:nvSpPr>
        <p:spPr>
          <a:xfrm>
            <a:off x="1228725" y="209550"/>
            <a:ext cx="7229475" cy="1166898"/>
          </a:xfrm>
        </p:spPr>
        <p:txBody>
          <a:bodyPr>
            <a:normAutofit/>
          </a:bodyPr>
          <a:lstStyle/>
          <a:p>
            <a:r>
              <a:rPr lang="en-IN" sz="1600" b="1" dirty="0">
                <a:latin typeface="Times New Roman" panose="02020603050405020304" pitchFamily="18" charset="0"/>
                <a:ea typeface="Calibri" panose="020F0502020204030204" pitchFamily="34" charset="0"/>
                <a:cs typeface="Mangal" panose="02040503050203030202" pitchFamily="18" charset="0"/>
              </a:rPr>
              <a:t>2. Donor CRUD</a:t>
            </a:r>
            <a:endParaRPr lang="en-IN" sz="16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endParaRPr lang="en-IN" sz="1200" dirty="0">
              <a:solidFill>
                <a:schemeClr val="tx1"/>
              </a:solidFill>
            </a:endParaRPr>
          </a:p>
        </p:txBody>
      </p:sp>
      <p:pic>
        <p:nvPicPr>
          <p:cNvPr id="5" name="Picture 4">
            <a:extLst>
              <a:ext uri="{FF2B5EF4-FFF2-40B4-BE49-F238E27FC236}">
                <a16:creationId xmlns:a16="http://schemas.microsoft.com/office/drawing/2014/main" id="{CC735F1D-03B3-5BD1-5D11-C026D9EA8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00150"/>
            <a:ext cx="6784176" cy="2873772"/>
          </a:xfrm>
          <a:prstGeom prst="rect">
            <a:avLst/>
          </a:prstGeom>
        </p:spPr>
      </p:pic>
    </p:spTree>
    <p:extLst>
      <p:ext uri="{BB962C8B-B14F-4D97-AF65-F5344CB8AC3E}">
        <p14:creationId xmlns:p14="http://schemas.microsoft.com/office/powerpoint/2010/main" val="16485005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960</TotalTime>
  <Words>532</Words>
  <Application>Microsoft Office PowerPoint</Application>
  <PresentationFormat>On-screen Show (16:9)</PresentationFormat>
  <Paragraphs>81</Paragraphs>
  <Slides>15</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Century Gothic</vt:lpstr>
      <vt:lpstr>Times</vt:lpstr>
      <vt:lpstr>Times New Roman</vt:lpstr>
      <vt:lpstr>Wingdings</vt:lpstr>
      <vt:lpstr>Wingdings 3</vt:lpstr>
      <vt:lpstr>Wisp</vt:lpstr>
      <vt:lpstr>Bitmap Image</vt:lpstr>
      <vt:lpstr>Organ Donation Management System.</vt:lpstr>
      <vt:lpstr>CONTENT</vt:lpstr>
      <vt:lpstr>INTRODUCTION   </vt:lpstr>
      <vt:lpstr>         GOALS</vt:lpstr>
      <vt:lpstr>SOFTWARE &amp; HARDWARE REQUIREMENTS</vt:lpstr>
      <vt:lpstr>    SCOPE OF PROJECT  </vt:lpstr>
      <vt:lpstr>MODULS</vt:lpstr>
      <vt:lpstr>1.PROGRAM</vt:lpstr>
      <vt:lpstr>PowerPoint Presentation</vt:lpstr>
      <vt:lpstr>PowerPoint Presentation</vt:lpstr>
      <vt:lpstr>           4. MySQL Database</vt:lpstr>
      <vt:lpstr>ADVANTAGES</vt:lpstr>
      <vt:lpstr>             CONCLUSION  </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Topic]</dc:title>
  <dc:creator>Project</dc:creator>
  <cp:lastModifiedBy>manasi mithe</cp:lastModifiedBy>
  <cp:revision>105</cp:revision>
  <dcterms:created xsi:type="dcterms:W3CDTF">2022-10-28T08:49:55Z</dcterms:created>
  <dcterms:modified xsi:type="dcterms:W3CDTF">2024-10-26T03:28:55Z</dcterms:modified>
</cp:coreProperties>
</file>