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3133852"/>
          </a:xfrm>
          <a:prstGeom prst="rect">
            <a:avLst/>
          </a:prstGeom>
        </p:spPr>
      </p:pic>
      <p:pic>
        <p:nvPicPr>
          <p:cNvPr id="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6350" cy="3159252"/>
          </a:xfrm>
          <a:prstGeom prst="rect">
            <a:avLst/>
          </a:prstGeom>
        </p:spPr>
      </p:pic>
      <p:pic>
        <p:nvPicPr>
          <p:cNvPr id="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85650" y="0"/>
            <a:ext cx="6350" cy="3159252"/>
          </a:xfrm>
          <a:prstGeom prst="rect">
            <a:avLst/>
          </a:prstGeom>
        </p:spPr>
      </p:pic>
      <p:pic>
        <p:nvPicPr>
          <p:cNvPr id="9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114802"/>
            <a:ext cx="12192000" cy="381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4371086" y="4590059"/>
            <a:ext cx="3565502" cy="5861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30" b="1" spc="10" dirty="0">
                <a:latin typeface="Arial"/>
                <a:cs typeface="Arial"/>
              </a:rPr>
              <a:t>Apache Kafka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595884" y="1207008"/>
            <a:ext cx="11001502" cy="25908"/>
          </a:xfrm>
          <a:custGeom>
            <a:avLst/>
            <a:gdLst/>
            <a:ahLst/>
            <a:cxnLst/>
            <a:rect l="l" t="t" r="r" b="b"/>
            <a:pathLst>
              <a:path w="11001502" h="25908">
                <a:moveTo>
                  <a:pt x="12954" y="12954"/>
                </a:moveTo>
                <a:lnTo>
                  <a:pt x="10988548" y="12954"/>
                </a:lnTo>
              </a:path>
            </a:pathLst>
          </a:custGeom>
          <a:ln w="25908">
            <a:solidFill>
              <a:srgbClr val="39CC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699820" y="6454951"/>
            <a:ext cx="3001993" cy="1863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70" spc="10" dirty="0">
                <a:latin typeface="Segoe UI"/>
                <a:cs typeface="Segoe UI"/>
              </a:rPr>
              <a:t>Copyright @ 2018 Learntek. All Rights Reserved.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1351387" y="6488782"/>
            <a:ext cx="113056" cy="1263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8A8A8A"/>
                </a:solidFill>
                <a:latin typeface="Corbel"/>
                <a:cs typeface="Corbel"/>
              </a:rPr>
              <a:t>11</a:t>
            </a:r>
            <a:endParaRPr sz="9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601980" y="1807210"/>
            <a:ext cx="3106775" cy="2929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30" b="1" spc="10" dirty="0">
                <a:latin typeface="Arial"/>
                <a:cs typeface="Arial"/>
              </a:rPr>
              <a:t>Need for Apache Kafka :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01980" y="2125726"/>
            <a:ext cx="335280" cy="7056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130" spc="10" dirty="0"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944880" y="2172970"/>
            <a:ext cx="9164117" cy="6705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Kafka is a unified platform for handling all the real-time data feeds</a:t>
            </a:r>
            <a:endParaRPr sz="24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Kafka supports low latency message delivery and gives guarantee for fault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944880" y="2904490"/>
            <a:ext cx="5638801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tolerance in the presence of machine failures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601980" y="3223259"/>
            <a:ext cx="335280" cy="10713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130" spc="10" dirty="0"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130" spc="10" dirty="0"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944880" y="3270503"/>
            <a:ext cx="7927237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It has the ability to handle a large number of diverse consumers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601980" y="3636264"/>
            <a:ext cx="10499139" cy="14021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34290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Kafka is very fast, performs 2 million writes/sec</a:t>
            </a:r>
            <a:endParaRPr sz="2400">
              <a:latin typeface="Calibri"/>
              <a:cs typeface="Calibri"/>
            </a:endParaRPr>
          </a:p>
          <a:p>
            <a:pPr marL="34290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Kafka persists all data to the disk, which essentially means that all the writes go to</a:t>
            </a:r>
            <a:endParaRPr sz="2400">
              <a:latin typeface="Calibri"/>
              <a:cs typeface="Calibri"/>
            </a:endParaRPr>
          </a:p>
          <a:p>
            <a:pPr marL="34290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the page cache of the OS (RAM)</a:t>
            </a:r>
            <a:endParaRPr sz="24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•   </a:t>
            </a:r>
            <a:r>
              <a:rPr sz="2400" spc="10" dirty="0">
                <a:latin typeface="Calibri"/>
                <a:cs typeface="Calibri"/>
              </a:rPr>
              <a:t>This makes it very efficient to transfer data from page cache to a network socket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595884" y="1207008"/>
            <a:ext cx="11001502" cy="25908"/>
          </a:xfrm>
          <a:custGeom>
            <a:avLst/>
            <a:gdLst/>
            <a:ahLst/>
            <a:cxnLst/>
            <a:rect l="l" t="t" r="r" b="b"/>
            <a:pathLst>
              <a:path w="11001502" h="25908">
                <a:moveTo>
                  <a:pt x="12954" y="12954"/>
                </a:moveTo>
                <a:lnTo>
                  <a:pt x="10988548" y="12954"/>
                </a:lnTo>
              </a:path>
            </a:pathLst>
          </a:custGeom>
          <a:ln w="25908">
            <a:solidFill>
              <a:srgbClr val="39CC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66267" y="1711452"/>
            <a:ext cx="3471671" cy="6339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10" b="1" spc="10" dirty="0">
                <a:latin typeface="Arial"/>
                <a:cs typeface="Arial"/>
              </a:rPr>
              <a:t>Apache Kafka — Use Cases: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57BCE5"/>
                </a:solidFill>
                <a:latin typeface="Calibri"/>
                <a:cs typeface="Calibri"/>
              </a:rPr>
              <a:t>Kafka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6140" y="2303907"/>
            <a:ext cx="672084" cy="19812"/>
          </a:xfrm>
          <a:custGeom>
            <a:avLst/>
            <a:gdLst/>
            <a:ahLst/>
            <a:cxnLst/>
            <a:rect l="l" t="t" r="r" b="b"/>
            <a:pathLst>
              <a:path w="672084" h="19812">
                <a:moveTo>
                  <a:pt x="0" y="19812"/>
                </a:moveTo>
                <a:lnTo>
                  <a:pt x="0" y="0"/>
                </a:lnTo>
                <a:lnTo>
                  <a:pt x="672084" y="0"/>
                </a:lnTo>
                <a:lnTo>
                  <a:pt x="672084" y="19812"/>
                </a:lnTo>
                <a:lnTo>
                  <a:pt x="0" y="19812"/>
                </a:lnTo>
                <a:close/>
              </a:path>
            </a:pathLst>
          </a:custGeom>
          <a:solidFill>
            <a:srgbClr val="57BC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766267" y="2040636"/>
            <a:ext cx="9263228" cy="32680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73919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can be used in many Use Cases. Some of them are listed below −</a:t>
            </a:r>
            <a:endParaRPr sz="24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340" b="1" spc="10" dirty="0">
                <a:latin typeface="Arial"/>
                <a:cs typeface="Arial"/>
              </a:rPr>
              <a:t>Metrics</a:t>
            </a:r>
            <a:r>
              <a:rPr sz="2340" spc="10" dirty="0">
                <a:latin typeface="Calibri"/>
                <a:cs typeface="Calibri"/>
              </a:rPr>
              <a:t>− Kafka is often used for operational monitoring data. This involves</a:t>
            </a:r>
            <a:endParaRPr sz="23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aggregating statistics from distributed applications to produce centralized</a:t>
            </a:r>
            <a:endParaRPr sz="24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feeds of operational data.</a:t>
            </a:r>
            <a:endParaRPr sz="24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340" b="1" spc="10" dirty="0">
                <a:latin typeface="Arial"/>
                <a:cs typeface="Arial"/>
              </a:rPr>
              <a:t>Twitter: </a:t>
            </a:r>
            <a:r>
              <a:rPr sz="2340" spc="10" dirty="0">
                <a:latin typeface="Calibri"/>
                <a:cs typeface="Calibri"/>
              </a:rPr>
              <a:t>Registered users can read and post tweets, but unregistered users</a:t>
            </a:r>
            <a:endParaRPr sz="23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can only read tweets. Twitter uses Storm-Kafka as a part of its stream</a:t>
            </a:r>
            <a:endParaRPr sz="24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processing infrastructure.</a:t>
            </a:r>
            <a:endParaRPr sz="24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Netflix: </a:t>
            </a:r>
            <a:r>
              <a:rPr sz="2400" spc="10" dirty="0">
                <a:latin typeface="Calibri"/>
                <a:cs typeface="Calibri"/>
              </a:rPr>
              <a:t>Netflix is an American multinational provider of on-demand</a:t>
            </a:r>
            <a:endParaRPr sz="24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Internet streaming media. Netflix uses Kafka for real-time monitoring and</a:t>
            </a:r>
            <a:endParaRPr sz="24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event processing.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699820" y="6446416"/>
            <a:ext cx="3001993" cy="1863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70" spc="10" dirty="0">
                <a:latin typeface="Segoe UI"/>
                <a:cs typeface="Segoe UI"/>
              </a:rPr>
              <a:t>Copyright @ 2018 Learntek. All Rights Reserved.</a:t>
            </a:r>
            <a:endParaRPr sz="1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595884" y="1207008"/>
            <a:ext cx="11001502" cy="25908"/>
          </a:xfrm>
          <a:custGeom>
            <a:avLst/>
            <a:gdLst/>
            <a:ahLst/>
            <a:cxnLst/>
            <a:rect l="l" t="t" r="r" b="b"/>
            <a:pathLst>
              <a:path w="11001502" h="25908">
                <a:moveTo>
                  <a:pt x="12954" y="12954"/>
                </a:moveTo>
                <a:lnTo>
                  <a:pt x="10988548" y="12954"/>
                </a:lnTo>
              </a:path>
            </a:pathLst>
          </a:custGeom>
          <a:ln w="25908">
            <a:solidFill>
              <a:srgbClr val="39CC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66267" y="1477391"/>
            <a:ext cx="10776531" cy="45850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b="1" spc="10" dirty="0">
                <a:latin typeface="Arial"/>
                <a:cs typeface="Arial"/>
              </a:rPr>
              <a:t>Log Aggregation Solution</a:t>
            </a:r>
            <a:r>
              <a:rPr sz="2340" spc="10" dirty="0">
                <a:latin typeface="Calibri"/>
                <a:cs typeface="Calibri"/>
              </a:rPr>
              <a:t>− Kafka can be used across an organization to collect logs</a:t>
            </a:r>
            <a:endParaRPr sz="23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from multiple services and make them available in a standard format to multiple</a:t>
            </a:r>
            <a:endParaRPr sz="24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consumers.</a:t>
            </a:r>
            <a:endParaRPr sz="24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LinkedIn: </a:t>
            </a:r>
            <a:r>
              <a:rPr sz="2400" spc="10" dirty="0">
                <a:latin typeface="Calibri"/>
                <a:cs typeface="Calibri"/>
              </a:rPr>
              <a:t>Apache Kafka is used at LinkedIn for activity stream data and operational</a:t>
            </a:r>
            <a:endParaRPr sz="24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metrics. Kafka messaging system helps LinkedIn with various products like LinkedIn</a:t>
            </a:r>
            <a:endParaRPr sz="24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Newsfeed, LinkedIn Today for online message consumption and in addition to offline</a:t>
            </a:r>
            <a:endParaRPr sz="24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analytics systems like Hadoop.</a:t>
            </a:r>
            <a:endParaRPr sz="24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310" b="1" spc="10" dirty="0">
                <a:latin typeface="Arial"/>
                <a:cs typeface="Arial"/>
              </a:rPr>
              <a:t>Stream Processing</a:t>
            </a:r>
            <a:r>
              <a:rPr sz="2310" spc="10" dirty="0">
                <a:latin typeface="Calibri"/>
                <a:cs typeface="Calibri"/>
              </a:rPr>
              <a:t>− Popular frameworks such as Storm and Spark Streaming read data</a:t>
            </a:r>
            <a:endParaRPr sz="23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from a topic, processes it, and write processed data to a new topic where it becomes</a:t>
            </a:r>
            <a:endParaRPr sz="24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available for users and applications. Kafka’s strong durability is also very useful in the</a:t>
            </a:r>
            <a:endParaRPr sz="24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context of stream processing.</a:t>
            </a:r>
            <a:endParaRPr sz="24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340" b="1" spc="10" dirty="0">
                <a:latin typeface="Arial"/>
                <a:cs typeface="Arial"/>
              </a:rPr>
              <a:t>Website activity tracking </a:t>
            </a:r>
            <a:r>
              <a:rPr sz="2340" spc="10" dirty="0">
                <a:latin typeface="Calibri"/>
                <a:cs typeface="Calibri"/>
              </a:rPr>
              <a:t>— The web application sends events such as page views and</a:t>
            </a:r>
            <a:endParaRPr sz="23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searches Kafka, where they become available for real-time processing, dashboards and</a:t>
            </a:r>
            <a:endParaRPr sz="24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offline analytics in Hadoop.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699820" y="6446416"/>
            <a:ext cx="3001993" cy="1863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70" spc="10" dirty="0">
                <a:latin typeface="Segoe UI"/>
                <a:cs typeface="Segoe UI"/>
              </a:rPr>
              <a:t>Copyright @ 2018 Learntek. All Rights Reserved.</a:t>
            </a:r>
            <a:endParaRPr sz="1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595884" y="1207008"/>
            <a:ext cx="11001502" cy="25908"/>
          </a:xfrm>
          <a:custGeom>
            <a:avLst/>
            <a:gdLst/>
            <a:ahLst/>
            <a:cxnLst/>
            <a:rect l="l" t="t" r="r" b="b"/>
            <a:pathLst>
              <a:path w="11001502" h="25908">
                <a:moveTo>
                  <a:pt x="12954" y="12954"/>
                </a:moveTo>
                <a:lnTo>
                  <a:pt x="10988548" y="12954"/>
                </a:lnTo>
              </a:path>
            </a:pathLst>
          </a:custGeom>
          <a:ln w="25908">
            <a:solidFill>
              <a:srgbClr val="39CC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699820" y="6454951"/>
            <a:ext cx="3001993" cy="1863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70" spc="10" dirty="0">
                <a:latin typeface="Segoe UI"/>
                <a:cs typeface="Segoe UI"/>
              </a:rPr>
              <a:t>Copyright @ 2018 Learntek. All Rights Reserved.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1406251" y="6488782"/>
            <a:ext cx="57301" cy="1263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39" spc="10" dirty="0">
                <a:solidFill>
                  <a:srgbClr val="8A8A8A"/>
                </a:solidFill>
                <a:latin typeface="Corbel"/>
                <a:cs typeface="Corbel"/>
              </a:rPr>
              <a:t>3</a:t>
            </a:r>
            <a:endParaRPr sz="9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699820" y="1994027"/>
            <a:ext cx="1781556" cy="2929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30" b="1" spc="10" dirty="0">
                <a:latin typeface="Arial"/>
                <a:cs typeface="Arial"/>
              </a:rPr>
              <a:t>Apache Kafka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9617" y="2257298"/>
            <a:ext cx="1712976" cy="19812"/>
          </a:xfrm>
          <a:custGeom>
            <a:avLst/>
            <a:gdLst/>
            <a:ahLst/>
            <a:cxnLst/>
            <a:rect l="l" t="t" r="r" b="b"/>
            <a:pathLst>
              <a:path w="1712976" h="19812">
                <a:moveTo>
                  <a:pt x="0" y="19812"/>
                </a:moveTo>
                <a:lnTo>
                  <a:pt x="0" y="0"/>
                </a:lnTo>
                <a:lnTo>
                  <a:pt x="1712976" y="0"/>
                </a:lnTo>
                <a:lnTo>
                  <a:pt x="1712976" y="19812"/>
                </a:lnTo>
                <a:lnTo>
                  <a:pt x="0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699820" y="2359558"/>
            <a:ext cx="10517571" cy="3051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Calibri"/>
                <a:cs typeface="Calibri"/>
              </a:rPr>
              <a:t>Data Analytics is often described as one of the biggest challenges associated with big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699820" y="2725801"/>
            <a:ext cx="10885227" cy="14021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data, but even before that step can happen, data must be ingested and made available</a:t>
            </a:r>
            <a:endParaRPr sz="24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to enterprise users. That’s where Apache Kafka comes in. Kafka’s growth is exploding,</a:t>
            </a:r>
            <a:endParaRPr sz="24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more than 1⁄3 of all Fortune 500 companies use Kafka. These companies includes the</a:t>
            </a:r>
            <a:endParaRPr sz="24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340" spc="10" dirty="0">
                <a:latin typeface="Calibri"/>
                <a:cs typeface="Calibri"/>
              </a:rPr>
              <a:t>top ten travel companies, 7 of top ten banks, 8 of top ten insurance companies, 9 of top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699820" y="4189222"/>
            <a:ext cx="10582959" cy="6705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ten telecom companies, and much more. LinkedIn, Microsoft and Netflix process four</a:t>
            </a:r>
            <a:endParaRPr sz="24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comma messages a day with Kafka (1,000,000,000,000).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95884" y="1207008"/>
            <a:ext cx="11001502" cy="25908"/>
          </a:xfrm>
          <a:custGeom>
            <a:avLst/>
            <a:gdLst/>
            <a:ahLst/>
            <a:cxnLst/>
            <a:rect l="l" t="t" r="r" b="b"/>
            <a:pathLst>
              <a:path w="11001502" h="25908">
                <a:moveTo>
                  <a:pt x="12954" y="12954"/>
                </a:moveTo>
                <a:lnTo>
                  <a:pt x="10988548" y="12954"/>
                </a:lnTo>
              </a:path>
            </a:pathLst>
          </a:custGeom>
          <a:ln w="25908">
            <a:solidFill>
              <a:srgbClr val="39CC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699820" y="6454951"/>
            <a:ext cx="3001993" cy="1863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70" spc="10" dirty="0">
                <a:latin typeface="Segoe UI"/>
                <a:cs typeface="Segoe UI"/>
              </a:rPr>
              <a:t>Copyright @ 2018 Learntek. All Rights Reserved.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1398631" y="6488782"/>
            <a:ext cx="65396" cy="1263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849" spc="10" dirty="0">
                <a:solidFill>
                  <a:srgbClr val="8A8A8A"/>
                </a:solidFill>
                <a:latin typeface="Corbel"/>
                <a:cs typeface="Corbel"/>
              </a:rPr>
              <a:t>4</a:t>
            </a:r>
            <a:endParaRPr sz="8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99820" y="1392682"/>
            <a:ext cx="9919567" cy="670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Introduction: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Apache Kafka is a streaming platform for collecting, storing, and processing high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699820" y="2124456"/>
            <a:ext cx="10536934" cy="6705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volumes of data in real-time. Apache Kafka is a highly scalable, fast and fault-tolerant</a:t>
            </a:r>
            <a:endParaRPr sz="24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messaging application used for streaming applications and data processing. This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699820" y="2855976"/>
            <a:ext cx="10562536" cy="10363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application is written in Java and Scala programming languages. Apache Kafka is a</a:t>
            </a:r>
            <a:endParaRPr sz="24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340" spc="10" dirty="0">
                <a:latin typeface="Calibri"/>
                <a:cs typeface="Calibri"/>
              </a:rPr>
              <a:t>distributed data streaming platform that can publish, subscribe to, store, and process</a:t>
            </a:r>
            <a:endParaRPr sz="23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streams of records in real time. It is designed to handle data streams from multiple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699820" y="3953510"/>
            <a:ext cx="10516206" cy="14021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Calibri"/>
                <a:cs typeface="Calibri"/>
              </a:rPr>
              <a:t>sources and deliver them to multiple consumers. In short, it moves massive amounts</a:t>
            </a:r>
            <a:endParaRPr sz="23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of data – not just from point A to B, but from points A to Z and anywhere else you</a:t>
            </a:r>
            <a:endParaRPr sz="24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need, all at the same time.</a:t>
            </a:r>
            <a:endParaRPr sz="24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340" b="1" spc="10" dirty="0">
                <a:latin typeface="Arial"/>
                <a:cs typeface="Arial"/>
              </a:rPr>
              <a:t>Apache Kafka </a:t>
            </a:r>
            <a:r>
              <a:rPr sz="2340" spc="10" dirty="0">
                <a:latin typeface="Calibri"/>
                <a:cs typeface="Calibri"/>
              </a:rPr>
              <a:t>started out as an internal system developed by LinkedIn to handle 1.4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699820" y="5416905"/>
            <a:ext cx="10279989" cy="6705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Calibri"/>
                <a:cs typeface="Calibri"/>
              </a:rPr>
              <a:t>trillion messages per day, but now it’s an open source data streaming solution with</a:t>
            </a:r>
            <a:endParaRPr sz="23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application for a variety of enterprise needs.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95884" y="1207008"/>
            <a:ext cx="11001502" cy="25908"/>
          </a:xfrm>
          <a:custGeom>
            <a:avLst/>
            <a:gdLst/>
            <a:ahLst/>
            <a:cxnLst/>
            <a:rect l="l" t="t" r="r" b="b"/>
            <a:pathLst>
              <a:path w="11001502" h="25908">
                <a:moveTo>
                  <a:pt x="12954" y="12954"/>
                </a:moveTo>
                <a:lnTo>
                  <a:pt x="10988548" y="12954"/>
                </a:lnTo>
              </a:path>
            </a:pathLst>
          </a:custGeom>
          <a:ln w="25908">
            <a:solidFill>
              <a:srgbClr val="39CC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55124" y="562356"/>
            <a:ext cx="1828800" cy="551688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699820" y="6454951"/>
            <a:ext cx="3001993" cy="1863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70" spc="10" dirty="0">
                <a:latin typeface="Segoe UI"/>
                <a:cs typeface="Segoe UI"/>
              </a:rPr>
              <a:t>Copyright @ 2018 Learntek. All Rights Reserved.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1403203" y="6488782"/>
            <a:ext cx="60717" cy="1263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8A8A8A"/>
                </a:solidFill>
                <a:latin typeface="Corbel"/>
                <a:cs typeface="Corbel"/>
              </a:rPr>
              <a:t>5</a:t>
            </a:r>
            <a:endParaRPr sz="900">
              <a:latin typeface="Corbel"/>
              <a:cs typeface="Corbel"/>
            </a:endParaRPr>
          </a:p>
        </p:txBody>
      </p:sp>
      <p:pic>
        <p:nvPicPr>
          <p:cNvPr id="1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95884" y="1207008"/>
            <a:ext cx="11001502" cy="25908"/>
          </a:xfrm>
          <a:custGeom>
            <a:avLst/>
            <a:gdLst/>
            <a:ahLst/>
            <a:cxnLst/>
            <a:rect l="l" t="t" r="r" b="b"/>
            <a:pathLst>
              <a:path w="11001502" h="25908">
                <a:moveTo>
                  <a:pt x="12954" y="12954"/>
                </a:moveTo>
                <a:lnTo>
                  <a:pt x="10988548" y="12954"/>
                </a:lnTo>
              </a:path>
            </a:pathLst>
          </a:custGeom>
          <a:ln w="25908">
            <a:solidFill>
              <a:srgbClr val="39CC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468477" y="6452512"/>
            <a:ext cx="3001993" cy="1863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70" spc="10" dirty="0">
                <a:latin typeface="Segoe UI"/>
                <a:cs typeface="Segoe UI"/>
              </a:rPr>
              <a:t>Copyright @ 2018 Learntek. All Rights Reserved.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1397107" y="6488782"/>
            <a:ext cx="66282" cy="1263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849" spc="10" dirty="0">
                <a:solidFill>
                  <a:srgbClr val="8A8A8A"/>
                </a:solidFill>
                <a:latin typeface="Corbel"/>
                <a:cs typeface="Corbel"/>
              </a:rPr>
              <a:t>6</a:t>
            </a:r>
            <a:endParaRPr sz="8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652272" y="1240561"/>
            <a:ext cx="1237333" cy="3051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90" b="1" spc="10" dirty="0">
                <a:latin typeface="Arial"/>
                <a:cs typeface="Arial"/>
              </a:rPr>
              <a:t>Features</a:t>
            </a:r>
            <a:r>
              <a:rPr sz="2190" spc="10" dirty="0">
                <a:latin typeface="Calibri"/>
                <a:cs typeface="Calibri"/>
              </a:rPr>
              <a:t>: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52272" y="1559687"/>
            <a:ext cx="335280" cy="33985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30" spc="10" dirty="0"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995172" y="1606931"/>
            <a:ext cx="10499777" cy="6705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Calibri"/>
                <a:cs typeface="Calibri"/>
              </a:rPr>
              <a:t>Apache Kafka is a distributed publish-subscribe messaging system that is designed to</a:t>
            </a:r>
            <a:endParaRPr sz="23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be fast, scalable, and durable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652272" y="2291207"/>
            <a:ext cx="335280" cy="7056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130" spc="10" dirty="0"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995172" y="2338451"/>
            <a:ext cx="9581997" cy="6705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Apache Kafka is designed for distributed high throughput systems</a:t>
            </a:r>
            <a:endParaRPr sz="24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Apache Kafka tends to work very well as a replacement for a more traditional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652272" y="3070225"/>
            <a:ext cx="10551286" cy="6705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34290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message broker</a:t>
            </a:r>
            <a:endParaRPr sz="24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•   </a:t>
            </a:r>
            <a:r>
              <a:rPr sz="2400" spc="10" dirty="0">
                <a:latin typeface="Calibri"/>
                <a:cs typeface="Calibri"/>
              </a:rPr>
              <a:t>Apache Kafka has better throughput, built-in partitioning, replication and inherent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652272" y="3801745"/>
            <a:ext cx="9788319" cy="10363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34290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fault-tolerance, which makes it a good fit for large-scale message processing</a:t>
            </a:r>
            <a:endParaRPr sz="2400">
              <a:latin typeface="Calibri"/>
              <a:cs typeface="Calibri"/>
            </a:endParaRPr>
          </a:p>
          <a:p>
            <a:pPr marL="34290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applications</a:t>
            </a:r>
            <a:endParaRPr sz="24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•   </a:t>
            </a:r>
            <a:r>
              <a:rPr sz="2400" spc="10" dirty="0">
                <a:latin typeface="Calibri"/>
                <a:cs typeface="Calibri"/>
              </a:rPr>
              <a:t>Apache Kafka maintains feeds of messages in topics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652272" y="4852162"/>
            <a:ext cx="335280" cy="7056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130" spc="10" dirty="0"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652272" y="4899406"/>
            <a:ext cx="10112958" cy="14021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34290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Producers write data to topics and consumers read from topics</a:t>
            </a:r>
            <a:endParaRPr sz="2400">
              <a:latin typeface="Calibri"/>
              <a:cs typeface="Calibri"/>
            </a:endParaRPr>
          </a:p>
          <a:p>
            <a:pPr marL="342900">
              <a:lnSpc>
                <a:spcPct val="100000"/>
              </a:lnSpc>
            </a:pPr>
            <a:r>
              <a:rPr sz="2340" spc="10" dirty="0">
                <a:latin typeface="Calibri"/>
                <a:cs typeface="Calibri"/>
              </a:rPr>
              <a:t>Since Kafka is a distributed system, topics are partitioned and replicated across</a:t>
            </a:r>
            <a:endParaRPr sz="2300">
              <a:latin typeface="Calibri"/>
              <a:cs typeface="Calibri"/>
            </a:endParaRPr>
          </a:p>
          <a:p>
            <a:pPr marL="34290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multiple nodes</a:t>
            </a:r>
            <a:endParaRPr sz="24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•   </a:t>
            </a:r>
            <a:r>
              <a:rPr sz="2400" spc="10" dirty="0">
                <a:latin typeface="Calibri"/>
                <a:cs typeface="Calibri"/>
              </a:rPr>
              <a:t>Kafka is very fast and guarantees zero downtime and zero data loss.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95884" y="1207008"/>
            <a:ext cx="11001502" cy="25908"/>
          </a:xfrm>
          <a:custGeom>
            <a:avLst/>
            <a:gdLst/>
            <a:ahLst/>
            <a:cxnLst/>
            <a:rect l="l" t="t" r="r" b="b"/>
            <a:pathLst>
              <a:path w="11001502" h="25908">
                <a:moveTo>
                  <a:pt x="12954" y="12954"/>
                </a:moveTo>
                <a:lnTo>
                  <a:pt x="10988548" y="12954"/>
                </a:lnTo>
              </a:path>
            </a:pathLst>
          </a:custGeom>
          <a:ln w="25908">
            <a:solidFill>
              <a:srgbClr val="39CC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699820" y="6454951"/>
            <a:ext cx="3001993" cy="1863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70" spc="10" dirty="0">
                <a:latin typeface="Segoe UI"/>
                <a:cs typeface="Segoe UI"/>
              </a:rPr>
              <a:t>Copyright @ 2018 Learntek. All Rights Reserved.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1409299" y="6488782"/>
            <a:ext cx="54138" cy="1263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849" spc="10" dirty="0">
                <a:solidFill>
                  <a:srgbClr val="8A8A8A"/>
                </a:solidFill>
                <a:latin typeface="Corbel"/>
                <a:cs typeface="Corbel"/>
              </a:rPr>
              <a:t>7</a:t>
            </a:r>
            <a:endParaRPr sz="8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780288" y="2055622"/>
            <a:ext cx="3223870" cy="2929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40" b="1" spc="10" dirty="0">
                <a:latin typeface="Arial"/>
                <a:cs typeface="Arial"/>
              </a:rPr>
              <a:t>Who uses Apache Kafka?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780288" y="2421382"/>
            <a:ext cx="10669822" cy="6706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A lot of large companies who handle a lot of data use Kafka. LinkedIn, where it</a:t>
            </a:r>
            <a:endParaRPr sz="24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originated, uses it to track activity data and operational metrics. Twitter uses it as part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780288" y="3153156"/>
            <a:ext cx="10514072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Calibri"/>
                <a:cs typeface="Calibri"/>
              </a:rPr>
              <a:t>of Storm to provide a stream processing infrastructure. Square uses Kafka as a bus to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780288" y="3518916"/>
            <a:ext cx="10467747" cy="10363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Calibri"/>
                <a:cs typeface="Calibri"/>
              </a:rPr>
              <a:t>move all system events to various Square data centers (logs, custom events, metrics,</a:t>
            </a:r>
            <a:endParaRPr sz="23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and so on), outputs to Splunk, Graphite (dashboards), and to implement an Esper-</a:t>
            </a:r>
            <a:endParaRPr sz="24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like/CEP alerting systems. It gets used by other companies too like Spotify, Uber,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780288" y="4616450"/>
            <a:ext cx="10062640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Tumbler, Goldman Sachs, PayPal, Box, Cisco, CloudFlare, NetFlix, and much more.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595884" y="1207008"/>
            <a:ext cx="11001502" cy="25908"/>
          </a:xfrm>
          <a:custGeom>
            <a:avLst/>
            <a:gdLst/>
            <a:ahLst/>
            <a:cxnLst/>
            <a:rect l="l" t="t" r="r" b="b"/>
            <a:pathLst>
              <a:path w="11001502" h="25908">
                <a:moveTo>
                  <a:pt x="12954" y="12954"/>
                </a:moveTo>
                <a:lnTo>
                  <a:pt x="10988548" y="12954"/>
                </a:lnTo>
              </a:path>
            </a:pathLst>
          </a:custGeom>
          <a:ln w="25908">
            <a:solidFill>
              <a:srgbClr val="39CC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699820" y="6454951"/>
            <a:ext cx="3001993" cy="1863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70" spc="10" dirty="0">
                <a:latin typeface="Segoe UI"/>
                <a:cs typeface="Segoe UI"/>
              </a:rPr>
              <a:t>Copyright @ 2018 Learntek. All Rights Reserved.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1398631" y="6488782"/>
            <a:ext cx="65144" cy="1263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849" spc="10" dirty="0">
                <a:solidFill>
                  <a:srgbClr val="8A8A8A"/>
                </a:solidFill>
                <a:latin typeface="Corbel"/>
                <a:cs typeface="Corbel"/>
              </a:rPr>
              <a:t>8</a:t>
            </a:r>
            <a:endParaRPr sz="8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699820" y="1851914"/>
            <a:ext cx="10030016" cy="670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Why is Kafka so Fast?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Kafka relies heavily on the OS kernel to move data around quickly. It relies on the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99820" y="2583815"/>
            <a:ext cx="10700307" cy="10363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principals of Zero Copy. Kafka enables you to batch data records into chunks. These</a:t>
            </a:r>
            <a:endParaRPr sz="24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batches of data can be seen end to end from Producer to file system (Kafka Topic Log)</a:t>
            </a:r>
            <a:endParaRPr sz="24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340" spc="10" dirty="0">
                <a:latin typeface="Calibri"/>
                <a:cs typeface="Calibri"/>
              </a:rPr>
              <a:t>to the Consumer. Batching allows for more efficient data compression and reduces I/O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699820" y="3681095"/>
            <a:ext cx="10601552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Calibri"/>
                <a:cs typeface="Calibri"/>
              </a:rPr>
              <a:t>latency. Kafka writes to the immutable commit log to the disk sequential; thus, avoids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699820" y="4047109"/>
            <a:ext cx="10210439" cy="10363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random disk access, slow disk seeking. Kafka provides horizontal Scale through</a:t>
            </a:r>
            <a:endParaRPr sz="24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340" spc="10" dirty="0">
                <a:latin typeface="Calibri"/>
                <a:cs typeface="Calibri"/>
              </a:rPr>
              <a:t>sharding. It shards a Topic Log into hundreds potentially thousands of partitions to</a:t>
            </a:r>
            <a:endParaRPr sz="23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thousands of servers. This sharding allows Kafka to handle massive load.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595884" y="1207008"/>
            <a:ext cx="11001502" cy="25908"/>
          </a:xfrm>
          <a:custGeom>
            <a:avLst/>
            <a:gdLst/>
            <a:ahLst/>
            <a:cxnLst/>
            <a:rect l="l" t="t" r="r" b="b"/>
            <a:pathLst>
              <a:path w="11001502" h="25908">
                <a:moveTo>
                  <a:pt x="12954" y="12954"/>
                </a:moveTo>
                <a:lnTo>
                  <a:pt x="10988548" y="12954"/>
                </a:lnTo>
              </a:path>
            </a:pathLst>
          </a:custGeom>
          <a:ln w="25908">
            <a:solidFill>
              <a:srgbClr val="39CC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699820" y="6454951"/>
            <a:ext cx="3001993" cy="1863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70" spc="10" dirty="0">
                <a:latin typeface="Segoe UI"/>
                <a:cs typeface="Segoe UI"/>
              </a:rPr>
              <a:t>Copyright @ 2018 Learntek. All Rights Reserved.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1397107" y="6488782"/>
            <a:ext cx="66282" cy="1263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849" spc="10" dirty="0">
                <a:solidFill>
                  <a:srgbClr val="8A8A8A"/>
                </a:solidFill>
                <a:latin typeface="Corbel"/>
                <a:cs typeface="Corbel"/>
              </a:rPr>
              <a:t>9</a:t>
            </a:r>
            <a:endParaRPr sz="800">
              <a:latin typeface="Corbel"/>
              <a:cs typeface="Corbel"/>
            </a:endParaRPr>
          </a:p>
        </p:txBody>
      </p:sp>
      <p:pic>
        <p:nvPicPr>
          <p:cNvPr id="2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0728" y="1845564"/>
            <a:ext cx="11148060" cy="4512564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699820" y="1408811"/>
            <a:ext cx="1523162" cy="2551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1C1C1C"/>
                </a:solidFill>
                <a:latin typeface="Arial"/>
                <a:cs typeface="Arial"/>
              </a:rPr>
              <a:t>Key Benefits: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595884" y="1207008"/>
            <a:ext cx="11001502" cy="25908"/>
          </a:xfrm>
          <a:custGeom>
            <a:avLst/>
            <a:gdLst/>
            <a:ahLst/>
            <a:cxnLst/>
            <a:rect l="l" t="t" r="r" b="b"/>
            <a:pathLst>
              <a:path w="11001502" h="25908">
                <a:moveTo>
                  <a:pt x="12954" y="12954"/>
                </a:moveTo>
                <a:lnTo>
                  <a:pt x="10988548" y="12954"/>
                </a:lnTo>
              </a:path>
            </a:pathLst>
          </a:custGeom>
          <a:ln w="25908">
            <a:solidFill>
              <a:srgbClr val="39CC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699820" y="6454951"/>
            <a:ext cx="3001993" cy="1863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70" spc="10" dirty="0">
                <a:latin typeface="Segoe UI"/>
                <a:cs typeface="Segoe UI"/>
              </a:rPr>
              <a:t>Copyright @ 2018 Learntek. All Rights Reserved.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1342243" y="6488782"/>
            <a:ext cx="121405" cy="1263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8A8A8A"/>
                </a:solidFill>
                <a:latin typeface="Corbel"/>
                <a:cs typeface="Corbel"/>
              </a:rPr>
              <a:t>10</a:t>
            </a:r>
            <a:endParaRPr sz="9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727557" y="1254506"/>
            <a:ext cx="9728878" cy="10363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Apache Kafka API: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Apache Kafka is a popular tool for developers because it is easy to pick up and</a:t>
            </a:r>
            <a:endParaRPr sz="24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provides a powerful event streaming platform complete with 4 APIs: Producer,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727557" y="2352167"/>
            <a:ext cx="4237025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Consumer, Streams, and Connect.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727557" y="2717927"/>
            <a:ext cx="9976381" cy="10363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Basically, it has four core APIs:</a:t>
            </a:r>
            <a:endParaRPr sz="24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340" b="1" spc="10" dirty="0">
                <a:latin typeface="Arial"/>
                <a:cs typeface="Arial"/>
              </a:rPr>
              <a:t>Producer API: </a:t>
            </a:r>
            <a:r>
              <a:rPr sz="2340" spc="10" dirty="0">
                <a:latin typeface="Calibri"/>
                <a:cs typeface="Calibri"/>
              </a:rPr>
              <a:t>This API permits the applications to publish a stream of records to</a:t>
            </a:r>
            <a:endParaRPr sz="23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one or more topics.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727557" y="3815461"/>
            <a:ext cx="10200716" cy="17679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b="1" spc="10" dirty="0">
                <a:latin typeface="Arial"/>
                <a:cs typeface="Arial"/>
              </a:rPr>
              <a:t>Consumer API: </a:t>
            </a:r>
            <a:r>
              <a:rPr sz="2340" spc="10" dirty="0">
                <a:latin typeface="Calibri"/>
                <a:cs typeface="Calibri"/>
              </a:rPr>
              <a:t>The Consumer API lets the application to subscribe to one or more</a:t>
            </a:r>
            <a:endParaRPr sz="23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topics and process the produced stream of records.</a:t>
            </a:r>
            <a:endParaRPr sz="24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Streams API: </a:t>
            </a:r>
            <a:r>
              <a:rPr sz="2400" spc="10" dirty="0">
                <a:latin typeface="Calibri"/>
                <a:cs typeface="Calibri"/>
              </a:rPr>
              <a:t>This API takes the input from one or more topics and produces the</a:t>
            </a:r>
            <a:endParaRPr sz="24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output to one or more topics by converting the input streams to the output ones.</a:t>
            </a:r>
            <a:endParaRPr sz="24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Connector API: </a:t>
            </a:r>
            <a:r>
              <a:rPr sz="2400" spc="10" dirty="0">
                <a:latin typeface="Calibri"/>
                <a:cs typeface="Calibri"/>
              </a:rPr>
              <a:t>This API is responsible for producing and executing reusable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727557" y="5644591"/>
            <a:ext cx="10019077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Calibri"/>
                <a:cs typeface="Calibri"/>
              </a:rPr>
              <a:t>producers and consumers who are able to link topics to the existing applications.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1202</Words>
  <Application>Microsoft Office PowerPoint</Application>
  <PresentationFormat>Custom</PresentationFormat>
  <Paragraphs>132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Windows User</cp:lastModifiedBy>
  <cp:revision>1</cp:revision>
  <dcterms:created xsi:type="dcterms:W3CDTF">2019-07-06T10:12:10Z</dcterms:created>
  <dcterms:modified xsi:type="dcterms:W3CDTF">2019-07-06T14:14:39Z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2019-07-06T00:00:00Z</vt:filetime>
  </property>
  <property fmtid="{D5CDD505-2E9C-101B-9397-08002B2CF9AE}" pid="3" name="LastSaved">
    <vt:filetime>2019-07-06T00:00:00Z</vt:filetime>
  </property>
</Properties>
</file>