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352677" y="2378942"/>
            <a:ext cx="4534467" cy="7656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5400" spc="10" dirty="0">
                <a:latin typeface="Arial"/>
                <a:cs typeface="Arial"/>
              </a:rPr>
              <a:t>Introduction to</a:t>
            </a:r>
            <a:endParaRPr sz="5400">
              <a:latin typeface="Arial"/>
              <a:cs typeface="Arial"/>
            </a:endParaRPr>
          </a:p>
        </p:txBody>
      </p:sp>
      <p:sp>
        <p:nvSpPr>
          <p:cNvPr id="6" name="object 1"/>
          <p:cNvSpPr/>
          <p:nvPr/>
        </p:nvSpPr>
        <p:spPr>
          <a:xfrm>
            <a:off x="1352423" y="3072384"/>
            <a:ext cx="6591300" cy="50291"/>
          </a:xfrm>
          <a:custGeom>
            <a:avLst/>
            <a:gdLst/>
            <a:ahLst/>
            <a:cxnLst/>
            <a:rect l="l" t="t" r="r" b="b"/>
            <a:pathLst>
              <a:path w="6591300" h="50291">
                <a:moveTo>
                  <a:pt x="0" y="0"/>
                </a:moveTo>
                <a:lnTo>
                  <a:pt x="1647825" y="0"/>
                </a:lnTo>
                <a:lnTo>
                  <a:pt x="3295650" y="0"/>
                </a:lnTo>
                <a:lnTo>
                  <a:pt x="4943475" y="0"/>
                </a:lnTo>
                <a:lnTo>
                  <a:pt x="6591300" y="0"/>
                </a:lnTo>
                <a:lnTo>
                  <a:pt x="6591300" y="50292"/>
                </a:lnTo>
                <a:lnTo>
                  <a:pt x="4943475" y="50292"/>
                </a:lnTo>
                <a:lnTo>
                  <a:pt x="3295650" y="50292"/>
                </a:lnTo>
                <a:lnTo>
                  <a:pt x="1647825" y="50292"/>
                </a:lnTo>
                <a:lnTo>
                  <a:pt x="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5887466" y="2378942"/>
            <a:ext cx="2249738" cy="7656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5400" spc="10" dirty="0">
                <a:latin typeface="Arial"/>
                <a:cs typeface="Arial"/>
              </a:rPr>
              <a:t>HBase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343658" y="255508"/>
            <a:ext cx="4603309" cy="58166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100" spc="10" dirty="0">
                <a:latin typeface="Arial"/>
                <a:cs typeface="Arial"/>
              </a:rPr>
              <a:t>HBase Architecture</a:t>
            </a:r>
            <a:endParaRPr sz="41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343023" y="781812"/>
            <a:ext cx="4457700" cy="38100"/>
          </a:xfrm>
          <a:custGeom>
            <a:avLst/>
            <a:gdLst/>
            <a:ahLst/>
            <a:cxnLst/>
            <a:rect l="l" t="t" r="r" b="b"/>
            <a:pathLst>
              <a:path w="4457700" h="38100">
                <a:moveTo>
                  <a:pt x="0" y="0"/>
                </a:moveTo>
                <a:lnTo>
                  <a:pt x="1485900" y="0"/>
                </a:lnTo>
                <a:lnTo>
                  <a:pt x="2971800" y="0"/>
                </a:lnTo>
                <a:lnTo>
                  <a:pt x="4457700" y="0"/>
                </a:lnTo>
                <a:lnTo>
                  <a:pt x="4457700" y="38100"/>
                </a:lnTo>
                <a:lnTo>
                  <a:pt x="2971800" y="38100"/>
                </a:lnTo>
                <a:lnTo>
                  <a:pt x="14859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17092"/>
            <a:ext cx="9144000" cy="46238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221482" y="125249"/>
            <a:ext cx="1378822" cy="4544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spc="10" dirty="0">
                <a:latin typeface="Arial"/>
                <a:cs typeface="Arial"/>
              </a:rPr>
              <a:t>HBase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48"/>
          <p:cNvSpPr/>
          <p:nvPr/>
        </p:nvSpPr>
        <p:spPr>
          <a:xfrm>
            <a:off x="3220847" y="536448"/>
            <a:ext cx="2776728" cy="42672"/>
          </a:xfrm>
          <a:custGeom>
            <a:avLst/>
            <a:gdLst/>
            <a:ahLst/>
            <a:cxnLst/>
            <a:rect l="l" t="t" r="r" b="b"/>
            <a:pathLst>
              <a:path w="2776728" h="42672">
                <a:moveTo>
                  <a:pt x="0" y="0"/>
                </a:moveTo>
                <a:lnTo>
                  <a:pt x="694181" y="0"/>
                </a:lnTo>
                <a:lnTo>
                  <a:pt x="1388364" y="0"/>
                </a:lnTo>
                <a:lnTo>
                  <a:pt x="2082546" y="0"/>
                </a:lnTo>
                <a:lnTo>
                  <a:pt x="2776728" y="0"/>
                </a:lnTo>
                <a:lnTo>
                  <a:pt x="2776728" y="42672"/>
                </a:lnTo>
                <a:lnTo>
                  <a:pt x="2082546" y="42672"/>
                </a:lnTo>
                <a:lnTo>
                  <a:pt x="1388364" y="42672"/>
                </a:lnTo>
                <a:lnTo>
                  <a:pt x="694181" y="42672"/>
                </a:lnTo>
                <a:lnTo>
                  <a:pt x="0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4597908" y="125249"/>
            <a:ext cx="1514424" cy="4544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b="1" spc="10" dirty="0">
                <a:latin typeface="Arial"/>
                <a:cs typeface="Arial"/>
              </a:rPr>
              <a:t>Cluster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49"/>
          <p:cNvSpPr/>
          <p:nvPr/>
        </p:nvSpPr>
        <p:spPr>
          <a:xfrm>
            <a:off x="153162" y="2362962"/>
            <a:ext cx="1447800" cy="1295400"/>
          </a:xfrm>
          <a:custGeom>
            <a:avLst/>
            <a:gdLst/>
            <a:ahLst/>
            <a:cxnLst/>
            <a:rect l="l" t="t" r="r" b="b"/>
            <a:pathLst>
              <a:path w="1447800" h="1295400">
                <a:moveTo>
                  <a:pt x="0" y="1295400"/>
                </a:moveTo>
                <a:lnTo>
                  <a:pt x="0" y="0"/>
                </a:lnTo>
                <a:lnTo>
                  <a:pt x="1447800" y="0"/>
                </a:lnTo>
                <a:lnTo>
                  <a:pt x="1447800" y="1295400"/>
                </a:lnTo>
                <a:lnTo>
                  <a:pt x="0" y="1295400"/>
                </a:lnTo>
                <a:close/>
              </a:path>
            </a:pathLst>
          </a:custGeom>
          <a:solidFill>
            <a:srgbClr val="8609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3256" y="2353056"/>
            <a:ext cx="1467612" cy="1315212"/>
          </a:xfrm>
          <a:custGeom>
            <a:avLst/>
            <a:gdLst/>
            <a:ahLst/>
            <a:cxnLst/>
            <a:rect l="l" t="t" r="r" b="b"/>
            <a:pathLst>
              <a:path w="1467612" h="1315212">
                <a:moveTo>
                  <a:pt x="9906" y="1305306"/>
                </a:moveTo>
                <a:lnTo>
                  <a:pt x="9906" y="9906"/>
                </a:lnTo>
                <a:lnTo>
                  <a:pt x="1457706" y="9906"/>
                </a:lnTo>
                <a:lnTo>
                  <a:pt x="1457706" y="1305306"/>
                </a:lnTo>
                <a:lnTo>
                  <a:pt x="9906" y="1305306"/>
                </a:ln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5562" y="3353562"/>
            <a:ext cx="1219200" cy="228600"/>
          </a:xfrm>
          <a:custGeom>
            <a:avLst/>
            <a:gdLst/>
            <a:ahLst/>
            <a:cxnLst/>
            <a:rect l="l" t="t" r="r" b="b"/>
            <a:pathLst>
              <a:path w="1219200" h="228600">
                <a:moveTo>
                  <a:pt x="0" y="228600"/>
                </a:moveTo>
                <a:lnTo>
                  <a:pt x="0" y="0"/>
                </a:lnTo>
                <a:lnTo>
                  <a:pt x="1219200" y="0"/>
                </a:lnTo>
                <a:lnTo>
                  <a:pt x="1219200" y="228600"/>
                </a:lnTo>
                <a:lnTo>
                  <a:pt x="0" y="228600"/>
                </a:lnTo>
                <a:close/>
              </a:path>
            </a:pathLst>
          </a:custGeom>
          <a:solidFill>
            <a:srgbClr val="8609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608990" y="3264942"/>
            <a:ext cx="660510" cy="4128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10" b="1" spc="10" dirty="0">
                <a:solidFill>
                  <a:srgbClr val="2C2617"/>
                </a:solidFill>
                <a:latin typeface="Arial"/>
                <a:cs typeface="Arial"/>
              </a:rPr>
              <a:t>Worker</a:t>
            </a:r>
            <a:endParaRPr sz="1300">
              <a:latin typeface="Arial"/>
              <a:cs typeface="Arial"/>
            </a:endParaRPr>
          </a:p>
          <a:p>
            <a:pPr marL="83819">
              <a:lnSpc>
                <a:spcPct val="100000"/>
              </a:lnSpc>
            </a:pPr>
            <a:r>
              <a:rPr sz="1400" b="1" spc="10" dirty="0">
                <a:solidFill>
                  <a:srgbClr val="2C2617"/>
                </a:solidFill>
                <a:latin typeface="Arial"/>
                <a:cs typeface="Arial"/>
              </a:rPr>
              <a:t>Node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8962" y="3886962"/>
            <a:ext cx="1447800" cy="1295400"/>
          </a:xfrm>
          <a:custGeom>
            <a:avLst/>
            <a:gdLst/>
            <a:ahLst/>
            <a:cxnLst/>
            <a:rect l="l" t="t" r="r" b="b"/>
            <a:pathLst>
              <a:path w="1447800" h="1295400">
                <a:moveTo>
                  <a:pt x="0" y="1295400"/>
                </a:moveTo>
                <a:lnTo>
                  <a:pt x="0" y="0"/>
                </a:lnTo>
                <a:lnTo>
                  <a:pt x="1447800" y="0"/>
                </a:lnTo>
                <a:lnTo>
                  <a:pt x="1447800" y="1295400"/>
                </a:lnTo>
                <a:lnTo>
                  <a:pt x="0" y="1295400"/>
                </a:lnTo>
                <a:close/>
              </a:path>
            </a:pathLst>
          </a:custGeom>
          <a:solidFill>
            <a:srgbClr val="8609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9056" y="3877056"/>
            <a:ext cx="1467612" cy="1315212"/>
          </a:xfrm>
          <a:custGeom>
            <a:avLst/>
            <a:gdLst/>
            <a:ahLst/>
            <a:cxnLst/>
            <a:rect l="l" t="t" r="r" b="b"/>
            <a:pathLst>
              <a:path w="1467612" h="1315212">
                <a:moveTo>
                  <a:pt x="9906" y="1305306"/>
                </a:moveTo>
                <a:lnTo>
                  <a:pt x="9906" y="9906"/>
                </a:lnTo>
                <a:lnTo>
                  <a:pt x="1457706" y="9906"/>
                </a:lnTo>
                <a:lnTo>
                  <a:pt x="1457706" y="1305306"/>
                </a:lnTo>
                <a:lnTo>
                  <a:pt x="9906" y="1305306"/>
                </a:ln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91362" y="4877562"/>
            <a:ext cx="1219200" cy="228600"/>
          </a:xfrm>
          <a:custGeom>
            <a:avLst/>
            <a:gdLst/>
            <a:ahLst/>
            <a:cxnLst/>
            <a:rect l="l" t="t" r="r" b="b"/>
            <a:pathLst>
              <a:path w="1219200" h="228600">
                <a:moveTo>
                  <a:pt x="0" y="228600"/>
                </a:moveTo>
                <a:lnTo>
                  <a:pt x="0" y="0"/>
                </a:lnTo>
                <a:lnTo>
                  <a:pt x="1219200" y="0"/>
                </a:lnTo>
                <a:lnTo>
                  <a:pt x="1219200" y="228600"/>
                </a:lnTo>
                <a:lnTo>
                  <a:pt x="0" y="228600"/>
                </a:lnTo>
                <a:close/>
              </a:path>
            </a:pathLst>
          </a:custGeom>
          <a:solidFill>
            <a:srgbClr val="8609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1294765" y="4789196"/>
            <a:ext cx="660510" cy="4130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10" b="1" spc="10" dirty="0">
                <a:solidFill>
                  <a:srgbClr val="2C2617"/>
                </a:solidFill>
                <a:latin typeface="Arial"/>
                <a:cs typeface="Arial"/>
              </a:rPr>
              <a:t>Worker</a:t>
            </a:r>
            <a:endParaRPr sz="130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</a:pPr>
            <a:r>
              <a:rPr sz="1400" b="1" spc="10" dirty="0">
                <a:solidFill>
                  <a:srgbClr val="2C2617"/>
                </a:solidFill>
                <a:latin typeface="Arial"/>
                <a:cs typeface="Arial"/>
              </a:rPr>
              <a:t>Node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514600" y="1447800"/>
            <a:ext cx="1528318" cy="1452371"/>
          </a:xfrm>
          <a:custGeom>
            <a:avLst/>
            <a:gdLst/>
            <a:ahLst/>
            <a:cxnLst/>
            <a:rect l="l" t="t" r="r" b="b"/>
            <a:pathLst>
              <a:path w="1528318" h="1452371">
                <a:moveTo>
                  <a:pt x="1519682" y="1452371"/>
                </a:moveTo>
                <a:lnTo>
                  <a:pt x="4699" y="13208"/>
                </a:lnTo>
                <a:lnTo>
                  <a:pt x="13462" y="4064"/>
                </a:lnTo>
                <a:lnTo>
                  <a:pt x="1528318" y="1443228"/>
                </a:lnTo>
                <a:close/>
                <a:moveTo>
                  <a:pt x="27686" y="95123"/>
                </a:moveTo>
                <a:lnTo>
                  <a:pt x="0" y="0"/>
                </a:lnTo>
                <a:lnTo>
                  <a:pt x="96393" y="22733"/>
                </a:lnTo>
                <a:cubicBezTo>
                  <a:pt x="99822" y="23495"/>
                  <a:pt x="101981" y="26924"/>
                  <a:pt x="101219" y="30353"/>
                </a:cubicBezTo>
                <a:cubicBezTo>
                  <a:pt x="100330" y="33782"/>
                  <a:pt x="96901" y="35941"/>
                  <a:pt x="93472" y="35052"/>
                </a:cubicBezTo>
                <a:lnTo>
                  <a:pt x="7620" y="14859"/>
                </a:lnTo>
                <a:lnTo>
                  <a:pt x="15240" y="6858"/>
                </a:lnTo>
                <a:lnTo>
                  <a:pt x="39878" y="91567"/>
                </a:lnTo>
                <a:cubicBezTo>
                  <a:pt x="40767" y="94996"/>
                  <a:pt x="38862" y="98425"/>
                  <a:pt x="35560" y="99441"/>
                </a:cubicBezTo>
                <a:cubicBezTo>
                  <a:pt x="32131" y="100457"/>
                  <a:pt x="28575" y="98552"/>
                  <a:pt x="27686" y="95123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76400" y="2889250"/>
            <a:ext cx="2362453" cy="131318"/>
          </a:xfrm>
          <a:custGeom>
            <a:avLst/>
            <a:gdLst/>
            <a:ahLst/>
            <a:cxnLst/>
            <a:rect l="l" t="t" r="r" b="b"/>
            <a:pathLst>
              <a:path w="2362453" h="131318">
                <a:moveTo>
                  <a:pt x="2361946" y="0"/>
                </a:moveTo>
                <a:lnTo>
                  <a:pt x="12319" y="75819"/>
                </a:lnTo>
                <a:lnTo>
                  <a:pt x="12700" y="88519"/>
                </a:lnTo>
                <a:lnTo>
                  <a:pt x="2362453" y="12700"/>
                </a:lnTo>
                <a:close/>
                <a:moveTo>
                  <a:pt x="83947" y="29845"/>
                </a:moveTo>
                <a:lnTo>
                  <a:pt x="0" y="82550"/>
                </a:lnTo>
                <a:lnTo>
                  <a:pt x="87122" y="129667"/>
                </a:lnTo>
                <a:lnTo>
                  <a:pt x="87122" y="129667"/>
                </a:lnTo>
                <a:cubicBezTo>
                  <a:pt x="90170" y="131318"/>
                  <a:pt x="94107" y="130175"/>
                  <a:pt x="95757" y="127127"/>
                </a:cubicBezTo>
                <a:cubicBezTo>
                  <a:pt x="97409" y="124078"/>
                  <a:pt x="96266" y="120142"/>
                  <a:pt x="93218" y="118490"/>
                </a:cubicBezTo>
                <a:lnTo>
                  <a:pt x="15621" y="76581"/>
                </a:lnTo>
                <a:lnTo>
                  <a:pt x="16001" y="87503"/>
                </a:lnTo>
                <a:lnTo>
                  <a:pt x="90678" y="40640"/>
                </a:lnTo>
                <a:cubicBezTo>
                  <a:pt x="93599" y="38734"/>
                  <a:pt x="94488" y="34798"/>
                  <a:pt x="92710" y="31877"/>
                </a:cubicBezTo>
                <a:cubicBezTo>
                  <a:pt x="90804" y="28956"/>
                  <a:pt x="86868" y="28067"/>
                  <a:pt x="83947" y="29845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34282" y="1447800"/>
            <a:ext cx="1604518" cy="1452499"/>
          </a:xfrm>
          <a:custGeom>
            <a:avLst/>
            <a:gdLst/>
            <a:ahLst/>
            <a:cxnLst/>
            <a:rect l="l" t="t" r="r" b="b"/>
            <a:pathLst>
              <a:path w="1604518" h="1452499">
                <a:moveTo>
                  <a:pt x="8636" y="1452499"/>
                </a:moveTo>
                <a:lnTo>
                  <a:pt x="1599438" y="13208"/>
                </a:lnTo>
                <a:lnTo>
                  <a:pt x="1590929" y="3683"/>
                </a:lnTo>
                <a:lnTo>
                  <a:pt x="0" y="1443101"/>
                </a:lnTo>
                <a:close/>
                <a:moveTo>
                  <a:pt x="1574546" y="94488"/>
                </a:moveTo>
                <a:lnTo>
                  <a:pt x="1604518" y="0"/>
                </a:lnTo>
                <a:lnTo>
                  <a:pt x="1507617" y="20320"/>
                </a:lnTo>
                <a:cubicBezTo>
                  <a:pt x="1504188" y="21082"/>
                  <a:pt x="1501902" y="24511"/>
                  <a:pt x="1502664" y="27940"/>
                </a:cubicBezTo>
                <a:cubicBezTo>
                  <a:pt x="1503426" y="31369"/>
                  <a:pt x="1506728" y="33528"/>
                  <a:pt x="1510157" y="32766"/>
                </a:cubicBezTo>
                <a:lnTo>
                  <a:pt x="1596517" y="14605"/>
                </a:lnTo>
                <a:lnTo>
                  <a:pt x="1589151" y="6477"/>
                </a:lnTo>
                <a:lnTo>
                  <a:pt x="1562481" y="90551"/>
                </a:lnTo>
                <a:cubicBezTo>
                  <a:pt x="1561338" y="93980"/>
                  <a:pt x="1563243" y="97536"/>
                  <a:pt x="1566545" y="98552"/>
                </a:cubicBezTo>
                <a:cubicBezTo>
                  <a:pt x="1569974" y="99695"/>
                  <a:pt x="1573530" y="97790"/>
                  <a:pt x="1574546" y="94488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86000" y="2890774"/>
            <a:ext cx="1756790" cy="1528826"/>
          </a:xfrm>
          <a:custGeom>
            <a:avLst/>
            <a:gdLst/>
            <a:ahLst/>
            <a:cxnLst/>
            <a:rect l="l" t="t" r="r" b="b"/>
            <a:pathLst>
              <a:path w="1756790" h="1528826">
                <a:moveTo>
                  <a:pt x="1748409" y="0"/>
                </a:moveTo>
                <a:lnTo>
                  <a:pt x="5334" y="1515745"/>
                </a:lnTo>
                <a:lnTo>
                  <a:pt x="13716" y="1525397"/>
                </a:lnTo>
                <a:lnTo>
                  <a:pt x="1756790" y="9652"/>
                </a:lnTo>
                <a:close/>
                <a:moveTo>
                  <a:pt x="31750" y="1434973"/>
                </a:moveTo>
                <a:lnTo>
                  <a:pt x="0" y="1528826"/>
                </a:lnTo>
                <a:lnTo>
                  <a:pt x="97282" y="1510411"/>
                </a:lnTo>
                <a:cubicBezTo>
                  <a:pt x="100838" y="1509649"/>
                  <a:pt x="102997" y="1506347"/>
                  <a:pt x="102362" y="1502918"/>
                </a:cubicBezTo>
                <a:cubicBezTo>
                  <a:pt x="101727" y="1499489"/>
                  <a:pt x="98425" y="1497203"/>
                  <a:pt x="94996" y="1497838"/>
                </a:cubicBezTo>
                <a:lnTo>
                  <a:pt x="8255" y="1514348"/>
                </a:lnTo>
                <a:lnTo>
                  <a:pt x="15494" y="1522603"/>
                </a:lnTo>
                <a:lnTo>
                  <a:pt x="43815" y="1439037"/>
                </a:lnTo>
                <a:cubicBezTo>
                  <a:pt x="44958" y="1435735"/>
                  <a:pt x="43180" y="1432179"/>
                  <a:pt x="39878" y="1431036"/>
                </a:cubicBezTo>
                <a:cubicBezTo>
                  <a:pt x="36576" y="1429893"/>
                  <a:pt x="32893" y="1431671"/>
                  <a:pt x="31750" y="1434973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11526" y="2892806"/>
            <a:ext cx="1232789" cy="2517394"/>
          </a:xfrm>
          <a:custGeom>
            <a:avLst/>
            <a:gdLst/>
            <a:ahLst/>
            <a:cxnLst/>
            <a:rect l="l" t="t" r="r" b="b"/>
            <a:pathLst>
              <a:path w="1232789" h="2517394">
                <a:moveTo>
                  <a:pt x="1221358" y="0"/>
                </a:moveTo>
                <a:lnTo>
                  <a:pt x="7620" y="2503424"/>
                </a:lnTo>
                <a:lnTo>
                  <a:pt x="19050" y="2508885"/>
                </a:lnTo>
                <a:lnTo>
                  <a:pt x="1232789" y="5588"/>
                </a:lnTo>
                <a:close/>
                <a:moveTo>
                  <a:pt x="254" y="2418588"/>
                </a:moveTo>
                <a:lnTo>
                  <a:pt x="7874" y="2517394"/>
                </a:lnTo>
                <a:lnTo>
                  <a:pt x="90170" y="2462149"/>
                </a:lnTo>
                <a:cubicBezTo>
                  <a:pt x="93091" y="2460244"/>
                  <a:pt x="93853" y="2456307"/>
                  <a:pt x="91821" y="2453386"/>
                </a:cubicBezTo>
                <a:cubicBezTo>
                  <a:pt x="89916" y="2450465"/>
                  <a:pt x="85979" y="2449703"/>
                  <a:pt x="83058" y="2451608"/>
                </a:cubicBezTo>
                <a:lnTo>
                  <a:pt x="9779" y="2500757"/>
                </a:lnTo>
                <a:lnTo>
                  <a:pt x="19685" y="2505583"/>
                </a:lnTo>
                <a:lnTo>
                  <a:pt x="12954" y="2417572"/>
                </a:lnTo>
                <a:cubicBezTo>
                  <a:pt x="12700" y="2414143"/>
                  <a:pt x="9652" y="2411476"/>
                  <a:pt x="6096" y="2411730"/>
                </a:cubicBezTo>
                <a:cubicBezTo>
                  <a:pt x="2667" y="2412111"/>
                  <a:pt x="0" y="2415159"/>
                  <a:pt x="254" y="2418588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32250" y="2894711"/>
            <a:ext cx="388493" cy="2515489"/>
          </a:xfrm>
          <a:custGeom>
            <a:avLst/>
            <a:gdLst/>
            <a:ahLst/>
            <a:cxnLst/>
            <a:rect l="l" t="t" r="r" b="b"/>
            <a:pathLst>
              <a:path w="388493" h="2515489">
                <a:moveTo>
                  <a:pt x="12700" y="0"/>
                </a:moveTo>
                <a:lnTo>
                  <a:pt x="353822" y="2502281"/>
                </a:lnTo>
                <a:lnTo>
                  <a:pt x="341249" y="2503932"/>
                </a:lnTo>
                <a:lnTo>
                  <a:pt x="0" y="1778"/>
                </a:lnTo>
                <a:close/>
                <a:moveTo>
                  <a:pt x="387223" y="2423922"/>
                </a:moveTo>
                <a:lnTo>
                  <a:pt x="349250" y="2515489"/>
                </a:lnTo>
                <a:lnTo>
                  <a:pt x="288163" y="2437384"/>
                </a:lnTo>
                <a:cubicBezTo>
                  <a:pt x="286004" y="2434717"/>
                  <a:pt x="286512" y="2430653"/>
                  <a:pt x="289306" y="2428494"/>
                </a:cubicBezTo>
                <a:cubicBezTo>
                  <a:pt x="292100" y="2426335"/>
                  <a:pt x="296037" y="2426843"/>
                  <a:pt x="298196" y="2429637"/>
                </a:cubicBezTo>
                <a:lnTo>
                  <a:pt x="352552" y="2499106"/>
                </a:lnTo>
                <a:lnTo>
                  <a:pt x="341630" y="2500630"/>
                </a:lnTo>
                <a:lnTo>
                  <a:pt x="375412" y="2419096"/>
                </a:lnTo>
                <a:cubicBezTo>
                  <a:pt x="376809" y="2415794"/>
                  <a:pt x="380492" y="2414270"/>
                  <a:pt x="383667" y="2415667"/>
                </a:cubicBezTo>
                <a:cubicBezTo>
                  <a:pt x="386969" y="2416937"/>
                  <a:pt x="388493" y="2420747"/>
                  <a:pt x="387223" y="2423922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33646" y="2891663"/>
            <a:ext cx="1986153" cy="2518537"/>
          </a:xfrm>
          <a:custGeom>
            <a:avLst/>
            <a:gdLst/>
            <a:ahLst/>
            <a:cxnLst/>
            <a:rect l="l" t="t" r="r" b="b"/>
            <a:pathLst>
              <a:path w="1986153" h="2518537">
                <a:moveTo>
                  <a:pt x="9907" y="0"/>
                </a:moveTo>
                <a:lnTo>
                  <a:pt x="1983360" y="2504821"/>
                </a:lnTo>
                <a:lnTo>
                  <a:pt x="1973454" y="2512695"/>
                </a:lnTo>
                <a:lnTo>
                  <a:pt x="0" y="7874"/>
                </a:lnTo>
                <a:close/>
                <a:moveTo>
                  <a:pt x="1972438" y="2420366"/>
                </a:moveTo>
                <a:lnTo>
                  <a:pt x="1986154" y="2518537"/>
                </a:lnTo>
                <a:lnTo>
                  <a:pt x="1893952" y="2482215"/>
                </a:lnTo>
                <a:cubicBezTo>
                  <a:pt x="1890650" y="2480945"/>
                  <a:pt x="1889126" y="2477262"/>
                  <a:pt x="1890396" y="2473960"/>
                </a:cubicBezTo>
                <a:cubicBezTo>
                  <a:pt x="1891666" y="2470658"/>
                  <a:pt x="1895349" y="2469134"/>
                  <a:pt x="1898651" y="2470404"/>
                </a:cubicBezTo>
                <a:lnTo>
                  <a:pt x="1980693" y="2502789"/>
                </a:lnTo>
                <a:lnTo>
                  <a:pt x="1972057" y="2509520"/>
                </a:lnTo>
                <a:lnTo>
                  <a:pt x="1959865" y="2422144"/>
                </a:lnTo>
                <a:cubicBezTo>
                  <a:pt x="1959357" y="2418715"/>
                  <a:pt x="1961770" y="2415540"/>
                  <a:pt x="1965199" y="2415032"/>
                </a:cubicBezTo>
                <a:cubicBezTo>
                  <a:pt x="1968755" y="2414524"/>
                  <a:pt x="1971930" y="2416937"/>
                  <a:pt x="1972438" y="2420366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35806" y="2889884"/>
            <a:ext cx="2593594" cy="1307719"/>
          </a:xfrm>
          <a:custGeom>
            <a:avLst/>
            <a:gdLst/>
            <a:ahLst/>
            <a:cxnLst/>
            <a:rect l="l" t="t" r="r" b="b"/>
            <a:pathLst>
              <a:path w="2593594" h="1307719">
                <a:moveTo>
                  <a:pt x="5588" y="0"/>
                </a:moveTo>
                <a:lnTo>
                  <a:pt x="2585212" y="1289813"/>
                </a:lnTo>
                <a:lnTo>
                  <a:pt x="2579624" y="1301243"/>
                </a:lnTo>
                <a:lnTo>
                  <a:pt x="0" y="11431"/>
                </a:lnTo>
                <a:close/>
                <a:moveTo>
                  <a:pt x="2539365" y="1218185"/>
                </a:moveTo>
                <a:lnTo>
                  <a:pt x="2593594" y="1301116"/>
                </a:lnTo>
                <a:lnTo>
                  <a:pt x="2494661" y="1307466"/>
                </a:lnTo>
                <a:cubicBezTo>
                  <a:pt x="2491232" y="1307720"/>
                  <a:pt x="2488184" y="1305053"/>
                  <a:pt x="2487930" y="1301624"/>
                </a:cubicBezTo>
                <a:cubicBezTo>
                  <a:pt x="2487803" y="1298068"/>
                  <a:pt x="2490343" y="1295020"/>
                  <a:pt x="2493899" y="1294893"/>
                </a:cubicBezTo>
                <a:lnTo>
                  <a:pt x="2581910" y="1289178"/>
                </a:lnTo>
                <a:lnTo>
                  <a:pt x="2577084" y="1298957"/>
                </a:lnTo>
                <a:lnTo>
                  <a:pt x="2528697" y="1225170"/>
                </a:lnTo>
                <a:cubicBezTo>
                  <a:pt x="2526792" y="1222249"/>
                  <a:pt x="2527681" y="1218312"/>
                  <a:pt x="2530601" y="1216280"/>
                </a:cubicBezTo>
                <a:cubicBezTo>
                  <a:pt x="2533523" y="1214375"/>
                  <a:pt x="2537460" y="1215264"/>
                  <a:pt x="2539365" y="1218185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038600" y="2843911"/>
            <a:ext cx="3352800" cy="103378"/>
          </a:xfrm>
          <a:custGeom>
            <a:avLst/>
            <a:gdLst/>
            <a:ahLst/>
            <a:cxnLst/>
            <a:rect l="l" t="t" r="r" b="b"/>
            <a:pathLst>
              <a:path w="3352800" h="103378">
                <a:moveTo>
                  <a:pt x="0" y="45339"/>
                </a:moveTo>
                <a:lnTo>
                  <a:pt x="3340227" y="45339"/>
                </a:lnTo>
                <a:lnTo>
                  <a:pt x="3340227" y="58039"/>
                </a:lnTo>
                <a:lnTo>
                  <a:pt x="0" y="58039"/>
                </a:lnTo>
                <a:close/>
                <a:moveTo>
                  <a:pt x="3267202" y="1778"/>
                </a:moveTo>
                <a:lnTo>
                  <a:pt x="3352800" y="51689"/>
                </a:lnTo>
                <a:lnTo>
                  <a:pt x="3267202" y="101600"/>
                </a:lnTo>
                <a:cubicBezTo>
                  <a:pt x="3264154" y="103378"/>
                  <a:pt x="3260343" y="102362"/>
                  <a:pt x="3258566" y="99314"/>
                </a:cubicBezTo>
                <a:cubicBezTo>
                  <a:pt x="3256788" y="96266"/>
                  <a:pt x="3257804" y="92456"/>
                  <a:pt x="3260852" y="90678"/>
                </a:cubicBezTo>
                <a:lnTo>
                  <a:pt x="3337052" y="46228"/>
                </a:lnTo>
                <a:lnTo>
                  <a:pt x="3337052" y="57150"/>
                </a:lnTo>
                <a:lnTo>
                  <a:pt x="3260852" y="12700"/>
                </a:lnTo>
                <a:cubicBezTo>
                  <a:pt x="3257804" y="10922"/>
                  <a:pt x="3256788" y="7112"/>
                  <a:pt x="3258566" y="4064"/>
                </a:cubicBezTo>
                <a:cubicBezTo>
                  <a:pt x="3260343" y="1016"/>
                  <a:pt x="3264154" y="0"/>
                  <a:pt x="3267202" y="1778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92162" y="2362962"/>
            <a:ext cx="1600200" cy="1295400"/>
          </a:xfrm>
          <a:custGeom>
            <a:avLst/>
            <a:gdLst/>
            <a:ahLst/>
            <a:cxnLst/>
            <a:rect l="l" t="t" r="r" b="b"/>
            <a:pathLst>
              <a:path w="1600200" h="1295400">
                <a:moveTo>
                  <a:pt x="0" y="1295400"/>
                </a:moveTo>
                <a:lnTo>
                  <a:pt x="0" y="0"/>
                </a:lnTo>
                <a:lnTo>
                  <a:pt x="1600200" y="0"/>
                </a:lnTo>
                <a:lnTo>
                  <a:pt x="1600200" y="1295400"/>
                </a:lnTo>
                <a:lnTo>
                  <a:pt x="0" y="1295400"/>
                </a:lnTo>
                <a:close/>
              </a:path>
            </a:pathLst>
          </a:custGeom>
          <a:solidFill>
            <a:srgbClr val="1766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82255" y="2353056"/>
            <a:ext cx="1620012" cy="1315212"/>
          </a:xfrm>
          <a:custGeom>
            <a:avLst/>
            <a:gdLst/>
            <a:ahLst/>
            <a:cxnLst/>
            <a:rect l="l" t="t" r="r" b="b"/>
            <a:pathLst>
              <a:path w="1620012" h="1315212">
                <a:moveTo>
                  <a:pt x="9907" y="1305306"/>
                </a:moveTo>
                <a:lnTo>
                  <a:pt x="9907" y="9906"/>
                </a:lnTo>
                <a:lnTo>
                  <a:pt x="1610107" y="9906"/>
                </a:lnTo>
                <a:lnTo>
                  <a:pt x="1610107" y="1305306"/>
                </a:lnTo>
                <a:lnTo>
                  <a:pt x="9907" y="1305306"/>
                </a:ln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61326" y="3353562"/>
            <a:ext cx="1347216" cy="228600"/>
          </a:xfrm>
          <a:custGeom>
            <a:avLst/>
            <a:gdLst/>
            <a:ahLst/>
            <a:cxnLst/>
            <a:rect l="l" t="t" r="r" b="b"/>
            <a:pathLst>
              <a:path w="1347216" h="228600">
                <a:moveTo>
                  <a:pt x="0" y="228600"/>
                </a:moveTo>
                <a:lnTo>
                  <a:pt x="0" y="0"/>
                </a:lnTo>
                <a:lnTo>
                  <a:pt x="1347216" y="0"/>
                </a:lnTo>
                <a:lnTo>
                  <a:pt x="1347216" y="228600"/>
                </a:lnTo>
                <a:lnTo>
                  <a:pt x="0" y="228600"/>
                </a:lnTo>
                <a:close/>
              </a:path>
            </a:pathLst>
          </a:custGeom>
          <a:solidFill>
            <a:srgbClr val="1766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7683754" y="3371622"/>
            <a:ext cx="1151696" cy="1993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solidFill>
                  <a:srgbClr val="2C2617"/>
                </a:solidFill>
                <a:latin typeface="Arial"/>
                <a:cs typeface="Arial"/>
              </a:rPr>
              <a:t>Worker Node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8362" y="3048762"/>
            <a:ext cx="1447800" cy="228600"/>
          </a:xfrm>
          <a:prstGeom prst="rect">
            <a:avLst/>
          </a:prstGeom>
        </p:spPr>
      </p:pic>
      <p:sp>
        <p:nvSpPr>
          <p:cNvPr id="67" name="object 67"/>
          <p:cNvSpPr/>
          <p:nvPr/>
        </p:nvSpPr>
        <p:spPr>
          <a:xfrm>
            <a:off x="7458455" y="3038856"/>
            <a:ext cx="1467612" cy="248412"/>
          </a:xfrm>
          <a:custGeom>
            <a:avLst/>
            <a:gdLst/>
            <a:ahLst/>
            <a:cxnLst/>
            <a:rect l="l" t="t" r="r" b="b"/>
            <a:pathLst>
              <a:path w="1467612" h="248412">
                <a:moveTo>
                  <a:pt x="9907" y="48006"/>
                </a:moveTo>
                <a:cubicBezTo>
                  <a:pt x="9907" y="26924"/>
                  <a:pt x="26925" y="9906"/>
                  <a:pt x="48007" y="9906"/>
                </a:cubicBezTo>
                <a:lnTo>
                  <a:pt x="1419607" y="9906"/>
                </a:lnTo>
                <a:cubicBezTo>
                  <a:pt x="1440689" y="9906"/>
                  <a:pt x="1457707" y="26924"/>
                  <a:pt x="1457707" y="48006"/>
                </a:cubicBezTo>
                <a:lnTo>
                  <a:pt x="1457707" y="200406"/>
                </a:lnTo>
                <a:cubicBezTo>
                  <a:pt x="1457707" y="221488"/>
                  <a:pt x="1440689" y="238506"/>
                  <a:pt x="1419607" y="238506"/>
                </a:cubicBezTo>
                <a:lnTo>
                  <a:pt x="48007" y="238506"/>
                </a:lnTo>
                <a:cubicBezTo>
                  <a:pt x="26925" y="238506"/>
                  <a:pt x="9907" y="221488"/>
                  <a:pt x="9907" y="200406"/>
                </a:cubicBez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7849489" y="3081400"/>
            <a:ext cx="730149" cy="1700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DataNode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5562" y="3048762"/>
            <a:ext cx="1219200" cy="228600"/>
          </a:xfrm>
          <a:prstGeom prst="rect">
            <a:avLst/>
          </a:prstGeom>
        </p:spPr>
      </p:pic>
      <p:sp>
        <p:nvSpPr>
          <p:cNvPr id="68" name="object 68"/>
          <p:cNvSpPr/>
          <p:nvPr/>
        </p:nvSpPr>
        <p:spPr>
          <a:xfrm>
            <a:off x="295656" y="3038856"/>
            <a:ext cx="1239012" cy="248412"/>
          </a:xfrm>
          <a:custGeom>
            <a:avLst/>
            <a:gdLst/>
            <a:ahLst/>
            <a:cxnLst/>
            <a:rect l="l" t="t" r="r" b="b"/>
            <a:pathLst>
              <a:path w="1239012" h="248412">
                <a:moveTo>
                  <a:pt x="9906" y="48006"/>
                </a:moveTo>
                <a:cubicBezTo>
                  <a:pt x="9906" y="26924"/>
                  <a:pt x="26962" y="9906"/>
                  <a:pt x="48006" y="9906"/>
                </a:cubicBezTo>
                <a:lnTo>
                  <a:pt x="1191006" y="9906"/>
                </a:lnTo>
                <a:cubicBezTo>
                  <a:pt x="1212088" y="9906"/>
                  <a:pt x="1229106" y="26924"/>
                  <a:pt x="1229106" y="48006"/>
                </a:cubicBezTo>
                <a:lnTo>
                  <a:pt x="1229106" y="200406"/>
                </a:lnTo>
                <a:cubicBezTo>
                  <a:pt x="1229106" y="221488"/>
                  <a:pt x="1212088" y="238506"/>
                  <a:pt x="1191006" y="238506"/>
                </a:cubicBezTo>
                <a:lnTo>
                  <a:pt x="48006" y="238506"/>
                </a:lnTo>
                <a:cubicBezTo>
                  <a:pt x="26962" y="238506"/>
                  <a:pt x="9906" y="221488"/>
                  <a:pt x="9906" y="200406"/>
                </a:cubicBez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571195" y="3081400"/>
            <a:ext cx="730148" cy="1700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DataNode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5562" y="2439162"/>
            <a:ext cx="1219200" cy="228600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295656" y="2429256"/>
            <a:ext cx="1239012" cy="248412"/>
          </a:xfrm>
          <a:custGeom>
            <a:avLst/>
            <a:gdLst/>
            <a:ahLst/>
            <a:cxnLst/>
            <a:rect l="l" t="t" r="r" b="b"/>
            <a:pathLst>
              <a:path w="1239012" h="248412">
                <a:moveTo>
                  <a:pt x="9906" y="48006"/>
                </a:moveTo>
                <a:cubicBezTo>
                  <a:pt x="9906" y="26924"/>
                  <a:pt x="26962" y="9906"/>
                  <a:pt x="48006" y="9906"/>
                </a:cubicBezTo>
                <a:lnTo>
                  <a:pt x="1191006" y="9906"/>
                </a:lnTo>
                <a:cubicBezTo>
                  <a:pt x="1212088" y="9906"/>
                  <a:pt x="1229106" y="26924"/>
                  <a:pt x="1229106" y="48006"/>
                </a:cubicBezTo>
                <a:lnTo>
                  <a:pt x="1229106" y="200406"/>
                </a:lnTo>
                <a:cubicBezTo>
                  <a:pt x="1229106" y="221488"/>
                  <a:pt x="1212088" y="238506"/>
                  <a:pt x="1191006" y="238506"/>
                </a:cubicBezTo>
                <a:lnTo>
                  <a:pt x="48006" y="238506"/>
                </a:lnTo>
                <a:cubicBezTo>
                  <a:pt x="26962" y="238506"/>
                  <a:pt x="9906" y="221488"/>
                  <a:pt x="9906" y="200406"/>
                </a:cubicBez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501091" y="2471800"/>
            <a:ext cx="870051" cy="1700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TaskTracker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5562" y="2743962"/>
            <a:ext cx="1219200" cy="228600"/>
          </a:xfrm>
          <a:prstGeom prst="rect">
            <a:avLst/>
          </a:prstGeom>
        </p:spPr>
      </p:pic>
      <p:sp>
        <p:nvSpPr>
          <p:cNvPr id="70" name="object 70"/>
          <p:cNvSpPr/>
          <p:nvPr/>
        </p:nvSpPr>
        <p:spPr>
          <a:xfrm>
            <a:off x="295656" y="2734056"/>
            <a:ext cx="1239012" cy="248412"/>
          </a:xfrm>
          <a:custGeom>
            <a:avLst/>
            <a:gdLst/>
            <a:ahLst/>
            <a:cxnLst/>
            <a:rect l="l" t="t" r="r" b="b"/>
            <a:pathLst>
              <a:path w="1239012" h="248412">
                <a:moveTo>
                  <a:pt x="9906" y="48006"/>
                </a:moveTo>
                <a:cubicBezTo>
                  <a:pt x="9906" y="26924"/>
                  <a:pt x="26962" y="9906"/>
                  <a:pt x="48006" y="9906"/>
                </a:cubicBezTo>
                <a:lnTo>
                  <a:pt x="1191006" y="9906"/>
                </a:lnTo>
                <a:cubicBezTo>
                  <a:pt x="1212088" y="9906"/>
                  <a:pt x="1229106" y="26924"/>
                  <a:pt x="1229106" y="48006"/>
                </a:cubicBezTo>
                <a:lnTo>
                  <a:pt x="1229106" y="200406"/>
                </a:lnTo>
                <a:cubicBezTo>
                  <a:pt x="1229106" y="221488"/>
                  <a:pt x="1212088" y="238506"/>
                  <a:pt x="1191006" y="238506"/>
                </a:cubicBezTo>
                <a:lnTo>
                  <a:pt x="48006" y="238506"/>
                </a:lnTo>
                <a:cubicBezTo>
                  <a:pt x="26962" y="238506"/>
                  <a:pt x="9906" y="221488"/>
                  <a:pt x="9906" y="200406"/>
                </a:cubicBez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420319" y="2685161"/>
            <a:ext cx="1030376" cy="3529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629" spc="10" dirty="0">
                <a:latin typeface="Arial"/>
                <a:cs typeface="Arial"/>
              </a:rPr>
              <a:t>HRegionServe</a:t>
            </a:r>
            <a:endParaRPr sz="600">
              <a:latin typeface="Arial"/>
              <a:cs typeface="Arial"/>
            </a:endParaRPr>
          </a:p>
          <a:p>
            <a:pPr marL="469392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362" y="4572762"/>
            <a:ext cx="1219200" cy="228600"/>
          </a:xfrm>
          <a:prstGeom prst="rect">
            <a:avLst/>
          </a:prstGeom>
        </p:spPr>
      </p:pic>
      <p:sp>
        <p:nvSpPr>
          <p:cNvPr id="71" name="object 71"/>
          <p:cNvSpPr/>
          <p:nvPr/>
        </p:nvSpPr>
        <p:spPr>
          <a:xfrm>
            <a:off x="981456" y="4562856"/>
            <a:ext cx="1239012" cy="248412"/>
          </a:xfrm>
          <a:custGeom>
            <a:avLst/>
            <a:gdLst/>
            <a:ahLst/>
            <a:cxnLst/>
            <a:rect l="l" t="t" r="r" b="b"/>
            <a:pathLst>
              <a:path w="1239012" h="248412">
                <a:moveTo>
                  <a:pt x="9906" y="48006"/>
                </a:moveTo>
                <a:cubicBezTo>
                  <a:pt x="9906" y="26924"/>
                  <a:pt x="26962" y="9906"/>
                  <a:pt x="48006" y="9906"/>
                </a:cubicBezTo>
                <a:lnTo>
                  <a:pt x="1191006" y="9906"/>
                </a:lnTo>
                <a:cubicBezTo>
                  <a:pt x="1212088" y="9906"/>
                  <a:pt x="1229106" y="26924"/>
                  <a:pt x="1229106" y="48006"/>
                </a:cubicBezTo>
                <a:lnTo>
                  <a:pt x="1229106" y="200406"/>
                </a:lnTo>
                <a:cubicBezTo>
                  <a:pt x="1229106" y="221488"/>
                  <a:pt x="1212088" y="238506"/>
                  <a:pt x="1191006" y="238506"/>
                </a:cubicBezTo>
                <a:lnTo>
                  <a:pt x="48006" y="238506"/>
                </a:lnTo>
                <a:cubicBezTo>
                  <a:pt x="26962" y="238506"/>
                  <a:pt x="9906" y="221488"/>
                  <a:pt x="9906" y="200406"/>
                </a:cubicBez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text 1"/>
          <p:cNvSpPr txBox="1"/>
          <p:nvPr/>
        </p:nvSpPr>
        <p:spPr>
          <a:xfrm>
            <a:off x="1256995" y="4605655"/>
            <a:ext cx="730148" cy="1700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DataNode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362" y="3963162"/>
            <a:ext cx="1219200" cy="228600"/>
          </a:xfrm>
          <a:prstGeom prst="rect">
            <a:avLst/>
          </a:prstGeom>
        </p:spPr>
      </p:pic>
      <p:sp>
        <p:nvSpPr>
          <p:cNvPr id="72" name="object 72"/>
          <p:cNvSpPr/>
          <p:nvPr/>
        </p:nvSpPr>
        <p:spPr>
          <a:xfrm>
            <a:off x="981456" y="3953256"/>
            <a:ext cx="1239012" cy="248412"/>
          </a:xfrm>
          <a:custGeom>
            <a:avLst/>
            <a:gdLst/>
            <a:ahLst/>
            <a:cxnLst/>
            <a:rect l="l" t="t" r="r" b="b"/>
            <a:pathLst>
              <a:path w="1239012" h="248412">
                <a:moveTo>
                  <a:pt x="9906" y="48006"/>
                </a:moveTo>
                <a:cubicBezTo>
                  <a:pt x="9906" y="26924"/>
                  <a:pt x="26962" y="9906"/>
                  <a:pt x="48006" y="9906"/>
                </a:cubicBezTo>
                <a:lnTo>
                  <a:pt x="1191006" y="9906"/>
                </a:lnTo>
                <a:cubicBezTo>
                  <a:pt x="1212088" y="9906"/>
                  <a:pt x="1229106" y="26924"/>
                  <a:pt x="1229106" y="48006"/>
                </a:cubicBezTo>
                <a:lnTo>
                  <a:pt x="1229106" y="200406"/>
                </a:lnTo>
                <a:cubicBezTo>
                  <a:pt x="1229106" y="221488"/>
                  <a:pt x="1212088" y="238506"/>
                  <a:pt x="1191006" y="238506"/>
                </a:cubicBezTo>
                <a:lnTo>
                  <a:pt x="48006" y="238506"/>
                </a:lnTo>
                <a:cubicBezTo>
                  <a:pt x="26962" y="238506"/>
                  <a:pt x="9906" y="221488"/>
                  <a:pt x="9906" y="200406"/>
                </a:cubicBez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text 1"/>
          <p:cNvSpPr txBox="1"/>
          <p:nvPr/>
        </p:nvSpPr>
        <p:spPr>
          <a:xfrm>
            <a:off x="1186891" y="3996055"/>
            <a:ext cx="870051" cy="1700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TaskTracker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1362" y="4267962"/>
            <a:ext cx="1219200" cy="228600"/>
          </a:xfrm>
          <a:prstGeom prst="rect">
            <a:avLst/>
          </a:prstGeom>
        </p:spPr>
      </p:pic>
      <p:sp>
        <p:nvSpPr>
          <p:cNvPr id="73" name="object 73"/>
          <p:cNvSpPr/>
          <p:nvPr/>
        </p:nvSpPr>
        <p:spPr>
          <a:xfrm>
            <a:off x="981456" y="4258056"/>
            <a:ext cx="1239012" cy="248412"/>
          </a:xfrm>
          <a:custGeom>
            <a:avLst/>
            <a:gdLst/>
            <a:ahLst/>
            <a:cxnLst/>
            <a:rect l="l" t="t" r="r" b="b"/>
            <a:pathLst>
              <a:path w="1239012" h="248412">
                <a:moveTo>
                  <a:pt x="9906" y="48006"/>
                </a:moveTo>
                <a:cubicBezTo>
                  <a:pt x="9906" y="26924"/>
                  <a:pt x="26962" y="9906"/>
                  <a:pt x="48006" y="9906"/>
                </a:cubicBezTo>
                <a:lnTo>
                  <a:pt x="1191006" y="9906"/>
                </a:lnTo>
                <a:cubicBezTo>
                  <a:pt x="1212088" y="9906"/>
                  <a:pt x="1229106" y="26924"/>
                  <a:pt x="1229106" y="48006"/>
                </a:cubicBezTo>
                <a:lnTo>
                  <a:pt x="1229106" y="200406"/>
                </a:lnTo>
                <a:cubicBezTo>
                  <a:pt x="1229106" y="221488"/>
                  <a:pt x="1212088" y="238506"/>
                  <a:pt x="1191006" y="238506"/>
                </a:cubicBezTo>
                <a:lnTo>
                  <a:pt x="48006" y="238506"/>
                </a:lnTo>
                <a:cubicBezTo>
                  <a:pt x="26962" y="238506"/>
                  <a:pt x="9906" y="221488"/>
                  <a:pt x="9906" y="200406"/>
                </a:cubicBez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1106119" y="4209415"/>
            <a:ext cx="1030376" cy="3529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629" spc="10" dirty="0">
                <a:latin typeface="Arial"/>
                <a:cs typeface="Arial"/>
              </a:rPr>
              <a:t>HRegionServe</a:t>
            </a:r>
            <a:endParaRPr sz="600">
              <a:latin typeface="Arial"/>
              <a:cs typeface="Arial"/>
            </a:endParaRPr>
          </a:p>
          <a:p>
            <a:pPr marL="469696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630162" y="3886962"/>
            <a:ext cx="1600200" cy="1295400"/>
          </a:xfrm>
          <a:custGeom>
            <a:avLst/>
            <a:gdLst/>
            <a:ahLst/>
            <a:cxnLst/>
            <a:rect l="l" t="t" r="r" b="b"/>
            <a:pathLst>
              <a:path w="1600200" h="1295400">
                <a:moveTo>
                  <a:pt x="0" y="1295400"/>
                </a:moveTo>
                <a:lnTo>
                  <a:pt x="0" y="0"/>
                </a:lnTo>
                <a:lnTo>
                  <a:pt x="1600200" y="0"/>
                </a:lnTo>
                <a:lnTo>
                  <a:pt x="1600200" y="1295400"/>
                </a:lnTo>
                <a:lnTo>
                  <a:pt x="0" y="1295400"/>
                </a:lnTo>
                <a:close/>
              </a:path>
            </a:pathLst>
          </a:custGeom>
          <a:solidFill>
            <a:srgbClr val="1766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620255" y="3877056"/>
            <a:ext cx="1620013" cy="1315212"/>
          </a:xfrm>
          <a:custGeom>
            <a:avLst/>
            <a:gdLst/>
            <a:ahLst/>
            <a:cxnLst/>
            <a:rect l="l" t="t" r="r" b="b"/>
            <a:pathLst>
              <a:path w="1620013" h="1315212">
                <a:moveTo>
                  <a:pt x="9907" y="1305306"/>
                </a:moveTo>
                <a:lnTo>
                  <a:pt x="9907" y="9906"/>
                </a:lnTo>
                <a:lnTo>
                  <a:pt x="1610107" y="9906"/>
                </a:lnTo>
                <a:lnTo>
                  <a:pt x="1610107" y="1305306"/>
                </a:lnTo>
                <a:lnTo>
                  <a:pt x="9907" y="1305306"/>
                </a:ln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99326" y="4877562"/>
            <a:ext cx="1347216" cy="228600"/>
          </a:xfrm>
          <a:custGeom>
            <a:avLst/>
            <a:gdLst/>
            <a:ahLst/>
            <a:cxnLst/>
            <a:rect l="l" t="t" r="r" b="b"/>
            <a:pathLst>
              <a:path w="1347216" h="228600">
                <a:moveTo>
                  <a:pt x="0" y="228600"/>
                </a:moveTo>
                <a:lnTo>
                  <a:pt x="0" y="0"/>
                </a:lnTo>
                <a:lnTo>
                  <a:pt x="1347216" y="0"/>
                </a:lnTo>
                <a:lnTo>
                  <a:pt x="1347216" y="228600"/>
                </a:lnTo>
                <a:lnTo>
                  <a:pt x="0" y="228600"/>
                </a:lnTo>
                <a:close/>
              </a:path>
            </a:pathLst>
          </a:custGeom>
          <a:solidFill>
            <a:srgbClr val="1766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6921373" y="4896533"/>
            <a:ext cx="1151156" cy="1989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solidFill>
                  <a:srgbClr val="2C2617"/>
                </a:solidFill>
                <a:latin typeface="Arial"/>
                <a:cs typeface="Arial"/>
              </a:rPr>
              <a:t>Worker Node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4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06362" y="4572762"/>
            <a:ext cx="1447800" cy="228600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6696455" y="4562856"/>
            <a:ext cx="1467613" cy="248412"/>
          </a:xfrm>
          <a:custGeom>
            <a:avLst/>
            <a:gdLst/>
            <a:ahLst/>
            <a:cxnLst/>
            <a:rect l="l" t="t" r="r" b="b"/>
            <a:pathLst>
              <a:path w="1467613" h="248412">
                <a:moveTo>
                  <a:pt x="9907" y="48006"/>
                </a:moveTo>
                <a:cubicBezTo>
                  <a:pt x="9907" y="26924"/>
                  <a:pt x="26925" y="9906"/>
                  <a:pt x="48007" y="9906"/>
                </a:cubicBezTo>
                <a:lnTo>
                  <a:pt x="1419607" y="9906"/>
                </a:lnTo>
                <a:cubicBezTo>
                  <a:pt x="1440688" y="9906"/>
                  <a:pt x="1457707" y="26924"/>
                  <a:pt x="1457707" y="48006"/>
                </a:cubicBezTo>
                <a:lnTo>
                  <a:pt x="1457707" y="200406"/>
                </a:lnTo>
                <a:cubicBezTo>
                  <a:pt x="1457707" y="221488"/>
                  <a:pt x="1440688" y="238506"/>
                  <a:pt x="1419607" y="238506"/>
                </a:cubicBezTo>
                <a:lnTo>
                  <a:pt x="48007" y="238506"/>
                </a:lnTo>
                <a:cubicBezTo>
                  <a:pt x="26925" y="238506"/>
                  <a:pt x="9907" y="221488"/>
                  <a:pt x="9907" y="200406"/>
                </a:cubicBez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7087489" y="4605655"/>
            <a:ext cx="730148" cy="1700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DataNode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6962" y="2362962"/>
            <a:ext cx="1600200" cy="1295400"/>
          </a:xfrm>
          <a:custGeom>
            <a:avLst/>
            <a:gdLst/>
            <a:ahLst/>
            <a:cxnLst/>
            <a:rect l="l" t="t" r="r" b="b"/>
            <a:pathLst>
              <a:path w="1600200" h="1295400">
                <a:moveTo>
                  <a:pt x="0" y="1295400"/>
                </a:moveTo>
                <a:lnTo>
                  <a:pt x="0" y="0"/>
                </a:lnTo>
                <a:lnTo>
                  <a:pt x="1600200" y="0"/>
                </a:lnTo>
                <a:lnTo>
                  <a:pt x="1600200" y="1295400"/>
                </a:lnTo>
                <a:lnTo>
                  <a:pt x="0" y="1295400"/>
                </a:lnTo>
                <a:close/>
              </a:path>
            </a:pathLst>
          </a:custGeom>
          <a:solidFill>
            <a:srgbClr val="1766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056" y="2353056"/>
            <a:ext cx="1620012" cy="1315212"/>
          </a:xfrm>
          <a:custGeom>
            <a:avLst/>
            <a:gdLst/>
            <a:ahLst/>
            <a:cxnLst/>
            <a:rect l="l" t="t" r="r" b="b"/>
            <a:pathLst>
              <a:path w="1620012" h="1315212">
                <a:moveTo>
                  <a:pt x="9906" y="1305306"/>
                </a:moveTo>
                <a:lnTo>
                  <a:pt x="9906" y="9906"/>
                </a:lnTo>
                <a:lnTo>
                  <a:pt x="1610106" y="9906"/>
                </a:lnTo>
                <a:lnTo>
                  <a:pt x="1610106" y="1305306"/>
                </a:lnTo>
                <a:lnTo>
                  <a:pt x="9906" y="1305306"/>
                </a:ln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46125" y="3353562"/>
            <a:ext cx="1347216" cy="228600"/>
          </a:xfrm>
          <a:custGeom>
            <a:avLst/>
            <a:gdLst/>
            <a:ahLst/>
            <a:cxnLst/>
            <a:rect l="l" t="t" r="r" b="b"/>
            <a:pathLst>
              <a:path w="1347216" h="228600">
                <a:moveTo>
                  <a:pt x="0" y="228600"/>
                </a:moveTo>
                <a:lnTo>
                  <a:pt x="0" y="0"/>
                </a:lnTo>
                <a:lnTo>
                  <a:pt x="1347217" y="0"/>
                </a:lnTo>
                <a:lnTo>
                  <a:pt x="1347217" y="228600"/>
                </a:lnTo>
                <a:lnTo>
                  <a:pt x="0" y="228600"/>
                </a:lnTo>
                <a:close/>
              </a:path>
            </a:pathLst>
          </a:custGeom>
          <a:solidFill>
            <a:srgbClr val="1766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text 1"/>
          <p:cNvSpPr txBox="1"/>
          <p:nvPr/>
        </p:nvSpPr>
        <p:spPr>
          <a:xfrm>
            <a:off x="367284" y="3371622"/>
            <a:ext cx="1151695" cy="1993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solidFill>
                  <a:srgbClr val="2C2617"/>
                </a:solidFill>
                <a:latin typeface="Arial"/>
                <a:cs typeface="Arial"/>
              </a:rPr>
              <a:t>Worker Node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7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3162" y="3048762"/>
            <a:ext cx="1447800" cy="228600"/>
          </a:xfrm>
          <a:prstGeom prst="rect">
            <a:avLst/>
          </a:prstGeom>
        </p:spPr>
      </p:pic>
      <p:sp>
        <p:nvSpPr>
          <p:cNvPr id="81" name="object 81"/>
          <p:cNvSpPr/>
          <p:nvPr/>
        </p:nvSpPr>
        <p:spPr>
          <a:xfrm>
            <a:off x="143256" y="3038856"/>
            <a:ext cx="1467612" cy="248412"/>
          </a:xfrm>
          <a:custGeom>
            <a:avLst/>
            <a:gdLst/>
            <a:ahLst/>
            <a:cxnLst/>
            <a:rect l="l" t="t" r="r" b="b"/>
            <a:pathLst>
              <a:path w="1467612" h="248412">
                <a:moveTo>
                  <a:pt x="9906" y="48006"/>
                </a:moveTo>
                <a:cubicBezTo>
                  <a:pt x="9906" y="26924"/>
                  <a:pt x="26962" y="9906"/>
                  <a:pt x="48006" y="9906"/>
                </a:cubicBezTo>
                <a:lnTo>
                  <a:pt x="1419606" y="9906"/>
                </a:lnTo>
                <a:cubicBezTo>
                  <a:pt x="1440688" y="9906"/>
                  <a:pt x="1457706" y="26924"/>
                  <a:pt x="1457706" y="48006"/>
                </a:cubicBezTo>
                <a:lnTo>
                  <a:pt x="1457706" y="200406"/>
                </a:lnTo>
                <a:cubicBezTo>
                  <a:pt x="1457706" y="221488"/>
                  <a:pt x="1440688" y="238506"/>
                  <a:pt x="1419606" y="238506"/>
                </a:cubicBezTo>
                <a:lnTo>
                  <a:pt x="48006" y="238506"/>
                </a:lnTo>
                <a:cubicBezTo>
                  <a:pt x="26962" y="238506"/>
                  <a:pt x="9906" y="221488"/>
                  <a:pt x="9906" y="200406"/>
                </a:cubicBez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text 1"/>
          <p:cNvSpPr txBox="1"/>
          <p:nvPr/>
        </p:nvSpPr>
        <p:spPr>
          <a:xfrm>
            <a:off x="533095" y="3081400"/>
            <a:ext cx="730148" cy="1700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DataNode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9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3162" y="2667762"/>
            <a:ext cx="1447800" cy="304800"/>
          </a:xfrm>
          <a:prstGeom prst="rect">
            <a:avLst/>
          </a:prstGeom>
        </p:spPr>
      </p:pic>
      <p:sp>
        <p:nvSpPr>
          <p:cNvPr id="82" name="object 82"/>
          <p:cNvSpPr/>
          <p:nvPr/>
        </p:nvSpPr>
        <p:spPr>
          <a:xfrm>
            <a:off x="143256" y="2657856"/>
            <a:ext cx="1467612" cy="324612"/>
          </a:xfrm>
          <a:custGeom>
            <a:avLst/>
            <a:gdLst/>
            <a:ahLst/>
            <a:cxnLst/>
            <a:rect l="l" t="t" r="r" b="b"/>
            <a:pathLst>
              <a:path w="1467612" h="324612">
                <a:moveTo>
                  <a:pt x="9906" y="60706"/>
                </a:moveTo>
                <a:cubicBezTo>
                  <a:pt x="9906" y="32639"/>
                  <a:pt x="32651" y="9906"/>
                  <a:pt x="60706" y="9906"/>
                </a:cubicBezTo>
                <a:lnTo>
                  <a:pt x="1406906" y="9906"/>
                </a:lnTo>
                <a:cubicBezTo>
                  <a:pt x="1434973" y="9906"/>
                  <a:pt x="1457706" y="32639"/>
                  <a:pt x="1457706" y="60706"/>
                </a:cubicBezTo>
                <a:lnTo>
                  <a:pt x="1457706" y="263906"/>
                </a:lnTo>
                <a:cubicBezTo>
                  <a:pt x="1457706" y="291972"/>
                  <a:pt x="1434973" y="314706"/>
                  <a:pt x="1406906" y="314706"/>
                </a:cubicBezTo>
                <a:lnTo>
                  <a:pt x="60706" y="314706"/>
                </a:lnTo>
                <a:cubicBezTo>
                  <a:pt x="32651" y="314706"/>
                  <a:pt x="9906" y="291972"/>
                  <a:pt x="9906" y="263906"/>
                </a:cubicBez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ext 1"/>
          <p:cNvSpPr txBox="1"/>
          <p:nvPr/>
        </p:nvSpPr>
        <p:spPr>
          <a:xfrm>
            <a:off x="411175" y="2738500"/>
            <a:ext cx="972007" cy="1700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RegionServer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86562" y="3886962"/>
            <a:ext cx="1600200" cy="1295400"/>
          </a:xfrm>
          <a:custGeom>
            <a:avLst/>
            <a:gdLst/>
            <a:ahLst/>
            <a:cxnLst/>
            <a:rect l="l" t="t" r="r" b="b"/>
            <a:pathLst>
              <a:path w="1600200" h="1295400">
                <a:moveTo>
                  <a:pt x="0" y="1295400"/>
                </a:moveTo>
                <a:lnTo>
                  <a:pt x="0" y="0"/>
                </a:lnTo>
                <a:lnTo>
                  <a:pt x="1600200" y="0"/>
                </a:lnTo>
                <a:lnTo>
                  <a:pt x="1600200" y="1295400"/>
                </a:lnTo>
                <a:lnTo>
                  <a:pt x="0" y="1295400"/>
                </a:lnTo>
                <a:close/>
              </a:path>
            </a:pathLst>
          </a:custGeom>
          <a:solidFill>
            <a:srgbClr val="1766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6656" y="3877056"/>
            <a:ext cx="1620012" cy="1315212"/>
          </a:xfrm>
          <a:custGeom>
            <a:avLst/>
            <a:gdLst/>
            <a:ahLst/>
            <a:cxnLst/>
            <a:rect l="l" t="t" r="r" b="b"/>
            <a:pathLst>
              <a:path w="1620012" h="1315212">
                <a:moveTo>
                  <a:pt x="9906" y="1305306"/>
                </a:moveTo>
                <a:lnTo>
                  <a:pt x="9906" y="9906"/>
                </a:lnTo>
                <a:lnTo>
                  <a:pt x="1610106" y="9906"/>
                </a:lnTo>
                <a:lnTo>
                  <a:pt x="1610106" y="1305306"/>
                </a:lnTo>
                <a:lnTo>
                  <a:pt x="9906" y="1305306"/>
                </a:ln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55725" y="4877562"/>
            <a:ext cx="1347216" cy="228600"/>
          </a:xfrm>
          <a:custGeom>
            <a:avLst/>
            <a:gdLst/>
            <a:ahLst/>
            <a:cxnLst/>
            <a:rect l="l" t="t" r="r" b="b"/>
            <a:pathLst>
              <a:path w="1347216" h="228600">
                <a:moveTo>
                  <a:pt x="0" y="228600"/>
                </a:moveTo>
                <a:lnTo>
                  <a:pt x="0" y="0"/>
                </a:lnTo>
                <a:lnTo>
                  <a:pt x="1347217" y="0"/>
                </a:lnTo>
                <a:lnTo>
                  <a:pt x="1347217" y="228600"/>
                </a:lnTo>
                <a:lnTo>
                  <a:pt x="0" y="228600"/>
                </a:lnTo>
                <a:close/>
              </a:path>
            </a:pathLst>
          </a:custGeom>
          <a:solidFill>
            <a:srgbClr val="1766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text 1"/>
          <p:cNvSpPr txBox="1"/>
          <p:nvPr/>
        </p:nvSpPr>
        <p:spPr>
          <a:xfrm>
            <a:off x="976884" y="4896533"/>
            <a:ext cx="1151156" cy="1989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solidFill>
                  <a:srgbClr val="2C2617"/>
                </a:solidFill>
                <a:latin typeface="Arial"/>
                <a:cs typeface="Arial"/>
              </a:rPr>
              <a:t>Worker Node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2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762" y="4572762"/>
            <a:ext cx="1447800" cy="228600"/>
          </a:xfrm>
          <a:prstGeom prst="rect">
            <a:avLst/>
          </a:prstGeom>
        </p:spPr>
      </p:pic>
      <p:sp>
        <p:nvSpPr>
          <p:cNvPr id="86" name="object 86"/>
          <p:cNvSpPr/>
          <p:nvPr/>
        </p:nvSpPr>
        <p:spPr>
          <a:xfrm>
            <a:off x="752856" y="4562856"/>
            <a:ext cx="1467612" cy="248412"/>
          </a:xfrm>
          <a:custGeom>
            <a:avLst/>
            <a:gdLst/>
            <a:ahLst/>
            <a:cxnLst/>
            <a:rect l="l" t="t" r="r" b="b"/>
            <a:pathLst>
              <a:path w="1467612" h="248412">
                <a:moveTo>
                  <a:pt x="9906" y="48006"/>
                </a:moveTo>
                <a:cubicBezTo>
                  <a:pt x="9906" y="26924"/>
                  <a:pt x="26962" y="9906"/>
                  <a:pt x="48006" y="9906"/>
                </a:cubicBezTo>
                <a:lnTo>
                  <a:pt x="1419606" y="9906"/>
                </a:lnTo>
                <a:cubicBezTo>
                  <a:pt x="1440688" y="9906"/>
                  <a:pt x="1457706" y="26924"/>
                  <a:pt x="1457706" y="48006"/>
                </a:cubicBezTo>
                <a:lnTo>
                  <a:pt x="1457706" y="200406"/>
                </a:lnTo>
                <a:cubicBezTo>
                  <a:pt x="1457706" y="221488"/>
                  <a:pt x="1440688" y="238506"/>
                  <a:pt x="1419606" y="238506"/>
                </a:cubicBezTo>
                <a:lnTo>
                  <a:pt x="48006" y="238506"/>
                </a:lnTo>
                <a:cubicBezTo>
                  <a:pt x="26962" y="238506"/>
                  <a:pt x="9906" y="221488"/>
                  <a:pt x="9906" y="200406"/>
                </a:cubicBez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text 1"/>
          <p:cNvSpPr txBox="1"/>
          <p:nvPr/>
        </p:nvSpPr>
        <p:spPr>
          <a:xfrm>
            <a:off x="1142695" y="4605655"/>
            <a:ext cx="730148" cy="1700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DataNode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829562" y="5410962"/>
            <a:ext cx="1600200" cy="1295400"/>
          </a:xfrm>
          <a:custGeom>
            <a:avLst/>
            <a:gdLst/>
            <a:ahLst/>
            <a:cxnLst/>
            <a:rect l="l" t="t" r="r" b="b"/>
            <a:pathLst>
              <a:path w="1600200" h="1295400">
                <a:moveTo>
                  <a:pt x="0" y="1295400"/>
                </a:moveTo>
                <a:lnTo>
                  <a:pt x="0" y="0"/>
                </a:lnTo>
                <a:lnTo>
                  <a:pt x="1600200" y="0"/>
                </a:lnTo>
                <a:lnTo>
                  <a:pt x="1600200" y="1295400"/>
                </a:lnTo>
                <a:lnTo>
                  <a:pt x="0" y="1295400"/>
                </a:lnTo>
                <a:close/>
              </a:path>
            </a:pathLst>
          </a:custGeom>
          <a:solidFill>
            <a:srgbClr val="1766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819656" y="5401056"/>
            <a:ext cx="1620012" cy="1315212"/>
          </a:xfrm>
          <a:custGeom>
            <a:avLst/>
            <a:gdLst/>
            <a:ahLst/>
            <a:cxnLst/>
            <a:rect l="l" t="t" r="r" b="b"/>
            <a:pathLst>
              <a:path w="1620012" h="1315212">
                <a:moveTo>
                  <a:pt x="9906" y="1305306"/>
                </a:moveTo>
                <a:lnTo>
                  <a:pt x="9906" y="9906"/>
                </a:lnTo>
                <a:lnTo>
                  <a:pt x="1610106" y="9906"/>
                </a:lnTo>
                <a:lnTo>
                  <a:pt x="1610106" y="1305306"/>
                </a:lnTo>
                <a:lnTo>
                  <a:pt x="9906" y="1305306"/>
                </a:ln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998726" y="6401562"/>
            <a:ext cx="1347216" cy="228600"/>
          </a:xfrm>
          <a:custGeom>
            <a:avLst/>
            <a:gdLst/>
            <a:ahLst/>
            <a:cxnLst/>
            <a:rect l="l" t="t" r="r" b="b"/>
            <a:pathLst>
              <a:path w="1347216" h="228600">
                <a:moveTo>
                  <a:pt x="0" y="228600"/>
                </a:moveTo>
                <a:lnTo>
                  <a:pt x="0" y="0"/>
                </a:lnTo>
                <a:lnTo>
                  <a:pt x="1347216" y="0"/>
                </a:lnTo>
                <a:lnTo>
                  <a:pt x="1347216" y="228600"/>
                </a:lnTo>
                <a:lnTo>
                  <a:pt x="0" y="228600"/>
                </a:lnTo>
                <a:close/>
              </a:path>
            </a:pathLst>
          </a:custGeom>
          <a:solidFill>
            <a:srgbClr val="1766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text 1"/>
          <p:cNvSpPr txBox="1"/>
          <p:nvPr/>
        </p:nvSpPr>
        <p:spPr>
          <a:xfrm>
            <a:off x="2120138" y="6420787"/>
            <a:ext cx="1151156" cy="1989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solidFill>
                  <a:srgbClr val="2C2617"/>
                </a:solidFill>
                <a:latin typeface="Arial"/>
                <a:cs typeface="Arial"/>
              </a:rPr>
              <a:t>Worker Node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5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762" y="6096762"/>
            <a:ext cx="1447800" cy="228600"/>
          </a:xfrm>
          <a:prstGeom prst="rect">
            <a:avLst/>
          </a:prstGeom>
        </p:spPr>
      </p:pic>
      <p:sp>
        <p:nvSpPr>
          <p:cNvPr id="90" name="object 90"/>
          <p:cNvSpPr/>
          <p:nvPr/>
        </p:nvSpPr>
        <p:spPr>
          <a:xfrm>
            <a:off x="1895856" y="6086856"/>
            <a:ext cx="1467612" cy="248412"/>
          </a:xfrm>
          <a:custGeom>
            <a:avLst/>
            <a:gdLst/>
            <a:ahLst/>
            <a:cxnLst/>
            <a:rect l="l" t="t" r="r" b="b"/>
            <a:pathLst>
              <a:path w="1467612" h="248412">
                <a:moveTo>
                  <a:pt x="9906" y="48006"/>
                </a:moveTo>
                <a:cubicBezTo>
                  <a:pt x="9906" y="26962"/>
                  <a:pt x="26923" y="9906"/>
                  <a:pt x="48006" y="9906"/>
                </a:cubicBezTo>
                <a:lnTo>
                  <a:pt x="1419606" y="9906"/>
                </a:lnTo>
                <a:cubicBezTo>
                  <a:pt x="1440688" y="9906"/>
                  <a:pt x="1457706" y="26962"/>
                  <a:pt x="1457706" y="48006"/>
                </a:cubicBezTo>
                <a:lnTo>
                  <a:pt x="1457706" y="200406"/>
                </a:lnTo>
                <a:cubicBezTo>
                  <a:pt x="1457706" y="221450"/>
                  <a:pt x="1440688" y="238506"/>
                  <a:pt x="1419606" y="238506"/>
                </a:cubicBezTo>
                <a:lnTo>
                  <a:pt x="48006" y="238506"/>
                </a:lnTo>
                <a:cubicBezTo>
                  <a:pt x="26923" y="238506"/>
                  <a:pt x="9906" y="221450"/>
                  <a:pt x="9906" y="200406"/>
                </a:cubicBez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text 1"/>
          <p:cNvSpPr txBox="1"/>
          <p:nvPr/>
        </p:nvSpPr>
        <p:spPr>
          <a:xfrm>
            <a:off x="2286000" y="6129985"/>
            <a:ext cx="730148" cy="1700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DataNode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582162" y="5410962"/>
            <a:ext cx="1600200" cy="1295400"/>
          </a:xfrm>
          <a:custGeom>
            <a:avLst/>
            <a:gdLst/>
            <a:ahLst/>
            <a:cxnLst/>
            <a:rect l="l" t="t" r="r" b="b"/>
            <a:pathLst>
              <a:path w="1600200" h="1295400">
                <a:moveTo>
                  <a:pt x="0" y="1295400"/>
                </a:moveTo>
                <a:lnTo>
                  <a:pt x="0" y="0"/>
                </a:lnTo>
                <a:lnTo>
                  <a:pt x="1600200" y="0"/>
                </a:lnTo>
                <a:lnTo>
                  <a:pt x="1600200" y="1295400"/>
                </a:lnTo>
                <a:lnTo>
                  <a:pt x="0" y="1295400"/>
                </a:lnTo>
                <a:close/>
              </a:path>
            </a:pathLst>
          </a:custGeom>
          <a:solidFill>
            <a:srgbClr val="1766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572256" y="5401056"/>
            <a:ext cx="1620012" cy="1315212"/>
          </a:xfrm>
          <a:custGeom>
            <a:avLst/>
            <a:gdLst/>
            <a:ahLst/>
            <a:cxnLst/>
            <a:rect l="l" t="t" r="r" b="b"/>
            <a:pathLst>
              <a:path w="1620012" h="1315212">
                <a:moveTo>
                  <a:pt x="9906" y="1305306"/>
                </a:moveTo>
                <a:lnTo>
                  <a:pt x="9906" y="9906"/>
                </a:lnTo>
                <a:lnTo>
                  <a:pt x="1610106" y="9906"/>
                </a:lnTo>
                <a:lnTo>
                  <a:pt x="1610106" y="1305306"/>
                </a:lnTo>
                <a:lnTo>
                  <a:pt x="9906" y="1305306"/>
                </a:ln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751326" y="6401562"/>
            <a:ext cx="1347216" cy="228600"/>
          </a:xfrm>
          <a:custGeom>
            <a:avLst/>
            <a:gdLst/>
            <a:ahLst/>
            <a:cxnLst/>
            <a:rect l="l" t="t" r="r" b="b"/>
            <a:pathLst>
              <a:path w="1347216" h="228600">
                <a:moveTo>
                  <a:pt x="0" y="228600"/>
                </a:moveTo>
                <a:lnTo>
                  <a:pt x="0" y="0"/>
                </a:lnTo>
                <a:lnTo>
                  <a:pt x="1347216" y="0"/>
                </a:lnTo>
                <a:lnTo>
                  <a:pt x="1347216" y="228600"/>
                </a:lnTo>
                <a:lnTo>
                  <a:pt x="0" y="228600"/>
                </a:lnTo>
                <a:close/>
              </a:path>
            </a:pathLst>
          </a:custGeom>
          <a:solidFill>
            <a:srgbClr val="1766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text 1"/>
          <p:cNvSpPr txBox="1"/>
          <p:nvPr/>
        </p:nvSpPr>
        <p:spPr>
          <a:xfrm>
            <a:off x="3873119" y="6420787"/>
            <a:ext cx="1151156" cy="1989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solidFill>
                  <a:srgbClr val="2C2617"/>
                </a:solidFill>
                <a:latin typeface="Arial"/>
                <a:cs typeface="Arial"/>
              </a:rPr>
              <a:t>Worker Node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8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8362" y="6096762"/>
            <a:ext cx="1447800" cy="228600"/>
          </a:xfrm>
          <a:prstGeom prst="rect">
            <a:avLst/>
          </a:prstGeom>
        </p:spPr>
      </p:pic>
      <p:sp>
        <p:nvSpPr>
          <p:cNvPr id="94" name="object 94"/>
          <p:cNvSpPr/>
          <p:nvPr/>
        </p:nvSpPr>
        <p:spPr>
          <a:xfrm>
            <a:off x="3648456" y="6086856"/>
            <a:ext cx="1467612" cy="248412"/>
          </a:xfrm>
          <a:custGeom>
            <a:avLst/>
            <a:gdLst/>
            <a:ahLst/>
            <a:cxnLst/>
            <a:rect l="l" t="t" r="r" b="b"/>
            <a:pathLst>
              <a:path w="1467612" h="248412">
                <a:moveTo>
                  <a:pt x="9906" y="48006"/>
                </a:moveTo>
                <a:cubicBezTo>
                  <a:pt x="9906" y="26962"/>
                  <a:pt x="26924" y="9906"/>
                  <a:pt x="48006" y="9906"/>
                </a:cubicBezTo>
                <a:lnTo>
                  <a:pt x="1419606" y="9906"/>
                </a:lnTo>
                <a:cubicBezTo>
                  <a:pt x="1440688" y="9906"/>
                  <a:pt x="1457706" y="26962"/>
                  <a:pt x="1457706" y="48006"/>
                </a:cubicBezTo>
                <a:lnTo>
                  <a:pt x="1457706" y="200406"/>
                </a:lnTo>
                <a:cubicBezTo>
                  <a:pt x="1457706" y="221450"/>
                  <a:pt x="1440688" y="238506"/>
                  <a:pt x="1419606" y="238506"/>
                </a:cubicBezTo>
                <a:lnTo>
                  <a:pt x="48006" y="238506"/>
                </a:lnTo>
                <a:cubicBezTo>
                  <a:pt x="26924" y="238506"/>
                  <a:pt x="9906" y="221450"/>
                  <a:pt x="9906" y="200406"/>
                </a:cubicBez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text 1"/>
          <p:cNvSpPr txBox="1"/>
          <p:nvPr/>
        </p:nvSpPr>
        <p:spPr>
          <a:xfrm>
            <a:off x="4038853" y="6129985"/>
            <a:ext cx="730148" cy="1700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DataNode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487162" y="5410962"/>
            <a:ext cx="1600200" cy="1295400"/>
          </a:xfrm>
          <a:custGeom>
            <a:avLst/>
            <a:gdLst/>
            <a:ahLst/>
            <a:cxnLst/>
            <a:rect l="l" t="t" r="r" b="b"/>
            <a:pathLst>
              <a:path w="1600200" h="1295400">
                <a:moveTo>
                  <a:pt x="0" y="1295400"/>
                </a:moveTo>
                <a:lnTo>
                  <a:pt x="0" y="0"/>
                </a:lnTo>
                <a:lnTo>
                  <a:pt x="1600200" y="0"/>
                </a:lnTo>
                <a:lnTo>
                  <a:pt x="1600200" y="1295400"/>
                </a:lnTo>
                <a:lnTo>
                  <a:pt x="0" y="1295400"/>
                </a:lnTo>
                <a:close/>
              </a:path>
            </a:pathLst>
          </a:custGeom>
          <a:solidFill>
            <a:srgbClr val="1766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477256" y="5401056"/>
            <a:ext cx="1620012" cy="1315212"/>
          </a:xfrm>
          <a:custGeom>
            <a:avLst/>
            <a:gdLst/>
            <a:ahLst/>
            <a:cxnLst/>
            <a:rect l="l" t="t" r="r" b="b"/>
            <a:pathLst>
              <a:path w="1620012" h="1315212">
                <a:moveTo>
                  <a:pt x="9906" y="1305306"/>
                </a:moveTo>
                <a:lnTo>
                  <a:pt x="9906" y="9906"/>
                </a:lnTo>
                <a:lnTo>
                  <a:pt x="1610106" y="9906"/>
                </a:lnTo>
                <a:lnTo>
                  <a:pt x="1610106" y="1305306"/>
                </a:lnTo>
                <a:lnTo>
                  <a:pt x="9906" y="1305306"/>
                </a:ln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656326" y="6401562"/>
            <a:ext cx="1347216" cy="228600"/>
          </a:xfrm>
          <a:custGeom>
            <a:avLst/>
            <a:gdLst/>
            <a:ahLst/>
            <a:cxnLst/>
            <a:rect l="l" t="t" r="r" b="b"/>
            <a:pathLst>
              <a:path w="1347216" h="228600">
                <a:moveTo>
                  <a:pt x="0" y="228600"/>
                </a:moveTo>
                <a:lnTo>
                  <a:pt x="0" y="0"/>
                </a:lnTo>
                <a:lnTo>
                  <a:pt x="1347216" y="0"/>
                </a:lnTo>
                <a:lnTo>
                  <a:pt x="1347216" y="228600"/>
                </a:lnTo>
                <a:lnTo>
                  <a:pt x="0" y="228600"/>
                </a:lnTo>
                <a:close/>
              </a:path>
            </a:pathLst>
          </a:custGeom>
          <a:solidFill>
            <a:srgbClr val="1766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text 1"/>
          <p:cNvSpPr txBox="1"/>
          <p:nvPr/>
        </p:nvSpPr>
        <p:spPr>
          <a:xfrm>
            <a:off x="5778373" y="6420787"/>
            <a:ext cx="1151156" cy="1989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solidFill>
                  <a:srgbClr val="2C2617"/>
                </a:solidFill>
                <a:latin typeface="Arial"/>
                <a:cs typeface="Arial"/>
              </a:rPr>
              <a:t>Worker Node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1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63362" y="6096762"/>
            <a:ext cx="1447800" cy="228600"/>
          </a:xfrm>
          <a:prstGeom prst="rect">
            <a:avLst/>
          </a:prstGeom>
        </p:spPr>
      </p:pic>
      <p:sp>
        <p:nvSpPr>
          <p:cNvPr id="98" name="object 98"/>
          <p:cNvSpPr/>
          <p:nvPr/>
        </p:nvSpPr>
        <p:spPr>
          <a:xfrm>
            <a:off x="5553456" y="6086856"/>
            <a:ext cx="1467612" cy="248412"/>
          </a:xfrm>
          <a:custGeom>
            <a:avLst/>
            <a:gdLst/>
            <a:ahLst/>
            <a:cxnLst/>
            <a:rect l="l" t="t" r="r" b="b"/>
            <a:pathLst>
              <a:path w="1467612" h="248412">
                <a:moveTo>
                  <a:pt x="9906" y="48006"/>
                </a:moveTo>
                <a:cubicBezTo>
                  <a:pt x="9906" y="26962"/>
                  <a:pt x="26924" y="9906"/>
                  <a:pt x="48006" y="9906"/>
                </a:cubicBezTo>
                <a:lnTo>
                  <a:pt x="1419606" y="9906"/>
                </a:lnTo>
                <a:cubicBezTo>
                  <a:pt x="1440687" y="9906"/>
                  <a:pt x="1457706" y="26962"/>
                  <a:pt x="1457706" y="48006"/>
                </a:cubicBezTo>
                <a:lnTo>
                  <a:pt x="1457706" y="200406"/>
                </a:lnTo>
                <a:cubicBezTo>
                  <a:pt x="1457706" y="221450"/>
                  <a:pt x="1440687" y="238506"/>
                  <a:pt x="1419606" y="238506"/>
                </a:cubicBezTo>
                <a:lnTo>
                  <a:pt x="48006" y="238506"/>
                </a:lnTo>
                <a:cubicBezTo>
                  <a:pt x="26924" y="238506"/>
                  <a:pt x="9906" y="221450"/>
                  <a:pt x="9906" y="200406"/>
                </a:cubicBez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text 1"/>
          <p:cNvSpPr txBox="1"/>
          <p:nvPr/>
        </p:nvSpPr>
        <p:spPr>
          <a:xfrm>
            <a:off x="5944235" y="6129985"/>
            <a:ext cx="730148" cy="1700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DataNode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1143762" y="838962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0" y="609600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1766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133856" y="829056"/>
            <a:ext cx="2001012" cy="629412"/>
          </a:xfrm>
          <a:custGeom>
            <a:avLst/>
            <a:gdLst/>
            <a:ahLst/>
            <a:cxnLst/>
            <a:rect l="l" t="t" r="r" b="b"/>
            <a:pathLst>
              <a:path w="2001012" h="629412">
                <a:moveTo>
                  <a:pt x="9906" y="619506"/>
                </a:moveTo>
                <a:lnTo>
                  <a:pt x="9906" y="9906"/>
                </a:lnTo>
                <a:lnTo>
                  <a:pt x="1991106" y="9906"/>
                </a:lnTo>
                <a:lnTo>
                  <a:pt x="1991106" y="619506"/>
                </a:lnTo>
                <a:lnTo>
                  <a:pt x="9906" y="619506"/>
                </a:ln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3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10562" y="991362"/>
            <a:ext cx="848868" cy="376428"/>
          </a:xfrm>
          <a:prstGeom prst="rect">
            <a:avLst/>
          </a:prstGeom>
        </p:spPr>
      </p:pic>
      <p:sp>
        <p:nvSpPr>
          <p:cNvPr id="101" name="object 101"/>
          <p:cNvSpPr/>
          <p:nvPr/>
        </p:nvSpPr>
        <p:spPr>
          <a:xfrm>
            <a:off x="2200656" y="981456"/>
            <a:ext cx="868680" cy="396240"/>
          </a:xfrm>
          <a:custGeom>
            <a:avLst/>
            <a:gdLst/>
            <a:ahLst/>
            <a:cxnLst/>
            <a:rect l="l" t="t" r="r" b="b"/>
            <a:pathLst>
              <a:path w="868680" h="396240">
                <a:moveTo>
                  <a:pt x="9906" y="72644"/>
                </a:moveTo>
                <a:cubicBezTo>
                  <a:pt x="9906" y="37973"/>
                  <a:pt x="37973" y="9906"/>
                  <a:pt x="72644" y="9906"/>
                </a:cubicBezTo>
                <a:lnTo>
                  <a:pt x="796036" y="9906"/>
                </a:lnTo>
                <a:cubicBezTo>
                  <a:pt x="830707" y="9906"/>
                  <a:pt x="858774" y="37973"/>
                  <a:pt x="858774" y="72644"/>
                </a:cubicBezTo>
                <a:lnTo>
                  <a:pt x="858774" y="323596"/>
                </a:lnTo>
                <a:cubicBezTo>
                  <a:pt x="858774" y="358267"/>
                  <a:pt x="830707" y="386334"/>
                  <a:pt x="796036" y="386334"/>
                </a:cubicBezTo>
                <a:lnTo>
                  <a:pt x="72644" y="386334"/>
                </a:lnTo>
                <a:cubicBezTo>
                  <a:pt x="37973" y="386334"/>
                  <a:pt x="9906" y="358267"/>
                  <a:pt x="9906" y="323596"/>
                </a:cubicBez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text 1"/>
          <p:cNvSpPr txBox="1"/>
          <p:nvPr/>
        </p:nvSpPr>
        <p:spPr>
          <a:xfrm>
            <a:off x="2430145" y="1005691"/>
            <a:ext cx="450326" cy="3536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Name</a:t>
            </a:r>
            <a:endParaRPr sz="1200">
              <a:latin typeface="Arial"/>
              <a:cs typeface="Arial"/>
            </a:endParaRPr>
          </a:p>
          <a:p>
            <a:pPr marL="21335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Node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5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7206" y="991362"/>
            <a:ext cx="848868" cy="376428"/>
          </a:xfrm>
          <a:prstGeom prst="rect">
            <a:avLst/>
          </a:prstGeom>
        </p:spPr>
      </p:pic>
      <p:sp>
        <p:nvSpPr>
          <p:cNvPr id="102" name="object 102"/>
          <p:cNvSpPr/>
          <p:nvPr/>
        </p:nvSpPr>
        <p:spPr>
          <a:xfrm>
            <a:off x="1257300" y="981456"/>
            <a:ext cx="868680" cy="396240"/>
          </a:xfrm>
          <a:custGeom>
            <a:avLst/>
            <a:gdLst/>
            <a:ahLst/>
            <a:cxnLst/>
            <a:rect l="l" t="t" r="r" b="b"/>
            <a:pathLst>
              <a:path w="868680" h="396240">
                <a:moveTo>
                  <a:pt x="9906" y="72644"/>
                </a:moveTo>
                <a:cubicBezTo>
                  <a:pt x="9906" y="37973"/>
                  <a:pt x="37973" y="9906"/>
                  <a:pt x="72644" y="9906"/>
                </a:cubicBezTo>
                <a:lnTo>
                  <a:pt x="796035" y="9906"/>
                </a:lnTo>
                <a:cubicBezTo>
                  <a:pt x="830707" y="9906"/>
                  <a:pt x="858774" y="37973"/>
                  <a:pt x="858774" y="72644"/>
                </a:cubicBezTo>
                <a:lnTo>
                  <a:pt x="858774" y="323596"/>
                </a:lnTo>
                <a:cubicBezTo>
                  <a:pt x="858774" y="358267"/>
                  <a:pt x="830707" y="386334"/>
                  <a:pt x="796035" y="386334"/>
                </a:cubicBezTo>
                <a:lnTo>
                  <a:pt x="72644" y="386334"/>
                </a:lnTo>
                <a:cubicBezTo>
                  <a:pt x="37973" y="386334"/>
                  <a:pt x="9906" y="358267"/>
                  <a:pt x="9906" y="323596"/>
                </a:cubicBez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text 1"/>
          <p:cNvSpPr txBox="1"/>
          <p:nvPr/>
        </p:nvSpPr>
        <p:spPr>
          <a:xfrm>
            <a:off x="1402715" y="1097787"/>
            <a:ext cx="618591" cy="1700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HMaster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5106162" y="838962"/>
            <a:ext cx="3124200" cy="609600"/>
          </a:xfrm>
          <a:custGeom>
            <a:avLst/>
            <a:gdLst/>
            <a:ahLst/>
            <a:cxnLst/>
            <a:rect l="l" t="t" r="r" b="b"/>
            <a:pathLst>
              <a:path w="3124200" h="609600">
                <a:moveTo>
                  <a:pt x="0" y="609600"/>
                </a:moveTo>
                <a:lnTo>
                  <a:pt x="0" y="0"/>
                </a:lnTo>
                <a:lnTo>
                  <a:pt x="3124200" y="0"/>
                </a:lnTo>
                <a:lnTo>
                  <a:pt x="3124200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17668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096256" y="829056"/>
            <a:ext cx="3144012" cy="629412"/>
          </a:xfrm>
          <a:custGeom>
            <a:avLst/>
            <a:gdLst/>
            <a:ahLst/>
            <a:cxnLst/>
            <a:rect l="l" t="t" r="r" b="b"/>
            <a:pathLst>
              <a:path w="3144012" h="629412">
                <a:moveTo>
                  <a:pt x="9906" y="619506"/>
                </a:moveTo>
                <a:lnTo>
                  <a:pt x="9906" y="9906"/>
                </a:lnTo>
                <a:lnTo>
                  <a:pt x="3134106" y="9906"/>
                </a:lnTo>
                <a:lnTo>
                  <a:pt x="3134106" y="619506"/>
                </a:lnTo>
                <a:lnTo>
                  <a:pt x="9906" y="619506"/>
                </a:ln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7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58562" y="991362"/>
            <a:ext cx="848868" cy="376428"/>
          </a:xfrm>
          <a:prstGeom prst="rect">
            <a:avLst/>
          </a:prstGeom>
        </p:spPr>
      </p:pic>
      <p:sp>
        <p:nvSpPr>
          <p:cNvPr id="105" name="object 105"/>
          <p:cNvSpPr/>
          <p:nvPr/>
        </p:nvSpPr>
        <p:spPr>
          <a:xfrm>
            <a:off x="5248656" y="981456"/>
            <a:ext cx="868680" cy="396240"/>
          </a:xfrm>
          <a:custGeom>
            <a:avLst/>
            <a:gdLst/>
            <a:ahLst/>
            <a:cxnLst/>
            <a:rect l="l" t="t" r="r" b="b"/>
            <a:pathLst>
              <a:path w="868680" h="396240">
                <a:moveTo>
                  <a:pt x="9906" y="72644"/>
                </a:moveTo>
                <a:cubicBezTo>
                  <a:pt x="9906" y="37973"/>
                  <a:pt x="37973" y="9906"/>
                  <a:pt x="72644" y="9906"/>
                </a:cubicBezTo>
                <a:lnTo>
                  <a:pt x="796036" y="9906"/>
                </a:lnTo>
                <a:cubicBezTo>
                  <a:pt x="830707" y="9906"/>
                  <a:pt x="858774" y="37973"/>
                  <a:pt x="858774" y="72644"/>
                </a:cubicBezTo>
                <a:lnTo>
                  <a:pt x="858774" y="323596"/>
                </a:lnTo>
                <a:cubicBezTo>
                  <a:pt x="858774" y="358267"/>
                  <a:pt x="830707" y="386334"/>
                  <a:pt x="796036" y="386334"/>
                </a:cubicBezTo>
                <a:lnTo>
                  <a:pt x="72644" y="386334"/>
                </a:lnTo>
                <a:cubicBezTo>
                  <a:pt x="37973" y="386334"/>
                  <a:pt x="9906" y="358267"/>
                  <a:pt x="9906" y="323596"/>
                </a:cubicBez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text 1"/>
          <p:cNvSpPr txBox="1"/>
          <p:nvPr/>
        </p:nvSpPr>
        <p:spPr>
          <a:xfrm>
            <a:off x="5449824" y="1005691"/>
            <a:ext cx="510083" cy="3536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02108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Zoo</a:t>
            </a:r>
            <a:endParaRPr sz="1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keeper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15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49162" y="991362"/>
            <a:ext cx="848868" cy="376428"/>
          </a:xfrm>
          <a:prstGeom prst="rect">
            <a:avLst/>
          </a:prstGeom>
        </p:spPr>
      </p:pic>
      <p:sp>
        <p:nvSpPr>
          <p:cNvPr id="106" name="object 106"/>
          <p:cNvSpPr/>
          <p:nvPr/>
        </p:nvSpPr>
        <p:spPr>
          <a:xfrm>
            <a:off x="6239256" y="981456"/>
            <a:ext cx="868680" cy="396240"/>
          </a:xfrm>
          <a:custGeom>
            <a:avLst/>
            <a:gdLst/>
            <a:ahLst/>
            <a:cxnLst/>
            <a:rect l="l" t="t" r="r" b="b"/>
            <a:pathLst>
              <a:path w="868680" h="396240">
                <a:moveTo>
                  <a:pt x="9906" y="72644"/>
                </a:moveTo>
                <a:cubicBezTo>
                  <a:pt x="9906" y="37973"/>
                  <a:pt x="37973" y="9906"/>
                  <a:pt x="72644" y="9906"/>
                </a:cubicBezTo>
                <a:lnTo>
                  <a:pt x="796036" y="9906"/>
                </a:lnTo>
                <a:cubicBezTo>
                  <a:pt x="830707" y="9906"/>
                  <a:pt x="858774" y="37973"/>
                  <a:pt x="858774" y="72644"/>
                </a:cubicBezTo>
                <a:lnTo>
                  <a:pt x="858774" y="323596"/>
                </a:lnTo>
                <a:cubicBezTo>
                  <a:pt x="858774" y="358267"/>
                  <a:pt x="830707" y="386334"/>
                  <a:pt x="796036" y="386334"/>
                </a:cubicBezTo>
                <a:lnTo>
                  <a:pt x="72644" y="386334"/>
                </a:lnTo>
                <a:cubicBezTo>
                  <a:pt x="37973" y="386334"/>
                  <a:pt x="9906" y="358267"/>
                  <a:pt x="9906" y="323596"/>
                </a:cubicBez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text 1"/>
          <p:cNvSpPr txBox="1"/>
          <p:nvPr/>
        </p:nvSpPr>
        <p:spPr>
          <a:xfrm>
            <a:off x="6385560" y="1097787"/>
            <a:ext cx="618591" cy="1700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HMaster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17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68362" y="2667762"/>
            <a:ext cx="1447800" cy="304800"/>
          </a:xfrm>
          <a:prstGeom prst="rect">
            <a:avLst/>
          </a:prstGeom>
        </p:spPr>
      </p:pic>
      <p:sp>
        <p:nvSpPr>
          <p:cNvPr id="107" name="object 107"/>
          <p:cNvSpPr/>
          <p:nvPr/>
        </p:nvSpPr>
        <p:spPr>
          <a:xfrm>
            <a:off x="7458455" y="2657856"/>
            <a:ext cx="1467612" cy="324612"/>
          </a:xfrm>
          <a:custGeom>
            <a:avLst/>
            <a:gdLst/>
            <a:ahLst/>
            <a:cxnLst/>
            <a:rect l="l" t="t" r="r" b="b"/>
            <a:pathLst>
              <a:path w="1467612" h="324612">
                <a:moveTo>
                  <a:pt x="9907" y="60706"/>
                </a:moveTo>
                <a:cubicBezTo>
                  <a:pt x="9907" y="32639"/>
                  <a:pt x="32639" y="9906"/>
                  <a:pt x="60707" y="9906"/>
                </a:cubicBezTo>
                <a:lnTo>
                  <a:pt x="1406907" y="9906"/>
                </a:lnTo>
                <a:cubicBezTo>
                  <a:pt x="1434974" y="9906"/>
                  <a:pt x="1457707" y="32639"/>
                  <a:pt x="1457707" y="60706"/>
                </a:cubicBezTo>
                <a:lnTo>
                  <a:pt x="1457707" y="263906"/>
                </a:lnTo>
                <a:cubicBezTo>
                  <a:pt x="1457707" y="291972"/>
                  <a:pt x="1434974" y="314706"/>
                  <a:pt x="1406907" y="314706"/>
                </a:cubicBezTo>
                <a:lnTo>
                  <a:pt x="60707" y="314706"/>
                </a:lnTo>
                <a:cubicBezTo>
                  <a:pt x="32639" y="314706"/>
                  <a:pt x="9907" y="291972"/>
                  <a:pt x="9907" y="263906"/>
                </a:cubicBez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text 1"/>
          <p:cNvSpPr txBox="1"/>
          <p:nvPr/>
        </p:nvSpPr>
        <p:spPr>
          <a:xfrm>
            <a:off x="7727568" y="2738500"/>
            <a:ext cx="974445" cy="1700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RegionServer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19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63362" y="5715762"/>
            <a:ext cx="1447800" cy="304800"/>
          </a:xfrm>
          <a:prstGeom prst="rect">
            <a:avLst/>
          </a:prstGeom>
        </p:spPr>
      </p:pic>
      <p:sp>
        <p:nvSpPr>
          <p:cNvPr id="108" name="object 108"/>
          <p:cNvSpPr/>
          <p:nvPr/>
        </p:nvSpPr>
        <p:spPr>
          <a:xfrm>
            <a:off x="5553456" y="5705856"/>
            <a:ext cx="1467612" cy="324612"/>
          </a:xfrm>
          <a:custGeom>
            <a:avLst/>
            <a:gdLst/>
            <a:ahLst/>
            <a:cxnLst/>
            <a:rect l="l" t="t" r="r" b="b"/>
            <a:pathLst>
              <a:path w="1467612" h="324612">
                <a:moveTo>
                  <a:pt x="9906" y="60706"/>
                </a:moveTo>
                <a:cubicBezTo>
                  <a:pt x="9906" y="32651"/>
                  <a:pt x="32639" y="9906"/>
                  <a:pt x="60706" y="9906"/>
                </a:cubicBezTo>
                <a:lnTo>
                  <a:pt x="1406906" y="9906"/>
                </a:lnTo>
                <a:cubicBezTo>
                  <a:pt x="1434973" y="9906"/>
                  <a:pt x="1457706" y="32651"/>
                  <a:pt x="1457706" y="60706"/>
                </a:cubicBezTo>
                <a:lnTo>
                  <a:pt x="1457706" y="263906"/>
                </a:lnTo>
                <a:cubicBezTo>
                  <a:pt x="1457706" y="291960"/>
                  <a:pt x="1434973" y="314706"/>
                  <a:pt x="1406906" y="314706"/>
                </a:cubicBezTo>
                <a:lnTo>
                  <a:pt x="60706" y="314706"/>
                </a:lnTo>
                <a:cubicBezTo>
                  <a:pt x="32639" y="314706"/>
                  <a:pt x="9906" y="291960"/>
                  <a:pt x="9906" y="263906"/>
                </a:cubicBez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text 1"/>
          <p:cNvSpPr txBox="1"/>
          <p:nvPr/>
        </p:nvSpPr>
        <p:spPr>
          <a:xfrm>
            <a:off x="5822315" y="5787085"/>
            <a:ext cx="972006" cy="1700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RegionServer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21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06362" y="4191762"/>
            <a:ext cx="1447800" cy="304800"/>
          </a:xfrm>
          <a:prstGeom prst="rect">
            <a:avLst/>
          </a:prstGeom>
        </p:spPr>
      </p:pic>
      <p:sp>
        <p:nvSpPr>
          <p:cNvPr id="109" name="object 109"/>
          <p:cNvSpPr/>
          <p:nvPr/>
        </p:nvSpPr>
        <p:spPr>
          <a:xfrm>
            <a:off x="6696455" y="4181856"/>
            <a:ext cx="1467613" cy="324612"/>
          </a:xfrm>
          <a:custGeom>
            <a:avLst/>
            <a:gdLst/>
            <a:ahLst/>
            <a:cxnLst/>
            <a:rect l="l" t="t" r="r" b="b"/>
            <a:pathLst>
              <a:path w="1467613" h="324612">
                <a:moveTo>
                  <a:pt x="9907" y="60706"/>
                </a:moveTo>
                <a:cubicBezTo>
                  <a:pt x="9907" y="32639"/>
                  <a:pt x="32639" y="9906"/>
                  <a:pt x="60707" y="9906"/>
                </a:cubicBezTo>
                <a:lnTo>
                  <a:pt x="1406907" y="9906"/>
                </a:lnTo>
                <a:cubicBezTo>
                  <a:pt x="1434974" y="9906"/>
                  <a:pt x="1457707" y="32639"/>
                  <a:pt x="1457707" y="60706"/>
                </a:cubicBezTo>
                <a:lnTo>
                  <a:pt x="1457707" y="263906"/>
                </a:lnTo>
                <a:cubicBezTo>
                  <a:pt x="1457707" y="291973"/>
                  <a:pt x="1434974" y="314706"/>
                  <a:pt x="1406907" y="314706"/>
                </a:cubicBezTo>
                <a:lnTo>
                  <a:pt x="60707" y="314706"/>
                </a:lnTo>
                <a:cubicBezTo>
                  <a:pt x="32639" y="314706"/>
                  <a:pt x="9907" y="291973"/>
                  <a:pt x="9907" y="263906"/>
                </a:cubicBez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text 1"/>
          <p:cNvSpPr txBox="1"/>
          <p:nvPr/>
        </p:nvSpPr>
        <p:spPr>
          <a:xfrm>
            <a:off x="6965568" y="4262755"/>
            <a:ext cx="972006" cy="1700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RegionServer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2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762" y="4191762"/>
            <a:ext cx="1447800" cy="304800"/>
          </a:xfrm>
          <a:prstGeom prst="rect">
            <a:avLst/>
          </a:prstGeom>
        </p:spPr>
      </p:pic>
      <p:sp>
        <p:nvSpPr>
          <p:cNvPr id="110" name="object 110"/>
          <p:cNvSpPr/>
          <p:nvPr/>
        </p:nvSpPr>
        <p:spPr>
          <a:xfrm>
            <a:off x="752856" y="4181856"/>
            <a:ext cx="1467612" cy="324612"/>
          </a:xfrm>
          <a:custGeom>
            <a:avLst/>
            <a:gdLst/>
            <a:ahLst/>
            <a:cxnLst/>
            <a:rect l="l" t="t" r="r" b="b"/>
            <a:pathLst>
              <a:path w="1467612" h="324612">
                <a:moveTo>
                  <a:pt x="9906" y="60706"/>
                </a:moveTo>
                <a:cubicBezTo>
                  <a:pt x="9906" y="32639"/>
                  <a:pt x="32651" y="9906"/>
                  <a:pt x="60706" y="9906"/>
                </a:cubicBezTo>
                <a:lnTo>
                  <a:pt x="1406906" y="9906"/>
                </a:lnTo>
                <a:cubicBezTo>
                  <a:pt x="1434973" y="9906"/>
                  <a:pt x="1457706" y="32639"/>
                  <a:pt x="1457706" y="60706"/>
                </a:cubicBezTo>
                <a:lnTo>
                  <a:pt x="1457706" y="263906"/>
                </a:lnTo>
                <a:cubicBezTo>
                  <a:pt x="1457706" y="291973"/>
                  <a:pt x="1434973" y="314706"/>
                  <a:pt x="1406906" y="314706"/>
                </a:cubicBezTo>
                <a:lnTo>
                  <a:pt x="60706" y="314706"/>
                </a:lnTo>
                <a:cubicBezTo>
                  <a:pt x="32651" y="314706"/>
                  <a:pt x="9906" y="291973"/>
                  <a:pt x="9906" y="263906"/>
                </a:cubicBez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text 1"/>
          <p:cNvSpPr txBox="1"/>
          <p:nvPr/>
        </p:nvSpPr>
        <p:spPr>
          <a:xfrm>
            <a:off x="1021080" y="4262755"/>
            <a:ext cx="972006" cy="1700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RegionServer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25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8362" y="5715762"/>
            <a:ext cx="1447800" cy="304800"/>
          </a:xfrm>
          <a:prstGeom prst="rect">
            <a:avLst/>
          </a:prstGeom>
        </p:spPr>
      </p:pic>
      <p:sp>
        <p:nvSpPr>
          <p:cNvPr id="111" name="object 111"/>
          <p:cNvSpPr/>
          <p:nvPr/>
        </p:nvSpPr>
        <p:spPr>
          <a:xfrm>
            <a:off x="3648456" y="5705856"/>
            <a:ext cx="1467612" cy="324612"/>
          </a:xfrm>
          <a:custGeom>
            <a:avLst/>
            <a:gdLst/>
            <a:ahLst/>
            <a:cxnLst/>
            <a:rect l="l" t="t" r="r" b="b"/>
            <a:pathLst>
              <a:path w="1467612" h="324612">
                <a:moveTo>
                  <a:pt x="9906" y="60706"/>
                </a:moveTo>
                <a:cubicBezTo>
                  <a:pt x="9906" y="32651"/>
                  <a:pt x="32639" y="9906"/>
                  <a:pt x="60706" y="9906"/>
                </a:cubicBezTo>
                <a:lnTo>
                  <a:pt x="1406906" y="9906"/>
                </a:lnTo>
                <a:cubicBezTo>
                  <a:pt x="1434973" y="9906"/>
                  <a:pt x="1457706" y="32651"/>
                  <a:pt x="1457706" y="60706"/>
                </a:cubicBezTo>
                <a:lnTo>
                  <a:pt x="1457706" y="263906"/>
                </a:lnTo>
                <a:cubicBezTo>
                  <a:pt x="1457706" y="291960"/>
                  <a:pt x="1434973" y="314706"/>
                  <a:pt x="1406906" y="314706"/>
                </a:cubicBezTo>
                <a:lnTo>
                  <a:pt x="60706" y="314706"/>
                </a:lnTo>
                <a:cubicBezTo>
                  <a:pt x="32639" y="314706"/>
                  <a:pt x="9906" y="291960"/>
                  <a:pt x="9906" y="263906"/>
                </a:cubicBez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text 1"/>
          <p:cNvSpPr txBox="1"/>
          <p:nvPr/>
        </p:nvSpPr>
        <p:spPr>
          <a:xfrm>
            <a:off x="3916934" y="5787085"/>
            <a:ext cx="972006" cy="1700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RegionServer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27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762" y="5715762"/>
            <a:ext cx="1447800" cy="304800"/>
          </a:xfrm>
          <a:prstGeom prst="rect">
            <a:avLst/>
          </a:prstGeom>
        </p:spPr>
      </p:pic>
      <p:sp>
        <p:nvSpPr>
          <p:cNvPr id="112" name="object 112"/>
          <p:cNvSpPr/>
          <p:nvPr/>
        </p:nvSpPr>
        <p:spPr>
          <a:xfrm>
            <a:off x="1895856" y="5705856"/>
            <a:ext cx="1467612" cy="324612"/>
          </a:xfrm>
          <a:custGeom>
            <a:avLst/>
            <a:gdLst/>
            <a:ahLst/>
            <a:cxnLst/>
            <a:rect l="l" t="t" r="r" b="b"/>
            <a:pathLst>
              <a:path w="1467612" h="324612">
                <a:moveTo>
                  <a:pt x="9906" y="60706"/>
                </a:moveTo>
                <a:cubicBezTo>
                  <a:pt x="9906" y="32651"/>
                  <a:pt x="32639" y="9906"/>
                  <a:pt x="60706" y="9906"/>
                </a:cubicBezTo>
                <a:lnTo>
                  <a:pt x="1406906" y="9906"/>
                </a:lnTo>
                <a:cubicBezTo>
                  <a:pt x="1434972" y="9906"/>
                  <a:pt x="1457706" y="32651"/>
                  <a:pt x="1457706" y="60706"/>
                </a:cubicBezTo>
                <a:lnTo>
                  <a:pt x="1457706" y="263906"/>
                </a:lnTo>
                <a:cubicBezTo>
                  <a:pt x="1457706" y="291960"/>
                  <a:pt x="1434972" y="314706"/>
                  <a:pt x="1406906" y="314706"/>
                </a:cubicBezTo>
                <a:lnTo>
                  <a:pt x="60706" y="314706"/>
                </a:lnTo>
                <a:cubicBezTo>
                  <a:pt x="32639" y="314706"/>
                  <a:pt x="9906" y="291960"/>
                  <a:pt x="9906" y="263906"/>
                </a:cubicBez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text 1"/>
          <p:cNvSpPr txBox="1"/>
          <p:nvPr/>
        </p:nvSpPr>
        <p:spPr>
          <a:xfrm>
            <a:off x="2164080" y="5787085"/>
            <a:ext cx="972006" cy="1700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RegionServer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29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3562" y="991362"/>
            <a:ext cx="848868" cy="376428"/>
          </a:xfrm>
          <a:prstGeom prst="rect">
            <a:avLst/>
          </a:prstGeom>
        </p:spPr>
      </p:pic>
      <p:sp>
        <p:nvSpPr>
          <p:cNvPr id="113" name="object 113"/>
          <p:cNvSpPr/>
          <p:nvPr/>
        </p:nvSpPr>
        <p:spPr>
          <a:xfrm>
            <a:off x="7153655" y="981456"/>
            <a:ext cx="868681" cy="396240"/>
          </a:xfrm>
          <a:custGeom>
            <a:avLst/>
            <a:gdLst/>
            <a:ahLst/>
            <a:cxnLst/>
            <a:rect l="l" t="t" r="r" b="b"/>
            <a:pathLst>
              <a:path w="868681" h="396240">
                <a:moveTo>
                  <a:pt x="9907" y="72644"/>
                </a:moveTo>
                <a:cubicBezTo>
                  <a:pt x="9907" y="37973"/>
                  <a:pt x="37974" y="9906"/>
                  <a:pt x="72645" y="9906"/>
                </a:cubicBezTo>
                <a:lnTo>
                  <a:pt x="796037" y="9906"/>
                </a:lnTo>
                <a:cubicBezTo>
                  <a:pt x="830708" y="9906"/>
                  <a:pt x="858775" y="37973"/>
                  <a:pt x="858775" y="72644"/>
                </a:cubicBezTo>
                <a:lnTo>
                  <a:pt x="858775" y="323596"/>
                </a:lnTo>
                <a:cubicBezTo>
                  <a:pt x="858775" y="358267"/>
                  <a:pt x="830708" y="386334"/>
                  <a:pt x="796037" y="386334"/>
                </a:cubicBezTo>
                <a:lnTo>
                  <a:pt x="72645" y="386334"/>
                </a:lnTo>
                <a:cubicBezTo>
                  <a:pt x="37974" y="386334"/>
                  <a:pt x="9907" y="358267"/>
                  <a:pt x="9907" y="323596"/>
                </a:cubicBezTo>
                <a:close/>
              </a:path>
            </a:pathLst>
          </a:custGeom>
          <a:ln w="19812">
            <a:solidFill>
              <a:srgbClr val="61050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text 1"/>
          <p:cNvSpPr txBox="1"/>
          <p:nvPr/>
        </p:nvSpPr>
        <p:spPr>
          <a:xfrm>
            <a:off x="7384034" y="1005691"/>
            <a:ext cx="450326" cy="3536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Name</a:t>
            </a:r>
            <a:endParaRPr sz="1200">
              <a:latin typeface="Arial"/>
              <a:cs typeface="Arial"/>
            </a:endParaRPr>
          </a:p>
          <a:p>
            <a:pPr marL="21335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Node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256690" y="453438"/>
            <a:ext cx="6744092" cy="4541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latin typeface="Arial"/>
                <a:cs typeface="Arial"/>
              </a:rPr>
              <a:t>Column Family and Column Qualifier</a:t>
            </a:r>
            <a:endParaRPr sz="31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12240" y="1174320"/>
            <a:ext cx="7257960" cy="6129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Column Family: Columns Qualifiers in HBase are grouped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into </a:t>
            </a:r>
            <a:r>
              <a:rPr sz="2200" i="1" spc="10" dirty="0">
                <a:latin typeface="Arial"/>
                <a:cs typeface="Arial"/>
              </a:rPr>
              <a:t>column families.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7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1251204"/>
            <a:ext cx="178308" cy="176784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1012240" y="2032713"/>
            <a:ext cx="7231179" cy="6129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The colon character (:) delimits the column qualifier family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from the column family.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7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109216"/>
            <a:ext cx="178308" cy="176784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012240" y="2890725"/>
            <a:ext cx="7069634" cy="6130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Combination of &lt;Column Family&gt;: &lt;Column Qualifier&gt; is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equivalent to a Column name.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7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967227"/>
            <a:ext cx="178308" cy="176784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012240" y="3747467"/>
            <a:ext cx="7578327" cy="6129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Physically, all column qualifiers of a column family are stored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together on the file system.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8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3823716"/>
            <a:ext cx="178308" cy="176784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548640" y="4461232"/>
            <a:ext cx="143560" cy="2297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91844" y="4427903"/>
            <a:ext cx="2092565" cy="2840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Column Qualifiers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981579" y="4427903"/>
            <a:ext cx="1665755" cy="2840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within a family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647333" y="4427903"/>
            <a:ext cx="3641242" cy="2840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are sorted lexicographically and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891844" y="4701947"/>
            <a:ext cx="1778612" cy="2843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stored together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548640" y="5230700"/>
            <a:ext cx="7963620" cy="6129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Example: txn:amt , Here “txn” is the Column Family and “amt” is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the Column Qualifier.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653030" y="251946"/>
            <a:ext cx="3964279" cy="5105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latin typeface="Arial"/>
                <a:cs typeface="Arial"/>
              </a:rPr>
              <a:t>HBase Data Model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2652395" y="714756"/>
            <a:ext cx="3837432" cy="33528"/>
          </a:xfrm>
          <a:custGeom>
            <a:avLst/>
            <a:gdLst/>
            <a:ahLst/>
            <a:cxnLst/>
            <a:rect l="l" t="t" r="r" b="b"/>
            <a:pathLst>
              <a:path w="3837432" h="33528">
                <a:moveTo>
                  <a:pt x="0" y="0"/>
                </a:moveTo>
                <a:lnTo>
                  <a:pt x="1279144" y="0"/>
                </a:lnTo>
                <a:lnTo>
                  <a:pt x="2558288" y="0"/>
                </a:lnTo>
                <a:lnTo>
                  <a:pt x="3837432" y="0"/>
                </a:lnTo>
                <a:lnTo>
                  <a:pt x="3837432" y="33528"/>
                </a:lnTo>
                <a:lnTo>
                  <a:pt x="2558288" y="33528"/>
                </a:lnTo>
                <a:lnTo>
                  <a:pt x="1279144" y="33528"/>
                </a:lnTo>
                <a:lnTo>
                  <a:pt x="0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777240" y="1131649"/>
            <a:ext cx="7253854" cy="3112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•  Table maintains data in lexicographic order by RowKey.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77240" y="1814003"/>
            <a:ext cx="175335" cy="2806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20444" y="1801933"/>
            <a:ext cx="6930224" cy="311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Everything except table names are stored as byte array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77240" y="2485206"/>
            <a:ext cx="175144" cy="2803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120444" y="2473149"/>
            <a:ext cx="2653550" cy="3112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Only </a:t>
            </a:r>
            <a:r>
              <a:rPr sz="2200" i="1" spc="10" dirty="0">
                <a:latin typeface="Arial"/>
                <a:cs typeface="Arial"/>
              </a:rPr>
              <a:t>column families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776226" y="2473149"/>
            <a:ext cx="3324670" cy="3112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i="1" spc="10" dirty="0">
                <a:latin typeface="Arial"/>
                <a:cs typeface="Arial"/>
              </a:rPr>
              <a:t>are defined at the creation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34744" y="2473149"/>
            <a:ext cx="7473219" cy="23902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5872937">
              <a:lnSpc>
                <a:spcPct val="100000"/>
              </a:lnSpc>
            </a:pPr>
            <a:r>
              <a:rPr sz="2200" i="1" spc="10" dirty="0">
                <a:latin typeface="Arial"/>
                <a:cs typeface="Arial"/>
              </a:rPr>
              <a:t>time of table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Wingdings"/>
                <a:cs typeface="Wingdings"/>
              </a:rPr>
              <a:t> </a:t>
            </a:r>
            <a:r>
              <a:rPr sz="2200" spc="10" dirty="0">
                <a:latin typeface="Arial"/>
                <a:cs typeface="Arial"/>
              </a:rPr>
              <a:t>Each family can have any number of columns(to a</a:t>
            </a:r>
            <a:endParaRPr sz="2200">
              <a:latin typeface="Arial"/>
              <a:cs typeface="Arial"/>
            </a:endParaRPr>
          </a:p>
          <a:p>
            <a:pPr marL="286461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maximum of few millions)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Wingdings"/>
                <a:cs typeface="Wingdings"/>
              </a:rPr>
              <a:t> </a:t>
            </a:r>
            <a:r>
              <a:rPr sz="2200" spc="10" dirty="0">
                <a:latin typeface="Arial"/>
                <a:cs typeface="Arial"/>
              </a:rPr>
              <a:t>Each row can have different columns in a column family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latin typeface="Wingdings"/>
                <a:cs typeface="Wingdings"/>
              </a:rPr>
              <a:t> </a:t>
            </a:r>
            <a:r>
              <a:rPr sz="2200" spc="10" dirty="0">
                <a:latin typeface="Arial"/>
                <a:cs typeface="Arial"/>
              </a:rPr>
              <a:t>Each column consists of any number of versions</a:t>
            </a:r>
            <a:endParaRPr sz="22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10" spc="10" dirty="0">
                <a:latin typeface="Wingdings"/>
                <a:cs typeface="Wingdings"/>
              </a:rPr>
              <a:t> </a:t>
            </a:r>
            <a:r>
              <a:rPr sz="2110" spc="10" dirty="0">
                <a:latin typeface="Arial"/>
                <a:cs typeface="Arial"/>
              </a:rPr>
              <a:t>Columns only exist when inserted because HBase does</a:t>
            </a:r>
            <a:endParaRPr sz="2100">
              <a:latin typeface="Arial"/>
              <a:cs typeface="Arial"/>
            </a:endParaRPr>
          </a:p>
          <a:p>
            <a:pPr marL="286461">
              <a:lnSpc>
                <a:spcPct val="100000"/>
              </a:lnSpc>
            </a:pPr>
            <a:r>
              <a:rPr sz="2200" spc="10" dirty="0">
                <a:latin typeface="Arial"/>
                <a:cs typeface="Arial"/>
              </a:rPr>
              <a:t>not have NULL values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pic>
        <p:nvPicPr>
          <p:cNvPr id="8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440" y="1379220"/>
            <a:ext cx="228600" cy="20726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36040" y="1287447"/>
            <a:ext cx="6422584" cy="7653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latin typeface="Arial"/>
                <a:cs typeface="Arial"/>
              </a:rPr>
              <a:t>(RowKey, Column Family:Column Qualifier,</a:t>
            </a:r>
            <a:endParaRPr sz="25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Timestamp) is a “Key” in HBase.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936040" y="2347589"/>
            <a:ext cx="6187219" cy="3324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latin typeface="Arial"/>
                <a:cs typeface="Arial"/>
              </a:rPr>
              <a:t>“Value” is stored corresponding to a “Key”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8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440" y="2424684"/>
            <a:ext cx="228600" cy="207264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936040" y="2983764"/>
            <a:ext cx="7320347" cy="7658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latin typeface="Arial"/>
                <a:cs typeface="Arial"/>
              </a:rPr>
              <a:t>Timestamp is used to support storing of Historical</a:t>
            </a:r>
            <a:endParaRPr sz="25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Data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8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440" y="3075432"/>
            <a:ext cx="228600" cy="207264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936040" y="4031282"/>
            <a:ext cx="5353631" cy="3690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latin typeface="Arial"/>
                <a:cs typeface="Arial"/>
              </a:rPr>
              <a:t>Table is always indexed on RowKey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8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2440" y="4122420"/>
            <a:ext cx="228600" cy="207264"/>
          </a:xfrm>
          <a:prstGeom prst="rect">
            <a:avLst/>
          </a:prstGeom>
        </p:spPr>
      </p:pic>
      <p:sp>
        <p:nvSpPr>
          <p:cNvPr id="115" name="object 115"/>
          <p:cNvSpPr/>
          <p:nvPr/>
        </p:nvSpPr>
        <p:spPr>
          <a:xfrm>
            <a:off x="2758440" y="760476"/>
            <a:ext cx="3813048" cy="27432"/>
          </a:xfrm>
          <a:custGeom>
            <a:avLst/>
            <a:gdLst/>
            <a:ahLst/>
            <a:cxnLst/>
            <a:rect l="l" t="t" r="r" b="b"/>
            <a:pathLst>
              <a:path w="3813048" h="27432">
                <a:moveTo>
                  <a:pt x="0" y="0"/>
                </a:moveTo>
                <a:lnTo>
                  <a:pt x="953262" y="0"/>
                </a:lnTo>
                <a:lnTo>
                  <a:pt x="1906524" y="0"/>
                </a:lnTo>
                <a:lnTo>
                  <a:pt x="2859786" y="0"/>
                </a:lnTo>
                <a:lnTo>
                  <a:pt x="3813048" y="0"/>
                </a:lnTo>
                <a:lnTo>
                  <a:pt x="3813048" y="27432"/>
                </a:lnTo>
                <a:lnTo>
                  <a:pt x="2859786" y="27432"/>
                </a:lnTo>
                <a:lnTo>
                  <a:pt x="1906524" y="27432"/>
                </a:lnTo>
                <a:lnTo>
                  <a:pt x="953262" y="27432"/>
                </a:lnTo>
                <a:lnTo>
                  <a:pt x="0" y="27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2759075" y="376301"/>
            <a:ext cx="3918585" cy="4251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Key -&gt; Value in HBase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747262" y="354568"/>
            <a:ext cx="1796083" cy="58166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100" spc="10" dirty="0">
                <a:latin typeface="Arial"/>
                <a:cs typeface="Arial"/>
              </a:rPr>
              <a:t>Region</a:t>
            </a:r>
            <a:endParaRPr sz="41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211247"/>
            <a:ext cx="7443248" cy="3690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latin typeface="Arial"/>
                <a:cs typeface="Arial"/>
              </a:rPr>
              <a:t>Tables in HBase are divided into multiple Regions.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12240" y="2511600"/>
            <a:ext cx="4526402" cy="3690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latin typeface="Arial"/>
                <a:cs typeface="Arial"/>
              </a:rPr>
              <a:t>1 Region = 1 Partition of Table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9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2602992"/>
            <a:ext cx="228600" cy="207264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012240" y="3162072"/>
            <a:ext cx="5684486" cy="3694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latin typeface="Arial"/>
                <a:cs typeface="Arial"/>
              </a:rPr>
              <a:t>Regions are hosted by RegionServers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9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3253739"/>
            <a:ext cx="228600" cy="207264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012240" y="3811826"/>
            <a:ext cx="6282728" cy="3690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latin typeface="Arial"/>
                <a:cs typeface="Arial"/>
              </a:rPr>
              <a:t>1 RegionServer can host 100’s of Regions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9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3902964"/>
            <a:ext cx="228600" cy="207264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1012240" y="4462298"/>
            <a:ext cx="6746109" cy="76596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latin typeface="Arial"/>
                <a:cs typeface="Arial"/>
              </a:rPr>
              <a:t>RegionServer can host Regions from multiple</a:t>
            </a:r>
            <a:endParaRPr sz="25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tables.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9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4553712"/>
            <a:ext cx="228600" cy="207264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1012240" y="5509892"/>
            <a:ext cx="7533861" cy="7653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latin typeface="Arial"/>
                <a:cs typeface="Arial"/>
              </a:rPr>
              <a:t>After a major compaction, every region has 1 HFile</a:t>
            </a:r>
            <a:endParaRPr sz="25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for each column family.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9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640" y="5600700"/>
            <a:ext cx="228600" cy="20726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843404" y="276684"/>
            <a:ext cx="5618619" cy="13528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60" spc="10" dirty="0">
                <a:latin typeface="Arial"/>
                <a:cs typeface="Arial"/>
              </a:rPr>
              <a:t>Random Facts About</a:t>
            </a:r>
            <a:endParaRPr sz="3100">
              <a:latin typeface="Arial"/>
              <a:cs typeface="Arial"/>
            </a:endParaRPr>
          </a:p>
          <a:p>
            <a:pPr marL="1852041">
              <a:lnSpc>
                <a:spcPct val="100000"/>
              </a:lnSpc>
            </a:pPr>
            <a:r>
              <a:rPr sz="4600" spc="10" dirty="0">
                <a:latin typeface="Arial"/>
                <a:cs typeface="Arial"/>
              </a:rPr>
              <a:t>HBase</a:t>
            </a:r>
            <a:endParaRPr sz="46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469390" y="1802638"/>
            <a:ext cx="5455615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Data in HBase is stored in HFile Format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5839" y="1887474"/>
            <a:ext cx="216408" cy="192024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1469390" y="2421636"/>
            <a:ext cx="5618175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Values are stored as Byte Array in HFiles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5839" y="2506345"/>
            <a:ext cx="216408" cy="192024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469390" y="3041903"/>
            <a:ext cx="6125260" cy="6852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HLog is the file format used for storing “Write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Ahead Logging” in HBase.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0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5839" y="3126486"/>
            <a:ext cx="216408" cy="1920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240840" y="984963"/>
            <a:ext cx="2548949" cy="3962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What is NoSql?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240" y="1083564"/>
            <a:ext cx="240792" cy="224028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1240840" y="1665916"/>
            <a:ext cx="2903296" cy="3966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RDBMS vs NoSql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240" y="1764792"/>
            <a:ext cx="240792" cy="224027"/>
          </a:xfrm>
          <a:prstGeom prst="rect">
            <a:avLst/>
          </a:prstGeom>
        </p:spPr>
      </p:pic>
      <p:sp>
        <p:nvSpPr>
          <p:cNvPr id="16" name="text 1"/>
          <p:cNvSpPr txBox="1"/>
          <p:nvPr/>
        </p:nvSpPr>
        <p:spPr>
          <a:xfrm>
            <a:off x="1240840" y="2346276"/>
            <a:ext cx="1164346" cy="3962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HBase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240" y="2444496"/>
            <a:ext cx="240792" cy="224028"/>
          </a:xfrm>
          <a:prstGeom prst="rect">
            <a:avLst/>
          </a:prstGeom>
        </p:spPr>
      </p:pic>
      <p:sp>
        <p:nvSpPr>
          <p:cNvPr id="17" name="text 1"/>
          <p:cNvSpPr txBox="1"/>
          <p:nvPr/>
        </p:nvSpPr>
        <p:spPr>
          <a:xfrm>
            <a:off x="1240840" y="3024251"/>
            <a:ext cx="2811424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HBase Components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240" y="3108960"/>
            <a:ext cx="216408" cy="192024"/>
          </a:xfrm>
          <a:prstGeom prst="rect">
            <a:avLst/>
          </a:prstGeom>
        </p:spPr>
      </p:pic>
      <p:sp>
        <p:nvSpPr>
          <p:cNvPr id="18" name="text 1"/>
          <p:cNvSpPr txBox="1"/>
          <p:nvPr/>
        </p:nvSpPr>
        <p:spPr>
          <a:xfrm>
            <a:off x="1240840" y="3643249"/>
            <a:ext cx="1710842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240" y="3727704"/>
            <a:ext cx="216408" cy="192024"/>
          </a:xfrm>
          <a:prstGeom prst="rect">
            <a:avLst/>
          </a:prstGeom>
        </p:spPr>
      </p:pic>
      <p:sp>
        <p:nvSpPr>
          <p:cNvPr id="19" name="text 1"/>
          <p:cNvSpPr txBox="1"/>
          <p:nvPr/>
        </p:nvSpPr>
        <p:spPr>
          <a:xfrm>
            <a:off x="1240840" y="4263517"/>
            <a:ext cx="2048509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HBase Cluster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2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240" y="4347972"/>
            <a:ext cx="216408" cy="192024"/>
          </a:xfrm>
          <a:prstGeom prst="rect">
            <a:avLst/>
          </a:prstGeom>
        </p:spPr>
      </p:pic>
      <p:sp>
        <p:nvSpPr>
          <p:cNvPr id="20" name="text 1"/>
          <p:cNvSpPr txBox="1"/>
          <p:nvPr/>
        </p:nvSpPr>
        <p:spPr>
          <a:xfrm>
            <a:off x="1240840" y="4884166"/>
            <a:ext cx="2643250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HBase Data Model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240" y="4968240"/>
            <a:ext cx="216408" cy="192024"/>
          </a:xfrm>
          <a:prstGeom prst="rect">
            <a:avLst/>
          </a:prstGeom>
        </p:spPr>
      </p:pic>
      <p:sp>
        <p:nvSpPr>
          <p:cNvPr id="21" name="text 1"/>
          <p:cNvSpPr txBox="1"/>
          <p:nvPr/>
        </p:nvSpPr>
        <p:spPr>
          <a:xfrm>
            <a:off x="1240840" y="5502859"/>
            <a:ext cx="1813509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Key -&gt; Value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240" y="5586984"/>
            <a:ext cx="216408" cy="192024"/>
          </a:xfrm>
          <a:prstGeom prst="rect">
            <a:avLst/>
          </a:prstGeom>
        </p:spPr>
      </p:pic>
      <p:sp>
        <p:nvSpPr>
          <p:cNvPr id="22" name="text 1"/>
          <p:cNvSpPr txBox="1"/>
          <p:nvPr/>
        </p:nvSpPr>
        <p:spPr>
          <a:xfrm>
            <a:off x="1240840" y="6122851"/>
            <a:ext cx="1048950" cy="3404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Region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7240" y="6207252"/>
            <a:ext cx="216408" cy="192024"/>
          </a:xfrm>
          <a:prstGeom prst="rect">
            <a:avLst/>
          </a:prstGeom>
        </p:spPr>
      </p:pic>
      <p:sp>
        <p:nvSpPr>
          <p:cNvPr id="23" name="text 1"/>
          <p:cNvSpPr txBox="1"/>
          <p:nvPr/>
        </p:nvSpPr>
        <p:spPr>
          <a:xfrm>
            <a:off x="3724402" y="111563"/>
            <a:ext cx="2012453" cy="6517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600" spc="10" dirty="0">
                <a:latin typeface="Arial"/>
                <a:cs typeface="Arial"/>
              </a:rPr>
              <a:t>Outline</a:t>
            </a:r>
            <a:endParaRPr sz="4600">
              <a:latin typeface="Arial"/>
              <a:cs typeface="Arial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3723767" y="702564"/>
            <a:ext cx="1848612" cy="42672"/>
          </a:xfrm>
          <a:custGeom>
            <a:avLst/>
            <a:gdLst/>
            <a:ahLst/>
            <a:cxnLst/>
            <a:rect l="l" t="t" r="r" b="b"/>
            <a:pathLst>
              <a:path w="1848612" h="42672">
                <a:moveTo>
                  <a:pt x="0" y="42672"/>
                </a:moveTo>
                <a:lnTo>
                  <a:pt x="0" y="0"/>
                </a:lnTo>
                <a:lnTo>
                  <a:pt x="1848612" y="0"/>
                </a:lnTo>
                <a:lnTo>
                  <a:pt x="1848612" y="42672"/>
                </a:lnTo>
                <a:lnTo>
                  <a:pt x="0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853744" y="676910"/>
            <a:ext cx="8061908" cy="7059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NoSQL is acronym for Not Only SQL. These databases are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non-relational. This term was coined in 1998.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316990" y="2285316"/>
            <a:ext cx="7660757" cy="3962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They do not use SQL as their primary language.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3439" y="2383536"/>
            <a:ext cx="240792" cy="224028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1316990" y="2966269"/>
            <a:ext cx="6634170" cy="8235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NoSQL is not a replacement of Relational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Database.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3439" y="3064764"/>
            <a:ext cx="240792" cy="224028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316990" y="4074746"/>
            <a:ext cx="7267657" cy="3962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NoSQL is designed for distributed data stores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2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3439" y="4172712"/>
            <a:ext cx="240792" cy="224028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316990" y="4754832"/>
            <a:ext cx="7369129" cy="8230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NoSQL was designed to store semi-structured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and sparse data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2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3439" y="4852416"/>
            <a:ext cx="240792" cy="2240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9600" y="457200"/>
            <a:ext cx="2743200" cy="632460"/>
          </a:xfrm>
          <a:custGeom>
            <a:avLst/>
            <a:gdLst/>
            <a:ahLst/>
            <a:cxnLst/>
            <a:rect l="l" t="t" r="r" b="b"/>
            <a:pathLst>
              <a:path w="2743200" h="632460">
                <a:moveTo>
                  <a:pt x="0" y="6324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632460"/>
                </a:lnTo>
                <a:lnTo>
                  <a:pt x="0" y="632460"/>
                </a:lnTo>
                <a:close/>
              </a:path>
            </a:pathLst>
          </a:custGeom>
          <a:solidFill>
            <a:srgbClr val="D8C56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2800" y="457200"/>
            <a:ext cx="2743200" cy="632460"/>
          </a:xfrm>
          <a:custGeom>
            <a:avLst/>
            <a:gdLst/>
            <a:ahLst/>
            <a:cxnLst/>
            <a:rect l="l" t="t" r="r" b="b"/>
            <a:pathLst>
              <a:path w="2743200" h="632460">
                <a:moveTo>
                  <a:pt x="0" y="6324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632460"/>
                </a:lnTo>
                <a:lnTo>
                  <a:pt x="0" y="632460"/>
                </a:lnTo>
                <a:close/>
              </a:path>
            </a:pathLst>
          </a:custGeom>
          <a:solidFill>
            <a:srgbClr val="8609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0" y="457200"/>
            <a:ext cx="2743200" cy="632460"/>
          </a:xfrm>
          <a:custGeom>
            <a:avLst/>
            <a:gdLst/>
            <a:ahLst/>
            <a:cxnLst/>
            <a:rect l="l" t="t" r="r" b="b"/>
            <a:pathLst>
              <a:path w="2743200" h="632460">
                <a:moveTo>
                  <a:pt x="0" y="6324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632460"/>
                </a:lnTo>
                <a:lnTo>
                  <a:pt x="0" y="632460"/>
                </a:lnTo>
                <a:close/>
              </a:path>
            </a:pathLst>
          </a:custGeom>
          <a:solidFill>
            <a:srgbClr val="8609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1089660"/>
            <a:ext cx="2743200" cy="640080"/>
          </a:xfrm>
          <a:custGeom>
            <a:avLst/>
            <a:gdLst/>
            <a:ahLst/>
            <a:cxnLst/>
            <a:rect l="l" t="t" r="r" b="b"/>
            <a:pathLst>
              <a:path w="2743200" h="640080">
                <a:moveTo>
                  <a:pt x="0" y="64008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640080"/>
                </a:lnTo>
                <a:lnTo>
                  <a:pt x="0" y="640080"/>
                </a:lnTo>
                <a:close/>
              </a:path>
            </a:pathLst>
          </a:custGeom>
          <a:solidFill>
            <a:srgbClr val="D8C56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2800" y="1089660"/>
            <a:ext cx="2743200" cy="640080"/>
          </a:xfrm>
          <a:custGeom>
            <a:avLst/>
            <a:gdLst/>
            <a:ahLst/>
            <a:cxnLst/>
            <a:rect l="l" t="t" r="r" b="b"/>
            <a:pathLst>
              <a:path w="2743200" h="640080">
                <a:moveTo>
                  <a:pt x="0" y="64008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640080"/>
                </a:lnTo>
                <a:lnTo>
                  <a:pt x="0" y="640080"/>
                </a:lnTo>
                <a:close/>
              </a:path>
            </a:pathLst>
          </a:custGeom>
          <a:solidFill>
            <a:srgbClr val="D9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0" y="1089660"/>
            <a:ext cx="2743200" cy="640080"/>
          </a:xfrm>
          <a:custGeom>
            <a:avLst/>
            <a:gdLst/>
            <a:ahLst/>
            <a:cxnLst/>
            <a:rect l="l" t="t" r="r" b="b"/>
            <a:pathLst>
              <a:path w="2743200" h="640080">
                <a:moveTo>
                  <a:pt x="0" y="64008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640080"/>
                </a:lnTo>
                <a:lnTo>
                  <a:pt x="0" y="640080"/>
                </a:lnTo>
                <a:close/>
              </a:path>
            </a:pathLst>
          </a:custGeom>
          <a:solidFill>
            <a:srgbClr val="D9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600" y="1729740"/>
            <a:ext cx="2743200" cy="640080"/>
          </a:xfrm>
          <a:custGeom>
            <a:avLst/>
            <a:gdLst/>
            <a:ahLst/>
            <a:cxnLst/>
            <a:rect l="l" t="t" r="r" b="b"/>
            <a:pathLst>
              <a:path w="2743200" h="640080">
                <a:moveTo>
                  <a:pt x="0" y="64008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640080"/>
                </a:lnTo>
                <a:lnTo>
                  <a:pt x="0" y="640080"/>
                </a:lnTo>
                <a:close/>
              </a:path>
            </a:pathLst>
          </a:custGeom>
          <a:solidFill>
            <a:srgbClr val="D8C56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2800" y="1729740"/>
            <a:ext cx="2743200" cy="640080"/>
          </a:xfrm>
          <a:custGeom>
            <a:avLst/>
            <a:gdLst/>
            <a:ahLst/>
            <a:cxnLst/>
            <a:rect l="l" t="t" r="r" b="b"/>
            <a:pathLst>
              <a:path w="2743200" h="640080">
                <a:moveTo>
                  <a:pt x="0" y="64008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640080"/>
                </a:lnTo>
                <a:lnTo>
                  <a:pt x="0" y="640080"/>
                </a:lnTo>
                <a:close/>
              </a:path>
            </a:pathLst>
          </a:custGeom>
          <a:solidFill>
            <a:srgbClr val="ED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0" y="1729740"/>
            <a:ext cx="2743200" cy="640080"/>
          </a:xfrm>
          <a:custGeom>
            <a:avLst/>
            <a:gdLst/>
            <a:ahLst/>
            <a:cxnLst/>
            <a:rect l="l" t="t" r="r" b="b"/>
            <a:pathLst>
              <a:path w="2743200" h="640080">
                <a:moveTo>
                  <a:pt x="0" y="64008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640080"/>
                </a:lnTo>
                <a:lnTo>
                  <a:pt x="0" y="640080"/>
                </a:lnTo>
                <a:close/>
              </a:path>
            </a:pathLst>
          </a:custGeom>
          <a:solidFill>
            <a:srgbClr val="ED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2369820"/>
            <a:ext cx="2743200" cy="632460"/>
          </a:xfrm>
          <a:custGeom>
            <a:avLst/>
            <a:gdLst/>
            <a:ahLst/>
            <a:cxnLst/>
            <a:rect l="l" t="t" r="r" b="b"/>
            <a:pathLst>
              <a:path w="2743200" h="632460">
                <a:moveTo>
                  <a:pt x="0" y="6324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632460"/>
                </a:lnTo>
                <a:lnTo>
                  <a:pt x="0" y="632460"/>
                </a:lnTo>
                <a:close/>
              </a:path>
            </a:pathLst>
          </a:custGeom>
          <a:solidFill>
            <a:srgbClr val="D8C56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52800" y="2369820"/>
            <a:ext cx="2743200" cy="632460"/>
          </a:xfrm>
          <a:custGeom>
            <a:avLst/>
            <a:gdLst/>
            <a:ahLst/>
            <a:cxnLst/>
            <a:rect l="l" t="t" r="r" b="b"/>
            <a:pathLst>
              <a:path w="2743200" h="632460">
                <a:moveTo>
                  <a:pt x="0" y="6324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632460"/>
                </a:lnTo>
                <a:lnTo>
                  <a:pt x="0" y="632460"/>
                </a:lnTo>
                <a:close/>
              </a:path>
            </a:pathLst>
          </a:custGeom>
          <a:solidFill>
            <a:srgbClr val="D9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6000" y="2369820"/>
            <a:ext cx="2743200" cy="632460"/>
          </a:xfrm>
          <a:custGeom>
            <a:avLst/>
            <a:gdLst/>
            <a:ahLst/>
            <a:cxnLst/>
            <a:rect l="l" t="t" r="r" b="b"/>
            <a:pathLst>
              <a:path w="2743200" h="632460">
                <a:moveTo>
                  <a:pt x="0" y="6324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632460"/>
                </a:lnTo>
                <a:lnTo>
                  <a:pt x="0" y="632460"/>
                </a:lnTo>
                <a:close/>
              </a:path>
            </a:pathLst>
          </a:custGeom>
          <a:solidFill>
            <a:srgbClr val="D9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600" y="3002280"/>
            <a:ext cx="2743200" cy="632460"/>
          </a:xfrm>
          <a:custGeom>
            <a:avLst/>
            <a:gdLst/>
            <a:ahLst/>
            <a:cxnLst/>
            <a:rect l="l" t="t" r="r" b="b"/>
            <a:pathLst>
              <a:path w="2743200" h="632460">
                <a:moveTo>
                  <a:pt x="0" y="6324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632460"/>
                </a:lnTo>
                <a:lnTo>
                  <a:pt x="0" y="632460"/>
                </a:lnTo>
                <a:close/>
              </a:path>
            </a:pathLst>
          </a:custGeom>
          <a:solidFill>
            <a:srgbClr val="D8C56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52800" y="3002280"/>
            <a:ext cx="2743200" cy="632460"/>
          </a:xfrm>
          <a:custGeom>
            <a:avLst/>
            <a:gdLst/>
            <a:ahLst/>
            <a:cxnLst/>
            <a:rect l="l" t="t" r="r" b="b"/>
            <a:pathLst>
              <a:path w="2743200" h="632460">
                <a:moveTo>
                  <a:pt x="0" y="6324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632460"/>
                </a:lnTo>
                <a:lnTo>
                  <a:pt x="0" y="632460"/>
                </a:lnTo>
                <a:close/>
              </a:path>
            </a:pathLst>
          </a:custGeom>
          <a:solidFill>
            <a:srgbClr val="ED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6000" y="3002280"/>
            <a:ext cx="2743200" cy="632460"/>
          </a:xfrm>
          <a:custGeom>
            <a:avLst/>
            <a:gdLst/>
            <a:ahLst/>
            <a:cxnLst/>
            <a:rect l="l" t="t" r="r" b="b"/>
            <a:pathLst>
              <a:path w="2743200" h="632460">
                <a:moveTo>
                  <a:pt x="0" y="6324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632460"/>
                </a:lnTo>
                <a:lnTo>
                  <a:pt x="0" y="632460"/>
                </a:lnTo>
                <a:close/>
              </a:path>
            </a:pathLst>
          </a:custGeom>
          <a:solidFill>
            <a:srgbClr val="ED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600" y="3634740"/>
            <a:ext cx="2743200" cy="632460"/>
          </a:xfrm>
          <a:custGeom>
            <a:avLst/>
            <a:gdLst/>
            <a:ahLst/>
            <a:cxnLst/>
            <a:rect l="l" t="t" r="r" b="b"/>
            <a:pathLst>
              <a:path w="2743200" h="632460">
                <a:moveTo>
                  <a:pt x="0" y="6324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632460"/>
                </a:lnTo>
                <a:lnTo>
                  <a:pt x="0" y="632460"/>
                </a:lnTo>
                <a:close/>
              </a:path>
            </a:pathLst>
          </a:custGeom>
          <a:solidFill>
            <a:srgbClr val="D8C56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2800" y="3634740"/>
            <a:ext cx="2743200" cy="632460"/>
          </a:xfrm>
          <a:custGeom>
            <a:avLst/>
            <a:gdLst/>
            <a:ahLst/>
            <a:cxnLst/>
            <a:rect l="l" t="t" r="r" b="b"/>
            <a:pathLst>
              <a:path w="2743200" h="632460">
                <a:moveTo>
                  <a:pt x="0" y="6324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632460"/>
                </a:lnTo>
                <a:lnTo>
                  <a:pt x="0" y="632460"/>
                </a:lnTo>
                <a:close/>
              </a:path>
            </a:pathLst>
          </a:custGeom>
          <a:solidFill>
            <a:srgbClr val="D9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96000" y="3634740"/>
            <a:ext cx="2743200" cy="632460"/>
          </a:xfrm>
          <a:custGeom>
            <a:avLst/>
            <a:gdLst/>
            <a:ahLst/>
            <a:cxnLst/>
            <a:rect l="l" t="t" r="r" b="b"/>
            <a:pathLst>
              <a:path w="2743200" h="632460">
                <a:moveTo>
                  <a:pt x="0" y="6324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632460"/>
                </a:lnTo>
                <a:lnTo>
                  <a:pt x="0" y="632460"/>
                </a:lnTo>
                <a:close/>
              </a:path>
            </a:pathLst>
          </a:custGeom>
          <a:solidFill>
            <a:srgbClr val="D9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9600" y="4267200"/>
            <a:ext cx="2743200" cy="632460"/>
          </a:xfrm>
          <a:custGeom>
            <a:avLst/>
            <a:gdLst/>
            <a:ahLst/>
            <a:cxnLst/>
            <a:rect l="l" t="t" r="r" b="b"/>
            <a:pathLst>
              <a:path w="2743200" h="632460">
                <a:moveTo>
                  <a:pt x="0" y="6324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632460"/>
                </a:lnTo>
                <a:lnTo>
                  <a:pt x="0" y="632460"/>
                </a:lnTo>
                <a:close/>
              </a:path>
            </a:pathLst>
          </a:custGeom>
          <a:solidFill>
            <a:srgbClr val="D8C56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2"/>
          <p:cNvSpPr/>
          <p:nvPr/>
        </p:nvSpPr>
        <p:spPr>
          <a:xfrm>
            <a:off x="3352800" y="4267200"/>
            <a:ext cx="2743200" cy="632460"/>
          </a:xfrm>
          <a:custGeom>
            <a:avLst/>
            <a:gdLst/>
            <a:ahLst/>
            <a:cxnLst/>
            <a:rect l="l" t="t" r="r" b="b"/>
            <a:pathLst>
              <a:path w="2743200" h="632460">
                <a:moveTo>
                  <a:pt x="0" y="6324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632460"/>
                </a:lnTo>
                <a:lnTo>
                  <a:pt x="0" y="632460"/>
                </a:lnTo>
                <a:close/>
              </a:path>
            </a:pathLst>
          </a:custGeom>
          <a:solidFill>
            <a:srgbClr val="ED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23"/>
          <p:cNvSpPr/>
          <p:nvPr/>
        </p:nvSpPr>
        <p:spPr>
          <a:xfrm>
            <a:off x="6096000" y="4267200"/>
            <a:ext cx="2743200" cy="632460"/>
          </a:xfrm>
          <a:custGeom>
            <a:avLst/>
            <a:gdLst/>
            <a:ahLst/>
            <a:cxnLst/>
            <a:rect l="l" t="t" r="r" b="b"/>
            <a:pathLst>
              <a:path w="2743200" h="632460">
                <a:moveTo>
                  <a:pt x="0" y="6324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632460"/>
                </a:lnTo>
                <a:lnTo>
                  <a:pt x="0" y="632460"/>
                </a:lnTo>
                <a:close/>
              </a:path>
            </a:pathLst>
          </a:custGeom>
          <a:solidFill>
            <a:srgbClr val="ED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9600" y="4899660"/>
            <a:ext cx="2743200" cy="632460"/>
          </a:xfrm>
          <a:custGeom>
            <a:avLst/>
            <a:gdLst/>
            <a:ahLst/>
            <a:cxnLst/>
            <a:rect l="l" t="t" r="r" b="b"/>
            <a:pathLst>
              <a:path w="2743200" h="632460">
                <a:moveTo>
                  <a:pt x="0" y="6324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632460"/>
                </a:lnTo>
                <a:lnTo>
                  <a:pt x="0" y="632460"/>
                </a:lnTo>
                <a:close/>
              </a:path>
            </a:pathLst>
          </a:custGeom>
          <a:solidFill>
            <a:srgbClr val="D8C56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52800" y="4899660"/>
            <a:ext cx="2743200" cy="632460"/>
          </a:xfrm>
          <a:custGeom>
            <a:avLst/>
            <a:gdLst/>
            <a:ahLst/>
            <a:cxnLst/>
            <a:rect l="l" t="t" r="r" b="b"/>
            <a:pathLst>
              <a:path w="2743200" h="632460">
                <a:moveTo>
                  <a:pt x="0" y="6324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632460"/>
                </a:lnTo>
                <a:lnTo>
                  <a:pt x="0" y="632460"/>
                </a:lnTo>
                <a:close/>
              </a:path>
            </a:pathLst>
          </a:custGeom>
          <a:solidFill>
            <a:srgbClr val="D9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96000" y="4899660"/>
            <a:ext cx="2743200" cy="632460"/>
          </a:xfrm>
          <a:custGeom>
            <a:avLst/>
            <a:gdLst/>
            <a:ahLst/>
            <a:cxnLst/>
            <a:rect l="l" t="t" r="r" b="b"/>
            <a:pathLst>
              <a:path w="2743200" h="632460">
                <a:moveTo>
                  <a:pt x="0" y="6324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632460"/>
                </a:lnTo>
                <a:lnTo>
                  <a:pt x="0" y="632460"/>
                </a:lnTo>
                <a:close/>
              </a:path>
            </a:pathLst>
          </a:custGeom>
          <a:solidFill>
            <a:srgbClr val="D9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9600" y="5532120"/>
            <a:ext cx="2743200" cy="632460"/>
          </a:xfrm>
          <a:custGeom>
            <a:avLst/>
            <a:gdLst/>
            <a:ahLst/>
            <a:cxnLst/>
            <a:rect l="l" t="t" r="r" b="b"/>
            <a:pathLst>
              <a:path w="2743200" h="632460">
                <a:moveTo>
                  <a:pt x="0" y="6324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632460"/>
                </a:lnTo>
                <a:lnTo>
                  <a:pt x="0" y="632460"/>
                </a:lnTo>
                <a:close/>
              </a:path>
            </a:pathLst>
          </a:custGeom>
          <a:solidFill>
            <a:srgbClr val="D8C56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52800" y="5532120"/>
            <a:ext cx="2743200" cy="632460"/>
          </a:xfrm>
          <a:custGeom>
            <a:avLst/>
            <a:gdLst/>
            <a:ahLst/>
            <a:cxnLst/>
            <a:rect l="l" t="t" r="r" b="b"/>
            <a:pathLst>
              <a:path w="2743200" h="632460">
                <a:moveTo>
                  <a:pt x="0" y="6324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632460"/>
                </a:lnTo>
                <a:lnTo>
                  <a:pt x="0" y="632460"/>
                </a:lnTo>
                <a:close/>
              </a:path>
            </a:pathLst>
          </a:custGeom>
          <a:solidFill>
            <a:srgbClr val="ED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96000" y="5532120"/>
            <a:ext cx="2743200" cy="632460"/>
          </a:xfrm>
          <a:custGeom>
            <a:avLst/>
            <a:gdLst/>
            <a:ahLst/>
            <a:cxnLst/>
            <a:rect l="l" t="t" r="r" b="b"/>
            <a:pathLst>
              <a:path w="2743200" h="632460">
                <a:moveTo>
                  <a:pt x="0" y="63246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632460"/>
                </a:lnTo>
                <a:lnTo>
                  <a:pt x="0" y="632460"/>
                </a:lnTo>
                <a:close/>
              </a:path>
            </a:pathLst>
          </a:custGeom>
          <a:solidFill>
            <a:srgbClr val="EDE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46450" y="444500"/>
            <a:ext cx="12700" cy="5732780"/>
          </a:xfrm>
          <a:custGeom>
            <a:avLst/>
            <a:gdLst/>
            <a:ahLst/>
            <a:cxnLst/>
            <a:rect l="l" t="t" r="r" b="b"/>
            <a:pathLst>
              <a:path w="12700" h="5732780">
                <a:moveTo>
                  <a:pt x="6350" y="6350"/>
                </a:moveTo>
                <a:lnTo>
                  <a:pt x="6350" y="572643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89650" y="444500"/>
            <a:ext cx="12700" cy="5732780"/>
          </a:xfrm>
          <a:custGeom>
            <a:avLst/>
            <a:gdLst/>
            <a:ahLst/>
            <a:cxnLst/>
            <a:rect l="l" t="t" r="r" b="b"/>
            <a:pathLst>
              <a:path w="12700" h="5732780">
                <a:moveTo>
                  <a:pt x="6350" y="6350"/>
                </a:moveTo>
                <a:lnTo>
                  <a:pt x="6350" y="572643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4200" y="1070610"/>
            <a:ext cx="8280400" cy="38100"/>
          </a:xfrm>
          <a:custGeom>
            <a:avLst/>
            <a:gdLst/>
            <a:ahLst/>
            <a:cxnLst/>
            <a:rect l="l" t="t" r="r" b="b"/>
            <a:pathLst>
              <a:path w="8280400" h="38100">
                <a:moveTo>
                  <a:pt x="19050" y="19050"/>
                </a:moveTo>
                <a:lnTo>
                  <a:pt x="8261350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6900" y="1723390"/>
            <a:ext cx="8255000" cy="12700"/>
          </a:xfrm>
          <a:custGeom>
            <a:avLst/>
            <a:gdLst/>
            <a:ahLst/>
            <a:cxnLst/>
            <a:rect l="l" t="t" r="r" b="b"/>
            <a:pathLst>
              <a:path w="8255000" h="12700">
                <a:moveTo>
                  <a:pt x="6350" y="6350"/>
                </a:moveTo>
                <a:lnTo>
                  <a:pt x="82486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6900" y="2363470"/>
            <a:ext cx="8255000" cy="12700"/>
          </a:xfrm>
          <a:custGeom>
            <a:avLst/>
            <a:gdLst/>
            <a:ahLst/>
            <a:cxnLst/>
            <a:rect l="l" t="t" r="r" b="b"/>
            <a:pathLst>
              <a:path w="8255000" h="12700">
                <a:moveTo>
                  <a:pt x="6350" y="6350"/>
                </a:moveTo>
                <a:lnTo>
                  <a:pt x="82486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900" y="2995930"/>
            <a:ext cx="8255000" cy="12700"/>
          </a:xfrm>
          <a:custGeom>
            <a:avLst/>
            <a:gdLst/>
            <a:ahLst/>
            <a:cxnLst/>
            <a:rect l="l" t="t" r="r" b="b"/>
            <a:pathLst>
              <a:path w="8255000" h="12700">
                <a:moveTo>
                  <a:pt x="6350" y="6350"/>
                </a:moveTo>
                <a:lnTo>
                  <a:pt x="82486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6900" y="3628390"/>
            <a:ext cx="8255000" cy="12700"/>
          </a:xfrm>
          <a:custGeom>
            <a:avLst/>
            <a:gdLst/>
            <a:ahLst/>
            <a:cxnLst/>
            <a:rect l="l" t="t" r="r" b="b"/>
            <a:pathLst>
              <a:path w="8255000" h="12700">
                <a:moveTo>
                  <a:pt x="6350" y="6350"/>
                </a:moveTo>
                <a:lnTo>
                  <a:pt x="82486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900" y="4260850"/>
            <a:ext cx="8255000" cy="12700"/>
          </a:xfrm>
          <a:custGeom>
            <a:avLst/>
            <a:gdLst/>
            <a:ahLst/>
            <a:cxnLst/>
            <a:rect l="l" t="t" r="r" b="b"/>
            <a:pathLst>
              <a:path w="8255000" h="12700">
                <a:moveTo>
                  <a:pt x="6350" y="6350"/>
                </a:moveTo>
                <a:lnTo>
                  <a:pt x="82486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6900" y="4893310"/>
            <a:ext cx="8255000" cy="12700"/>
          </a:xfrm>
          <a:custGeom>
            <a:avLst/>
            <a:gdLst/>
            <a:ahLst/>
            <a:cxnLst/>
            <a:rect l="l" t="t" r="r" b="b"/>
            <a:pathLst>
              <a:path w="8255000" h="12700">
                <a:moveTo>
                  <a:pt x="6350" y="6350"/>
                </a:moveTo>
                <a:lnTo>
                  <a:pt x="82486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6900" y="5525770"/>
            <a:ext cx="8255000" cy="12700"/>
          </a:xfrm>
          <a:custGeom>
            <a:avLst/>
            <a:gdLst/>
            <a:ahLst/>
            <a:cxnLst/>
            <a:rect l="l" t="t" r="r" b="b"/>
            <a:pathLst>
              <a:path w="8255000" h="12700">
                <a:moveTo>
                  <a:pt x="6350" y="6350"/>
                </a:moveTo>
                <a:lnTo>
                  <a:pt x="82486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3250" y="444500"/>
            <a:ext cx="12700" cy="5732780"/>
          </a:xfrm>
          <a:custGeom>
            <a:avLst/>
            <a:gdLst/>
            <a:ahLst/>
            <a:cxnLst/>
            <a:rect l="l" t="t" r="r" b="b"/>
            <a:pathLst>
              <a:path w="12700" h="5732780">
                <a:moveTo>
                  <a:pt x="6350" y="6350"/>
                </a:moveTo>
                <a:lnTo>
                  <a:pt x="6350" y="572643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832850" y="444500"/>
            <a:ext cx="12700" cy="5732780"/>
          </a:xfrm>
          <a:custGeom>
            <a:avLst/>
            <a:gdLst/>
            <a:ahLst/>
            <a:cxnLst/>
            <a:rect l="l" t="t" r="r" b="b"/>
            <a:pathLst>
              <a:path w="12700" h="5732780">
                <a:moveTo>
                  <a:pt x="6350" y="6350"/>
                </a:moveTo>
                <a:lnTo>
                  <a:pt x="6350" y="572643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6900" y="450850"/>
            <a:ext cx="8255000" cy="12700"/>
          </a:xfrm>
          <a:custGeom>
            <a:avLst/>
            <a:gdLst/>
            <a:ahLst/>
            <a:cxnLst/>
            <a:rect l="l" t="t" r="r" b="b"/>
            <a:pathLst>
              <a:path w="8255000" h="12700">
                <a:moveTo>
                  <a:pt x="6350" y="6350"/>
                </a:moveTo>
                <a:lnTo>
                  <a:pt x="82486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6900" y="6158230"/>
            <a:ext cx="8255000" cy="12700"/>
          </a:xfrm>
          <a:custGeom>
            <a:avLst/>
            <a:gdLst/>
            <a:ahLst/>
            <a:cxnLst/>
            <a:rect l="l" t="t" r="r" b="b"/>
            <a:pathLst>
              <a:path w="8255000" h="12700">
                <a:moveTo>
                  <a:pt x="6350" y="6350"/>
                </a:moveTo>
                <a:lnTo>
                  <a:pt x="82486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text 1"/>
          <p:cNvSpPr txBox="1"/>
          <p:nvPr/>
        </p:nvSpPr>
        <p:spPr>
          <a:xfrm>
            <a:off x="4337304" y="518795"/>
            <a:ext cx="838276" cy="2551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NoSQL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text 1"/>
          <p:cNvSpPr txBox="1"/>
          <p:nvPr/>
        </p:nvSpPr>
        <p:spPr>
          <a:xfrm>
            <a:off x="7050278" y="518795"/>
            <a:ext cx="900683" cy="2551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RDBMS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text 1"/>
          <p:cNvSpPr txBox="1"/>
          <p:nvPr/>
        </p:nvSpPr>
        <p:spPr>
          <a:xfrm>
            <a:off x="701040" y="1151255"/>
            <a:ext cx="1048131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Hardware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text 1"/>
          <p:cNvSpPr txBox="1"/>
          <p:nvPr/>
        </p:nvSpPr>
        <p:spPr>
          <a:xfrm>
            <a:off x="3444875" y="1151255"/>
            <a:ext cx="2584729" cy="5294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Farm of Commodity(upto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several thousand)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text 1"/>
          <p:cNvSpPr txBox="1"/>
          <p:nvPr/>
        </p:nvSpPr>
        <p:spPr>
          <a:xfrm>
            <a:off x="6188710" y="1151255"/>
            <a:ext cx="1910410" cy="5294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1-3 High End  or 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Proprietary(costly)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text 1"/>
          <p:cNvSpPr txBox="1"/>
          <p:nvPr/>
        </p:nvSpPr>
        <p:spPr>
          <a:xfrm>
            <a:off x="701040" y="1791059"/>
            <a:ext cx="1101147" cy="2554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Data Type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text 1"/>
          <p:cNvSpPr txBox="1"/>
          <p:nvPr/>
        </p:nvSpPr>
        <p:spPr>
          <a:xfrm>
            <a:off x="3444875" y="1791059"/>
            <a:ext cx="2119702" cy="5300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Semi-structured and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Sparse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text 1"/>
          <p:cNvSpPr txBox="1"/>
          <p:nvPr/>
        </p:nvSpPr>
        <p:spPr>
          <a:xfrm>
            <a:off x="6188710" y="1791059"/>
            <a:ext cx="2247160" cy="2554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Structured and dense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text 1"/>
          <p:cNvSpPr txBox="1"/>
          <p:nvPr/>
        </p:nvSpPr>
        <p:spPr>
          <a:xfrm>
            <a:off x="701040" y="2431796"/>
            <a:ext cx="1053845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Data Size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text 1"/>
          <p:cNvSpPr txBox="1"/>
          <p:nvPr/>
        </p:nvSpPr>
        <p:spPr>
          <a:xfrm>
            <a:off x="3444875" y="2431796"/>
            <a:ext cx="1677644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PetaBytes(10  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text 1"/>
          <p:cNvSpPr txBox="1"/>
          <p:nvPr/>
        </p:nvSpPr>
        <p:spPr>
          <a:xfrm>
            <a:off x="4812157" y="2432176"/>
            <a:ext cx="213665" cy="1700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text 1"/>
          <p:cNvSpPr txBox="1"/>
          <p:nvPr/>
        </p:nvSpPr>
        <p:spPr>
          <a:xfrm>
            <a:off x="6188710" y="2431796"/>
            <a:ext cx="1407338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TeraBytes(10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text 1"/>
          <p:cNvSpPr txBox="1"/>
          <p:nvPr/>
        </p:nvSpPr>
        <p:spPr>
          <a:xfrm>
            <a:off x="7531354" y="2432176"/>
            <a:ext cx="213664" cy="1700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text 1"/>
          <p:cNvSpPr txBox="1"/>
          <p:nvPr/>
        </p:nvSpPr>
        <p:spPr>
          <a:xfrm>
            <a:off x="7766304" y="2431796"/>
            <a:ext cx="682371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bytes)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text 1"/>
          <p:cNvSpPr txBox="1"/>
          <p:nvPr/>
        </p:nvSpPr>
        <p:spPr>
          <a:xfrm>
            <a:off x="701040" y="3064256"/>
            <a:ext cx="1521333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Auto-Sharding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0" name="text 1"/>
          <p:cNvSpPr txBox="1"/>
          <p:nvPr/>
        </p:nvSpPr>
        <p:spPr>
          <a:xfrm>
            <a:off x="3444875" y="3064256"/>
            <a:ext cx="435940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Yes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text 1"/>
          <p:cNvSpPr txBox="1"/>
          <p:nvPr/>
        </p:nvSpPr>
        <p:spPr>
          <a:xfrm>
            <a:off x="6188710" y="3064256"/>
            <a:ext cx="354330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text 1"/>
          <p:cNvSpPr txBox="1"/>
          <p:nvPr/>
        </p:nvSpPr>
        <p:spPr>
          <a:xfrm>
            <a:off x="701040" y="3696970"/>
            <a:ext cx="1751305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Flexible Schema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3" name="text 1"/>
          <p:cNvSpPr txBox="1"/>
          <p:nvPr/>
        </p:nvSpPr>
        <p:spPr>
          <a:xfrm>
            <a:off x="3444875" y="3696970"/>
            <a:ext cx="435940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Yes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4" name="text 1"/>
          <p:cNvSpPr txBox="1"/>
          <p:nvPr/>
        </p:nvSpPr>
        <p:spPr>
          <a:xfrm>
            <a:off x="6188710" y="3696970"/>
            <a:ext cx="354330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text 1"/>
          <p:cNvSpPr txBox="1"/>
          <p:nvPr/>
        </p:nvSpPr>
        <p:spPr>
          <a:xfrm>
            <a:off x="701040" y="4329430"/>
            <a:ext cx="2044827" cy="2551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Referential Integrity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text 1"/>
          <p:cNvSpPr txBox="1"/>
          <p:nvPr/>
        </p:nvSpPr>
        <p:spPr>
          <a:xfrm>
            <a:off x="3444875" y="4329430"/>
            <a:ext cx="354330" cy="2551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text 1"/>
          <p:cNvSpPr txBox="1"/>
          <p:nvPr/>
        </p:nvSpPr>
        <p:spPr>
          <a:xfrm>
            <a:off x="6188710" y="4329430"/>
            <a:ext cx="435940" cy="2551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Yes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text 1"/>
          <p:cNvSpPr txBox="1"/>
          <p:nvPr/>
        </p:nvSpPr>
        <p:spPr>
          <a:xfrm>
            <a:off x="701040" y="4962271"/>
            <a:ext cx="1789506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Support for Joins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9" name="text 1"/>
          <p:cNvSpPr txBox="1"/>
          <p:nvPr/>
        </p:nvSpPr>
        <p:spPr>
          <a:xfrm>
            <a:off x="3444875" y="4962271"/>
            <a:ext cx="354330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No</a:t>
            </a:r>
            <a:endParaRPr sz="1800">
              <a:latin typeface="Arial"/>
              <a:cs typeface="Arial"/>
            </a:endParaRPr>
          </a:p>
        </p:txBody>
      </p:sp>
      <p:sp>
        <p:nvSpPr>
          <p:cNvPr id="70" name="text 1"/>
          <p:cNvSpPr txBox="1"/>
          <p:nvPr/>
        </p:nvSpPr>
        <p:spPr>
          <a:xfrm>
            <a:off x="6188710" y="4962271"/>
            <a:ext cx="435940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Yes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1" name="text 1"/>
          <p:cNvSpPr txBox="1"/>
          <p:nvPr/>
        </p:nvSpPr>
        <p:spPr>
          <a:xfrm>
            <a:off x="701040" y="5594680"/>
            <a:ext cx="2587295" cy="2551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Support for Aggregations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text 1"/>
          <p:cNvSpPr txBox="1"/>
          <p:nvPr/>
        </p:nvSpPr>
        <p:spPr>
          <a:xfrm>
            <a:off x="3444875" y="5594680"/>
            <a:ext cx="621792" cy="2551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Basic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73" name="text 1"/>
          <p:cNvSpPr txBox="1"/>
          <p:nvPr/>
        </p:nvSpPr>
        <p:spPr>
          <a:xfrm>
            <a:off x="6188710" y="5594680"/>
            <a:ext cx="951204" cy="2551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Advance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777240" y="680163"/>
            <a:ext cx="7778544" cy="12497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i="1" spc="10" dirty="0">
                <a:latin typeface="Arial"/>
                <a:cs typeface="Arial"/>
              </a:rPr>
              <a:t>HBase is an open-source, distributed, versioned,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i="1" spc="10" dirty="0">
                <a:latin typeface="Arial"/>
                <a:cs typeface="Arial"/>
              </a:rPr>
              <a:t>key-value database modeled after Google's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i="1" spc="10" dirty="0">
                <a:latin typeface="Arial"/>
                <a:cs typeface="Arial"/>
              </a:rPr>
              <a:t>Bigtable.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2112518" y="3562477"/>
            <a:ext cx="2991916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is optional for             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77240" y="4293997"/>
            <a:ext cx="6606564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HBase has real-time read/writes(in milliseconds)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77240" y="5025898"/>
            <a:ext cx="6382511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i="1" spc="10" dirty="0">
                <a:latin typeface="Arial"/>
                <a:cs typeface="Arial"/>
              </a:rPr>
              <a:t>HBase is highly fault tolerant(HA) and scalable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2133600"/>
            <a:ext cx="1120140" cy="609600"/>
          </a:xfrm>
          <a:prstGeom prst="rect">
            <a:avLst/>
          </a:prstGeom>
        </p:spPr>
      </p:pic>
      <p:pic>
        <p:nvPicPr>
          <p:cNvPr id="2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3600" y="2086356"/>
            <a:ext cx="1219200" cy="656844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3424174" y="2107359"/>
            <a:ext cx="350755" cy="4541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+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959352" y="2066036"/>
            <a:ext cx="2127351" cy="5294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90" spc="10" dirty="0">
                <a:latin typeface="Arial"/>
                <a:cs typeface="Arial"/>
              </a:rPr>
              <a:t>Random Read/Write</a:t>
            </a:r>
            <a:endParaRPr sz="1200">
              <a:latin typeface="Arial"/>
              <a:cs typeface="Arial"/>
            </a:endParaRPr>
          </a:p>
          <a:p>
            <a:pPr marL="676656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access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861693" y="2107359"/>
            <a:ext cx="350754" cy="4541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=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2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0" y="3048000"/>
            <a:ext cx="1120140" cy="609600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020" y="3200400"/>
            <a:ext cx="1440180" cy="438912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6320282" y="2066036"/>
            <a:ext cx="1478915" cy="5294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325627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Apache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+ </a:t>
            </a:r>
            <a:r>
              <a:rPr sz="1800" spc="10" dirty="0">
                <a:latin typeface="Arial"/>
                <a:cs typeface="Arial"/>
              </a:rPr>
              <a:t>Zookeeper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852549" y="202168"/>
            <a:ext cx="5584743" cy="58166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100" spc="10" dirty="0">
                <a:latin typeface="Arial"/>
                <a:cs typeface="Arial"/>
              </a:rPr>
              <a:t>Selling Points of HBase</a:t>
            </a:r>
            <a:endParaRPr sz="41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852295" y="728599"/>
            <a:ext cx="5439156" cy="38100"/>
          </a:xfrm>
          <a:custGeom>
            <a:avLst/>
            <a:gdLst/>
            <a:ahLst/>
            <a:cxnLst/>
            <a:rect l="l" t="t" r="r" b="b"/>
            <a:pathLst>
              <a:path w="5439156" h="38100">
                <a:moveTo>
                  <a:pt x="0" y="0"/>
                </a:moveTo>
                <a:lnTo>
                  <a:pt x="1813051" y="0"/>
                </a:lnTo>
                <a:lnTo>
                  <a:pt x="3626104" y="0"/>
                </a:lnTo>
                <a:lnTo>
                  <a:pt x="5439156" y="0"/>
                </a:lnTo>
                <a:lnTo>
                  <a:pt x="5439156" y="38100"/>
                </a:lnTo>
                <a:lnTo>
                  <a:pt x="3626104" y="38100"/>
                </a:lnTo>
                <a:lnTo>
                  <a:pt x="1813051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1164640" y="1495227"/>
            <a:ext cx="2551393" cy="3966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Highly Scalable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1040" y="1594104"/>
            <a:ext cx="240792" cy="224028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1164640" y="2090245"/>
            <a:ext cx="2313675" cy="3962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Auto-sharding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1040" y="2188464"/>
            <a:ext cx="240792" cy="224028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164640" y="2686128"/>
            <a:ext cx="3183755" cy="3962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Strongly Consistent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1040" y="2784348"/>
            <a:ext cx="240792" cy="224028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164640" y="3282266"/>
            <a:ext cx="6544345" cy="3962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Out of the box support for Historical Data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1040" y="3380231"/>
            <a:ext cx="240792" cy="224028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1164640" y="3876627"/>
            <a:ext cx="4195768" cy="3962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Very high read throughput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1040" y="3974592"/>
            <a:ext cx="240792" cy="224028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1164640" y="4472235"/>
            <a:ext cx="5183817" cy="3966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Readily compatible with Hadoop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1040" y="4570476"/>
            <a:ext cx="240792" cy="224028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1164640" y="5068776"/>
            <a:ext cx="4015676" cy="3962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Highly Fault-tolerant(HA)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1040" y="5166360"/>
            <a:ext cx="240792" cy="2240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526538" y="275336"/>
            <a:ext cx="4219040" cy="5102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latin typeface="Arial"/>
                <a:cs typeface="Arial"/>
              </a:rPr>
              <a:t>HBase Components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525903" y="737743"/>
            <a:ext cx="4091940" cy="33528"/>
          </a:xfrm>
          <a:custGeom>
            <a:avLst/>
            <a:gdLst/>
            <a:ahLst/>
            <a:cxnLst/>
            <a:rect l="l" t="t" r="r" b="b"/>
            <a:pathLst>
              <a:path w="4091940" h="33528">
                <a:moveTo>
                  <a:pt x="0" y="0"/>
                </a:moveTo>
                <a:lnTo>
                  <a:pt x="1363980" y="0"/>
                </a:lnTo>
                <a:lnTo>
                  <a:pt x="2727960" y="0"/>
                </a:lnTo>
                <a:lnTo>
                  <a:pt x="4091940" y="0"/>
                </a:lnTo>
                <a:lnTo>
                  <a:pt x="4091940" y="33528"/>
                </a:lnTo>
                <a:lnTo>
                  <a:pt x="2727960" y="33528"/>
                </a:lnTo>
                <a:lnTo>
                  <a:pt x="1363980" y="33528"/>
                </a:lnTo>
                <a:lnTo>
                  <a:pt x="0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548640" y="1138301"/>
            <a:ext cx="7394194" cy="8824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80" spc="10" dirty="0">
                <a:latin typeface="Arial"/>
                <a:cs typeface="Arial"/>
              </a:rPr>
              <a:t>1.  </a:t>
            </a:r>
            <a:r>
              <a:rPr sz="2880" spc="10" dirty="0">
                <a:latin typeface="Arial"/>
                <a:cs typeface="Arial"/>
              </a:rPr>
              <a:t>HBase Master(HMaster): HMaster is the</a:t>
            </a:r>
            <a:endParaRPr sz="2800">
              <a:latin typeface="Arial"/>
              <a:cs typeface="Arial"/>
            </a:endParaRPr>
          </a:p>
          <a:p>
            <a:pPr marL="515416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Master Server.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06144" y="2126028"/>
            <a:ext cx="7531570" cy="39205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50" spc="10" dirty="0">
                <a:latin typeface="Wingdings"/>
                <a:cs typeface="Wingdings"/>
              </a:rPr>
              <a:t> </a:t>
            </a:r>
            <a:r>
              <a:rPr sz="2600" spc="10" dirty="0">
                <a:latin typeface="Arial"/>
                <a:cs typeface="Arial"/>
              </a:rPr>
              <a:t>HMaster is responsible for monitoring all</a:t>
            </a:r>
            <a:endParaRPr sz="26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RegionServers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350" spc="10" dirty="0">
                <a:latin typeface="Wingdings"/>
                <a:cs typeface="Wingdings"/>
              </a:rPr>
              <a:t> </a:t>
            </a:r>
            <a:r>
              <a:rPr sz="2600" spc="10" dirty="0">
                <a:latin typeface="Arial"/>
                <a:cs typeface="Arial"/>
              </a:rPr>
              <a:t>Performs load balancing a.k.a sharding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350" spc="10" dirty="0">
                <a:latin typeface="Wingdings"/>
                <a:cs typeface="Wingdings"/>
              </a:rPr>
              <a:t> </a:t>
            </a:r>
            <a:r>
              <a:rPr sz="2600" spc="10" dirty="0">
                <a:latin typeface="Arial"/>
                <a:cs typeface="Arial"/>
              </a:rPr>
              <a:t>Assigns regions to RegionServers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350" spc="10" dirty="0">
                <a:latin typeface="Wingdings"/>
                <a:cs typeface="Wingdings"/>
              </a:rPr>
              <a:t> </a:t>
            </a:r>
            <a:r>
              <a:rPr sz="2600" spc="10" dirty="0">
                <a:latin typeface="Arial"/>
                <a:cs typeface="Arial"/>
              </a:rPr>
              <a:t>All the metadata changes go through Master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350" spc="10" dirty="0">
                <a:latin typeface="Wingdings"/>
                <a:cs typeface="Wingdings"/>
              </a:rPr>
              <a:t> </a:t>
            </a:r>
            <a:r>
              <a:rPr sz="2600" spc="10" dirty="0">
                <a:latin typeface="Arial"/>
                <a:cs typeface="Arial"/>
              </a:rPr>
              <a:t>Periodically checks and cleans up the .META.</a:t>
            </a:r>
            <a:endParaRPr sz="26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table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170" spc="10" dirty="0">
                <a:latin typeface="Wingdings"/>
                <a:cs typeface="Wingdings"/>
              </a:rPr>
              <a:t> </a:t>
            </a:r>
            <a:r>
              <a:rPr sz="2420" spc="10" dirty="0">
                <a:latin typeface="Arial"/>
                <a:cs typeface="Arial"/>
              </a:rPr>
              <a:t>Multiple HMaster can run in cluster but only one</a:t>
            </a:r>
            <a:endParaRPr sz="24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HMaster will be active at any time.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178685" y="301038"/>
            <a:ext cx="4901206" cy="4541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HBase Components(cont.)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48640" y="1214501"/>
            <a:ext cx="7979460" cy="13399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2</a:t>
            </a:r>
            <a:r>
              <a:rPr sz="3000" spc="10" dirty="0">
                <a:latin typeface="Arial"/>
                <a:cs typeface="Arial"/>
              </a:rPr>
              <a:t>. RegionServer(HRegionServer):</a:t>
            </a:r>
            <a:endParaRPr sz="3000">
              <a:latin typeface="Arial"/>
              <a:cs typeface="Arial"/>
            </a:endParaRPr>
          </a:p>
          <a:p>
            <a:pPr marL="515416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HRegionServer is the implementation of the</a:t>
            </a:r>
            <a:endParaRPr sz="3000">
              <a:latin typeface="Arial"/>
              <a:cs typeface="Arial"/>
            </a:endParaRPr>
          </a:p>
          <a:p>
            <a:pPr marL="515416">
              <a:lnSpc>
                <a:spcPct val="100000"/>
              </a:lnSpc>
            </a:pPr>
            <a:r>
              <a:rPr sz="3000" spc="10" dirty="0">
                <a:latin typeface="Arial"/>
                <a:cs typeface="Arial"/>
              </a:rPr>
              <a:t>worker module.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06144" y="2659428"/>
            <a:ext cx="7661641" cy="31280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50" spc="10" dirty="0">
                <a:latin typeface="Wingdings"/>
                <a:cs typeface="Wingdings"/>
              </a:rPr>
              <a:t> </a:t>
            </a:r>
            <a:r>
              <a:rPr sz="2600" spc="10" dirty="0">
                <a:latin typeface="Arial"/>
                <a:cs typeface="Arial"/>
              </a:rPr>
              <a:t>Runs as Java Service on worker nodes.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260" spc="10" dirty="0">
                <a:latin typeface="Wingdings"/>
                <a:cs typeface="Wingdings"/>
              </a:rPr>
              <a:t> </a:t>
            </a:r>
            <a:r>
              <a:rPr sz="2510" spc="10" dirty="0">
                <a:latin typeface="Arial"/>
                <a:cs typeface="Arial"/>
              </a:rPr>
              <a:t>Machine running a RegionServer is considered</a:t>
            </a:r>
            <a:endParaRPr sz="25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a worker node.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350" spc="10" dirty="0">
                <a:latin typeface="Wingdings"/>
                <a:cs typeface="Wingdings"/>
              </a:rPr>
              <a:t> </a:t>
            </a:r>
            <a:r>
              <a:rPr sz="2600" spc="10" dirty="0">
                <a:latin typeface="Arial"/>
                <a:cs typeface="Arial"/>
              </a:rPr>
              <a:t>Serves get/put/scan requests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320" spc="10" dirty="0">
                <a:latin typeface="Wingdings"/>
                <a:cs typeface="Wingdings"/>
              </a:rPr>
              <a:t> </a:t>
            </a:r>
            <a:r>
              <a:rPr sz="2570" spc="10" dirty="0">
                <a:latin typeface="Arial"/>
                <a:cs typeface="Arial"/>
              </a:rPr>
              <a:t>Responsible for splitting and compacting regions</a:t>
            </a:r>
            <a:endParaRPr sz="25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350" spc="10" dirty="0">
                <a:latin typeface="Wingdings"/>
                <a:cs typeface="Wingdings"/>
              </a:rPr>
              <a:t> </a:t>
            </a:r>
            <a:r>
              <a:rPr sz="2600" spc="10" dirty="0">
                <a:latin typeface="Arial"/>
                <a:cs typeface="Arial"/>
              </a:rPr>
              <a:t>Runs on DataNode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350" spc="10" dirty="0">
                <a:latin typeface="Wingdings"/>
                <a:cs typeface="Wingdings"/>
              </a:rPr>
              <a:t> </a:t>
            </a:r>
            <a:r>
              <a:rPr sz="2600" spc="10" dirty="0">
                <a:latin typeface="Arial"/>
                <a:cs typeface="Arial"/>
              </a:rPr>
              <a:t>Multiple RegionServers run in a cluster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721610" y="277648"/>
            <a:ext cx="3813954" cy="4544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Zookeeper in HBase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720975" y="688848"/>
            <a:ext cx="3700272" cy="30480"/>
          </a:xfrm>
          <a:custGeom>
            <a:avLst/>
            <a:gdLst/>
            <a:ahLst/>
            <a:cxnLst/>
            <a:rect l="l" t="t" r="r" b="b"/>
            <a:pathLst>
              <a:path w="3700272" h="30480">
                <a:moveTo>
                  <a:pt x="0" y="0"/>
                </a:moveTo>
                <a:lnTo>
                  <a:pt x="1850136" y="0"/>
                </a:lnTo>
                <a:lnTo>
                  <a:pt x="3700272" y="0"/>
                </a:lnTo>
                <a:lnTo>
                  <a:pt x="3700272" y="30480"/>
                </a:lnTo>
                <a:lnTo>
                  <a:pt x="1850136" y="30480"/>
                </a:lnTo>
                <a:lnTo>
                  <a:pt x="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548640" y="908763"/>
            <a:ext cx="7201549" cy="16768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ZooKeeper: It allows distributed processes to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coordinate with each other through a shared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hierarchical name space. It is distributed and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highly reliable service.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48640" y="2870532"/>
            <a:ext cx="6209494" cy="3962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In HBase it is responsible for following: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48640" y="3550490"/>
            <a:ext cx="7408137" cy="3962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10" spc="10" dirty="0">
                <a:latin typeface="Wingdings"/>
                <a:cs typeface="Wingdings"/>
              </a:rPr>
              <a:t> </a:t>
            </a:r>
            <a:r>
              <a:rPr sz="2710" spc="10" dirty="0">
                <a:latin typeface="Arial"/>
                <a:cs typeface="Arial"/>
              </a:rPr>
              <a:t>Provide availability status of RegionServers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48640" y="4231719"/>
            <a:ext cx="7747731" cy="3962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10" spc="10" dirty="0">
                <a:latin typeface="Wingdings"/>
                <a:cs typeface="Wingdings"/>
              </a:rPr>
              <a:t> </a:t>
            </a:r>
            <a:r>
              <a:rPr sz="2710" spc="10" dirty="0">
                <a:latin typeface="Arial"/>
                <a:cs typeface="Arial"/>
              </a:rPr>
              <a:t>To ensure single active HMaster in the cluster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48640" y="4913328"/>
            <a:ext cx="5945316" cy="3962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10" spc="10" dirty="0">
                <a:latin typeface="Wingdings"/>
                <a:cs typeface="Wingdings"/>
              </a:rPr>
              <a:t> </a:t>
            </a:r>
            <a:r>
              <a:rPr sz="2710" spc="10" dirty="0">
                <a:latin typeface="Arial"/>
                <a:cs typeface="Arial"/>
              </a:rPr>
              <a:t>Provide location of “-ROOT-” table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48640" y="5592981"/>
            <a:ext cx="7705881" cy="82306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10" spc="10" dirty="0">
                <a:latin typeface="Wingdings"/>
                <a:cs typeface="Wingdings"/>
              </a:rPr>
              <a:t> </a:t>
            </a:r>
            <a:r>
              <a:rPr sz="2710" spc="10" dirty="0">
                <a:latin typeface="Arial"/>
                <a:cs typeface="Arial"/>
              </a:rPr>
              <a:t>Selection of new HMaster in case of failure of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an         active HMaster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596</Words>
  <Application>Microsoft Office PowerPoint</Application>
  <PresentationFormat>On-screen Show (4:3)</PresentationFormat>
  <Paragraphs>202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Windows User</cp:lastModifiedBy>
  <cp:revision>1</cp:revision>
  <dcterms:created xsi:type="dcterms:W3CDTF">2019-07-06T09:52:35Z</dcterms:created>
  <dcterms:modified xsi:type="dcterms:W3CDTF">2019-07-06T14:06:27Z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2019-07-06T00:00:00Z</vt:filetime>
  </property>
  <property fmtid="{D5CDD505-2E9C-101B-9397-08002B2CF9AE}" pid="3" name="LastSaved">
    <vt:filetime>2019-07-06T00:00:00Z</vt:filetime>
  </property>
</Properties>
</file>