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4630400" cy="8229600"/>
  <p:notesSz cx="8229600" cy="14630400"/>
  <p:embeddedFontLst>
    <p:embeddedFont>
      <p:font typeface="Anton" pitchFamily="2" charset="0"/>
      <p:regular r:id="rId8"/>
    </p:embeddedFont>
    <p:embeddedFont>
      <p:font typeface="Fira Sans" panose="020B05030500000200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9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Small-E: Revolutionizing TTS with Linear Causal Language Models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Small-E is a novel neural Text-to-Speech (TTS) model that aims to improve computational efficiency in TTS.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92380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Small-E Architecture: From Text to Speech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Text Input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Text is converted into numerical embeddings.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LCLM Processing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215408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Embeddings are processed through stacked LCLM blocks to capture sequential dependencies.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634264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Acoustic Feature Prediction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569738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LCLM outputs are mapped to acoustic features (mel-spectrograms, etc.).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Vocoder Synthesis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215408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vocoder (e.g., neural vocoder) converts acoustic features into raw speech waveform.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DD58A6-7AF8-FE65-12C5-DC0B0D682AAD}"/>
              </a:ext>
            </a:extLst>
          </p:cNvPr>
          <p:cNvSpPr txBox="1"/>
          <p:nvPr/>
        </p:nvSpPr>
        <p:spPr>
          <a:xfrm>
            <a:off x="501805" y="468352"/>
            <a:ext cx="1047099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Flowchart Representation: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1. Text Input</a:t>
            </a:r>
            <a:r>
              <a:rPr lang="en-US" sz="2400" dirty="0">
                <a:solidFill>
                  <a:schemeClr val="bg1"/>
                </a:solidFill>
              </a:rPr>
              <a:t> → User provides text input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A4518-57E5-303B-AB22-F1129236D146}"/>
              </a:ext>
            </a:extLst>
          </p:cNvPr>
          <p:cNvSpPr txBox="1"/>
          <p:nvPr/>
        </p:nvSpPr>
        <p:spPr>
          <a:xfrm>
            <a:off x="501805" y="2018372"/>
            <a:ext cx="104709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2. Text Encoding</a:t>
            </a:r>
            <a:r>
              <a:rPr lang="en-US" sz="2400" dirty="0">
                <a:solidFill>
                  <a:schemeClr val="bg1"/>
                </a:solidFill>
              </a:rPr>
              <a:t> → Text is converted into embeddings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99805-8CB6-BDAC-C9E6-7631D706D885}"/>
              </a:ext>
            </a:extLst>
          </p:cNvPr>
          <p:cNvSpPr txBox="1"/>
          <p:nvPr/>
        </p:nvSpPr>
        <p:spPr>
          <a:xfrm>
            <a:off x="501805" y="2821259"/>
            <a:ext cx="104709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3. LCLM Processing</a:t>
            </a:r>
            <a:r>
              <a:rPr lang="en-IN" sz="2400" dirty="0">
                <a:solidFill>
                  <a:schemeClr val="bg1"/>
                </a:solidFill>
              </a:rPr>
              <a:t> → Linear Causal Language Model (LCLM) blocks process embeddings Uses </a:t>
            </a:r>
            <a:r>
              <a:rPr lang="en-IN" sz="2400" b="1" dirty="0">
                <a:solidFill>
                  <a:schemeClr val="bg1"/>
                </a:solidFill>
              </a:rPr>
              <a:t>RWKV, Mamba, Gated Linear Attention (GLA)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31F7F8-5F15-D04F-E6DC-D3F40DC08031}"/>
              </a:ext>
            </a:extLst>
          </p:cNvPr>
          <p:cNvSpPr txBox="1"/>
          <p:nvPr/>
        </p:nvSpPr>
        <p:spPr>
          <a:xfrm>
            <a:off x="501805" y="3742345"/>
            <a:ext cx="104709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4. Residual Vector Quantization (RVQ) Codec</a:t>
            </a:r>
            <a:r>
              <a:rPr lang="en-IN" sz="2400" dirty="0">
                <a:solidFill>
                  <a:schemeClr val="bg1"/>
                </a:solidFill>
              </a:rPr>
              <a:t> → Encodes audio representation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BA3810-3478-6B4F-465E-BA4C65D3F736}"/>
              </a:ext>
            </a:extLst>
          </p:cNvPr>
          <p:cNvSpPr txBox="1"/>
          <p:nvPr/>
        </p:nvSpPr>
        <p:spPr>
          <a:xfrm>
            <a:off x="501806" y="4437966"/>
            <a:ext cx="11474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5. Encoder-Decoder Processing</a:t>
            </a:r>
            <a:r>
              <a:rPr lang="en-US" sz="2400" dirty="0">
                <a:solidFill>
                  <a:schemeClr val="bg1"/>
                </a:solidFill>
              </a:rPr>
              <a:t> → Separately processes text and audio before alignment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64C2CC-1498-09F8-E89A-559C51B77EDA}"/>
              </a:ext>
            </a:extLst>
          </p:cNvPr>
          <p:cNvSpPr txBox="1"/>
          <p:nvPr/>
        </p:nvSpPr>
        <p:spPr>
          <a:xfrm>
            <a:off x="501806" y="5133587"/>
            <a:ext cx="76385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6. Position-Aware Cross-Attention (PACA) Mechanism</a:t>
            </a:r>
            <a:r>
              <a:rPr lang="en-US" sz="2400" dirty="0">
                <a:solidFill>
                  <a:schemeClr val="bg1"/>
                </a:solidFill>
              </a:rPr>
              <a:t> → Aligns text with audio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Prevents skipping and repetition issues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7. Speech Synthesis</a:t>
            </a:r>
            <a:r>
              <a:rPr lang="en-US" sz="2400" dirty="0">
                <a:solidFill>
                  <a:schemeClr val="bg1"/>
                </a:solidFill>
              </a:rPr>
              <a:t> → Generates the final speech output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0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511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Advantages of Small-E: Computational Efficiency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664029"/>
            <a:ext cx="396835" cy="396835"/>
          </a:xfrm>
          <a:prstGeom prst="roundRect">
            <a:avLst>
              <a:gd name="adj" fmla="val 8574"/>
            </a:avLst>
          </a:prstGeom>
          <a:solidFill>
            <a:srgbClr val="3E3E3E"/>
          </a:solidFill>
          <a:ln/>
        </p:spPr>
      </p:sp>
      <p:sp>
        <p:nvSpPr>
          <p:cNvPr id="5" name="Text 2"/>
          <p:cNvSpPr/>
          <p:nvPr/>
        </p:nvSpPr>
        <p:spPr>
          <a:xfrm>
            <a:off x="1417439" y="3664029"/>
            <a:ext cx="30331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Linear Attention Complexity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4154448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O(N) compared to Transformer's O(N^2), where N is sequence length.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664029"/>
            <a:ext cx="396835" cy="396835"/>
          </a:xfrm>
          <a:prstGeom prst="roundRect">
            <a:avLst>
              <a:gd name="adj" fmla="val 8574"/>
            </a:avLst>
          </a:prstGeom>
          <a:solidFill>
            <a:srgbClr val="3E3E3E"/>
          </a:solidFill>
          <a:ln/>
        </p:spPr>
      </p:sp>
      <p:sp>
        <p:nvSpPr>
          <p:cNvPr id="8" name="Text 5"/>
          <p:cNvSpPr/>
          <p:nvPr/>
        </p:nvSpPr>
        <p:spPr>
          <a:xfrm>
            <a:off x="5309116" y="3664029"/>
            <a:ext cx="29916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Reduced Memory Footprint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309116" y="4154448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LCLM blocks require less memory, enabling larger models or longer sequences.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725120"/>
            <a:ext cx="396835" cy="396835"/>
          </a:xfrm>
          <a:prstGeom prst="roundRect">
            <a:avLst>
              <a:gd name="adj" fmla="val 8574"/>
            </a:avLst>
          </a:prstGeom>
          <a:solidFill>
            <a:srgbClr val="3E3E3E"/>
          </a:solidFill>
          <a:ln/>
        </p:spPr>
      </p:sp>
      <p:sp>
        <p:nvSpPr>
          <p:cNvPr id="11" name="Text 8"/>
          <p:cNvSpPr/>
          <p:nvPr/>
        </p:nvSpPr>
        <p:spPr>
          <a:xfrm>
            <a:off x="1417439" y="5725120"/>
            <a:ext cx="32331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Faster Training and Inference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17439" y="6215539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Linear complexity leads to significant speedups.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083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Conclusion: Small-E's Impact and Future Directions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66048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3E3E3E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28928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Summary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383280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Small-E offers a computationally efficient alternative to traditional Transformer-based TTS models.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666048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3E3E3E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28928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Impact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383280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Enables faster, more scalable, and resource-friendly TTS solutions.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88518"/>
            <a:ext cx="7556421" cy="2032754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55153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Future Directions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6005751"/>
            <a:ext cx="710279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Further optimization of LCLM blocks, exploration of novel LCLM architectures, integration with advanced vocoders for enhanced speech quality, and application to low-resource languages and edge devices.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317</Words>
  <Application>Microsoft Office PowerPoint</Application>
  <PresentationFormat>Custom</PresentationFormat>
  <Paragraphs>40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Fira Sans</vt:lpstr>
      <vt:lpstr>Anton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nukalasirichandana13@gmail.com</cp:lastModifiedBy>
  <cp:revision>2</cp:revision>
  <dcterms:created xsi:type="dcterms:W3CDTF">2025-02-24T18:28:02Z</dcterms:created>
  <dcterms:modified xsi:type="dcterms:W3CDTF">2025-02-24T18:50:40Z</dcterms:modified>
</cp:coreProperties>
</file>