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IBM Plex Sans Medium" panose="020B0603050203000203" pitchFamily="34" charset="0"/>
      <p:regular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Bold" panose="02000000000000000000" pitchFamily="2" charset="0"/>
      <p:bold r:id="rId14"/>
    </p:embeddedFont>
    <p:embeddedFont>
      <p:font typeface="Roboto Medium" panose="02000000000000000000" pitchFamily="2" charset="0"/>
      <p:regular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67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User Groups
Marketing teams requiring human-like content creation for explainer videos and product demos without live recording.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73799"/>
            <a:ext cx="870704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Avatar AI: Lifelike Talking Avatars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2274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Avatar Lab: AI-powered system for converting text to talking avatars.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4407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Combines DiffTalk &amp; SMALL-E tech to create realistic and expressive avatars in seconds.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912852" y="5208389"/>
            <a:ext cx="124658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Vk</a:t>
            </a:r>
            <a:endParaRPr lang="en-US" sz="750" dirty="0"/>
          </a:p>
        </p:txBody>
      </p:sp>
      <p:sp>
        <p:nvSpPr>
          <p:cNvPr id="7" name="Text 5"/>
          <p:cNvSpPr/>
          <p:nvPr/>
        </p:nvSpPr>
        <p:spPr>
          <a:xfrm>
            <a:off x="793790" y="5193431"/>
            <a:ext cx="3722454" cy="1520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D4D4D1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Group No: G362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D4D4D1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Name: Vivek </a:t>
            </a:r>
            <a:r>
              <a:rPr lang="en-US" sz="2200" b="1" dirty="0" err="1">
                <a:solidFill>
                  <a:srgbClr val="D4D4D1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kumar</a:t>
            </a:r>
            <a:endParaRPr lang="en-US" sz="2200" b="1" dirty="0">
              <a:solidFill>
                <a:srgbClr val="D4D4D1"/>
              </a:solidFill>
              <a:latin typeface="Roboto Bold" pitchFamily="34" charset="0"/>
              <a:ea typeface="Roboto Bold" pitchFamily="34" charset="-122"/>
              <a:cs typeface="Roboto Bold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D4D4D1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Roll No:23BD1A055B</a:t>
            </a:r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17702E-26F2-7D13-FB2F-0E5CFC4930EC}"/>
              </a:ext>
            </a:extLst>
          </p:cNvPr>
          <p:cNvSpPr/>
          <p:nvPr/>
        </p:nvSpPr>
        <p:spPr>
          <a:xfrm>
            <a:off x="12411307" y="7331087"/>
            <a:ext cx="2096429" cy="758283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884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3740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484B51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Web Interface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75463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Type text, adjust settings, submit for avatar generation.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03740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484B51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Speech Synthesis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75463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TTS Model: realistic tone, pitch, and expression.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934069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484B51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1608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Video Synthesis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65130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Processes speech, synchronizes lip movements, enhances realism.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5144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Architecture Diagram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100382"/>
            <a:ext cx="13042821" cy="50776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5B7496-6DEC-206D-04A3-5C6F7F7217EC}"/>
              </a:ext>
            </a:extLst>
          </p:cNvPr>
          <p:cNvSpPr/>
          <p:nvPr/>
        </p:nvSpPr>
        <p:spPr>
          <a:xfrm>
            <a:off x="12411307" y="7331087"/>
            <a:ext cx="2096429" cy="758283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3C67C-A744-1108-99EB-05F64348B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C830-33F6-E53F-EC77-F5503139A5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8172" y="240625"/>
            <a:ext cx="10515600" cy="96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840" b="1" dirty="0" err="1">
                <a:solidFill>
                  <a:schemeClr val="bg1"/>
                </a:solidFill>
              </a:rPr>
              <a:t>DiffTalk</a:t>
            </a:r>
            <a:r>
              <a:rPr lang="en-IN" sz="384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F2A51-C5CF-5384-3C28-535E3EBF749C}"/>
              </a:ext>
            </a:extLst>
          </p:cNvPr>
          <p:cNvSpPr/>
          <p:nvPr/>
        </p:nvSpPr>
        <p:spPr>
          <a:xfrm>
            <a:off x="542741" y="3946197"/>
            <a:ext cx="2666508" cy="1230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60" dirty="0"/>
              <a:t>Audio Sample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FF1739-1CF7-9DCE-679C-596BF9EE2319}"/>
              </a:ext>
            </a:extLst>
          </p:cNvPr>
          <p:cNvSpPr/>
          <p:nvPr/>
        </p:nvSpPr>
        <p:spPr>
          <a:xfrm>
            <a:off x="542741" y="6129985"/>
            <a:ext cx="2666508" cy="828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60" dirty="0"/>
              <a:t>MLP based Encoder(</a:t>
            </a:r>
            <a:r>
              <a:rPr lang="en-IN" sz="2160" dirty="0" err="1"/>
              <a:t>LandMarks</a:t>
            </a:r>
            <a:r>
              <a:rPr lang="en-IN" sz="2160" dirty="0"/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CB449A-E422-EEB4-7277-B39FA1833D54}"/>
              </a:ext>
            </a:extLst>
          </p:cNvPr>
          <p:cNvSpPr/>
          <p:nvPr/>
        </p:nvSpPr>
        <p:spPr>
          <a:xfrm>
            <a:off x="542741" y="1678414"/>
            <a:ext cx="3869976" cy="1374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60" dirty="0"/>
              <a:t>Reference image, masked image output</a:t>
            </a:r>
          </a:p>
          <a:p>
            <a:pPr algn="ctr"/>
            <a:r>
              <a:rPr lang="pl-PL" sz="2160" dirty="0"/>
              <a:t>C = {a, zr, zm, l} </a:t>
            </a:r>
            <a:endParaRPr lang="en-IN" sz="216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29FBA3-C5EE-B848-236D-B5C533170339}"/>
              </a:ext>
            </a:extLst>
          </p:cNvPr>
          <p:cNvSpPr/>
          <p:nvPr/>
        </p:nvSpPr>
        <p:spPr>
          <a:xfrm>
            <a:off x="12860591" y="2033147"/>
            <a:ext cx="1280158" cy="1122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60" dirty="0"/>
              <a:t>Image</a:t>
            </a:r>
          </a:p>
          <a:p>
            <a:pPr algn="ctr"/>
            <a:r>
              <a:rPr lang="en-IN" sz="2160" dirty="0"/>
              <a:t>Input(X)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6A5943-8D05-FD79-D82B-6611E780633F}"/>
              </a:ext>
            </a:extLst>
          </p:cNvPr>
          <p:cNvSpPr/>
          <p:nvPr/>
        </p:nvSpPr>
        <p:spPr>
          <a:xfrm>
            <a:off x="12890092" y="5176260"/>
            <a:ext cx="1468937" cy="7115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60" dirty="0"/>
              <a:t>Output(X’)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69083-7FAA-CFB9-0F2E-EFA4AF6FB687}"/>
              </a:ext>
            </a:extLst>
          </p:cNvPr>
          <p:cNvSpPr/>
          <p:nvPr/>
        </p:nvSpPr>
        <p:spPr>
          <a:xfrm>
            <a:off x="5191429" y="1333254"/>
            <a:ext cx="7350599" cy="61117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496DA5-503D-9E96-BA38-77E4CD1EA331}"/>
              </a:ext>
            </a:extLst>
          </p:cNvPr>
          <p:cNvSpPr/>
          <p:nvPr/>
        </p:nvSpPr>
        <p:spPr>
          <a:xfrm>
            <a:off x="3527813" y="5036504"/>
            <a:ext cx="1345051" cy="828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60" dirty="0" err="1"/>
              <a:t>Concat</a:t>
            </a:r>
            <a:endParaRPr lang="en-IN" sz="216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0FF6A95-3C33-4429-6CCA-A4C6012C8635}"/>
              </a:ext>
            </a:extLst>
          </p:cNvPr>
          <p:cNvCxnSpPr>
            <a:stCxn id="3" idx="3"/>
            <a:endCxn id="25" idx="0"/>
          </p:cNvCxnSpPr>
          <p:nvPr/>
        </p:nvCxnSpPr>
        <p:spPr>
          <a:xfrm>
            <a:off x="3209249" y="4561229"/>
            <a:ext cx="991090" cy="475274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E67E9B4-9E19-21E1-DD5E-9B783E236B54}"/>
              </a:ext>
            </a:extLst>
          </p:cNvPr>
          <p:cNvCxnSpPr>
            <a:stCxn id="13" idx="3"/>
            <a:endCxn id="25" idx="2"/>
          </p:cNvCxnSpPr>
          <p:nvPr/>
        </p:nvCxnSpPr>
        <p:spPr>
          <a:xfrm flipV="1">
            <a:off x="3209249" y="5865316"/>
            <a:ext cx="991090" cy="679075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D4BF9B3-89E0-A929-EF22-84CA950137AC}"/>
              </a:ext>
            </a:extLst>
          </p:cNvPr>
          <p:cNvSpPr/>
          <p:nvPr/>
        </p:nvSpPr>
        <p:spPr>
          <a:xfrm>
            <a:off x="10306174" y="2090368"/>
            <a:ext cx="1321456" cy="1007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60" dirty="0"/>
              <a:t>Image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A4186E-5E23-8AAC-04AE-A0053255384B}"/>
              </a:ext>
            </a:extLst>
          </p:cNvPr>
          <p:cNvSpPr/>
          <p:nvPr/>
        </p:nvSpPr>
        <p:spPr>
          <a:xfrm>
            <a:off x="7798942" y="2090368"/>
            <a:ext cx="1321456" cy="1007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60" dirty="0"/>
              <a:t>Image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9B9558-8F8B-A833-ACA5-AAD172D3DC86}"/>
              </a:ext>
            </a:extLst>
          </p:cNvPr>
          <p:cNvSpPr/>
          <p:nvPr/>
        </p:nvSpPr>
        <p:spPr>
          <a:xfrm>
            <a:off x="5993745" y="2090368"/>
            <a:ext cx="1321456" cy="1007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60" dirty="0"/>
              <a:t>Image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3246A4-9C8B-B110-ADE1-C49FDB5881FD}"/>
              </a:ext>
            </a:extLst>
          </p:cNvPr>
          <p:cNvCxnSpPr/>
          <p:nvPr/>
        </p:nvCxnSpPr>
        <p:spPr>
          <a:xfrm flipH="1">
            <a:off x="5840362" y="1742998"/>
            <a:ext cx="59347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C0739F6-2512-EA55-21D8-09B791606FC3}"/>
              </a:ext>
            </a:extLst>
          </p:cNvPr>
          <p:cNvSpPr txBox="1"/>
          <p:nvPr/>
        </p:nvSpPr>
        <p:spPr>
          <a:xfrm>
            <a:off x="8191415" y="1333254"/>
            <a:ext cx="119667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160" dirty="0">
                <a:solidFill>
                  <a:schemeClr val="bg1"/>
                </a:solidFill>
              </a:rPr>
              <a:t>Diffusion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CFC88B-31B3-789D-7B32-BF32ACC65851}"/>
              </a:ext>
            </a:extLst>
          </p:cNvPr>
          <p:cNvCxnSpPr>
            <a:stCxn id="21" idx="1"/>
            <a:endCxn id="33" idx="3"/>
          </p:cNvCxnSpPr>
          <p:nvPr/>
        </p:nvCxnSpPr>
        <p:spPr>
          <a:xfrm flipH="1">
            <a:off x="11627629" y="2594332"/>
            <a:ext cx="12329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AC3D87-1D79-2DE1-A2A7-724D8D76F8C7}"/>
              </a:ext>
            </a:extLst>
          </p:cNvPr>
          <p:cNvCxnSpPr/>
          <p:nvPr/>
        </p:nvCxnSpPr>
        <p:spPr>
          <a:xfrm>
            <a:off x="5612719" y="7240114"/>
            <a:ext cx="65246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4ACBF53-E7E3-BCDD-7071-E3077380F8C1}"/>
              </a:ext>
            </a:extLst>
          </p:cNvPr>
          <p:cNvSpPr txBox="1"/>
          <p:nvPr/>
        </p:nvSpPr>
        <p:spPr>
          <a:xfrm>
            <a:off x="8191415" y="6796915"/>
            <a:ext cx="12971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160" dirty="0">
                <a:solidFill>
                  <a:schemeClr val="bg1"/>
                </a:solidFill>
              </a:rPr>
              <a:t>Denoising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8EB247-096B-314F-288F-267235B1E1A8}"/>
              </a:ext>
            </a:extLst>
          </p:cNvPr>
          <p:cNvSpPr/>
          <p:nvPr/>
        </p:nvSpPr>
        <p:spPr>
          <a:xfrm>
            <a:off x="5745972" y="3858178"/>
            <a:ext cx="6288712" cy="2430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80" dirty="0" err="1"/>
              <a:t>UNetbased</a:t>
            </a:r>
            <a:r>
              <a:rPr lang="en-US" sz="2880" dirty="0"/>
              <a:t> backbone M with the cross-attention mechanism</a:t>
            </a:r>
            <a:endParaRPr lang="en-IN" sz="2880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8D31687-D1BA-4829-EE06-78B486344037}"/>
              </a:ext>
            </a:extLst>
          </p:cNvPr>
          <p:cNvCxnSpPr>
            <a:stCxn id="16" idx="3"/>
            <a:endCxn id="43" idx="1"/>
          </p:cNvCxnSpPr>
          <p:nvPr/>
        </p:nvCxnSpPr>
        <p:spPr>
          <a:xfrm>
            <a:off x="4412717" y="2365879"/>
            <a:ext cx="1333255" cy="270755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48C3887-FC9B-5F28-5793-D9FD391D905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872864" y="5450910"/>
            <a:ext cx="6902249" cy="1227160"/>
          </a:xfrm>
          <a:prstGeom prst="bentConnector3">
            <a:avLst>
              <a:gd name="adj1" fmla="val 8803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9B2817C-7F08-3A21-6C06-BEDB9415EFA8}"/>
              </a:ext>
            </a:extLst>
          </p:cNvPr>
          <p:cNvCxnSpPr/>
          <p:nvPr/>
        </p:nvCxnSpPr>
        <p:spPr>
          <a:xfrm rot="16200000" flipH="1">
            <a:off x="8694280" y="2954938"/>
            <a:ext cx="1263846" cy="401156"/>
          </a:xfrm>
          <a:prstGeom prst="bentConnector3">
            <a:avLst>
              <a:gd name="adj1" fmla="val 2389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id="{A4ACD4FA-A411-72AF-44C1-0C92A474713F}"/>
              </a:ext>
            </a:extLst>
          </p:cNvPr>
          <p:cNvCxnSpPr>
            <a:stCxn id="43" idx="3"/>
            <a:endCxn id="23" idx="1"/>
          </p:cNvCxnSpPr>
          <p:nvPr/>
        </p:nvCxnSpPr>
        <p:spPr>
          <a:xfrm>
            <a:off x="12034684" y="5073438"/>
            <a:ext cx="855408" cy="4586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3" name="Connector: Elbow 1032">
            <a:extLst>
              <a:ext uri="{FF2B5EF4-FFF2-40B4-BE49-F238E27FC236}">
                <a16:creationId xmlns:a16="http://schemas.microsoft.com/office/drawing/2014/main" id="{36D50E85-58D7-272A-75CB-72CC1100CF55}"/>
              </a:ext>
            </a:extLst>
          </p:cNvPr>
          <p:cNvCxnSpPr>
            <a:stCxn id="35" idx="1"/>
            <a:endCxn id="16" idx="0"/>
          </p:cNvCxnSpPr>
          <p:nvPr/>
        </p:nvCxnSpPr>
        <p:spPr>
          <a:xfrm rot="10800000">
            <a:off x="2477730" y="1678414"/>
            <a:ext cx="3516016" cy="915919"/>
          </a:xfrm>
          <a:prstGeom prst="bentConnector4">
            <a:avLst>
              <a:gd name="adj1" fmla="val 15436"/>
              <a:gd name="adj2" fmla="val 12995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8417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Target Users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146584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9403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Education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430792"/>
            <a:ext cx="30054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Educators creating interactive lessons with virtual instructors, ideal for online classes and accessibility.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3146584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39446" y="39403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Content Creators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39446" y="4430792"/>
            <a:ext cx="300561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Videographers and influencers producing professional videos with realistic avatars to save time and reduce costs.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3146584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85221" y="39403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Enterprise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85221" y="4430792"/>
            <a:ext cx="300561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Businesses using AI avatars for customer support, employee training, and internal communications.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3146584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30997" y="3940373"/>
            <a:ext cx="2483559" cy="4904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400" dirty="0">
                <a:solidFill>
                  <a:schemeClr val="bg1"/>
                </a:solidFill>
              </a:rPr>
              <a:t>Customer Support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4" name="Text 8"/>
          <p:cNvSpPr/>
          <p:nvPr/>
        </p:nvSpPr>
        <p:spPr>
          <a:xfrm>
            <a:off x="10830997" y="4430793"/>
            <a:ext cx="300561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bg1"/>
                </a:solidFill>
              </a:rPr>
              <a:t>AI-powered chatbots with lip-synced avatars for realistic interactions.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98BAA6-A6FB-F06C-AD99-2B4CCD166D28}"/>
              </a:ext>
            </a:extLst>
          </p:cNvPr>
          <p:cNvSpPr/>
          <p:nvPr/>
        </p:nvSpPr>
        <p:spPr>
          <a:xfrm>
            <a:off x="12411307" y="7331087"/>
            <a:ext cx="2096429" cy="758283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7705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Tech Stack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452813"/>
            <a:ext cx="21495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MERN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033957"/>
            <a:ext cx="214955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React.js / Next.js, Node.js &amp; Express.js with modern TypeScript implementation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3504367" y="3452813"/>
            <a:ext cx="21495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Python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3504367" y="4033957"/>
            <a:ext cx="214955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Core language with PyTorch for deep learning processing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214943" y="3452813"/>
            <a:ext cx="21495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Flask API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214943" y="4033957"/>
            <a:ext cx="214955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High-performance API layer connecting MERN stack with AI models through gRPC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269</Words>
  <Application>Microsoft Office PowerPoint</Application>
  <PresentationFormat>Custom</PresentationFormat>
  <Paragraphs>52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IBM Plex Sans Medium</vt:lpstr>
      <vt:lpstr>Roboto</vt:lpstr>
      <vt:lpstr>Roboto Medium</vt:lpstr>
      <vt:lpstr>Arial</vt:lpstr>
      <vt:lpstr>Roboto Bold</vt:lpstr>
      <vt:lpstr>Office Theme</vt:lpstr>
      <vt:lpstr>PowerPoint Presentation</vt:lpstr>
      <vt:lpstr>PowerPoint Presentation</vt:lpstr>
      <vt:lpstr>PowerPoint Presentation</vt:lpstr>
      <vt:lpstr>DiffTalk Model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Vivek Kumar Pandit</cp:lastModifiedBy>
  <cp:revision>2</cp:revision>
  <dcterms:created xsi:type="dcterms:W3CDTF">2025-03-19T17:52:31Z</dcterms:created>
  <dcterms:modified xsi:type="dcterms:W3CDTF">2025-03-19T19:05:25Z</dcterms:modified>
</cp:coreProperties>
</file>