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7" r:id="rId3"/>
    <p:sldId id="258" r:id="rId4"/>
    <p:sldId id="260" r:id="rId5"/>
    <p:sldId id="263" r:id="rId6"/>
    <p:sldId id="279" r:id="rId7"/>
    <p:sldId id="298" r:id="rId8"/>
    <p:sldId id="265" r:id="rId9"/>
    <p:sldId id="259" r:id="rId10"/>
    <p:sldId id="261" r:id="rId11"/>
    <p:sldId id="293" r:id="rId12"/>
    <p:sldId id="266" r:id="rId13"/>
    <p:sldId id="286" r:id="rId14"/>
    <p:sldId id="267" r:id="rId15"/>
    <p:sldId id="270" r:id="rId16"/>
    <p:sldId id="285" r:id="rId17"/>
    <p:sldId id="299" r:id="rId18"/>
    <p:sldId id="284" r:id="rId19"/>
    <p:sldId id="283" r:id="rId20"/>
    <p:sldId id="282" r:id="rId21"/>
    <p:sldId id="281" r:id="rId22"/>
    <p:sldId id="300" r:id="rId23"/>
    <p:sldId id="289" r:id="rId24"/>
    <p:sldId id="288" r:id="rId25"/>
    <p:sldId id="287" r:id="rId26"/>
    <p:sldId id="292" r:id="rId27"/>
    <p:sldId id="291" r:id="rId28"/>
    <p:sldId id="296" r:id="rId29"/>
    <p:sldId id="297" r:id="rId30"/>
    <p:sldId id="290" r:id="rId31"/>
    <p:sldId id="294" r:id="rId32"/>
    <p:sldId id="295" r:id="rId33"/>
    <p:sldId id="273" r:id="rId34"/>
    <p:sldId id="274" r:id="rId35"/>
    <p:sldId id="301" r:id="rId36"/>
    <p:sldId id="278"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956" autoAdjust="0"/>
    <p:restoredTop sz="94660"/>
  </p:normalViewPr>
  <p:slideViewPr>
    <p:cSldViewPr snapToGrid="0">
      <p:cViewPr varScale="1">
        <p:scale>
          <a:sx n="74" d="100"/>
          <a:sy n="74" d="100"/>
        </p:scale>
        <p:origin x="94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rts/_rels/chart1.xml.rels><?xml version="1.0" encoding="UTF-8" standalone="yes"?>
<Relationships xmlns="http://schemas.openxmlformats.org/package/2006/relationships"><Relationship Id="rId3" Type="http://schemas.openxmlformats.org/officeDocument/2006/relationships/oleObject" Target="https://nitrklacin-my.sharepoint.com/personal/220ce3462_nitrkl_ac_in/Documents/M.%20Tech%20Project/Varition%20of%20strain%20due%20to%20moving%20load.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nitrklacin-my.sharepoint.com/personal/220ce3462_nitrkl_ac_in/Documents/M.%20Tech%20Project/Varition%20of%20strain%20due%20to%20moving%20load.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nitrklacin-my.sharepoint.com/personal/220ce3462_nitrkl_ac_in/Documents/M.%20Tech%20Project/Results.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200"/>
              <a:t>Varition of rutting strain</a:t>
            </a:r>
            <a:r>
              <a:rPr lang="en-IN" sz="1200" baseline="0"/>
              <a:t> at centre as the vehicle moves from right to left </a:t>
            </a:r>
            <a:endParaRPr lang="en-IN" sz="120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1"/>
              </a:solidFill>
              <a:round/>
            </a:ln>
            <a:effectLst/>
          </c:spPr>
          <c:marker>
            <c:symbol val="none"/>
          </c:marker>
          <c:cat>
            <c:numRef>
              <c:f>'[1]effect of strain due to moving '!$F$5:$F$35</c:f>
              <c:numCache>
                <c:formatCode>General</c:formatCode>
                <c:ptCount val="31"/>
                <c:pt idx="0">
                  <c:v>0</c:v>
                </c:pt>
                <c:pt idx="1">
                  <c:v>2.0874999999999999</c:v>
                </c:pt>
                <c:pt idx="2">
                  <c:v>4.1749999999999998</c:v>
                </c:pt>
                <c:pt idx="3">
                  <c:v>6.2625000000000002</c:v>
                </c:pt>
                <c:pt idx="4">
                  <c:v>8.35</c:v>
                </c:pt>
                <c:pt idx="5">
                  <c:v>10.4375</c:v>
                </c:pt>
                <c:pt idx="6">
                  <c:v>12.525</c:v>
                </c:pt>
                <c:pt idx="7">
                  <c:v>14.612499999999999</c:v>
                </c:pt>
                <c:pt idx="8">
                  <c:v>16.7</c:v>
                </c:pt>
                <c:pt idx="9">
                  <c:v>18.787499999999998</c:v>
                </c:pt>
                <c:pt idx="10">
                  <c:v>20.875</c:v>
                </c:pt>
                <c:pt idx="11">
                  <c:v>22.962499999999999</c:v>
                </c:pt>
                <c:pt idx="12">
                  <c:v>25.05</c:v>
                </c:pt>
                <c:pt idx="13">
                  <c:v>27.137499999999999</c:v>
                </c:pt>
                <c:pt idx="14">
                  <c:v>29.224999999999998</c:v>
                </c:pt>
                <c:pt idx="15">
                  <c:v>31.3125</c:v>
                </c:pt>
                <c:pt idx="16">
                  <c:v>33.4</c:v>
                </c:pt>
                <c:pt idx="17">
                  <c:v>35.487499999999997</c:v>
                </c:pt>
                <c:pt idx="18">
                  <c:v>37.574999999999996</c:v>
                </c:pt>
                <c:pt idx="19">
                  <c:v>39.662500000000001</c:v>
                </c:pt>
                <c:pt idx="20">
                  <c:v>41.75</c:v>
                </c:pt>
                <c:pt idx="21">
                  <c:v>43.837499999999999</c:v>
                </c:pt>
                <c:pt idx="22">
                  <c:v>45.924999999999997</c:v>
                </c:pt>
                <c:pt idx="23">
                  <c:v>48.012499999999996</c:v>
                </c:pt>
                <c:pt idx="24">
                  <c:v>50.1</c:v>
                </c:pt>
                <c:pt idx="25">
                  <c:v>52.1875</c:v>
                </c:pt>
                <c:pt idx="26">
                  <c:v>54.274999999999999</c:v>
                </c:pt>
                <c:pt idx="27">
                  <c:v>56.362499999999997</c:v>
                </c:pt>
                <c:pt idx="28">
                  <c:v>58.449999999999996</c:v>
                </c:pt>
                <c:pt idx="29">
                  <c:v>60.537500000000001</c:v>
                </c:pt>
                <c:pt idx="30">
                  <c:v>62.625</c:v>
                </c:pt>
              </c:numCache>
            </c:numRef>
          </c:cat>
          <c:val>
            <c:numRef>
              <c:f>'[1]effect of strain due to moving '!$G$5:$G$35</c:f>
              <c:numCache>
                <c:formatCode>General</c:formatCode>
                <c:ptCount val="31"/>
                <c:pt idx="0">
                  <c:v>2.9439100000000001E-7</c:v>
                </c:pt>
                <c:pt idx="1">
                  <c:v>1.69821E-6</c:v>
                </c:pt>
                <c:pt idx="2">
                  <c:v>1.9987699999999998E-5</c:v>
                </c:pt>
                <c:pt idx="3">
                  <c:v>9.91603E-6</c:v>
                </c:pt>
                <c:pt idx="4">
                  <c:v>1.78853E-5</c:v>
                </c:pt>
                <c:pt idx="5">
                  <c:v>2.2659200000000002E-5</c:v>
                </c:pt>
                <c:pt idx="6">
                  <c:v>1.2286999999999999E-5</c:v>
                </c:pt>
                <c:pt idx="7">
                  <c:v>2.3137200000000001E-6</c:v>
                </c:pt>
                <c:pt idx="8">
                  <c:v>5.9264499999999998E-6</c:v>
                </c:pt>
                <c:pt idx="9">
                  <c:v>2.4278600000000002E-5</c:v>
                </c:pt>
                <c:pt idx="10">
                  <c:v>4.2007800000000001E-5</c:v>
                </c:pt>
                <c:pt idx="11">
                  <c:v>6.9838299999999998E-5</c:v>
                </c:pt>
                <c:pt idx="12">
                  <c:v>1.01771E-4</c:v>
                </c:pt>
                <c:pt idx="13">
                  <c:v>1.3228400000000001E-4</c:v>
                </c:pt>
                <c:pt idx="14">
                  <c:v>1.5571199999999999E-4</c:v>
                </c:pt>
                <c:pt idx="15">
                  <c:v>1.64296E-4</c:v>
                </c:pt>
                <c:pt idx="16">
                  <c:v>1.5571199999999999E-4</c:v>
                </c:pt>
                <c:pt idx="17">
                  <c:v>1.3228400000000001E-4</c:v>
                </c:pt>
                <c:pt idx="18">
                  <c:v>1.01771E-4</c:v>
                </c:pt>
                <c:pt idx="19">
                  <c:v>6.9838299999999998E-5</c:v>
                </c:pt>
                <c:pt idx="20">
                  <c:v>4.2007800000000001E-5</c:v>
                </c:pt>
                <c:pt idx="21">
                  <c:v>2.4278600000000002E-5</c:v>
                </c:pt>
                <c:pt idx="22">
                  <c:v>5.9264499999999998E-6</c:v>
                </c:pt>
                <c:pt idx="23">
                  <c:v>2.3137200000000001E-6</c:v>
                </c:pt>
                <c:pt idx="24">
                  <c:v>1.2286999999999999E-5</c:v>
                </c:pt>
                <c:pt idx="25">
                  <c:v>2.2659200000000002E-5</c:v>
                </c:pt>
                <c:pt idx="26">
                  <c:v>1.78853E-5</c:v>
                </c:pt>
                <c:pt idx="27">
                  <c:v>9.91603E-6</c:v>
                </c:pt>
                <c:pt idx="28">
                  <c:v>1.9987699999999998E-5</c:v>
                </c:pt>
                <c:pt idx="29">
                  <c:v>1.69821E-6</c:v>
                </c:pt>
                <c:pt idx="30">
                  <c:v>2.9439100000000001E-7</c:v>
                </c:pt>
              </c:numCache>
            </c:numRef>
          </c:val>
          <c:smooth val="0"/>
          <c:extLst>
            <c:ext xmlns:c16="http://schemas.microsoft.com/office/drawing/2014/chart" uri="{C3380CC4-5D6E-409C-BE32-E72D297353CC}">
              <c16:uniqueId val="{00000000-FD97-4E2F-88DE-2F58742709C1}"/>
            </c:ext>
          </c:extLst>
        </c:ser>
        <c:dLbls>
          <c:showLegendKey val="0"/>
          <c:showVal val="0"/>
          <c:showCatName val="0"/>
          <c:showSerName val="0"/>
          <c:showPercent val="0"/>
          <c:showBubbleSize val="0"/>
        </c:dLbls>
        <c:smooth val="0"/>
        <c:axId val="459593320"/>
        <c:axId val="459593648"/>
      </c:lineChart>
      <c:catAx>
        <c:axId val="45959332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a:t>
                </a:r>
                <a:r>
                  <a:rPr lang="en-US" baseline="0"/>
                  <a:t> (seconds)</a:t>
                </a:r>
                <a:endParaRPr 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9593648"/>
        <c:crosses val="autoZero"/>
        <c:auto val="1"/>
        <c:lblAlgn val="ctr"/>
        <c:lblOffset val="100"/>
        <c:noMultiLvlLbl val="0"/>
      </c:catAx>
      <c:valAx>
        <c:axId val="4595936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Rutting</a:t>
                </a:r>
                <a:r>
                  <a:rPr lang="en-IN" baseline="0"/>
                  <a:t> strain</a:t>
                </a:r>
                <a:endParaRPr lang="en-IN"/>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959332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100" b="0" i="0" baseline="0">
                <a:effectLst/>
              </a:rPr>
              <a:t>Varition of fatigue strain at centre as the vehicle moves from right to left </a:t>
            </a:r>
            <a:endParaRPr lang="en-IN" sz="1100">
              <a:effectLst/>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1"/>
              </a:solidFill>
              <a:round/>
            </a:ln>
            <a:effectLst/>
          </c:spPr>
          <c:marker>
            <c:symbol val="none"/>
          </c:marker>
          <c:cat>
            <c:numRef>
              <c:f>'[1]effect of strain due to moving '!$F$5:$F$35</c:f>
              <c:numCache>
                <c:formatCode>General</c:formatCode>
                <c:ptCount val="31"/>
                <c:pt idx="0">
                  <c:v>0</c:v>
                </c:pt>
                <c:pt idx="1">
                  <c:v>2.0874999999999999</c:v>
                </c:pt>
                <c:pt idx="2">
                  <c:v>4.1749999999999998</c:v>
                </c:pt>
                <c:pt idx="3">
                  <c:v>6.2625000000000002</c:v>
                </c:pt>
                <c:pt idx="4">
                  <c:v>8.35</c:v>
                </c:pt>
                <c:pt idx="5">
                  <c:v>10.4375</c:v>
                </c:pt>
                <c:pt idx="6">
                  <c:v>12.525</c:v>
                </c:pt>
                <c:pt idx="7">
                  <c:v>14.612499999999999</c:v>
                </c:pt>
                <c:pt idx="8">
                  <c:v>16.7</c:v>
                </c:pt>
                <c:pt idx="9">
                  <c:v>18.787499999999998</c:v>
                </c:pt>
                <c:pt idx="10">
                  <c:v>20.875</c:v>
                </c:pt>
                <c:pt idx="11">
                  <c:v>22.962499999999999</c:v>
                </c:pt>
                <c:pt idx="12">
                  <c:v>25.05</c:v>
                </c:pt>
                <c:pt idx="13">
                  <c:v>27.137499999999999</c:v>
                </c:pt>
                <c:pt idx="14">
                  <c:v>29.224999999999998</c:v>
                </c:pt>
                <c:pt idx="15">
                  <c:v>31.3125</c:v>
                </c:pt>
                <c:pt idx="16">
                  <c:v>33.4</c:v>
                </c:pt>
                <c:pt idx="17">
                  <c:v>35.487499999999997</c:v>
                </c:pt>
                <c:pt idx="18">
                  <c:v>37.574999999999996</c:v>
                </c:pt>
                <c:pt idx="19">
                  <c:v>39.662500000000001</c:v>
                </c:pt>
                <c:pt idx="20">
                  <c:v>41.75</c:v>
                </c:pt>
                <c:pt idx="21">
                  <c:v>43.837499999999999</c:v>
                </c:pt>
                <c:pt idx="22">
                  <c:v>45.924999999999997</c:v>
                </c:pt>
                <c:pt idx="23">
                  <c:v>48.012499999999996</c:v>
                </c:pt>
                <c:pt idx="24">
                  <c:v>50.1</c:v>
                </c:pt>
                <c:pt idx="25">
                  <c:v>52.1875</c:v>
                </c:pt>
                <c:pt idx="26">
                  <c:v>54.274999999999999</c:v>
                </c:pt>
                <c:pt idx="27">
                  <c:v>56.362499999999997</c:v>
                </c:pt>
                <c:pt idx="28">
                  <c:v>58.449999999999996</c:v>
                </c:pt>
                <c:pt idx="29">
                  <c:v>60.537500000000001</c:v>
                </c:pt>
                <c:pt idx="30">
                  <c:v>62.625</c:v>
                </c:pt>
              </c:numCache>
            </c:numRef>
          </c:cat>
          <c:val>
            <c:numRef>
              <c:f>'[1]effect of strain due to moving '!$H$5:$H$35</c:f>
              <c:numCache>
                <c:formatCode>General</c:formatCode>
                <c:ptCount val="31"/>
                <c:pt idx="0">
                  <c:v>2.4633900000000001E-6</c:v>
                </c:pt>
                <c:pt idx="1">
                  <c:v>1.13047E-5</c:v>
                </c:pt>
                <c:pt idx="2">
                  <c:v>2.68923E-5</c:v>
                </c:pt>
                <c:pt idx="3">
                  <c:v>4.7250299999999997E-5</c:v>
                </c:pt>
                <c:pt idx="4">
                  <c:v>8.3739400000000007E-6</c:v>
                </c:pt>
                <c:pt idx="5">
                  <c:v>1.1794799999999999E-5</c:v>
                </c:pt>
                <c:pt idx="6">
                  <c:v>1.29642E-5</c:v>
                </c:pt>
                <c:pt idx="7">
                  <c:v>1.4341E-5</c:v>
                </c:pt>
                <c:pt idx="8">
                  <c:v>1.4121000000000001E-5</c:v>
                </c:pt>
                <c:pt idx="9">
                  <c:v>1.34879E-5</c:v>
                </c:pt>
                <c:pt idx="10">
                  <c:v>1.04031E-5</c:v>
                </c:pt>
                <c:pt idx="11">
                  <c:v>8.8370599999999994E-6</c:v>
                </c:pt>
                <c:pt idx="12">
                  <c:v>1.51825E-6</c:v>
                </c:pt>
                <c:pt idx="13">
                  <c:v>2.2107300000000001E-5</c:v>
                </c:pt>
                <c:pt idx="14">
                  <c:v>6.0035199999999997E-5</c:v>
                </c:pt>
                <c:pt idx="15">
                  <c:v>8.9086799999999996E-5</c:v>
                </c:pt>
                <c:pt idx="16">
                  <c:v>6.0035199999999997E-5</c:v>
                </c:pt>
                <c:pt idx="17">
                  <c:v>2.2107300000000001E-5</c:v>
                </c:pt>
                <c:pt idx="18">
                  <c:v>1.51825E-6</c:v>
                </c:pt>
                <c:pt idx="19">
                  <c:v>8.8370599999999994E-6</c:v>
                </c:pt>
                <c:pt idx="20">
                  <c:v>1.04031E-5</c:v>
                </c:pt>
                <c:pt idx="21">
                  <c:v>1.34879E-5</c:v>
                </c:pt>
                <c:pt idx="22">
                  <c:v>1.4121000000000001E-5</c:v>
                </c:pt>
                <c:pt idx="23">
                  <c:v>1.4341E-5</c:v>
                </c:pt>
                <c:pt idx="24">
                  <c:v>1.29642E-5</c:v>
                </c:pt>
                <c:pt idx="25">
                  <c:v>1.1794799999999999E-5</c:v>
                </c:pt>
                <c:pt idx="26">
                  <c:v>8.3739400000000007E-6</c:v>
                </c:pt>
                <c:pt idx="27">
                  <c:v>4.7250299999999997E-5</c:v>
                </c:pt>
                <c:pt idx="28">
                  <c:v>2.68923E-5</c:v>
                </c:pt>
                <c:pt idx="29">
                  <c:v>1.13047E-5</c:v>
                </c:pt>
                <c:pt idx="30">
                  <c:v>2.4633900000000001E-6</c:v>
                </c:pt>
              </c:numCache>
            </c:numRef>
          </c:val>
          <c:smooth val="0"/>
          <c:extLst>
            <c:ext xmlns:c16="http://schemas.microsoft.com/office/drawing/2014/chart" uri="{C3380CC4-5D6E-409C-BE32-E72D297353CC}">
              <c16:uniqueId val="{00000000-A2BA-41EF-8098-87157E10E664}"/>
            </c:ext>
          </c:extLst>
        </c:ser>
        <c:dLbls>
          <c:showLegendKey val="0"/>
          <c:showVal val="0"/>
          <c:showCatName val="0"/>
          <c:showSerName val="0"/>
          <c:showPercent val="0"/>
          <c:showBubbleSize val="0"/>
        </c:dLbls>
        <c:smooth val="0"/>
        <c:axId val="497551584"/>
        <c:axId val="497552240"/>
      </c:lineChart>
      <c:catAx>
        <c:axId val="49755158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Time</a:t>
                </a:r>
                <a:r>
                  <a:rPr lang="en-IN" baseline="0"/>
                  <a:t> (seconds)</a:t>
                </a:r>
                <a:endParaRPr lang="en-IN"/>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7552240"/>
        <c:crosses val="autoZero"/>
        <c:auto val="1"/>
        <c:lblAlgn val="ctr"/>
        <c:lblOffset val="100"/>
        <c:noMultiLvlLbl val="0"/>
      </c:catAx>
      <c:valAx>
        <c:axId val="4975522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Fatigue</a:t>
                </a:r>
                <a:r>
                  <a:rPr lang="en-IN" baseline="0"/>
                  <a:t> strain</a:t>
                </a:r>
                <a:endParaRPr lang="en-IN"/>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755158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v>Static strain</c:v>
          </c:tx>
          <c:spPr>
            <a:ln w="28575" cap="rnd">
              <a:solidFill>
                <a:schemeClr val="tx1"/>
              </a:solidFill>
              <a:prstDash val="lgDash"/>
              <a:round/>
            </a:ln>
            <a:effectLst/>
          </c:spPr>
          <c:marker>
            <c:symbol val="none"/>
          </c:marker>
          <c:cat>
            <c:numRef>
              <c:f>Sheet1!$B$4:$B$8</c:f>
              <c:numCache>
                <c:formatCode>General</c:formatCode>
                <c:ptCount val="5"/>
                <c:pt idx="0">
                  <c:v>10</c:v>
                </c:pt>
                <c:pt idx="1">
                  <c:v>20</c:v>
                </c:pt>
                <c:pt idx="2">
                  <c:v>30</c:v>
                </c:pt>
                <c:pt idx="3">
                  <c:v>40</c:v>
                </c:pt>
                <c:pt idx="4">
                  <c:v>50</c:v>
                </c:pt>
              </c:numCache>
            </c:numRef>
          </c:cat>
          <c:val>
            <c:numRef>
              <c:f>Sheet1!$D$4:$D$8</c:f>
              <c:numCache>
                <c:formatCode>0.00E+00</c:formatCode>
                <c:ptCount val="5"/>
                <c:pt idx="0">
                  <c:v>9.3310600000000001E-5</c:v>
                </c:pt>
                <c:pt idx="1">
                  <c:v>8.8997899999999997E-5</c:v>
                </c:pt>
                <c:pt idx="2">
                  <c:v>8.5575500000000001E-5</c:v>
                </c:pt>
                <c:pt idx="3">
                  <c:v>8.2806000000000006E-5</c:v>
                </c:pt>
                <c:pt idx="4">
                  <c:v>8.0526900000000003E-5</c:v>
                </c:pt>
              </c:numCache>
            </c:numRef>
          </c:val>
          <c:smooth val="0"/>
          <c:extLst>
            <c:ext xmlns:c16="http://schemas.microsoft.com/office/drawing/2014/chart" uri="{C3380CC4-5D6E-409C-BE32-E72D297353CC}">
              <c16:uniqueId val="{00000000-BA9C-41E1-B2D8-FDB08ED4540B}"/>
            </c:ext>
          </c:extLst>
        </c:ser>
        <c:ser>
          <c:idx val="1"/>
          <c:order val="1"/>
          <c:tx>
            <c:v>Allowable strain</c:v>
          </c:tx>
          <c:spPr>
            <a:ln w="28575" cap="rnd">
              <a:solidFill>
                <a:schemeClr val="tx1"/>
              </a:solidFill>
              <a:round/>
            </a:ln>
            <a:effectLst/>
          </c:spPr>
          <c:marker>
            <c:symbol val="none"/>
          </c:marker>
          <c:cat>
            <c:numRef>
              <c:f>Sheet1!$B$4:$B$8</c:f>
              <c:numCache>
                <c:formatCode>General</c:formatCode>
                <c:ptCount val="5"/>
                <c:pt idx="0">
                  <c:v>10</c:v>
                </c:pt>
                <c:pt idx="1">
                  <c:v>20</c:v>
                </c:pt>
                <c:pt idx="2">
                  <c:v>30</c:v>
                </c:pt>
                <c:pt idx="3">
                  <c:v>40</c:v>
                </c:pt>
                <c:pt idx="4">
                  <c:v>50</c:v>
                </c:pt>
              </c:numCache>
            </c:numRef>
          </c:cat>
          <c:val>
            <c:numRef>
              <c:f>Sheet1!$C$4:$C$8</c:f>
              <c:numCache>
                <c:formatCode>0.00E+00</c:formatCode>
                <c:ptCount val="5"/>
                <c:pt idx="0">
                  <c:v>1.7569999999999999E-4</c:v>
                </c:pt>
                <c:pt idx="1">
                  <c:v>1.7569999999999999E-4</c:v>
                </c:pt>
                <c:pt idx="2">
                  <c:v>1.7569999999999999E-4</c:v>
                </c:pt>
                <c:pt idx="3">
                  <c:v>1.7569999999999999E-4</c:v>
                </c:pt>
                <c:pt idx="4">
                  <c:v>1.7569999999999999E-4</c:v>
                </c:pt>
              </c:numCache>
            </c:numRef>
          </c:val>
          <c:smooth val="0"/>
          <c:extLst>
            <c:ext xmlns:c16="http://schemas.microsoft.com/office/drawing/2014/chart" uri="{C3380CC4-5D6E-409C-BE32-E72D297353CC}">
              <c16:uniqueId val="{00000001-BA9C-41E1-B2D8-FDB08ED4540B}"/>
            </c:ext>
          </c:extLst>
        </c:ser>
        <c:ser>
          <c:idx val="2"/>
          <c:order val="2"/>
          <c:tx>
            <c:v>Dynamic strain</c:v>
          </c:tx>
          <c:spPr>
            <a:ln w="28575" cap="rnd">
              <a:solidFill>
                <a:schemeClr val="tx1"/>
              </a:solidFill>
              <a:prstDash val="sysDot"/>
              <a:round/>
            </a:ln>
            <a:effectLst/>
          </c:spPr>
          <c:marker>
            <c:symbol val="none"/>
          </c:marker>
          <c:cat>
            <c:numRef>
              <c:f>Sheet1!$B$4:$B$8</c:f>
              <c:numCache>
                <c:formatCode>General</c:formatCode>
                <c:ptCount val="5"/>
                <c:pt idx="0">
                  <c:v>10</c:v>
                </c:pt>
                <c:pt idx="1">
                  <c:v>20</c:v>
                </c:pt>
                <c:pt idx="2">
                  <c:v>30</c:v>
                </c:pt>
                <c:pt idx="3">
                  <c:v>40</c:v>
                </c:pt>
                <c:pt idx="4">
                  <c:v>50</c:v>
                </c:pt>
              </c:numCache>
            </c:numRef>
          </c:cat>
          <c:val>
            <c:numRef>
              <c:f>Sheet1!$E$4:$E$8</c:f>
              <c:numCache>
                <c:formatCode>0.00E+00</c:formatCode>
                <c:ptCount val="5"/>
                <c:pt idx="0">
                  <c:v>6.8123900000000004E-4</c:v>
                </c:pt>
                <c:pt idx="1">
                  <c:v>6.5373099999999995E-4</c:v>
                </c:pt>
                <c:pt idx="2">
                  <c:v>6.3321600000000003E-4</c:v>
                </c:pt>
                <c:pt idx="3">
                  <c:v>6.1171999999999995E-4</c:v>
                </c:pt>
                <c:pt idx="4">
                  <c:v>5.9791300000000005E-4</c:v>
                </c:pt>
              </c:numCache>
            </c:numRef>
          </c:val>
          <c:smooth val="0"/>
          <c:extLst>
            <c:ext xmlns:c16="http://schemas.microsoft.com/office/drawing/2014/chart" uri="{C3380CC4-5D6E-409C-BE32-E72D297353CC}">
              <c16:uniqueId val="{00000002-BA9C-41E1-B2D8-FDB08ED4540B}"/>
            </c:ext>
          </c:extLst>
        </c:ser>
        <c:dLbls>
          <c:showLegendKey val="0"/>
          <c:showVal val="0"/>
          <c:showCatName val="0"/>
          <c:showSerName val="0"/>
          <c:showPercent val="0"/>
          <c:showBubbleSize val="0"/>
        </c:dLbls>
        <c:smooth val="0"/>
        <c:axId val="478289056"/>
        <c:axId val="478293648"/>
      </c:lineChart>
      <c:catAx>
        <c:axId val="47828905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en-IN">
                    <a:solidFill>
                      <a:schemeClr val="tx1"/>
                    </a:solidFill>
                  </a:rPr>
                  <a:t>COV</a:t>
                </a:r>
                <a:r>
                  <a:rPr lang="en-IN" baseline="0">
                    <a:solidFill>
                      <a:schemeClr val="tx1"/>
                    </a:solidFill>
                  </a:rPr>
                  <a:t> of resilient modulus of Asphalt layer</a:t>
                </a:r>
                <a:endParaRPr lang="en-IN">
                  <a:solidFill>
                    <a:schemeClr val="tx1"/>
                  </a:solidFill>
                </a:endParaRP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478293648"/>
        <c:crosses val="autoZero"/>
        <c:auto val="1"/>
        <c:lblAlgn val="ctr"/>
        <c:lblOffset val="100"/>
        <c:noMultiLvlLbl val="0"/>
      </c:catAx>
      <c:valAx>
        <c:axId val="4782936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en-IN">
                    <a:solidFill>
                      <a:schemeClr val="tx1"/>
                    </a:solidFill>
                  </a:rPr>
                  <a:t>Computed</a:t>
                </a:r>
                <a:r>
                  <a:rPr lang="en-IN" baseline="0">
                    <a:solidFill>
                      <a:schemeClr val="tx1"/>
                    </a:solidFill>
                  </a:rPr>
                  <a:t> strain</a:t>
                </a:r>
                <a:endParaRPr lang="en-IN">
                  <a:solidFill>
                    <a:schemeClr val="tx1"/>
                  </a:solidFill>
                </a:endParaRP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title>
        <c:numFmt formatCode="0.00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478289056"/>
        <c:crosses val="autoZero"/>
        <c:crossBetween val="between"/>
      </c:valAx>
      <c:spPr>
        <a:noFill/>
        <a:ln>
          <a:noFill/>
        </a:ln>
        <a:effectLst/>
      </c:spPr>
    </c:plotArea>
    <c:legend>
      <c:legendPos val="b"/>
      <c:layout>
        <c:manualLayout>
          <c:xMode val="edge"/>
          <c:yMode val="edge"/>
          <c:x val="0.48976618547681539"/>
          <c:y val="2.3726305045202671E-2"/>
          <c:w val="0.51023381452318461"/>
          <c:h val="7.1656552485079503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5CB9E4-2F6B-40E9-8B5C-0C8E1D14DAB9}" type="doc">
      <dgm:prSet loTypeId="urn:microsoft.com/office/officeart/2005/8/layout/process2" loCatId="process" qsTypeId="urn:microsoft.com/office/officeart/2005/8/quickstyle/simple1" qsCatId="simple" csTypeId="urn:microsoft.com/office/officeart/2005/8/colors/accent1_2" csCatId="accent1" phldr="1"/>
      <dgm:spPr/>
    </dgm:pt>
    <dgm:pt modelId="{000BCB1C-B7BB-4727-8D25-3D4F49632985}">
      <dgm:prSet phldrT="[Text]"/>
      <dgm:spPr/>
      <dgm:t>
        <a:bodyPr/>
        <a:lstStyle/>
        <a:p>
          <a:r>
            <a:rPr lang="en-US" dirty="0" smtClean="0"/>
            <a:t>Comprehensive literature review.</a:t>
          </a:r>
          <a:endParaRPr lang="en-US" dirty="0"/>
        </a:p>
      </dgm:t>
    </dgm:pt>
    <dgm:pt modelId="{9C4B7F6A-4B33-4C0A-9DE1-3D9B78BFEBC7}" type="parTrans" cxnId="{B13EBA4F-A3F9-4F8F-89CA-10F03ECB576B}">
      <dgm:prSet/>
      <dgm:spPr/>
      <dgm:t>
        <a:bodyPr/>
        <a:lstStyle/>
        <a:p>
          <a:endParaRPr lang="en-US"/>
        </a:p>
      </dgm:t>
    </dgm:pt>
    <dgm:pt modelId="{EF04C167-E0B3-451A-BB37-E79C2B4C6DE4}" type="sibTrans" cxnId="{B13EBA4F-A3F9-4F8F-89CA-10F03ECB576B}">
      <dgm:prSet/>
      <dgm:spPr/>
      <dgm:t>
        <a:bodyPr/>
        <a:lstStyle/>
        <a:p>
          <a:endParaRPr lang="en-US"/>
        </a:p>
      </dgm:t>
    </dgm:pt>
    <dgm:pt modelId="{8065466A-32B8-4E5F-B47A-136127FC80B4}">
      <dgm:prSet/>
      <dgm:spPr/>
      <dgm:t>
        <a:bodyPr/>
        <a:lstStyle/>
        <a:p>
          <a:r>
            <a:rPr lang="en-IN" dirty="0" smtClean="0"/>
            <a:t>Design of pavement using IRC 37.</a:t>
          </a:r>
        </a:p>
      </dgm:t>
    </dgm:pt>
    <dgm:pt modelId="{70117CC3-7B70-4922-907C-89DFBA74F6D7}" type="parTrans" cxnId="{7FC3A856-D166-4E93-893B-559125D6D934}">
      <dgm:prSet/>
      <dgm:spPr/>
      <dgm:t>
        <a:bodyPr/>
        <a:lstStyle/>
        <a:p>
          <a:endParaRPr lang="en-US"/>
        </a:p>
      </dgm:t>
    </dgm:pt>
    <dgm:pt modelId="{8BC1A25F-CE1F-4D1C-93D3-2C735A1D5872}" type="sibTrans" cxnId="{7FC3A856-D166-4E93-893B-559125D6D934}">
      <dgm:prSet/>
      <dgm:spPr/>
      <dgm:t>
        <a:bodyPr/>
        <a:lstStyle/>
        <a:p>
          <a:endParaRPr lang="en-US"/>
        </a:p>
      </dgm:t>
    </dgm:pt>
    <dgm:pt modelId="{81D937B4-8C40-4F90-85D3-A19EBFDA575E}">
      <dgm:prSet/>
      <dgm:spPr/>
      <dgm:t>
        <a:bodyPr/>
        <a:lstStyle/>
        <a:p>
          <a:r>
            <a:rPr lang="en-IN" dirty="0" smtClean="0"/>
            <a:t>Design a simple model using finite element method.</a:t>
          </a:r>
        </a:p>
      </dgm:t>
    </dgm:pt>
    <dgm:pt modelId="{2FAE121F-5F34-4901-9CBD-9AF803C50621}" type="parTrans" cxnId="{B4E66187-6752-406C-BE50-CAC4B4936CEB}">
      <dgm:prSet/>
      <dgm:spPr/>
      <dgm:t>
        <a:bodyPr/>
        <a:lstStyle/>
        <a:p>
          <a:endParaRPr lang="en-US"/>
        </a:p>
      </dgm:t>
    </dgm:pt>
    <dgm:pt modelId="{4C655659-0E84-46F8-A777-DE42F10414C1}" type="sibTrans" cxnId="{B4E66187-6752-406C-BE50-CAC4B4936CEB}">
      <dgm:prSet/>
      <dgm:spPr/>
      <dgm:t>
        <a:bodyPr/>
        <a:lstStyle/>
        <a:p>
          <a:endParaRPr lang="en-US"/>
        </a:p>
      </dgm:t>
    </dgm:pt>
    <dgm:pt modelId="{EC0A914D-D23D-4193-B268-A01CA54F6718}">
      <dgm:prSet/>
      <dgm:spPr/>
      <dgm:t>
        <a:bodyPr/>
        <a:lstStyle/>
        <a:p>
          <a:r>
            <a:rPr lang="en-IN" dirty="0" smtClean="0"/>
            <a:t>Compare the results of IITPAVE and ABAQUS.</a:t>
          </a:r>
        </a:p>
      </dgm:t>
    </dgm:pt>
    <dgm:pt modelId="{8E9E3A4F-A1DB-4746-AD77-53D45F60396F}" type="parTrans" cxnId="{8319D7A1-3B8E-47D1-A5DC-0BFED4C12685}">
      <dgm:prSet/>
      <dgm:spPr/>
      <dgm:t>
        <a:bodyPr/>
        <a:lstStyle/>
        <a:p>
          <a:endParaRPr lang="en-US"/>
        </a:p>
      </dgm:t>
    </dgm:pt>
    <dgm:pt modelId="{C660317E-3FC4-410C-B8AF-18ED03BEC333}" type="sibTrans" cxnId="{8319D7A1-3B8E-47D1-A5DC-0BFED4C12685}">
      <dgm:prSet/>
      <dgm:spPr/>
      <dgm:t>
        <a:bodyPr/>
        <a:lstStyle/>
        <a:p>
          <a:endParaRPr lang="en-US"/>
        </a:p>
      </dgm:t>
    </dgm:pt>
    <dgm:pt modelId="{BC98A483-FA85-44C0-A1A7-F5881E5460AE}">
      <dgm:prSet/>
      <dgm:spPr/>
      <dgm:t>
        <a:bodyPr/>
        <a:lstStyle/>
        <a:p>
          <a:r>
            <a:rPr lang="en-IN" dirty="0" smtClean="0"/>
            <a:t>Design a real model using finite element method.</a:t>
          </a:r>
          <a:endParaRPr lang="en-IN" dirty="0"/>
        </a:p>
      </dgm:t>
    </dgm:pt>
    <dgm:pt modelId="{19E2B48C-45D4-4FF6-AB94-E2E60CD36A0F}" type="parTrans" cxnId="{0C722A1C-1B7E-428B-874A-B40666F89F5E}">
      <dgm:prSet/>
      <dgm:spPr/>
      <dgm:t>
        <a:bodyPr/>
        <a:lstStyle/>
        <a:p>
          <a:endParaRPr lang="en-US"/>
        </a:p>
      </dgm:t>
    </dgm:pt>
    <dgm:pt modelId="{68628189-1959-4B3F-BA23-3E7DBE83940D}" type="sibTrans" cxnId="{0C722A1C-1B7E-428B-874A-B40666F89F5E}">
      <dgm:prSet/>
      <dgm:spPr/>
      <dgm:t>
        <a:bodyPr/>
        <a:lstStyle/>
        <a:p>
          <a:endParaRPr lang="en-US"/>
        </a:p>
      </dgm:t>
    </dgm:pt>
    <dgm:pt modelId="{E89C8410-F4CF-43FC-B267-12B2964F1F4E}">
      <dgm:prSet/>
      <dgm:spPr/>
      <dgm:t>
        <a:bodyPr/>
        <a:lstStyle/>
        <a:p>
          <a:r>
            <a:rPr lang="en-IN" dirty="0" smtClean="0"/>
            <a:t>Evaluate the effects on layer thickness.</a:t>
          </a:r>
        </a:p>
      </dgm:t>
    </dgm:pt>
    <dgm:pt modelId="{1516237C-FE0D-49C5-AE4C-55F7B90DA9E0}" type="parTrans" cxnId="{B40B942A-2941-43B3-8202-F634A8546AC4}">
      <dgm:prSet/>
      <dgm:spPr/>
      <dgm:t>
        <a:bodyPr/>
        <a:lstStyle/>
        <a:p>
          <a:endParaRPr lang="en-US"/>
        </a:p>
      </dgm:t>
    </dgm:pt>
    <dgm:pt modelId="{CCA7271A-C08A-446A-9463-C6E56A63F1AC}" type="sibTrans" cxnId="{B40B942A-2941-43B3-8202-F634A8546AC4}">
      <dgm:prSet/>
      <dgm:spPr/>
      <dgm:t>
        <a:bodyPr/>
        <a:lstStyle/>
        <a:p>
          <a:endParaRPr lang="en-US"/>
        </a:p>
      </dgm:t>
    </dgm:pt>
    <dgm:pt modelId="{888E7046-29F6-4354-9978-785D345EDB3B}" type="pres">
      <dgm:prSet presAssocID="{7A5CB9E4-2F6B-40E9-8B5C-0C8E1D14DAB9}" presName="linearFlow" presStyleCnt="0">
        <dgm:presLayoutVars>
          <dgm:resizeHandles val="exact"/>
        </dgm:presLayoutVars>
      </dgm:prSet>
      <dgm:spPr/>
    </dgm:pt>
    <dgm:pt modelId="{C820776B-C912-415E-8FDD-E46711119C6D}" type="pres">
      <dgm:prSet presAssocID="{000BCB1C-B7BB-4727-8D25-3D4F49632985}" presName="node" presStyleLbl="node1" presStyleIdx="0" presStyleCnt="6">
        <dgm:presLayoutVars>
          <dgm:bulletEnabled val="1"/>
        </dgm:presLayoutVars>
      </dgm:prSet>
      <dgm:spPr/>
      <dgm:t>
        <a:bodyPr/>
        <a:lstStyle/>
        <a:p>
          <a:endParaRPr lang="en-US"/>
        </a:p>
      </dgm:t>
    </dgm:pt>
    <dgm:pt modelId="{9421A92E-80CB-49E6-8757-26FF3285E8B5}" type="pres">
      <dgm:prSet presAssocID="{EF04C167-E0B3-451A-BB37-E79C2B4C6DE4}" presName="sibTrans" presStyleLbl="sibTrans2D1" presStyleIdx="0" presStyleCnt="5"/>
      <dgm:spPr/>
      <dgm:t>
        <a:bodyPr/>
        <a:lstStyle/>
        <a:p>
          <a:endParaRPr lang="en-US"/>
        </a:p>
      </dgm:t>
    </dgm:pt>
    <dgm:pt modelId="{1BF6BE28-A833-4508-8907-431E83769AA8}" type="pres">
      <dgm:prSet presAssocID="{EF04C167-E0B3-451A-BB37-E79C2B4C6DE4}" presName="connectorText" presStyleLbl="sibTrans2D1" presStyleIdx="0" presStyleCnt="5"/>
      <dgm:spPr/>
      <dgm:t>
        <a:bodyPr/>
        <a:lstStyle/>
        <a:p>
          <a:endParaRPr lang="en-US"/>
        </a:p>
      </dgm:t>
    </dgm:pt>
    <dgm:pt modelId="{E9B07AC2-7D6F-414B-9CF4-54DDE17A1694}" type="pres">
      <dgm:prSet presAssocID="{8065466A-32B8-4E5F-B47A-136127FC80B4}" presName="node" presStyleLbl="node1" presStyleIdx="1" presStyleCnt="6">
        <dgm:presLayoutVars>
          <dgm:bulletEnabled val="1"/>
        </dgm:presLayoutVars>
      </dgm:prSet>
      <dgm:spPr/>
      <dgm:t>
        <a:bodyPr/>
        <a:lstStyle/>
        <a:p>
          <a:endParaRPr lang="en-US"/>
        </a:p>
      </dgm:t>
    </dgm:pt>
    <dgm:pt modelId="{585D0DDA-6F97-4718-AB30-42275C6A8C87}" type="pres">
      <dgm:prSet presAssocID="{8BC1A25F-CE1F-4D1C-93D3-2C735A1D5872}" presName="sibTrans" presStyleLbl="sibTrans2D1" presStyleIdx="1" presStyleCnt="5"/>
      <dgm:spPr/>
      <dgm:t>
        <a:bodyPr/>
        <a:lstStyle/>
        <a:p>
          <a:endParaRPr lang="en-US"/>
        </a:p>
      </dgm:t>
    </dgm:pt>
    <dgm:pt modelId="{26669814-AA7C-437D-9B85-0864A2CF975C}" type="pres">
      <dgm:prSet presAssocID="{8BC1A25F-CE1F-4D1C-93D3-2C735A1D5872}" presName="connectorText" presStyleLbl="sibTrans2D1" presStyleIdx="1" presStyleCnt="5"/>
      <dgm:spPr/>
      <dgm:t>
        <a:bodyPr/>
        <a:lstStyle/>
        <a:p>
          <a:endParaRPr lang="en-US"/>
        </a:p>
      </dgm:t>
    </dgm:pt>
    <dgm:pt modelId="{6E12E226-3020-4C2B-A882-93093E238B7E}" type="pres">
      <dgm:prSet presAssocID="{81D937B4-8C40-4F90-85D3-A19EBFDA575E}" presName="node" presStyleLbl="node1" presStyleIdx="2" presStyleCnt="6">
        <dgm:presLayoutVars>
          <dgm:bulletEnabled val="1"/>
        </dgm:presLayoutVars>
      </dgm:prSet>
      <dgm:spPr/>
      <dgm:t>
        <a:bodyPr/>
        <a:lstStyle/>
        <a:p>
          <a:endParaRPr lang="en-US"/>
        </a:p>
      </dgm:t>
    </dgm:pt>
    <dgm:pt modelId="{A32B6C97-B029-4E7C-BFC3-30EB0AC65279}" type="pres">
      <dgm:prSet presAssocID="{4C655659-0E84-46F8-A777-DE42F10414C1}" presName="sibTrans" presStyleLbl="sibTrans2D1" presStyleIdx="2" presStyleCnt="5"/>
      <dgm:spPr/>
      <dgm:t>
        <a:bodyPr/>
        <a:lstStyle/>
        <a:p>
          <a:endParaRPr lang="en-US"/>
        </a:p>
      </dgm:t>
    </dgm:pt>
    <dgm:pt modelId="{A481C4D7-651B-4484-9817-22C1DE9F340A}" type="pres">
      <dgm:prSet presAssocID="{4C655659-0E84-46F8-A777-DE42F10414C1}" presName="connectorText" presStyleLbl="sibTrans2D1" presStyleIdx="2" presStyleCnt="5"/>
      <dgm:spPr/>
      <dgm:t>
        <a:bodyPr/>
        <a:lstStyle/>
        <a:p>
          <a:endParaRPr lang="en-US"/>
        </a:p>
      </dgm:t>
    </dgm:pt>
    <dgm:pt modelId="{99642125-AC2B-46E2-ADC0-7DFA9B040124}" type="pres">
      <dgm:prSet presAssocID="{EC0A914D-D23D-4193-B268-A01CA54F6718}" presName="node" presStyleLbl="node1" presStyleIdx="3" presStyleCnt="6">
        <dgm:presLayoutVars>
          <dgm:bulletEnabled val="1"/>
        </dgm:presLayoutVars>
      </dgm:prSet>
      <dgm:spPr/>
      <dgm:t>
        <a:bodyPr/>
        <a:lstStyle/>
        <a:p>
          <a:endParaRPr lang="en-US"/>
        </a:p>
      </dgm:t>
    </dgm:pt>
    <dgm:pt modelId="{BA5F990D-053E-4039-8094-E1AE45D685C7}" type="pres">
      <dgm:prSet presAssocID="{C660317E-3FC4-410C-B8AF-18ED03BEC333}" presName="sibTrans" presStyleLbl="sibTrans2D1" presStyleIdx="3" presStyleCnt="5"/>
      <dgm:spPr/>
      <dgm:t>
        <a:bodyPr/>
        <a:lstStyle/>
        <a:p>
          <a:endParaRPr lang="en-US"/>
        </a:p>
      </dgm:t>
    </dgm:pt>
    <dgm:pt modelId="{E10B6917-E1BB-4A78-9911-5CBAAD401973}" type="pres">
      <dgm:prSet presAssocID="{C660317E-3FC4-410C-B8AF-18ED03BEC333}" presName="connectorText" presStyleLbl="sibTrans2D1" presStyleIdx="3" presStyleCnt="5"/>
      <dgm:spPr/>
      <dgm:t>
        <a:bodyPr/>
        <a:lstStyle/>
        <a:p>
          <a:endParaRPr lang="en-US"/>
        </a:p>
      </dgm:t>
    </dgm:pt>
    <dgm:pt modelId="{A4DD771B-FEA8-4A63-BF9B-ADECC3A8AD88}" type="pres">
      <dgm:prSet presAssocID="{BC98A483-FA85-44C0-A1A7-F5881E5460AE}" presName="node" presStyleLbl="node1" presStyleIdx="4" presStyleCnt="6">
        <dgm:presLayoutVars>
          <dgm:bulletEnabled val="1"/>
        </dgm:presLayoutVars>
      </dgm:prSet>
      <dgm:spPr/>
      <dgm:t>
        <a:bodyPr/>
        <a:lstStyle/>
        <a:p>
          <a:endParaRPr lang="en-US"/>
        </a:p>
      </dgm:t>
    </dgm:pt>
    <dgm:pt modelId="{D2229EE9-67AD-4EE1-8589-39848FA1F523}" type="pres">
      <dgm:prSet presAssocID="{68628189-1959-4B3F-BA23-3E7DBE83940D}" presName="sibTrans" presStyleLbl="sibTrans2D1" presStyleIdx="4" presStyleCnt="5"/>
      <dgm:spPr/>
      <dgm:t>
        <a:bodyPr/>
        <a:lstStyle/>
        <a:p>
          <a:endParaRPr lang="en-US"/>
        </a:p>
      </dgm:t>
    </dgm:pt>
    <dgm:pt modelId="{C3BE3272-D4ED-423D-8829-60B4B6D9CA39}" type="pres">
      <dgm:prSet presAssocID="{68628189-1959-4B3F-BA23-3E7DBE83940D}" presName="connectorText" presStyleLbl="sibTrans2D1" presStyleIdx="4" presStyleCnt="5"/>
      <dgm:spPr/>
      <dgm:t>
        <a:bodyPr/>
        <a:lstStyle/>
        <a:p>
          <a:endParaRPr lang="en-US"/>
        </a:p>
      </dgm:t>
    </dgm:pt>
    <dgm:pt modelId="{DBB53E93-9573-48F9-B111-AADC36E54FBF}" type="pres">
      <dgm:prSet presAssocID="{E89C8410-F4CF-43FC-B267-12B2964F1F4E}" presName="node" presStyleLbl="node1" presStyleIdx="5" presStyleCnt="6">
        <dgm:presLayoutVars>
          <dgm:bulletEnabled val="1"/>
        </dgm:presLayoutVars>
      </dgm:prSet>
      <dgm:spPr/>
      <dgm:t>
        <a:bodyPr/>
        <a:lstStyle/>
        <a:p>
          <a:endParaRPr lang="en-US"/>
        </a:p>
      </dgm:t>
    </dgm:pt>
  </dgm:ptLst>
  <dgm:cxnLst>
    <dgm:cxn modelId="{7FC3A856-D166-4E93-893B-559125D6D934}" srcId="{7A5CB9E4-2F6B-40E9-8B5C-0C8E1D14DAB9}" destId="{8065466A-32B8-4E5F-B47A-136127FC80B4}" srcOrd="1" destOrd="0" parTransId="{70117CC3-7B70-4922-907C-89DFBA74F6D7}" sibTransId="{8BC1A25F-CE1F-4D1C-93D3-2C735A1D5872}"/>
    <dgm:cxn modelId="{EE5B2FAC-9ECE-4B56-8210-0B9A779D262D}" type="presOf" srcId="{000BCB1C-B7BB-4727-8D25-3D4F49632985}" destId="{C820776B-C912-415E-8FDD-E46711119C6D}" srcOrd="0" destOrd="0" presId="urn:microsoft.com/office/officeart/2005/8/layout/process2"/>
    <dgm:cxn modelId="{B4E66187-6752-406C-BE50-CAC4B4936CEB}" srcId="{7A5CB9E4-2F6B-40E9-8B5C-0C8E1D14DAB9}" destId="{81D937B4-8C40-4F90-85D3-A19EBFDA575E}" srcOrd="2" destOrd="0" parTransId="{2FAE121F-5F34-4901-9CBD-9AF803C50621}" sibTransId="{4C655659-0E84-46F8-A777-DE42F10414C1}"/>
    <dgm:cxn modelId="{A5EA6A82-66A2-46CC-A138-9EE1B3262968}" type="presOf" srcId="{E89C8410-F4CF-43FC-B267-12B2964F1F4E}" destId="{DBB53E93-9573-48F9-B111-AADC36E54FBF}" srcOrd="0" destOrd="0" presId="urn:microsoft.com/office/officeart/2005/8/layout/process2"/>
    <dgm:cxn modelId="{0C722A1C-1B7E-428B-874A-B40666F89F5E}" srcId="{7A5CB9E4-2F6B-40E9-8B5C-0C8E1D14DAB9}" destId="{BC98A483-FA85-44C0-A1A7-F5881E5460AE}" srcOrd="4" destOrd="0" parTransId="{19E2B48C-45D4-4FF6-AB94-E2E60CD36A0F}" sibTransId="{68628189-1959-4B3F-BA23-3E7DBE83940D}"/>
    <dgm:cxn modelId="{0931B122-D4F5-4408-8EEE-569899214DAB}" type="presOf" srcId="{EC0A914D-D23D-4193-B268-A01CA54F6718}" destId="{99642125-AC2B-46E2-ADC0-7DFA9B040124}" srcOrd="0" destOrd="0" presId="urn:microsoft.com/office/officeart/2005/8/layout/process2"/>
    <dgm:cxn modelId="{06A3D432-B5FB-4EEA-ACDF-C620AD88EFA3}" type="presOf" srcId="{EF04C167-E0B3-451A-BB37-E79C2B4C6DE4}" destId="{9421A92E-80CB-49E6-8757-26FF3285E8B5}" srcOrd="0" destOrd="0" presId="urn:microsoft.com/office/officeart/2005/8/layout/process2"/>
    <dgm:cxn modelId="{0BDE9106-CDD6-4068-AFAB-6372B7BCCDCF}" type="presOf" srcId="{4C655659-0E84-46F8-A777-DE42F10414C1}" destId="{A481C4D7-651B-4484-9817-22C1DE9F340A}" srcOrd="1" destOrd="0" presId="urn:microsoft.com/office/officeart/2005/8/layout/process2"/>
    <dgm:cxn modelId="{B40B942A-2941-43B3-8202-F634A8546AC4}" srcId="{7A5CB9E4-2F6B-40E9-8B5C-0C8E1D14DAB9}" destId="{E89C8410-F4CF-43FC-B267-12B2964F1F4E}" srcOrd="5" destOrd="0" parTransId="{1516237C-FE0D-49C5-AE4C-55F7B90DA9E0}" sibTransId="{CCA7271A-C08A-446A-9463-C6E56A63F1AC}"/>
    <dgm:cxn modelId="{ECAB14A6-0C7B-49BF-A827-80F95C7EC0B0}" type="presOf" srcId="{4C655659-0E84-46F8-A777-DE42F10414C1}" destId="{A32B6C97-B029-4E7C-BFC3-30EB0AC65279}" srcOrd="0" destOrd="0" presId="urn:microsoft.com/office/officeart/2005/8/layout/process2"/>
    <dgm:cxn modelId="{11690FF4-B237-4631-84B9-CE5BE8E43DD8}" type="presOf" srcId="{7A5CB9E4-2F6B-40E9-8B5C-0C8E1D14DAB9}" destId="{888E7046-29F6-4354-9978-785D345EDB3B}" srcOrd="0" destOrd="0" presId="urn:microsoft.com/office/officeart/2005/8/layout/process2"/>
    <dgm:cxn modelId="{33D81D2C-47A0-4453-A0D1-160B0F370AE0}" type="presOf" srcId="{C660317E-3FC4-410C-B8AF-18ED03BEC333}" destId="{BA5F990D-053E-4039-8094-E1AE45D685C7}" srcOrd="0" destOrd="0" presId="urn:microsoft.com/office/officeart/2005/8/layout/process2"/>
    <dgm:cxn modelId="{A8328E38-C661-455C-AAB6-185F357D3E74}" type="presOf" srcId="{EF04C167-E0B3-451A-BB37-E79C2B4C6DE4}" destId="{1BF6BE28-A833-4508-8907-431E83769AA8}" srcOrd="1" destOrd="0" presId="urn:microsoft.com/office/officeart/2005/8/layout/process2"/>
    <dgm:cxn modelId="{08180B88-D82B-43D0-AC8A-5BD85EEF3412}" type="presOf" srcId="{8BC1A25F-CE1F-4D1C-93D3-2C735A1D5872}" destId="{585D0DDA-6F97-4718-AB30-42275C6A8C87}" srcOrd="0" destOrd="0" presId="urn:microsoft.com/office/officeart/2005/8/layout/process2"/>
    <dgm:cxn modelId="{B13EBA4F-A3F9-4F8F-89CA-10F03ECB576B}" srcId="{7A5CB9E4-2F6B-40E9-8B5C-0C8E1D14DAB9}" destId="{000BCB1C-B7BB-4727-8D25-3D4F49632985}" srcOrd="0" destOrd="0" parTransId="{9C4B7F6A-4B33-4C0A-9DE1-3D9B78BFEBC7}" sibTransId="{EF04C167-E0B3-451A-BB37-E79C2B4C6DE4}"/>
    <dgm:cxn modelId="{51CC6CE2-5DEF-4766-8FE2-AB4BDF6A2CE9}" type="presOf" srcId="{81D937B4-8C40-4F90-85D3-A19EBFDA575E}" destId="{6E12E226-3020-4C2B-A882-93093E238B7E}" srcOrd="0" destOrd="0" presId="urn:microsoft.com/office/officeart/2005/8/layout/process2"/>
    <dgm:cxn modelId="{3B9E0689-1325-47DA-B7B8-9AD67F83EF25}" type="presOf" srcId="{68628189-1959-4B3F-BA23-3E7DBE83940D}" destId="{D2229EE9-67AD-4EE1-8589-39848FA1F523}" srcOrd="0" destOrd="0" presId="urn:microsoft.com/office/officeart/2005/8/layout/process2"/>
    <dgm:cxn modelId="{AAEE68B6-4B3E-4BBD-80FF-986F015893DE}" type="presOf" srcId="{8BC1A25F-CE1F-4D1C-93D3-2C735A1D5872}" destId="{26669814-AA7C-437D-9B85-0864A2CF975C}" srcOrd="1" destOrd="0" presId="urn:microsoft.com/office/officeart/2005/8/layout/process2"/>
    <dgm:cxn modelId="{8319D7A1-3B8E-47D1-A5DC-0BFED4C12685}" srcId="{7A5CB9E4-2F6B-40E9-8B5C-0C8E1D14DAB9}" destId="{EC0A914D-D23D-4193-B268-A01CA54F6718}" srcOrd="3" destOrd="0" parTransId="{8E9E3A4F-A1DB-4746-AD77-53D45F60396F}" sibTransId="{C660317E-3FC4-410C-B8AF-18ED03BEC333}"/>
    <dgm:cxn modelId="{1D4AD08B-AB90-4353-A756-632786D37804}" type="presOf" srcId="{C660317E-3FC4-410C-B8AF-18ED03BEC333}" destId="{E10B6917-E1BB-4A78-9911-5CBAAD401973}" srcOrd="1" destOrd="0" presId="urn:microsoft.com/office/officeart/2005/8/layout/process2"/>
    <dgm:cxn modelId="{CDE8F2DF-A24A-4DD3-B03D-5A932A46B606}" type="presOf" srcId="{68628189-1959-4B3F-BA23-3E7DBE83940D}" destId="{C3BE3272-D4ED-423D-8829-60B4B6D9CA39}" srcOrd="1" destOrd="0" presId="urn:microsoft.com/office/officeart/2005/8/layout/process2"/>
    <dgm:cxn modelId="{67B72237-E318-43CD-952D-6C084983D14F}" type="presOf" srcId="{BC98A483-FA85-44C0-A1A7-F5881E5460AE}" destId="{A4DD771B-FEA8-4A63-BF9B-ADECC3A8AD88}" srcOrd="0" destOrd="0" presId="urn:microsoft.com/office/officeart/2005/8/layout/process2"/>
    <dgm:cxn modelId="{07D2CDFE-1C97-4C1F-85B7-31794AC25A12}" type="presOf" srcId="{8065466A-32B8-4E5F-B47A-136127FC80B4}" destId="{E9B07AC2-7D6F-414B-9CF4-54DDE17A1694}" srcOrd="0" destOrd="0" presId="urn:microsoft.com/office/officeart/2005/8/layout/process2"/>
    <dgm:cxn modelId="{9C75F889-411E-4745-B736-CBB2613EC57E}" type="presParOf" srcId="{888E7046-29F6-4354-9978-785D345EDB3B}" destId="{C820776B-C912-415E-8FDD-E46711119C6D}" srcOrd="0" destOrd="0" presId="urn:microsoft.com/office/officeart/2005/8/layout/process2"/>
    <dgm:cxn modelId="{59BA966D-AC35-4666-B033-0CED1AB0F63B}" type="presParOf" srcId="{888E7046-29F6-4354-9978-785D345EDB3B}" destId="{9421A92E-80CB-49E6-8757-26FF3285E8B5}" srcOrd="1" destOrd="0" presId="urn:microsoft.com/office/officeart/2005/8/layout/process2"/>
    <dgm:cxn modelId="{D61767B2-6FFB-457B-9D10-8BEA0469C1A8}" type="presParOf" srcId="{9421A92E-80CB-49E6-8757-26FF3285E8B5}" destId="{1BF6BE28-A833-4508-8907-431E83769AA8}" srcOrd="0" destOrd="0" presId="urn:microsoft.com/office/officeart/2005/8/layout/process2"/>
    <dgm:cxn modelId="{88E8F5E4-79DA-4A03-861F-29FFBE565887}" type="presParOf" srcId="{888E7046-29F6-4354-9978-785D345EDB3B}" destId="{E9B07AC2-7D6F-414B-9CF4-54DDE17A1694}" srcOrd="2" destOrd="0" presId="urn:microsoft.com/office/officeart/2005/8/layout/process2"/>
    <dgm:cxn modelId="{D85C5317-22FA-4EF5-851B-74B7ED66B357}" type="presParOf" srcId="{888E7046-29F6-4354-9978-785D345EDB3B}" destId="{585D0DDA-6F97-4718-AB30-42275C6A8C87}" srcOrd="3" destOrd="0" presId="urn:microsoft.com/office/officeart/2005/8/layout/process2"/>
    <dgm:cxn modelId="{12F91E15-DFA8-4EFE-B87B-58C8453307D1}" type="presParOf" srcId="{585D0DDA-6F97-4718-AB30-42275C6A8C87}" destId="{26669814-AA7C-437D-9B85-0864A2CF975C}" srcOrd="0" destOrd="0" presId="urn:microsoft.com/office/officeart/2005/8/layout/process2"/>
    <dgm:cxn modelId="{3D32695F-AA61-44D1-8087-BCADFD835951}" type="presParOf" srcId="{888E7046-29F6-4354-9978-785D345EDB3B}" destId="{6E12E226-3020-4C2B-A882-93093E238B7E}" srcOrd="4" destOrd="0" presId="urn:microsoft.com/office/officeart/2005/8/layout/process2"/>
    <dgm:cxn modelId="{235BE136-B93C-407B-818B-07A9BD46D565}" type="presParOf" srcId="{888E7046-29F6-4354-9978-785D345EDB3B}" destId="{A32B6C97-B029-4E7C-BFC3-30EB0AC65279}" srcOrd="5" destOrd="0" presId="urn:microsoft.com/office/officeart/2005/8/layout/process2"/>
    <dgm:cxn modelId="{61015AA6-2464-47C9-A2C3-48C0F19936F0}" type="presParOf" srcId="{A32B6C97-B029-4E7C-BFC3-30EB0AC65279}" destId="{A481C4D7-651B-4484-9817-22C1DE9F340A}" srcOrd="0" destOrd="0" presId="urn:microsoft.com/office/officeart/2005/8/layout/process2"/>
    <dgm:cxn modelId="{19A804C0-DF2A-44A5-8BED-266747DB62F7}" type="presParOf" srcId="{888E7046-29F6-4354-9978-785D345EDB3B}" destId="{99642125-AC2B-46E2-ADC0-7DFA9B040124}" srcOrd="6" destOrd="0" presId="urn:microsoft.com/office/officeart/2005/8/layout/process2"/>
    <dgm:cxn modelId="{E2DA990F-D6D7-421E-BC3C-CC72106EA1AE}" type="presParOf" srcId="{888E7046-29F6-4354-9978-785D345EDB3B}" destId="{BA5F990D-053E-4039-8094-E1AE45D685C7}" srcOrd="7" destOrd="0" presId="urn:microsoft.com/office/officeart/2005/8/layout/process2"/>
    <dgm:cxn modelId="{23B8E896-DB53-4B85-87E3-538A9448C1E5}" type="presParOf" srcId="{BA5F990D-053E-4039-8094-E1AE45D685C7}" destId="{E10B6917-E1BB-4A78-9911-5CBAAD401973}" srcOrd="0" destOrd="0" presId="urn:microsoft.com/office/officeart/2005/8/layout/process2"/>
    <dgm:cxn modelId="{02DCC5AB-81C4-49B2-B3CC-9C4F1CD2F32E}" type="presParOf" srcId="{888E7046-29F6-4354-9978-785D345EDB3B}" destId="{A4DD771B-FEA8-4A63-BF9B-ADECC3A8AD88}" srcOrd="8" destOrd="0" presId="urn:microsoft.com/office/officeart/2005/8/layout/process2"/>
    <dgm:cxn modelId="{A0F83A7C-5526-426A-BC7E-A4F3625A947B}" type="presParOf" srcId="{888E7046-29F6-4354-9978-785D345EDB3B}" destId="{D2229EE9-67AD-4EE1-8589-39848FA1F523}" srcOrd="9" destOrd="0" presId="urn:microsoft.com/office/officeart/2005/8/layout/process2"/>
    <dgm:cxn modelId="{5C845564-6578-421C-B819-CCF72B59EE32}" type="presParOf" srcId="{D2229EE9-67AD-4EE1-8589-39848FA1F523}" destId="{C3BE3272-D4ED-423D-8829-60B4B6D9CA39}" srcOrd="0" destOrd="0" presId="urn:microsoft.com/office/officeart/2005/8/layout/process2"/>
    <dgm:cxn modelId="{918DA75C-8678-466A-996B-E528F66046B9}" type="presParOf" srcId="{888E7046-29F6-4354-9978-785D345EDB3B}" destId="{DBB53E93-9573-48F9-B111-AADC36E54FBF}" srcOrd="10"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20776B-C912-415E-8FDD-E46711119C6D}">
      <dsp:nvSpPr>
        <dsp:cNvPr id="0" name=""/>
        <dsp:cNvSpPr/>
      </dsp:nvSpPr>
      <dsp:spPr>
        <a:xfrm>
          <a:off x="2812611" y="2149"/>
          <a:ext cx="2502776" cy="63698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Comprehensive literature review.</a:t>
          </a:r>
          <a:endParaRPr lang="en-US" sz="1600" kern="1200" dirty="0"/>
        </a:p>
      </dsp:txBody>
      <dsp:txXfrm>
        <a:off x="2831268" y="20806"/>
        <a:ext cx="2465462" cy="599670"/>
      </dsp:txXfrm>
    </dsp:sp>
    <dsp:sp modelId="{9421A92E-80CB-49E6-8757-26FF3285E8B5}">
      <dsp:nvSpPr>
        <dsp:cNvPr id="0" name=""/>
        <dsp:cNvSpPr/>
      </dsp:nvSpPr>
      <dsp:spPr>
        <a:xfrm rot="5400000">
          <a:off x="3944565" y="655058"/>
          <a:ext cx="238869" cy="28664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3978007" y="678945"/>
        <a:ext cx="171986" cy="167208"/>
      </dsp:txXfrm>
    </dsp:sp>
    <dsp:sp modelId="{E9B07AC2-7D6F-414B-9CF4-54DDE17A1694}">
      <dsp:nvSpPr>
        <dsp:cNvPr id="0" name=""/>
        <dsp:cNvSpPr/>
      </dsp:nvSpPr>
      <dsp:spPr>
        <a:xfrm>
          <a:off x="2812611" y="957626"/>
          <a:ext cx="2502776" cy="63698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IN" sz="1600" kern="1200" dirty="0" smtClean="0"/>
            <a:t>Design of pavement using IRC 37.</a:t>
          </a:r>
        </a:p>
      </dsp:txBody>
      <dsp:txXfrm>
        <a:off x="2831268" y="976283"/>
        <a:ext cx="2465462" cy="599670"/>
      </dsp:txXfrm>
    </dsp:sp>
    <dsp:sp modelId="{585D0DDA-6F97-4718-AB30-42275C6A8C87}">
      <dsp:nvSpPr>
        <dsp:cNvPr id="0" name=""/>
        <dsp:cNvSpPr/>
      </dsp:nvSpPr>
      <dsp:spPr>
        <a:xfrm rot="5400000">
          <a:off x="3944565" y="1610535"/>
          <a:ext cx="238869" cy="28664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3978007" y="1634422"/>
        <a:ext cx="171986" cy="167208"/>
      </dsp:txXfrm>
    </dsp:sp>
    <dsp:sp modelId="{6E12E226-3020-4C2B-A882-93093E238B7E}">
      <dsp:nvSpPr>
        <dsp:cNvPr id="0" name=""/>
        <dsp:cNvSpPr/>
      </dsp:nvSpPr>
      <dsp:spPr>
        <a:xfrm>
          <a:off x="2812611" y="1913102"/>
          <a:ext cx="2502776" cy="63698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IN" sz="1600" kern="1200" dirty="0" smtClean="0"/>
            <a:t>Design a simple model using finite element method.</a:t>
          </a:r>
        </a:p>
      </dsp:txBody>
      <dsp:txXfrm>
        <a:off x="2831268" y="1931759"/>
        <a:ext cx="2465462" cy="599670"/>
      </dsp:txXfrm>
    </dsp:sp>
    <dsp:sp modelId="{A32B6C97-B029-4E7C-BFC3-30EB0AC65279}">
      <dsp:nvSpPr>
        <dsp:cNvPr id="0" name=""/>
        <dsp:cNvSpPr/>
      </dsp:nvSpPr>
      <dsp:spPr>
        <a:xfrm rot="5400000">
          <a:off x="3944565" y="2566012"/>
          <a:ext cx="238869" cy="28664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3978007" y="2589899"/>
        <a:ext cx="171986" cy="167208"/>
      </dsp:txXfrm>
    </dsp:sp>
    <dsp:sp modelId="{99642125-AC2B-46E2-ADC0-7DFA9B040124}">
      <dsp:nvSpPr>
        <dsp:cNvPr id="0" name=""/>
        <dsp:cNvSpPr/>
      </dsp:nvSpPr>
      <dsp:spPr>
        <a:xfrm>
          <a:off x="2812611" y="2868579"/>
          <a:ext cx="2502776" cy="63698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IN" sz="1600" kern="1200" dirty="0" smtClean="0"/>
            <a:t>Compare the results of IITPAVE and ABAQUS.</a:t>
          </a:r>
        </a:p>
      </dsp:txBody>
      <dsp:txXfrm>
        <a:off x="2831268" y="2887236"/>
        <a:ext cx="2465462" cy="599670"/>
      </dsp:txXfrm>
    </dsp:sp>
    <dsp:sp modelId="{BA5F990D-053E-4039-8094-E1AE45D685C7}">
      <dsp:nvSpPr>
        <dsp:cNvPr id="0" name=""/>
        <dsp:cNvSpPr/>
      </dsp:nvSpPr>
      <dsp:spPr>
        <a:xfrm rot="5400000">
          <a:off x="3944565" y="3521488"/>
          <a:ext cx="238869" cy="28664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3978007" y="3545375"/>
        <a:ext cx="171986" cy="167208"/>
      </dsp:txXfrm>
    </dsp:sp>
    <dsp:sp modelId="{A4DD771B-FEA8-4A63-BF9B-ADECC3A8AD88}">
      <dsp:nvSpPr>
        <dsp:cNvPr id="0" name=""/>
        <dsp:cNvSpPr/>
      </dsp:nvSpPr>
      <dsp:spPr>
        <a:xfrm>
          <a:off x="2812611" y="3824056"/>
          <a:ext cx="2502776" cy="63698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IN" sz="1600" kern="1200" dirty="0" smtClean="0"/>
            <a:t>Design a real model using finite element method.</a:t>
          </a:r>
          <a:endParaRPr lang="en-IN" sz="1600" kern="1200" dirty="0"/>
        </a:p>
      </dsp:txBody>
      <dsp:txXfrm>
        <a:off x="2831268" y="3842713"/>
        <a:ext cx="2465462" cy="599670"/>
      </dsp:txXfrm>
    </dsp:sp>
    <dsp:sp modelId="{D2229EE9-67AD-4EE1-8589-39848FA1F523}">
      <dsp:nvSpPr>
        <dsp:cNvPr id="0" name=""/>
        <dsp:cNvSpPr/>
      </dsp:nvSpPr>
      <dsp:spPr>
        <a:xfrm rot="5400000">
          <a:off x="3944565" y="4476965"/>
          <a:ext cx="238869" cy="28664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3978007" y="4500852"/>
        <a:ext cx="171986" cy="167208"/>
      </dsp:txXfrm>
    </dsp:sp>
    <dsp:sp modelId="{DBB53E93-9573-48F9-B111-AADC36E54FBF}">
      <dsp:nvSpPr>
        <dsp:cNvPr id="0" name=""/>
        <dsp:cNvSpPr/>
      </dsp:nvSpPr>
      <dsp:spPr>
        <a:xfrm>
          <a:off x="2812611" y="4779532"/>
          <a:ext cx="2502776" cy="63698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IN" sz="1600" kern="1200" dirty="0" smtClean="0"/>
            <a:t>Evaluate the effects on layer thickness.</a:t>
          </a:r>
        </a:p>
      </dsp:txBody>
      <dsp:txXfrm>
        <a:off x="2831268" y="4798189"/>
        <a:ext cx="2465462" cy="599670"/>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C08EA4-1600-46A4-A0BC-C1620613ADDC}" type="datetimeFigureOut">
              <a:rPr lang="en-IN" smtClean="0"/>
              <a:t>25-05-2022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D75E3E-6A6E-41B3-80EC-F17D4E238303}" type="slidenum">
              <a:rPr lang="en-IN" smtClean="0"/>
              <a:t>‹#›</a:t>
            </a:fld>
            <a:endParaRPr lang="en-IN"/>
          </a:p>
        </p:txBody>
      </p:sp>
    </p:spTree>
    <p:extLst>
      <p:ext uri="{BB962C8B-B14F-4D97-AF65-F5344CB8AC3E}">
        <p14:creationId xmlns:p14="http://schemas.microsoft.com/office/powerpoint/2010/main" val="2420536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BE6132C-4B43-4BD2-9E55-4FB822B6493F}" type="datetime1">
              <a:rPr lang="en-IN" smtClean="0"/>
              <a:t>25-05-2022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C5B344-FBB0-4E68-872F-C54903973326}" type="slidenum">
              <a:rPr lang="en-IN" smtClean="0"/>
              <a:t>‹#›</a:t>
            </a:fld>
            <a:endParaRPr lang="en-IN"/>
          </a:p>
        </p:txBody>
      </p:sp>
    </p:spTree>
    <p:extLst>
      <p:ext uri="{BB962C8B-B14F-4D97-AF65-F5344CB8AC3E}">
        <p14:creationId xmlns:p14="http://schemas.microsoft.com/office/powerpoint/2010/main" val="409174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EBB4D7C-140C-4A34-B301-B98AE4303816}" type="datetime1">
              <a:rPr lang="en-IN" smtClean="0"/>
              <a:t>25-05-2022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C5B344-FBB0-4E68-872F-C54903973326}" type="slidenum">
              <a:rPr lang="en-IN" smtClean="0"/>
              <a:t>‹#›</a:t>
            </a:fld>
            <a:endParaRPr lang="en-IN"/>
          </a:p>
        </p:txBody>
      </p:sp>
    </p:spTree>
    <p:extLst>
      <p:ext uri="{BB962C8B-B14F-4D97-AF65-F5344CB8AC3E}">
        <p14:creationId xmlns:p14="http://schemas.microsoft.com/office/powerpoint/2010/main" val="42513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CDBC80F-8850-4661-B6E9-8EED1C2D6387}" type="datetime1">
              <a:rPr lang="en-IN" smtClean="0"/>
              <a:t>25-05-2022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C5B344-FBB0-4E68-872F-C54903973326}" type="slidenum">
              <a:rPr lang="en-IN" smtClean="0"/>
              <a:t>‹#›</a:t>
            </a:fld>
            <a:endParaRPr lang="en-IN"/>
          </a:p>
        </p:txBody>
      </p:sp>
    </p:spTree>
    <p:extLst>
      <p:ext uri="{BB962C8B-B14F-4D97-AF65-F5344CB8AC3E}">
        <p14:creationId xmlns:p14="http://schemas.microsoft.com/office/powerpoint/2010/main" val="3692650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6E89B04-9E87-4395-BB4A-C08646FC9790}" type="datetime1">
              <a:rPr lang="en-IN" smtClean="0"/>
              <a:t>25-05-2022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C5B344-FBB0-4E68-872F-C54903973326}" type="slidenum">
              <a:rPr lang="en-IN" smtClean="0"/>
              <a:t>‹#›</a:t>
            </a:fld>
            <a:endParaRPr lang="en-IN"/>
          </a:p>
        </p:txBody>
      </p:sp>
    </p:spTree>
    <p:extLst>
      <p:ext uri="{BB962C8B-B14F-4D97-AF65-F5344CB8AC3E}">
        <p14:creationId xmlns:p14="http://schemas.microsoft.com/office/powerpoint/2010/main" val="1571512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6D4582-330A-4ED7-BF0B-C6C94E2E64CD}" type="datetime1">
              <a:rPr lang="en-IN" smtClean="0"/>
              <a:t>25-05-2022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C5B344-FBB0-4E68-872F-C54903973326}" type="slidenum">
              <a:rPr lang="en-IN" smtClean="0"/>
              <a:t>‹#›</a:t>
            </a:fld>
            <a:endParaRPr lang="en-IN"/>
          </a:p>
        </p:txBody>
      </p:sp>
    </p:spTree>
    <p:extLst>
      <p:ext uri="{BB962C8B-B14F-4D97-AF65-F5344CB8AC3E}">
        <p14:creationId xmlns:p14="http://schemas.microsoft.com/office/powerpoint/2010/main" val="1216333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464635E-1EEF-4841-8105-36D89B1B602A}" type="datetime1">
              <a:rPr lang="en-IN" smtClean="0"/>
              <a:t>25-05-2022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C5B344-FBB0-4E68-872F-C54903973326}" type="slidenum">
              <a:rPr lang="en-IN" smtClean="0"/>
              <a:t>‹#›</a:t>
            </a:fld>
            <a:endParaRPr lang="en-IN"/>
          </a:p>
        </p:txBody>
      </p:sp>
    </p:spTree>
    <p:extLst>
      <p:ext uri="{BB962C8B-B14F-4D97-AF65-F5344CB8AC3E}">
        <p14:creationId xmlns:p14="http://schemas.microsoft.com/office/powerpoint/2010/main" val="3921790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D1B87A6-5061-4260-A824-3E00E9AEC3D2}" type="datetime1">
              <a:rPr lang="en-IN" smtClean="0"/>
              <a:t>25-05-2022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1C5B344-FBB0-4E68-872F-C54903973326}" type="slidenum">
              <a:rPr lang="en-IN" smtClean="0"/>
              <a:t>‹#›</a:t>
            </a:fld>
            <a:endParaRPr lang="en-IN"/>
          </a:p>
        </p:txBody>
      </p:sp>
    </p:spTree>
    <p:extLst>
      <p:ext uri="{BB962C8B-B14F-4D97-AF65-F5344CB8AC3E}">
        <p14:creationId xmlns:p14="http://schemas.microsoft.com/office/powerpoint/2010/main" val="1210970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B3E891B-FDE8-426E-8829-AB4789D89FE1}" type="datetime1">
              <a:rPr lang="en-IN" smtClean="0"/>
              <a:t>25-05-2022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1C5B344-FBB0-4E68-872F-C54903973326}" type="slidenum">
              <a:rPr lang="en-IN" smtClean="0"/>
              <a:t>‹#›</a:t>
            </a:fld>
            <a:endParaRPr lang="en-IN"/>
          </a:p>
        </p:txBody>
      </p:sp>
    </p:spTree>
    <p:extLst>
      <p:ext uri="{BB962C8B-B14F-4D97-AF65-F5344CB8AC3E}">
        <p14:creationId xmlns:p14="http://schemas.microsoft.com/office/powerpoint/2010/main" val="3951419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0954EB-EF11-4908-9C5A-4BB6EBBD3C1A}" type="datetime1">
              <a:rPr lang="en-IN" smtClean="0"/>
              <a:t>25-05-2022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1C5B344-FBB0-4E68-872F-C54903973326}" type="slidenum">
              <a:rPr lang="en-IN" smtClean="0"/>
              <a:t>‹#›</a:t>
            </a:fld>
            <a:endParaRPr lang="en-IN"/>
          </a:p>
        </p:txBody>
      </p:sp>
    </p:spTree>
    <p:extLst>
      <p:ext uri="{BB962C8B-B14F-4D97-AF65-F5344CB8AC3E}">
        <p14:creationId xmlns:p14="http://schemas.microsoft.com/office/powerpoint/2010/main" val="16075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7DD057-06F9-4DD7-A136-9093B20051F4}" type="datetime1">
              <a:rPr lang="en-IN" smtClean="0"/>
              <a:t>25-05-2022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C5B344-FBB0-4E68-872F-C54903973326}" type="slidenum">
              <a:rPr lang="en-IN" smtClean="0"/>
              <a:t>‹#›</a:t>
            </a:fld>
            <a:endParaRPr lang="en-IN"/>
          </a:p>
        </p:txBody>
      </p:sp>
    </p:spTree>
    <p:extLst>
      <p:ext uri="{BB962C8B-B14F-4D97-AF65-F5344CB8AC3E}">
        <p14:creationId xmlns:p14="http://schemas.microsoft.com/office/powerpoint/2010/main" val="1026534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C80B760-3BA2-43C1-96B3-FFB957982389}" type="datetime1">
              <a:rPr lang="en-IN" smtClean="0"/>
              <a:t>25-05-2022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C5B344-FBB0-4E68-872F-C54903973326}" type="slidenum">
              <a:rPr lang="en-IN" smtClean="0"/>
              <a:t>‹#›</a:t>
            </a:fld>
            <a:endParaRPr lang="en-IN"/>
          </a:p>
        </p:txBody>
      </p:sp>
    </p:spTree>
    <p:extLst>
      <p:ext uri="{BB962C8B-B14F-4D97-AF65-F5344CB8AC3E}">
        <p14:creationId xmlns:p14="http://schemas.microsoft.com/office/powerpoint/2010/main" val="3471528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3208D5-65AE-4CB1-B768-0FD07CA66503}" type="datetime1">
              <a:rPr lang="en-IN" smtClean="0"/>
              <a:t>25-05-2022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C5B344-FBB0-4E68-872F-C54903973326}" type="slidenum">
              <a:rPr lang="en-IN" smtClean="0"/>
              <a:t>‹#›</a:t>
            </a:fld>
            <a:endParaRPr lang="en-IN"/>
          </a:p>
        </p:txBody>
      </p:sp>
    </p:spTree>
    <p:extLst>
      <p:ext uri="{BB962C8B-B14F-4D97-AF65-F5344CB8AC3E}">
        <p14:creationId xmlns:p14="http://schemas.microsoft.com/office/powerpoint/2010/main" val="6803941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19.emf"/><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36675" y="172507"/>
            <a:ext cx="9144000" cy="2250497"/>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ts val="1200"/>
              </a:spcBef>
            </a:pPr>
            <a:r>
              <a:rPr lang="en-US" sz="3000" dirty="0">
                <a:solidFill>
                  <a:srgbClr val="C00000"/>
                </a:solidFill>
              </a:rPr>
              <a:t>Performance Prediction of Asphalt Mixtures using Heterogeneous </a:t>
            </a:r>
            <a:r>
              <a:rPr lang="en-US" sz="3000" dirty="0" smtClean="0">
                <a:solidFill>
                  <a:srgbClr val="C00000"/>
                </a:solidFill>
              </a:rPr>
              <a:t>Properties</a:t>
            </a:r>
          </a:p>
          <a:p>
            <a:pPr>
              <a:spcBef>
                <a:spcPts val="1200"/>
              </a:spcBef>
            </a:pPr>
            <a:r>
              <a:rPr lang="en-US" sz="2500" dirty="0" smtClean="0">
                <a:solidFill>
                  <a:srgbClr val="00B0F0"/>
                </a:solidFill>
              </a:rPr>
              <a:t>Project evaluation for partial fulfillment of </a:t>
            </a:r>
            <a:r>
              <a:rPr lang="en-US" sz="2500" dirty="0" err="1" smtClean="0">
                <a:solidFill>
                  <a:srgbClr val="00B0F0"/>
                </a:solidFill>
              </a:rPr>
              <a:t>M.Tech</a:t>
            </a:r>
            <a:r>
              <a:rPr lang="en-US" sz="2500" dirty="0" smtClean="0">
                <a:solidFill>
                  <a:srgbClr val="00B0F0"/>
                </a:solidFill>
              </a:rPr>
              <a:t> degree</a:t>
            </a:r>
          </a:p>
          <a:p>
            <a:pPr>
              <a:spcBef>
                <a:spcPts val="1200"/>
              </a:spcBef>
            </a:pPr>
            <a:endParaRPr lang="en-IN" sz="3600" dirty="0"/>
          </a:p>
        </p:txBody>
      </p:sp>
      <p:sp>
        <p:nvSpPr>
          <p:cNvPr id="5" name="Subtitle 2"/>
          <p:cNvSpPr txBox="1">
            <a:spLocks/>
          </p:cNvSpPr>
          <p:nvPr/>
        </p:nvSpPr>
        <p:spPr>
          <a:xfrm>
            <a:off x="1785870" y="3630105"/>
            <a:ext cx="8645610" cy="2212997"/>
          </a:xfrm>
          <a:prstGeom prst="rect">
            <a:avLst/>
          </a:prstGeom>
          <a:ln>
            <a:noFill/>
          </a:ln>
          <a:effectLst/>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0"/>
              </a:spcBef>
            </a:pPr>
            <a:r>
              <a:rPr lang="en-US" sz="4800" dirty="0" smtClean="0">
                <a:solidFill>
                  <a:srgbClr val="0070C0"/>
                </a:solidFill>
              </a:rPr>
              <a:t> </a:t>
            </a:r>
            <a:r>
              <a:rPr lang="en-US" sz="2500" dirty="0" smtClean="0">
                <a:solidFill>
                  <a:srgbClr val="0070C0"/>
                </a:solidFill>
              </a:rPr>
              <a:t>Transportation Engineering</a:t>
            </a:r>
          </a:p>
          <a:p>
            <a:pPr>
              <a:spcBef>
                <a:spcPts val="0"/>
              </a:spcBef>
            </a:pPr>
            <a:r>
              <a:rPr lang="en-US" sz="2500" dirty="0" smtClean="0">
                <a:solidFill>
                  <a:srgbClr val="0070C0"/>
                </a:solidFill>
              </a:rPr>
              <a:t>Department of Civil Engineering     </a:t>
            </a:r>
            <a:r>
              <a:rPr lang="en-US" sz="3000" dirty="0" smtClean="0">
                <a:solidFill>
                  <a:srgbClr val="0070C0"/>
                </a:solidFill>
              </a:rPr>
              <a:t>                     </a:t>
            </a:r>
          </a:p>
        </p:txBody>
      </p:sp>
      <p:sp>
        <p:nvSpPr>
          <p:cNvPr id="15" name="Content Placeholder 14"/>
          <p:cNvSpPr>
            <a:spLocks noGrp="1"/>
          </p:cNvSpPr>
          <p:nvPr>
            <p:ph sz="half" idx="1"/>
          </p:nvPr>
        </p:nvSpPr>
        <p:spPr>
          <a:xfrm>
            <a:off x="1785870" y="5001835"/>
            <a:ext cx="5181600" cy="1169782"/>
          </a:xfrm>
        </p:spPr>
        <p:txBody>
          <a:bodyPr>
            <a:normAutofit fontScale="55000" lnSpcReduction="20000"/>
          </a:bodyPr>
          <a:lstStyle/>
          <a:p>
            <a:pPr marL="0" indent="0">
              <a:buNone/>
            </a:pPr>
            <a:r>
              <a:rPr lang="en-IN" dirty="0" smtClean="0">
                <a:solidFill>
                  <a:srgbClr val="FF0000"/>
                </a:solidFill>
              </a:rPr>
              <a:t>Presented by</a:t>
            </a:r>
          </a:p>
          <a:p>
            <a:pPr marL="0" indent="0">
              <a:buNone/>
            </a:pPr>
            <a:r>
              <a:rPr lang="en-IN" dirty="0" err="1" smtClean="0">
                <a:solidFill>
                  <a:srgbClr val="FF0000"/>
                </a:solidFill>
              </a:rPr>
              <a:t>Vivek</a:t>
            </a:r>
            <a:r>
              <a:rPr lang="en-IN" dirty="0" smtClean="0">
                <a:solidFill>
                  <a:srgbClr val="FF0000"/>
                </a:solidFill>
              </a:rPr>
              <a:t> Kumar Singh</a:t>
            </a:r>
          </a:p>
          <a:p>
            <a:pPr marL="0" indent="0">
              <a:buNone/>
            </a:pPr>
            <a:r>
              <a:rPr lang="en-IN" dirty="0" smtClean="0">
                <a:solidFill>
                  <a:srgbClr val="FF0000"/>
                </a:solidFill>
              </a:rPr>
              <a:t>(220CE3462)</a:t>
            </a:r>
          </a:p>
          <a:p>
            <a:pPr marL="0" indent="0">
              <a:buNone/>
            </a:pPr>
            <a:r>
              <a:rPr lang="en-IN" dirty="0" smtClean="0">
                <a:solidFill>
                  <a:srgbClr val="FF0000"/>
                </a:solidFill>
              </a:rPr>
              <a:t>NIT Rourkela</a:t>
            </a:r>
            <a:endParaRPr lang="en-IN" dirty="0">
              <a:solidFill>
                <a:srgbClr val="FF0000"/>
              </a:solidFill>
            </a:endParaRPr>
          </a:p>
        </p:txBody>
      </p:sp>
      <p:sp>
        <p:nvSpPr>
          <p:cNvPr id="16" name="Content Placeholder 15"/>
          <p:cNvSpPr>
            <a:spLocks noGrp="1"/>
          </p:cNvSpPr>
          <p:nvPr>
            <p:ph sz="half" idx="2"/>
          </p:nvPr>
        </p:nvSpPr>
        <p:spPr>
          <a:xfrm>
            <a:off x="8767293" y="5058761"/>
            <a:ext cx="1797676" cy="1112856"/>
          </a:xfrm>
        </p:spPr>
        <p:txBody>
          <a:bodyPr>
            <a:normAutofit fontScale="55000" lnSpcReduction="20000"/>
          </a:bodyPr>
          <a:lstStyle/>
          <a:p>
            <a:pPr marL="0" indent="0">
              <a:buNone/>
            </a:pPr>
            <a:r>
              <a:rPr lang="en-IN" dirty="0" smtClean="0">
                <a:solidFill>
                  <a:srgbClr val="FF0000"/>
                </a:solidFill>
              </a:rPr>
              <a:t>Guided by</a:t>
            </a:r>
          </a:p>
          <a:p>
            <a:pPr marL="0" indent="0">
              <a:buNone/>
            </a:pPr>
            <a:r>
              <a:rPr lang="en-IN" dirty="0" err="1" smtClean="0">
                <a:solidFill>
                  <a:srgbClr val="FF0000"/>
                </a:solidFill>
              </a:rPr>
              <a:t>Dr.</a:t>
            </a:r>
            <a:r>
              <a:rPr lang="en-IN" dirty="0" smtClean="0">
                <a:solidFill>
                  <a:srgbClr val="FF0000"/>
                </a:solidFill>
              </a:rPr>
              <a:t> </a:t>
            </a:r>
            <a:r>
              <a:rPr lang="en-IN" dirty="0" err="1" smtClean="0">
                <a:solidFill>
                  <a:srgbClr val="FF0000"/>
                </a:solidFill>
              </a:rPr>
              <a:t>Gourab</a:t>
            </a:r>
            <a:r>
              <a:rPr lang="en-IN" dirty="0" smtClean="0">
                <a:solidFill>
                  <a:srgbClr val="FF0000"/>
                </a:solidFill>
              </a:rPr>
              <a:t> </a:t>
            </a:r>
            <a:r>
              <a:rPr lang="en-IN" dirty="0" err="1" smtClean="0">
                <a:solidFill>
                  <a:srgbClr val="FF0000"/>
                </a:solidFill>
              </a:rPr>
              <a:t>Saha</a:t>
            </a:r>
            <a:endParaRPr lang="en-IN" dirty="0" smtClean="0">
              <a:solidFill>
                <a:srgbClr val="FF0000"/>
              </a:solidFill>
            </a:endParaRPr>
          </a:p>
          <a:p>
            <a:pPr marL="0" indent="0">
              <a:buNone/>
            </a:pPr>
            <a:r>
              <a:rPr lang="en-IN" dirty="0" smtClean="0">
                <a:solidFill>
                  <a:srgbClr val="FF0000"/>
                </a:solidFill>
              </a:rPr>
              <a:t>Assistant Professor</a:t>
            </a:r>
          </a:p>
          <a:p>
            <a:pPr marL="0" indent="0">
              <a:buNone/>
            </a:pPr>
            <a:r>
              <a:rPr lang="en-IN" dirty="0" smtClean="0">
                <a:solidFill>
                  <a:srgbClr val="FF0000"/>
                </a:solidFill>
              </a:rPr>
              <a:t>NIT Rourkela</a:t>
            </a:r>
            <a:endParaRPr lang="en-IN" dirty="0">
              <a:solidFill>
                <a:srgbClr val="FF0000"/>
              </a:solidFill>
            </a:endParaRPr>
          </a:p>
        </p:txBody>
      </p:sp>
      <p:sp>
        <p:nvSpPr>
          <p:cNvPr id="7" name="AutoShape 2" descr="National Institute of Technology, Rourkela - Wikipedia"/>
          <p:cNvSpPr>
            <a:spLocks noChangeAspect="1" noChangeArrowheads="1"/>
          </p:cNvSpPr>
          <p:nvPr/>
        </p:nvSpPr>
        <p:spPr bwMode="auto">
          <a:xfrm>
            <a:off x="155574" y="-144463"/>
            <a:ext cx="4811841" cy="20103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4" descr="National Institute of Technology, Rourkela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01832" y="1864511"/>
            <a:ext cx="2413686" cy="19935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47933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107" y="94669"/>
            <a:ext cx="10515600" cy="1325563"/>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a:bodyPr>
          <a:lstStyle/>
          <a:p>
            <a:pPr algn="ctr"/>
            <a:r>
              <a:rPr lang="en-IN" sz="4600" u="sng" dirty="0" smtClean="0">
                <a:solidFill>
                  <a:srgbClr val="C00000"/>
                </a:solidFill>
              </a:rPr>
              <a:t>Scopes</a:t>
            </a:r>
            <a:endParaRPr lang="en-IN" sz="4600" u="sng" dirty="0">
              <a:solidFill>
                <a:srgbClr val="C00000"/>
              </a:solidFill>
            </a:endParaRPr>
          </a:p>
        </p:txBody>
      </p:sp>
      <p:sp>
        <p:nvSpPr>
          <p:cNvPr id="4" name="Slide Number Placeholder 3"/>
          <p:cNvSpPr>
            <a:spLocks noGrp="1"/>
          </p:cNvSpPr>
          <p:nvPr>
            <p:ph type="sldNum" sz="quarter" idx="12"/>
          </p:nvPr>
        </p:nvSpPr>
        <p:spPr/>
        <p:txBody>
          <a:bodyPr/>
          <a:lstStyle/>
          <a:p>
            <a:fld id="{01C5B344-FBB0-4E68-872F-C54903973326}" type="slidenum">
              <a:rPr lang="en-IN" smtClean="0"/>
              <a:t>10</a:t>
            </a:fld>
            <a:endParaRPr lang="en-IN"/>
          </a:p>
        </p:txBody>
      </p:sp>
      <p:graphicFrame>
        <p:nvGraphicFramePr>
          <p:cNvPr id="5" name="Diagram 4"/>
          <p:cNvGraphicFramePr/>
          <p:nvPr>
            <p:extLst>
              <p:ext uri="{D42A27DB-BD31-4B8C-83A1-F6EECF244321}">
                <p14:modId xmlns:p14="http://schemas.microsoft.com/office/powerpoint/2010/main" val="1859589635"/>
              </p:ext>
            </p:extLst>
          </p:nvPr>
        </p:nvGraphicFramePr>
        <p:xfrm>
          <a:off x="1722907" y="1120245"/>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826781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6700"/>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pPr algn="ctr"/>
            <a:r>
              <a:rPr lang="en-IN" u="sng" dirty="0" smtClean="0">
                <a:solidFill>
                  <a:srgbClr val="C00000"/>
                </a:solidFill>
              </a:rPr>
              <a:t>Methodology</a:t>
            </a:r>
            <a:endParaRPr lang="en-IN" u="sng" dirty="0">
              <a:solidFill>
                <a:srgbClr val="C00000"/>
              </a:solidFill>
            </a:endParaRPr>
          </a:p>
        </p:txBody>
      </p:sp>
      <p:sp>
        <p:nvSpPr>
          <p:cNvPr id="3" name="Content Placeholder 2"/>
          <p:cNvSpPr>
            <a:spLocks noGrp="1"/>
          </p:cNvSpPr>
          <p:nvPr>
            <p:ph idx="1"/>
          </p:nvPr>
        </p:nvSpPr>
        <p:spPr>
          <a:xfrm>
            <a:off x="838200" y="1313644"/>
            <a:ext cx="10515600" cy="5042705"/>
          </a:xfrm>
        </p:spPr>
        <p:txBody>
          <a:bodyPr>
            <a:normAutofit fontScale="92500"/>
          </a:bodyPr>
          <a:lstStyle/>
          <a:p>
            <a:pPr algn="just"/>
            <a:r>
              <a:rPr lang="en-US" sz="2600" dirty="0" smtClean="0"/>
              <a:t>A </a:t>
            </a:r>
            <a:r>
              <a:rPr lang="en-US" sz="2600" dirty="0"/>
              <a:t>most economical section of the flexible pavement is found with the help of IITPAVE software and IRC 37-2018.</a:t>
            </a:r>
          </a:p>
          <a:p>
            <a:pPr algn="just"/>
            <a:r>
              <a:rPr lang="en-US" sz="2600" dirty="0" smtClean="0"/>
              <a:t>A </a:t>
            </a:r>
            <a:r>
              <a:rPr lang="en-US" sz="2600" dirty="0"/>
              <a:t>pavement section by applying same guidelines of IRC 37-2018 is created in ABAQUS software and strains are calculated.</a:t>
            </a:r>
          </a:p>
          <a:p>
            <a:pPr algn="just"/>
            <a:r>
              <a:rPr lang="en-US" sz="2600" dirty="0" smtClean="0"/>
              <a:t>The </a:t>
            </a:r>
            <a:r>
              <a:rPr lang="en-US" sz="2600" dirty="0"/>
              <a:t>values of strains obtained from ABAQUS model did not match with IITPAVE results. So the ABAQUS model is calibrated in such a way that the value of strain should get nearly equal to IITPAVE results.</a:t>
            </a:r>
          </a:p>
          <a:p>
            <a:pPr algn="just"/>
            <a:r>
              <a:rPr lang="en-US" sz="2600" dirty="0" smtClean="0"/>
              <a:t>A </a:t>
            </a:r>
            <a:r>
              <a:rPr lang="en-US" sz="2600" dirty="0"/>
              <a:t>dynamic loading is applied on the pavement model using ABAQUS to quantify the effect on design of flexible pavement. </a:t>
            </a:r>
          </a:p>
          <a:p>
            <a:pPr algn="just"/>
            <a:r>
              <a:rPr lang="en-US" sz="2600" dirty="0" smtClean="0"/>
              <a:t>A </a:t>
            </a:r>
            <a:r>
              <a:rPr lang="en-US" sz="2600" dirty="0"/>
              <a:t>dynamic load is applied on flexible pavement with non-homogeneous asphalt layer to quantify the effects of heterogeneity of asphalt layer on the design of flexible pavement. </a:t>
            </a:r>
          </a:p>
          <a:p>
            <a:pPr algn="just"/>
            <a:r>
              <a:rPr lang="en-US" sz="2600" dirty="0" smtClean="0"/>
              <a:t>The </a:t>
            </a:r>
            <a:r>
              <a:rPr lang="en-US" sz="2600" dirty="0"/>
              <a:t>results are presented with the help of different tables, graphs, figures etc.</a:t>
            </a:r>
          </a:p>
          <a:p>
            <a:pPr marL="0" indent="0">
              <a:buNone/>
            </a:pPr>
            <a:endParaRPr lang="en-IN" dirty="0"/>
          </a:p>
        </p:txBody>
      </p:sp>
      <p:sp>
        <p:nvSpPr>
          <p:cNvPr id="4" name="Slide Number Placeholder 3"/>
          <p:cNvSpPr>
            <a:spLocks noGrp="1"/>
          </p:cNvSpPr>
          <p:nvPr>
            <p:ph type="sldNum" sz="quarter" idx="12"/>
          </p:nvPr>
        </p:nvSpPr>
        <p:spPr/>
        <p:txBody>
          <a:bodyPr/>
          <a:lstStyle/>
          <a:p>
            <a:fld id="{01C5B344-FBB0-4E68-872F-C54903973326}" type="slidenum">
              <a:rPr lang="en-IN" smtClean="0"/>
              <a:t>11</a:t>
            </a:fld>
            <a:endParaRPr lang="en-IN"/>
          </a:p>
        </p:txBody>
      </p:sp>
    </p:spTree>
    <p:extLst>
      <p:ext uri="{BB962C8B-B14F-4D97-AF65-F5344CB8AC3E}">
        <p14:creationId xmlns:p14="http://schemas.microsoft.com/office/powerpoint/2010/main" val="3630366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1231" y="410369"/>
            <a:ext cx="10515600" cy="735852"/>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a:bodyPr>
          <a:lstStyle/>
          <a:p>
            <a:pPr algn="ctr"/>
            <a:r>
              <a:rPr lang="en-US" sz="4600" u="sng" dirty="0" smtClean="0">
                <a:solidFill>
                  <a:srgbClr val="C00000"/>
                </a:solidFill>
              </a:rPr>
              <a:t>Results and discussion</a:t>
            </a:r>
            <a:endParaRPr lang="en-IN" sz="4600" u="sng" dirty="0">
              <a:solidFill>
                <a:srgbClr val="C00000"/>
              </a:solidFill>
            </a:endParaRPr>
          </a:p>
        </p:txBody>
      </p:sp>
      <p:sp>
        <p:nvSpPr>
          <p:cNvPr id="3" name="Content Placeholder 2"/>
          <p:cNvSpPr>
            <a:spLocks noGrp="1"/>
          </p:cNvSpPr>
          <p:nvPr>
            <p:ph idx="1"/>
          </p:nvPr>
        </p:nvSpPr>
        <p:spPr>
          <a:xfrm>
            <a:off x="838200" y="1584101"/>
            <a:ext cx="10515600" cy="4592862"/>
          </a:xfrm>
        </p:spPr>
        <p:txBody>
          <a:bodyPr>
            <a:normAutofit fontScale="92500" lnSpcReduction="20000"/>
          </a:bodyPr>
          <a:lstStyle/>
          <a:p>
            <a:pPr marL="0" indent="0">
              <a:buNone/>
            </a:pPr>
            <a:r>
              <a:rPr lang="en-US" sz="3500" dirty="0" smtClean="0">
                <a:solidFill>
                  <a:srgbClr val="FF0000"/>
                </a:solidFill>
              </a:rPr>
              <a:t>Static analysis of flexible pavement using IRC 37</a:t>
            </a:r>
            <a:endParaRPr lang="en-IN" sz="3500" dirty="0" smtClean="0">
              <a:solidFill>
                <a:srgbClr val="FF0000"/>
              </a:solidFill>
            </a:endParaRPr>
          </a:p>
          <a:p>
            <a:r>
              <a:rPr lang="en-IN" dirty="0" smtClean="0"/>
              <a:t>Selecting a suitable pavement model for analysis</a:t>
            </a:r>
          </a:p>
          <a:p>
            <a:r>
              <a:rPr lang="en-IN" dirty="0" smtClean="0"/>
              <a:t>Cross section = 3.75m*3.75m (width of single lane)</a:t>
            </a:r>
          </a:p>
          <a:p>
            <a:r>
              <a:rPr lang="en-IN" dirty="0" smtClean="0"/>
              <a:t>To find the economical depth of different layers, IRC 37 is used for designing with following input parameters.</a:t>
            </a:r>
          </a:p>
          <a:p>
            <a:pPr marL="0" indent="0">
              <a:buNone/>
            </a:pPr>
            <a:r>
              <a:rPr lang="en-IN" dirty="0" smtClean="0"/>
              <a:t>   CBR = 7%</a:t>
            </a:r>
          </a:p>
          <a:p>
            <a:pPr marL="0" indent="0">
              <a:buNone/>
            </a:pPr>
            <a:r>
              <a:rPr lang="en-IN" dirty="0"/>
              <a:t> </a:t>
            </a:r>
            <a:r>
              <a:rPr lang="en-IN" dirty="0" smtClean="0"/>
              <a:t>  Traffic = 40 </a:t>
            </a:r>
            <a:r>
              <a:rPr lang="en-IN" dirty="0" err="1" smtClean="0"/>
              <a:t>msa</a:t>
            </a:r>
            <a:endParaRPr lang="en-IN" dirty="0" smtClean="0"/>
          </a:p>
          <a:p>
            <a:pPr marL="0" indent="0">
              <a:buNone/>
            </a:pPr>
            <a:r>
              <a:rPr lang="en-IN" dirty="0"/>
              <a:t> </a:t>
            </a:r>
            <a:r>
              <a:rPr lang="en-IN" dirty="0" smtClean="0"/>
              <a:t>   VDF = 5.2</a:t>
            </a:r>
          </a:p>
          <a:p>
            <a:pPr marL="0" indent="0">
              <a:buNone/>
            </a:pPr>
            <a:r>
              <a:rPr lang="en-IN" dirty="0"/>
              <a:t> </a:t>
            </a:r>
            <a:r>
              <a:rPr lang="en-IN" dirty="0" smtClean="0"/>
              <a:t>   </a:t>
            </a:r>
            <a:r>
              <a:rPr lang="en-IN" dirty="0" err="1" smtClean="0"/>
              <a:t>V</a:t>
            </a:r>
            <a:r>
              <a:rPr lang="en-IN" baseline="-25000" dirty="0" err="1" smtClean="0"/>
              <a:t>a</a:t>
            </a:r>
            <a:r>
              <a:rPr lang="en-IN" baseline="-25000" dirty="0" smtClean="0"/>
              <a:t> </a:t>
            </a:r>
            <a:r>
              <a:rPr lang="en-IN" dirty="0" smtClean="0"/>
              <a:t> = 4%</a:t>
            </a:r>
          </a:p>
          <a:p>
            <a:pPr marL="0" indent="0">
              <a:buNone/>
            </a:pPr>
            <a:r>
              <a:rPr lang="en-IN" dirty="0"/>
              <a:t> </a:t>
            </a:r>
            <a:r>
              <a:rPr lang="en-IN" dirty="0" smtClean="0"/>
              <a:t>   </a:t>
            </a:r>
            <a:r>
              <a:rPr lang="en-IN" dirty="0" err="1" smtClean="0"/>
              <a:t>V</a:t>
            </a:r>
            <a:r>
              <a:rPr lang="en-IN" baseline="-25000" dirty="0" err="1" smtClean="0"/>
              <a:t>be</a:t>
            </a:r>
            <a:r>
              <a:rPr lang="en-IN" dirty="0" smtClean="0"/>
              <a:t> = 11.5%</a:t>
            </a:r>
          </a:p>
          <a:p>
            <a:pPr marL="0" indent="0">
              <a:buNone/>
            </a:pPr>
            <a:r>
              <a:rPr lang="en-IN" dirty="0"/>
              <a:t> </a:t>
            </a:r>
            <a:r>
              <a:rPr lang="en-IN" dirty="0" smtClean="0"/>
              <a:t>   LDF = 0.75</a:t>
            </a:r>
            <a:endParaRPr lang="en-IN" dirty="0"/>
          </a:p>
        </p:txBody>
      </p:sp>
      <p:sp>
        <p:nvSpPr>
          <p:cNvPr id="4" name="Slide Number Placeholder 3"/>
          <p:cNvSpPr>
            <a:spLocks noGrp="1"/>
          </p:cNvSpPr>
          <p:nvPr>
            <p:ph type="sldNum" sz="quarter" idx="12"/>
          </p:nvPr>
        </p:nvSpPr>
        <p:spPr/>
        <p:txBody>
          <a:bodyPr/>
          <a:lstStyle/>
          <a:p>
            <a:fld id="{01C5B344-FBB0-4E68-872F-C54903973326}" type="slidenum">
              <a:rPr lang="en-IN" smtClean="0"/>
              <a:t>12</a:t>
            </a:fld>
            <a:endParaRPr lang="en-IN"/>
          </a:p>
        </p:txBody>
      </p:sp>
    </p:spTree>
    <p:extLst>
      <p:ext uri="{BB962C8B-B14F-4D97-AF65-F5344CB8AC3E}">
        <p14:creationId xmlns:p14="http://schemas.microsoft.com/office/powerpoint/2010/main" val="19288544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5489"/>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pPr algn="ctr"/>
            <a:r>
              <a:rPr lang="en-US" u="sng" dirty="0" smtClean="0">
                <a:solidFill>
                  <a:srgbClr val="C00000"/>
                </a:solidFill>
              </a:rPr>
              <a:t>Results </a:t>
            </a:r>
            <a:r>
              <a:rPr lang="en-US" u="sng" dirty="0">
                <a:solidFill>
                  <a:srgbClr val="C00000"/>
                </a:solidFill>
              </a:rPr>
              <a:t>and discussion</a:t>
            </a:r>
            <a:r>
              <a:rPr lang="en-IN" u="sng" dirty="0">
                <a:solidFill>
                  <a:srgbClr val="C00000"/>
                </a:solidFill>
              </a:rPr>
              <a:t>[</a:t>
            </a:r>
            <a:r>
              <a:rPr lang="en-IN" sz="3200" u="sng" dirty="0">
                <a:solidFill>
                  <a:srgbClr val="C00000"/>
                </a:solidFill>
              </a:rPr>
              <a:t>Contd</a:t>
            </a:r>
            <a:r>
              <a:rPr lang="en-IN" u="sng" dirty="0">
                <a:solidFill>
                  <a:srgbClr val="C00000"/>
                </a:solidFill>
              </a:rPr>
              <a:t>.]</a:t>
            </a:r>
          </a:p>
        </p:txBody>
      </p:sp>
      <p:sp>
        <p:nvSpPr>
          <p:cNvPr id="4" name="Slide Number Placeholder 3"/>
          <p:cNvSpPr>
            <a:spLocks noGrp="1"/>
          </p:cNvSpPr>
          <p:nvPr>
            <p:ph type="sldNum" sz="quarter" idx="12"/>
          </p:nvPr>
        </p:nvSpPr>
        <p:spPr/>
        <p:txBody>
          <a:bodyPr/>
          <a:lstStyle/>
          <a:p>
            <a:fld id="{01C5B344-FBB0-4E68-872F-C54903973326}" type="slidenum">
              <a:rPr lang="en-IN" smtClean="0"/>
              <a:t>13</a:t>
            </a:fld>
            <a:endParaRPr lang="en-IN"/>
          </a:p>
        </p:txBody>
      </p:sp>
      <p:graphicFrame>
        <p:nvGraphicFramePr>
          <p:cNvPr id="10" name="Table 9"/>
          <p:cNvGraphicFramePr>
            <a:graphicFrameLocks noGrp="1"/>
          </p:cNvGraphicFramePr>
          <p:nvPr>
            <p:extLst>
              <p:ext uri="{D42A27DB-BD31-4B8C-83A1-F6EECF244321}">
                <p14:modId xmlns:p14="http://schemas.microsoft.com/office/powerpoint/2010/main" val="1113009987"/>
              </p:ext>
            </p:extLst>
          </p:nvPr>
        </p:nvGraphicFramePr>
        <p:xfrm>
          <a:off x="838202" y="1378037"/>
          <a:ext cx="10515596" cy="4978311"/>
        </p:xfrm>
        <a:graphic>
          <a:graphicData uri="http://schemas.openxmlformats.org/drawingml/2006/table">
            <a:tbl>
              <a:tblPr/>
              <a:tblGrid>
                <a:gridCol w="1265034">
                  <a:extLst>
                    <a:ext uri="{9D8B030D-6E8A-4147-A177-3AD203B41FA5}">
                      <a16:colId xmlns:a16="http://schemas.microsoft.com/office/drawing/2014/main" val="810917665"/>
                    </a:ext>
                  </a:extLst>
                </a:gridCol>
                <a:gridCol w="1265034">
                  <a:extLst>
                    <a:ext uri="{9D8B030D-6E8A-4147-A177-3AD203B41FA5}">
                      <a16:colId xmlns:a16="http://schemas.microsoft.com/office/drawing/2014/main" val="995768518"/>
                    </a:ext>
                  </a:extLst>
                </a:gridCol>
                <a:gridCol w="1265034">
                  <a:extLst>
                    <a:ext uri="{9D8B030D-6E8A-4147-A177-3AD203B41FA5}">
                      <a16:colId xmlns:a16="http://schemas.microsoft.com/office/drawing/2014/main" val="3737313715"/>
                    </a:ext>
                  </a:extLst>
                </a:gridCol>
                <a:gridCol w="1660358">
                  <a:extLst>
                    <a:ext uri="{9D8B030D-6E8A-4147-A177-3AD203B41FA5}">
                      <a16:colId xmlns:a16="http://schemas.microsoft.com/office/drawing/2014/main" val="1866248971"/>
                    </a:ext>
                  </a:extLst>
                </a:gridCol>
                <a:gridCol w="1265034">
                  <a:extLst>
                    <a:ext uri="{9D8B030D-6E8A-4147-A177-3AD203B41FA5}">
                      <a16:colId xmlns:a16="http://schemas.microsoft.com/office/drawing/2014/main" val="3558201097"/>
                    </a:ext>
                  </a:extLst>
                </a:gridCol>
                <a:gridCol w="1265034">
                  <a:extLst>
                    <a:ext uri="{9D8B030D-6E8A-4147-A177-3AD203B41FA5}">
                      <a16:colId xmlns:a16="http://schemas.microsoft.com/office/drawing/2014/main" val="681900164"/>
                    </a:ext>
                  </a:extLst>
                </a:gridCol>
                <a:gridCol w="1265034">
                  <a:extLst>
                    <a:ext uri="{9D8B030D-6E8A-4147-A177-3AD203B41FA5}">
                      <a16:colId xmlns:a16="http://schemas.microsoft.com/office/drawing/2014/main" val="1401423783"/>
                    </a:ext>
                  </a:extLst>
                </a:gridCol>
                <a:gridCol w="1265034">
                  <a:extLst>
                    <a:ext uri="{9D8B030D-6E8A-4147-A177-3AD203B41FA5}">
                      <a16:colId xmlns:a16="http://schemas.microsoft.com/office/drawing/2014/main" val="3054875290"/>
                    </a:ext>
                  </a:extLst>
                </a:gridCol>
              </a:tblGrid>
              <a:tr h="382947">
                <a:tc gridSpan="3">
                  <a:txBody>
                    <a:bodyPr/>
                    <a:lstStyle/>
                    <a:p>
                      <a:pPr algn="l" fontAlgn="b"/>
                      <a:r>
                        <a:rPr lang="en-IN" sz="2000" b="0" i="0" u="none" strike="noStrike" dirty="0">
                          <a:solidFill>
                            <a:srgbClr val="000000"/>
                          </a:solidFill>
                          <a:effectLst/>
                          <a:latin typeface="Calibri" panose="020F0502020204030204" pitchFamily="34" charset="0"/>
                        </a:rPr>
                        <a:t>No of standard </a:t>
                      </a:r>
                      <a:r>
                        <a:rPr lang="en-IN" sz="2000" b="0" i="0" u="none" strike="noStrike" dirty="0" smtClean="0">
                          <a:solidFill>
                            <a:srgbClr val="000000"/>
                          </a:solidFill>
                          <a:effectLst/>
                          <a:latin typeface="Calibri" panose="020F0502020204030204" pitchFamily="34" charset="0"/>
                        </a:rPr>
                        <a:t>axles               </a:t>
                      </a:r>
                      <a:endParaRPr lang="en-IN" sz="20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hMerge="1">
                  <a:txBody>
                    <a:bodyPr/>
                    <a:lstStyle/>
                    <a:p>
                      <a:endParaRPr lang="en-IN"/>
                    </a:p>
                  </a:txBody>
                  <a:tcPr/>
                </a:tc>
                <a:tc hMerge="1">
                  <a:txBody>
                    <a:bodyPr/>
                    <a:lstStyle/>
                    <a:p>
                      <a:endParaRPr lang="en-IN"/>
                    </a:p>
                  </a:txBody>
                  <a:tcPr/>
                </a:tc>
                <a:tc>
                  <a:txBody>
                    <a:bodyPr/>
                    <a:lstStyle/>
                    <a:p>
                      <a:pPr algn="r" fontAlgn="b"/>
                      <a:r>
                        <a:rPr lang="en-IN" sz="2000" b="0" i="0" u="none" strike="noStrike">
                          <a:solidFill>
                            <a:srgbClr val="000000"/>
                          </a:solidFill>
                          <a:effectLst/>
                          <a:latin typeface="Calibri" panose="020F0502020204030204" pitchFamily="34" charset="0"/>
                        </a:rPr>
                        <a:t>40000000</a:t>
                      </a:r>
                    </a:p>
                  </a:txBody>
                  <a:tcPr marL="9525" marR="9525" marT="9525" marB="0" anchor="b">
                    <a:lnL>
                      <a:noFill/>
                    </a:lnL>
                    <a:lnR>
                      <a:noFill/>
                    </a:lnR>
                    <a:lnT>
                      <a:noFill/>
                    </a:lnT>
                    <a:lnB>
                      <a:noFill/>
                    </a:lnB>
                  </a:tcPr>
                </a:tc>
                <a:tc>
                  <a:txBody>
                    <a:bodyPr/>
                    <a:lstStyle/>
                    <a:p>
                      <a:pPr algn="l" fontAlgn="b"/>
                      <a:r>
                        <a:rPr lang="en-IN" sz="2000" b="0" i="0" u="none" strike="noStrike">
                          <a:solidFill>
                            <a:srgbClr val="000000"/>
                          </a:solidFill>
                          <a:effectLst/>
                          <a:latin typeface="Calibri" panose="020F0502020204030204" pitchFamily="34" charset="0"/>
                        </a:rPr>
                        <a:t>sa</a:t>
                      </a:r>
                    </a:p>
                  </a:txBody>
                  <a:tcPr marL="9525" marR="9525" marT="9525" marB="0" anchor="b">
                    <a:lnL>
                      <a:noFill/>
                    </a:lnL>
                    <a:lnR>
                      <a:noFill/>
                    </a:lnR>
                    <a:lnT>
                      <a:noFill/>
                    </a:lnT>
                    <a:lnB>
                      <a:noFill/>
                    </a:lnB>
                  </a:tcPr>
                </a:tc>
                <a:tc gridSpan="2">
                  <a:txBody>
                    <a:bodyPr/>
                    <a:lstStyle/>
                    <a:p>
                      <a:pPr algn="l" fontAlgn="b"/>
                      <a:r>
                        <a:rPr lang="en-IN" sz="2000" b="0" i="0" u="none" strike="noStrike">
                          <a:solidFill>
                            <a:srgbClr val="000000"/>
                          </a:solidFill>
                          <a:effectLst/>
                          <a:latin typeface="Calibri" panose="020F0502020204030204" pitchFamily="34" charset="0"/>
                        </a:rPr>
                        <a:t>(from eq. 4.5 )</a:t>
                      </a:r>
                    </a:p>
                  </a:txBody>
                  <a:tcPr marL="9525" marR="9525" marT="9525" marB="0" anchor="b">
                    <a:lnL>
                      <a:noFill/>
                    </a:lnL>
                    <a:lnR>
                      <a:noFill/>
                    </a:lnR>
                    <a:lnT>
                      <a:noFill/>
                    </a:lnT>
                    <a:lnB>
                      <a:noFill/>
                    </a:lnB>
                  </a:tcPr>
                </a:tc>
                <a:tc hMerge="1">
                  <a:txBody>
                    <a:bodyPr/>
                    <a:lstStyle/>
                    <a:p>
                      <a:endParaRPr lang="en-IN"/>
                    </a:p>
                  </a:txBody>
                  <a:tcPr/>
                </a:tc>
                <a:tc>
                  <a:txBody>
                    <a:bodyPr/>
                    <a:lstStyle/>
                    <a:p>
                      <a:pPr algn="l" fontAlgn="b"/>
                      <a:endParaRPr lang="en-IN" sz="20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3375460622"/>
                  </a:ext>
                </a:extLst>
              </a:tr>
              <a:tr h="382947">
                <a:tc gridSpan="3">
                  <a:txBody>
                    <a:bodyPr/>
                    <a:lstStyle/>
                    <a:p>
                      <a:pPr algn="l" fontAlgn="b"/>
                      <a:r>
                        <a:rPr lang="en-IN" sz="2000" b="0" i="0" u="none" strike="noStrike" dirty="0">
                          <a:solidFill>
                            <a:srgbClr val="000000"/>
                          </a:solidFill>
                          <a:effectLst/>
                          <a:latin typeface="Calibri" panose="020F0502020204030204" pitchFamily="34" charset="0"/>
                        </a:rPr>
                        <a:t>Resilient modulus of subgrade</a:t>
                      </a:r>
                    </a:p>
                  </a:txBody>
                  <a:tcPr marL="9525" marR="9525" marT="9525" marB="0" anchor="b">
                    <a:lnL>
                      <a:noFill/>
                    </a:lnL>
                    <a:lnR>
                      <a:noFill/>
                    </a:lnR>
                    <a:lnT>
                      <a:noFill/>
                    </a:lnT>
                    <a:lnB>
                      <a:noFill/>
                    </a:lnB>
                  </a:tcPr>
                </a:tc>
                <a:tc hMerge="1">
                  <a:txBody>
                    <a:bodyPr/>
                    <a:lstStyle/>
                    <a:p>
                      <a:endParaRPr lang="en-IN"/>
                    </a:p>
                  </a:txBody>
                  <a:tcPr/>
                </a:tc>
                <a:tc hMerge="1">
                  <a:txBody>
                    <a:bodyPr/>
                    <a:lstStyle/>
                    <a:p>
                      <a:endParaRPr lang="en-IN"/>
                    </a:p>
                  </a:txBody>
                  <a:tcPr/>
                </a:tc>
                <a:tc>
                  <a:txBody>
                    <a:bodyPr/>
                    <a:lstStyle/>
                    <a:p>
                      <a:pPr algn="r" fontAlgn="b"/>
                      <a:r>
                        <a:rPr lang="en-IN" sz="2000" b="0" i="0" u="none" strike="noStrike">
                          <a:solidFill>
                            <a:srgbClr val="000000"/>
                          </a:solidFill>
                          <a:effectLst/>
                          <a:latin typeface="Calibri" panose="020F0502020204030204" pitchFamily="34" charset="0"/>
                        </a:rPr>
                        <a:t>66.60245833</a:t>
                      </a:r>
                    </a:p>
                  </a:txBody>
                  <a:tcPr marL="9525" marR="9525" marT="9525" marB="0" anchor="b">
                    <a:lnL>
                      <a:noFill/>
                    </a:lnL>
                    <a:lnR>
                      <a:noFill/>
                    </a:lnR>
                    <a:lnT>
                      <a:noFill/>
                    </a:lnT>
                    <a:lnB>
                      <a:noFill/>
                    </a:lnB>
                  </a:tcPr>
                </a:tc>
                <a:tc>
                  <a:txBody>
                    <a:bodyPr/>
                    <a:lstStyle/>
                    <a:p>
                      <a:pPr algn="l" fontAlgn="b"/>
                      <a:r>
                        <a:rPr lang="en-IN" sz="2000" b="0" i="0" u="none" strike="noStrike">
                          <a:solidFill>
                            <a:srgbClr val="000000"/>
                          </a:solidFill>
                          <a:effectLst/>
                          <a:latin typeface="Calibri" panose="020F0502020204030204" pitchFamily="34" charset="0"/>
                        </a:rPr>
                        <a:t>Mpa</a:t>
                      </a:r>
                    </a:p>
                  </a:txBody>
                  <a:tcPr marL="9525" marR="9525" marT="9525" marB="0" anchor="b">
                    <a:lnL>
                      <a:noFill/>
                    </a:lnL>
                    <a:lnR>
                      <a:noFill/>
                    </a:lnR>
                    <a:lnT>
                      <a:noFill/>
                    </a:lnT>
                    <a:lnB>
                      <a:noFill/>
                    </a:lnB>
                  </a:tcPr>
                </a:tc>
                <a:tc gridSpan="2">
                  <a:txBody>
                    <a:bodyPr/>
                    <a:lstStyle/>
                    <a:p>
                      <a:pPr algn="l" fontAlgn="b"/>
                      <a:r>
                        <a:rPr lang="en-IN" sz="2000" b="0" i="0" u="none" strike="noStrike">
                          <a:solidFill>
                            <a:srgbClr val="000000"/>
                          </a:solidFill>
                          <a:effectLst/>
                          <a:latin typeface="Calibri" panose="020F0502020204030204" pitchFamily="34" charset="0"/>
                        </a:rPr>
                        <a:t>(from eq. 6.2 )</a:t>
                      </a:r>
                    </a:p>
                  </a:txBody>
                  <a:tcPr marL="9525" marR="9525" marT="9525" marB="0" anchor="b">
                    <a:lnL>
                      <a:noFill/>
                    </a:lnL>
                    <a:lnR>
                      <a:noFill/>
                    </a:lnR>
                    <a:lnT>
                      <a:noFill/>
                    </a:lnT>
                    <a:lnB>
                      <a:noFill/>
                    </a:lnB>
                  </a:tcPr>
                </a:tc>
                <a:tc hMerge="1">
                  <a:txBody>
                    <a:bodyPr/>
                    <a:lstStyle/>
                    <a:p>
                      <a:endParaRPr lang="en-IN"/>
                    </a:p>
                  </a:txBody>
                  <a:tcPr/>
                </a:tc>
                <a:tc>
                  <a:txBody>
                    <a:bodyPr/>
                    <a:lstStyle/>
                    <a:p>
                      <a:pPr algn="l" fontAlgn="b"/>
                      <a:endParaRPr lang="en-IN" sz="20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3490497791"/>
                  </a:ext>
                </a:extLst>
              </a:tr>
              <a:tr h="382947">
                <a:tc>
                  <a:txBody>
                    <a:bodyPr/>
                    <a:lstStyle/>
                    <a:p>
                      <a:pPr algn="l" fontAlgn="b"/>
                      <a:endParaRPr lang="en-IN" sz="20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IN" sz="20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IN" sz="20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IN" sz="20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IN" sz="20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IN" sz="20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IN" sz="20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IN" sz="20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286661563"/>
                  </a:ext>
                </a:extLst>
              </a:tr>
              <a:tr h="382947">
                <a:tc gridSpan="4">
                  <a:txBody>
                    <a:bodyPr/>
                    <a:lstStyle/>
                    <a:p>
                      <a:pPr algn="l" fontAlgn="b"/>
                      <a:r>
                        <a:rPr lang="en-US" sz="2000" b="0" i="0" u="none" strike="noStrike" dirty="0">
                          <a:solidFill>
                            <a:srgbClr val="000000"/>
                          </a:solidFill>
                          <a:effectLst/>
                          <a:latin typeface="Calibri" panose="020F0502020204030204" pitchFamily="34" charset="0"/>
                        </a:rPr>
                        <a:t>Trial thickness of different layers</a:t>
                      </a:r>
                    </a:p>
                  </a:txBody>
                  <a:tcPr marL="9525" marR="9525" marT="9525" marB="0" anchor="b">
                    <a:lnL>
                      <a:noFill/>
                    </a:lnL>
                    <a:lnR>
                      <a:noFill/>
                    </a:lnR>
                    <a:lnT>
                      <a:noFill/>
                    </a:lnT>
                    <a:lnB>
                      <a:noFill/>
                    </a:lnB>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fontAlgn="b"/>
                      <a:endParaRPr lang="en-IN" sz="20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IN" sz="20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IN" sz="20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IN" sz="20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2830602529"/>
                  </a:ext>
                </a:extLst>
              </a:tr>
              <a:tr h="382947">
                <a:tc gridSpan="2">
                  <a:txBody>
                    <a:bodyPr/>
                    <a:lstStyle/>
                    <a:p>
                      <a:pPr algn="l" fontAlgn="b"/>
                      <a:r>
                        <a:rPr lang="en-IN" sz="2000" b="0" i="0" u="none" strike="noStrike" dirty="0">
                          <a:solidFill>
                            <a:srgbClr val="000000"/>
                          </a:solidFill>
                          <a:effectLst/>
                          <a:latin typeface="Calibri" panose="020F0502020204030204" pitchFamily="34" charset="0"/>
                        </a:rPr>
                        <a:t>Bituminous</a:t>
                      </a:r>
                    </a:p>
                  </a:txBody>
                  <a:tcPr marL="9525" marR="9525" marT="9525" marB="0" anchor="b">
                    <a:lnL>
                      <a:noFill/>
                    </a:lnL>
                    <a:lnR>
                      <a:noFill/>
                    </a:lnR>
                    <a:lnT>
                      <a:noFill/>
                    </a:lnT>
                    <a:lnB>
                      <a:noFill/>
                    </a:lnB>
                  </a:tcPr>
                </a:tc>
                <a:tc hMerge="1">
                  <a:txBody>
                    <a:bodyPr/>
                    <a:lstStyle/>
                    <a:p>
                      <a:endParaRPr lang="en-IN"/>
                    </a:p>
                  </a:txBody>
                  <a:tcPr/>
                </a:tc>
                <a:tc>
                  <a:txBody>
                    <a:bodyPr/>
                    <a:lstStyle/>
                    <a:p>
                      <a:pPr algn="r" fontAlgn="b"/>
                      <a:r>
                        <a:rPr lang="en-IN" sz="2000" b="0" i="0" u="none" strike="noStrike" dirty="0">
                          <a:solidFill>
                            <a:srgbClr val="000000"/>
                          </a:solidFill>
                          <a:effectLst/>
                          <a:latin typeface="Calibri" panose="020F0502020204030204" pitchFamily="34" charset="0"/>
                        </a:rPr>
                        <a:t>190</a:t>
                      </a:r>
                    </a:p>
                  </a:txBody>
                  <a:tcPr marL="9525" marR="9525" marT="9525" marB="0" anchor="b">
                    <a:lnL>
                      <a:noFill/>
                    </a:lnL>
                    <a:lnR>
                      <a:noFill/>
                    </a:lnR>
                    <a:lnT>
                      <a:noFill/>
                    </a:lnT>
                    <a:lnB>
                      <a:noFill/>
                    </a:lnB>
                  </a:tcPr>
                </a:tc>
                <a:tc>
                  <a:txBody>
                    <a:bodyPr/>
                    <a:lstStyle/>
                    <a:p>
                      <a:pPr algn="l" fontAlgn="b"/>
                      <a:r>
                        <a:rPr lang="en-IN" sz="2000" b="0" i="0" u="none" strike="noStrike" dirty="0">
                          <a:solidFill>
                            <a:srgbClr val="000000"/>
                          </a:solidFill>
                          <a:effectLst/>
                          <a:latin typeface="Calibri" panose="020F0502020204030204" pitchFamily="34" charset="0"/>
                        </a:rPr>
                        <a:t>mm</a:t>
                      </a:r>
                    </a:p>
                  </a:txBody>
                  <a:tcPr marL="9525" marR="9525" marT="9525" marB="0" anchor="b">
                    <a:lnL>
                      <a:noFill/>
                    </a:lnL>
                    <a:lnR>
                      <a:noFill/>
                    </a:lnR>
                    <a:lnT>
                      <a:noFill/>
                    </a:lnT>
                    <a:lnB>
                      <a:noFill/>
                    </a:lnB>
                  </a:tcPr>
                </a:tc>
                <a:tc>
                  <a:txBody>
                    <a:bodyPr/>
                    <a:lstStyle/>
                    <a:p>
                      <a:pPr algn="l" fontAlgn="b"/>
                      <a:endParaRPr lang="en-IN" sz="20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IN" sz="20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IN" sz="20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IN" sz="20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3841242882"/>
                  </a:ext>
                </a:extLst>
              </a:tr>
              <a:tr h="382947">
                <a:tc gridSpan="2">
                  <a:txBody>
                    <a:bodyPr/>
                    <a:lstStyle/>
                    <a:p>
                      <a:pPr algn="l" fontAlgn="b"/>
                      <a:r>
                        <a:rPr lang="en-IN" sz="2000" b="0" i="0" u="none" strike="noStrike">
                          <a:solidFill>
                            <a:srgbClr val="000000"/>
                          </a:solidFill>
                          <a:effectLst/>
                          <a:latin typeface="Calibri" panose="020F0502020204030204" pitchFamily="34" charset="0"/>
                        </a:rPr>
                        <a:t>Granular layer</a:t>
                      </a:r>
                    </a:p>
                  </a:txBody>
                  <a:tcPr marL="9525" marR="9525" marT="9525" marB="0" anchor="b">
                    <a:lnL>
                      <a:noFill/>
                    </a:lnL>
                    <a:lnR>
                      <a:noFill/>
                    </a:lnR>
                    <a:lnT>
                      <a:noFill/>
                    </a:lnT>
                    <a:lnB>
                      <a:noFill/>
                    </a:lnB>
                  </a:tcPr>
                </a:tc>
                <a:tc hMerge="1">
                  <a:txBody>
                    <a:bodyPr/>
                    <a:lstStyle/>
                    <a:p>
                      <a:endParaRPr lang="en-IN"/>
                    </a:p>
                  </a:txBody>
                  <a:tcPr/>
                </a:tc>
                <a:tc>
                  <a:txBody>
                    <a:bodyPr/>
                    <a:lstStyle/>
                    <a:p>
                      <a:pPr algn="r" fontAlgn="b"/>
                      <a:r>
                        <a:rPr lang="en-IN" sz="2000" b="0" i="0" u="none" strike="noStrike" dirty="0">
                          <a:solidFill>
                            <a:srgbClr val="000000"/>
                          </a:solidFill>
                          <a:effectLst/>
                          <a:latin typeface="Calibri" panose="020F0502020204030204" pitchFamily="34" charset="0"/>
                        </a:rPr>
                        <a:t>450</a:t>
                      </a:r>
                    </a:p>
                  </a:txBody>
                  <a:tcPr marL="9525" marR="9525" marT="9525" marB="0" anchor="b">
                    <a:lnL>
                      <a:noFill/>
                    </a:lnL>
                    <a:lnR>
                      <a:noFill/>
                    </a:lnR>
                    <a:lnT>
                      <a:noFill/>
                    </a:lnT>
                    <a:lnB>
                      <a:noFill/>
                    </a:lnB>
                  </a:tcPr>
                </a:tc>
                <a:tc>
                  <a:txBody>
                    <a:bodyPr/>
                    <a:lstStyle/>
                    <a:p>
                      <a:pPr algn="l" fontAlgn="b"/>
                      <a:r>
                        <a:rPr lang="en-IN" sz="2000" b="0" i="0" u="none" strike="noStrike" dirty="0">
                          <a:solidFill>
                            <a:srgbClr val="000000"/>
                          </a:solidFill>
                          <a:effectLst/>
                          <a:latin typeface="Calibri" panose="020F0502020204030204" pitchFamily="34" charset="0"/>
                        </a:rPr>
                        <a:t>mm</a:t>
                      </a:r>
                    </a:p>
                  </a:txBody>
                  <a:tcPr marL="9525" marR="9525" marT="9525" marB="0" anchor="b">
                    <a:lnL>
                      <a:noFill/>
                    </a:lnL>
                    <a:lnR>
                      <a:noFill/>
                    </a:lnR>
                    <a:lnT>
                      <a:noFill/>
                    </a:lnT>
                    <a:lnB>
                      <a:noFill/>
                    </a:lnB>
                  </a:tcPr>
                </a:tc>
                <a:tc>
                  <a:txBody>
                    <a:bodyPr/>
                    <a:lstStyle/>
                    <a:p>
                      <a:pPr algn="l" fontAlgn="b"/>
                      <a:endParaRPr lang="en-IN" sz="20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IN" sz="20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IN" sz="20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IN" sz="20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1125934327"/>
                  </a:ext>
                </a:extLst>
              </a:tr>
              <a:tr h="382947">
                <a:tc>
                  <a:txBody>
                    <a:bodyPr/>
                    <a:lstStyle/>
                    <a:p>
                      <a:pPr algn="l" fontAlgn="b"/>
                      <a:endParaRPr lang="en-IN" sz="20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IN" sz="20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IN" sz="20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IN" sz="20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IN" sz="20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IN" sz="20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IN" sz="20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IN" sz="20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2580892276"/>
                  </a:ext>
                </a:extLst>
              </a:tr>
              <a:tr h="382947">
                <a:tc gridSpan="4">
                  <a:txBody>
                    <a:bodyPr/>
                    <a:lstStyle/>
                    <a:p>
                      <a:pPr algn="l" fontAlgn="b"/>
                      <a:r>
                        <a:rPr lang="en-US" sz="2000" b="0" i="0" u="none" strike="noStrike" dirty="0">
                          <a:solidFill>
                            <a:srgbClr val="000000"/>
                          </a:solidFill>
                          <a:effectLst/>
                          <a:latin typeface="Calibri" panose="020F0502020204030204" pitchFamily="34" charset="0"/>
                        </a:rPr>
                        <a:t>Resilient modulus of granular layer</a:t>
                      </a:r>
                    </a:p>
                  </a:txBody>
                  <a:tcPr marL="9525" marR="9525" marT="9525" marB="0" anchor="b">
                    <a:lnL>
                      <a:noFill/>
                    </a:lnL>
                    <a:lnR>
                      <a:noFill/>
                    </a:lnR>
                    <a:lnT>
                      <a:noFill/>
                    </a:lnT>
                    <a:lnB>
                      <a:noFill/>
                    </a:lnB>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r" fontAlgn="b"/>
                      <a:r>
                        <a:rPr lang="en-IN" sz="2000" b="0" i="0" u="none" strike="noStrike">
                          <a:solidFill>
                            <a:srgbClr val="000000"/>
                          </a:solidFill>
                          <a:effectLst/>
                          <a:latin typeface="Calibri" panose="020F0502020204030204" pitchFamily="34" charset="0"/>
                        </a:rPr>
                        <a:t>208.1929</a:t>
                      </a:r>
                    </a:p>
                  </a:txBody>
                  <a:tcPr marL="9525" marR="9525" marT="9525" marB="0" anchor="b">
                    <a:lnL>
                      <a:noFill/>
                    </a:lnL>
                    <a:lnR>
                      <a:noFill/>
                    </a:lnR>
                    <a:lnT>
                      <a:noFill/>
                    </a:lnT>
                    <a:lnB>
                      <a:noFill/>
                    </a:lnB>
                  </a:tcPr>
                </a:tc>
                <a:tc>
                  <a:txBody>
                    <a:bodyPr/>
                    <a:lstStyle/>
                    <a:p>
                      <a:pPr algn="l" fontAlgn="b"/>
                      <a:r>
                        <a:rPr lang="en-IN" sz="2000" b="0" i="0" u="none" strike="noStrike" dirty="0" err="1">
                          <a:solidFill>
                            <a:srgbClr val="000000"/>
                          </a:solidFill>
                          <a:effectLst/>
                          <a:latin typeface="Calibri" panose="020F0502020204030204" pitchFamily="34" charset="0"/>
                        </a:rPr>
                        <a:t>Mpa</a:t>
                      </a:r>
                      <a:endParaRPr lang="en-IN" sz="20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gridSpan="2">
                  <a:txBody>
                    <a:bodyPr/>
                    <a:lstStyle/>
                    <a:p>
                      <a:pPr algn="l" fontAlgn="b"/>
                      <a:r>
                        <a:rPr lang="en-IN" sz="2000" b="0" i="0" u="none" strike="noStrike" dirty="0">
                          <a:solidFill>
                            <a:srgbClr val="000000"/>
                          </a:solidFill>
                          <a:effectLst/>
                          <a:latin typeface="Calibri" panose="020F0502020204030204" pitchFamily="34" charset="0"/>
                        </a:rPr>
                        <a:t>(from eq. 7.1)</a:t>
                      </a:r>
                    </a:p>
                  </a:txBody>
                  <a:tcPr marL="9525" marR="9525" marT="9525" marB="0" anchor="b">
                    <a:lnL>
                      <a:noFill/>
                    </a:lnL>
                    <a:lnR>
                      <a:noFill/>
                    </a:lnR>
                    <a:lnT>
                      <a:noFill/>
                    </a:lnT>
                    <a:lnB>
                      <a:noFill/>
                    </a:lnB>
                  </a:tcPr>
                </a:tc>
                <a:tc hMerge="1">
                  <a:txBody>
                    <a:bodyPr/>
                    <a:lstStyle/>
                    <a:p>
                      <a:endParaRPr lang="en-IN"/>
                    </a:p>
                  </a:txBody>
                  <a:tcPr/>
                </a:tc>
                <a:extLst>
                  <a:ext uri="{0D108BD9-81ED-4DB2-BD59-A6C34878D82A}">
                    <a16:rowId xmlns:a16="http://schemas.microsoft.com/office/drawing/2014/main" val="2310924938"/>
                  </a:ext>
                </a:extLst>
              </a:tr>
              <a:tr h="382947">
                <a:tc>
                  <a:txBody>
                    <a:bodyPr/>
                    <a:lstStyle/>
                    <a:p>
                      <a:pPr algn="l" fontAlgn="b"/>
                      <a:endParaRPr lang="en-IN" sz="20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IN" sz="20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IN" sz="20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IN" sz="20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IN" sz="20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IN" sz="20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IN" sz="20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IN" sz="20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2463534170"/>
                  </a:ext>
                </a:extLst>
              </a:tr>
              <a:tr h="382947">
                <a:tc gridSpan="5">
                  <a:txBody>
                    <a:bodyPr/>
                    <a:lstStyle/>
                    <a:p>
                      <a:pPr algn="l" fontAlgn="b"/>
                      <a:r>
                        <a:rPr lang="en-US" sz="2000" b="0" i="0" u="none" strike="noStrike" dirty="0">
                          <a:solidFill>
                            <a:srgbClr val="000000"/>
                          </a:solidFill>
                          <a:effectLst/>
                          <a:latin typeface="Calibri" panose="020F0502020204030204" pitchFamily="34" charset="0"/>
                        </a:rPr>
                        <a:t>Allowable vertical strain on subgrade (Rutting)</a:t>
                      </a:r>
                    </a:p>
                  </a:txBody>
                  <a:tcPr marL="9525" marR="9525" marT="9525" marB="0" anchor="b">
                    <a:lnL>
                      <a:noFill/>
                    </a:lnL>
                    <a:lnR>
                      <a:noFill/>
                    </a:lnR>
                    <a:lnT>
                      <a:noFill/>
                    </a:lnT>
                    <a:lnB>
                      <a:noFill/>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r" fontAlgn="b"/>
                      <a:r>
                        <a:rPr lang="en-IN" sz="2000" b="0" i="0" u="none" strike="noStrike">
                          <a:solidFill>
                            <a:srgbClr val="000000"/>
                          </a:solidFill>
                          <a:effectLst/>
                          <a:latin typeface="Calibri" panose="020F0502020204030204" pitchFamily="34" charset="0"/>
                        </a:rPr>
                        <a:t>0.00039</a:t>
                      </a:r>
                    </a:p>
                  </a:txBody>
                  <a:tcPr marL="9525" marR="9525" marT="9525" marB="0" anchor="b">
                    <a:lnL>
                      <a:noFill/>
                    </a:lnL>
                    <a:lnR>
                      <a:noFill/>
                    </a:lnR>
                    <a:lnT>
                      <a:noFill/>
                    </a:lnT>
                    <a:lnB>
                      <a:noFill/>
                    </a:lnB>
                  </a:tcPr>
                </a:tc>
                <a:tc gridSpan="2">
                  <a:txBody>
                    <a:bodyPr/>
                    <a:lstStyle/>
                    <a:p>
                      <a:pPr algn="l" fontAlgn="b"/>
                      <a:r>
                        <a:rPr lang="en-IN" sz="2000" b="0" i="0" u="none" strike="noStrike" dirty="0">
                          <a:solidFill>
                            <a:srgbClr val="000000"/>
                          </a:solidFill>
                          <a:effectLst/>
                          <a:latin typeface="Calibri" panose="020F0502020204030204" pitchFamily="34" charset="0"/>
                        </a:rPr>
                        <a:t>(from eq. 3.2)</a:t>
                      </a:r>
                    </a:p>
                  </a:txBody>
                  <a:tcPr marL="9525" marR="9525" marT="9525" marB="0" anchor="b">
                    <a:lnL>
                      <a:noFill/>
                    </a:lnL>
                    <a:lnR>
                      <a:noFill/>
                    </a:lnR>
                    <a:lnT>
                      <a:noFill/>
                    </a:lnT>
                    <a:lnB>
                      <a:noFill/>
                    </a:lnB>
                  </a:tcPr>
                </a:tc>
                <a:tc hMerge="1">
                  <a:txBody>
                    <a:bodyPr/>
                    <a:lstStyle/>
                    <a:p>
                      <a:endParaRPr lang="en-IN"/>
                    </a:p>
                  </a:txBody>
                  <a:tcPr/>
                </a:tc>
                <a:extLst>
                  <a:ext uri="{0D108BD9-81ED-4DB2-BD59-A6C34878D82A}">
                    <a16:rowId xmlns:a16="http://schemas.microsoft.com/office/drawing/2014/main" val="1536379493"/>
                  </a:ext>
                </a:extLst>
              </a:tr>
              <a:tr h="382947">
                <a:tc gridSpan="5">
                  <a:txBody>
                    <a:bodyPr/>
                    <a:lstStyle/>
                    <a:p>
                      <a:pPr algn="l" fontAlgn="b"/>
                      <a:r>
                        <a:rPr lang="fr-FR" sz="2000" b="0" i="0" u="none" strike="noStrike" dirty="0" err="1">
                          <a:solidFill>
                            <a:srgbClr val="000000"/>
                          </a:solidFill>
                          <a:effectLst/>
                          <a:latin typeface="Calibri" panose="020F0502020204030204" pitchFamily="34" charset="0"/>
                        </a:rPr>
                        <a:t>Allowable</a:t>
                      </a:r>
                      <a:r>
                        <a:rPr lang="fr-FR" sz="2000" b="0" i="0" u="none" strike="noStrike" dirty="0">
                          <a:solidFill>
                            <a:srgbClr val="000000"/>
                          </a:solidFill>
                          <a:effectLst/>
                          <a:latin typeface="Calibri" panose="020F0502020204030204" pitchFamily="34" charset="0"/>
                        </a:rPr>
                        <a:t> </a:t>
                      </a:r>
                      <a:r>
                        <a:rPr lang="fr-FR" sz="2000" b="0" i="0" u="none" strike="noStrike" dirty="0" err="1">
                          <a:solidFill>
                            <a:srgbClr val="000000"/>
                          </a:solidFill>
                          <a:effectLst/>
                          <a:latin typeface="Calibri" panose="020F0502020204030204" pitchFamily="34" charset="0"/>
                        </a:rPr>
                        <a:t>tensile</a:t>
                      </a:r>
                      <a:r>
                        <a:rPr lang="fr-FR" sz="2000" b="0" i="0" u="none" strike="noStrike" dirty="0">
                          <a:solidFill>
                            <a:srgbClr val="000000"/>
                          </a:solidFill>
                          <a:effectLst/>
                          <a:latin typeface="Calibri" panose="020F0502020204030204" pitchFamily="34" charset="0"/>
                        </a:rPr>
                        <a:t> </a:t>
                      </a:r>
                      <a:r>
                        <a:rPr lang="fr-FR" sz="2000" b="0" i="0" u="none" strike="noStrike" dirty="0" err="1">
                          <a:solidFill>
                            <a:srgbClr val="000000"/>
                          </a:solidFill>
                          <a:effectLst/>
                          <a:latin typeface="Calibri" panose="020F0502020204030204" pitchFamily="34" charset="0"/>
                        </a:rPr>
                        <a:t>strain</a:t>
                      </a:r>
                      <a:r>
                        <a:rPr lang="fr-FR" sz="2000" b="0" i="0" u="none" strike="noStrike" dirty="0">
                          <a:solidFill>
                            <a:srgbClr val="000000"/>
                          </a:solidFill>
                          <a:effectLst/>
                          <a:latin typeface="Calibri" panose="020F0502020204030204" pitchFamily="34" charset="0"/>
                        </a:rPr>
                        <a:t> on </a:t>
                      </a:r>
                      <a:r>
                        <a:rPr lang="fr-FR" sz="2000" b="0" i="0" u="none" strike="noStrike" dirty="0" err="1">
                          <a:solidFill>
                            <a:srgbClr val="000000"/>
                          </a:solidFill>
                          <a:effectLst/>
                          <a:latin typeface="Calibri" panose="020F0502020204030204" pitchFamily="34" charset="0"/>
                        </a:rPr>
                        <a:t>bituminous</a:t>
                      </a:r>
                      <a:r>
                        <a:rPr lang="fr-FR" sz="2000" b="0" i="0" u="none" strike="noStrike" dirty="0">
                          <a:solidFill>
                            <a:srgbClr val="000000"/>
                          </a:solidFill>
                          <a:effectLst/>
                          <a:latin typeface="Calibri" panose="020F0502020204030204" pitchFamily="34" charset="0"/>
                        </a:rPr>
                        <a:t> (Fatigue)</a:t>
                      </a:r>
                    </a:p>
                  </a:txBody>
                  <a:tcPr marL="9525" marR="9525" marT="9525" marB="0" anchor="b">
                    <a:lnL>
                      <a:noFill/>
                    </a:lnL>
                    <a:lnR>
                      <a:noFill/>
                    </a:lnR>
                    <a:lnT>
                      <a:noFill/>
                    </a:lnT>
                    <a:lnB>
                      <a:noFill/>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r" fontAlgn="b"/>
                      <a:r>
                        <a:rPr lang="en-IN" sz="2000" b="0" i="0" u="none" strike="noStrike">
                          <a:solidFill>
                            <a:srgbClr val="000000"/>
                          </a:solidFill>
                          <a:effectLst/>
                          <a:latin typeface="Calibri" panose="020F0502020204030204" pitchFamily="34" charset="0"/>
                        </a:rPr>
                        <a:t>0.000203</a:t>
                      </a:r>
                    </a:p>
                  </a:txBody>
                  <a:tcPr marL="9525" marR="9525" marT="9525" marB="0" anchor="b">
                    <a:lnL>
                      <a:noFill/>
                    </a:lnL>
                    <a:lnR>
                      <a:noFill/>
                    </a:lnR>
                    <a:lnT>
                      <a:noFill/>
                    </a:lnT>
                    <a:lnB>
                      <a:noFill/>
                    </a:lnB>
                  </a:tcPr>
                </a:tc>
                <a:tc gridSpan="2">
                  <a:txBody>
                    <a:bodyPr/>
                    <a:lstStyle/>
                    <a:p>
                      <a:pPr algn="l" fontAlgn="b"/>
                      <a:r>
                        <a:rPr lang="en-IN" sz="2000" b="0" i="0" u="none" strike="noStrike" dirty="0">
                          <a:solidFill>
                            <a:srgbClr val="000000"/>
                          </a:solidFill>
                          <a:effectLst/>
                          <a:latin typeface="Calibri" panose="020F0502020204030204" pitchFamily="34" charset="0"/>
                        </a:rPr>
                        <a:t>(from eq. 3.4)</a:t>
                      </a:r>
                    </a:p>
                  </a:txBody>
                  <a:tcPr marL="9525" marR="9525" marT="9525" marB="0" anchor="b">
                    <a:lnL>
                      <a:noFill/>
                    </a:lnL>
                    <a:lnR>
                      <a:noFill/>
                    </a:lnR>
                    <a:lnT>
                      <a:noFill/>
                    </a:lnT>
                    <a:lnB>
                      <a:noFill/>
                    </a:lnB>
                  </a:tcPr>
                </a:tc>
                <a:tc hMerge="1">
                  <a:txBody>
                    <a:bodyPr/>
                    <a:lstStyle/>
                    <a:p>
                      <a:endParaRPr lang="en-IN"/>
                    </a:p>
                  </a:txBody>
                  <a:tcPr/>
                </a:tc>
                <a:extLst>
                  <a:ext uri="{0D108BD9-81ED-4DB2-BD59-A6C34878D82A}">
                    <a16:rowId xmlns:a16="http://schemas.microsoft.com/office/drawing/2014/main" val="3474847991"/>
                  </a:ext>
                </a:extLst>
              </a:tr>
              <a:tr h="382947">
                <a:tc>
                  <a:txBody>
                    <a:bodyPr/>
                    <a:lstStyle/>
                    <a:p>
                      <a:pPr algn="l" fontAlgn="b"/>
                      <a:endParaRPr lang="en-IN" sz="20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IN" sz="2000" b="0" i="0" u="none" strike="noStrike">
                          <a:solidFill>
                            <a:srgbClr val="000000"/>
                          </a:solidFill>
                          <a:effectLst/>
                          <a:latin typeface="Calibri" panose="020F0502020204030204" pitchFamily="34" charset="0"/>
                        </a:rPr>
                        <a:t>C</a:t>
                      </a:r>
                    </a:p>
                  </a:txBody>
                  <a:tcPr marL="9525" marR="9525" marT="9525" marB="0" anchor="b">
                    <a:lnL>
                      <a:noFill/>
                    </a:lnL>
                    <a:lnR>
                      <a:noFill/>
                    </a:lnR>
                    <a:lnT>
                      <a:noFill/>
                    </a:lnT>
                    <a:lnB>
                      <a:noFill/>
                    </a:lnB>
                  </a:tcPr>
                </a:tc>
                <a:tc>
                  <a:txBody>
                    <a:bodyPr/>
                    <a:lstStyle/>
                    <a:p>
                      <a:pPr algn="r" fontAlgn="b"/>
                      <a:r>
                        <a:rPr lang="en-IN" sz="2000" b="0" i="0" u="none" strike="noStrike">
                          <a:solidFill>
                            <a:srgbClr val="000000"/>
                          </a:solidFill>
                          <a:effectLst/>
                          <a:latin typeface="Calibri" panose="020F0502020204030204" pitchFamily="34" charset="0"/>
                        </a:rPr>
                        <a:t>3.155155</a:t>
                      </a:r>
                    </a:p>
                  </a:txBody>
                  <a:tcPr marL="9525" marR="9525" marT="9525" marB="0" anchor="b">
                    <a:lnL>
                      <a:noFill/>
                    </a:lnL>
                    <a:lnR>
                      <a:noFill/>
                    </a:lnR>
                    <a:lnT>
                      <a:noFill/>
                    </a:lnT>
                    <a:lnB>
                      <a:noFill/>
                    </a:lnB>
                  </a:tcPr>
                </a:tc>
                <a:tc>
                  <a:txBody>
                    <a:bodyPr/>
                    <a:lstStyle/>
                    <a:p>
                      <a:pPr algn="l" fontAlgn="b"/>
                      <a:endParaRPr lang="en-IN" sz="20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IN" sz="20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IN" sz="20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gridSpan="2">
                  <a:txBody>
                    <a:bodyPr/>
                    <a:lstStyle/>
                    <a:p>
                      <a:pPr algn="l" fontAlgn="b"/>
                      <a:r>
                        <a:rPr lang="en-IN" sz="2000" b="0" i="0" u="none" strike="noStrike" dirty="0">
                          <a:solidFill>
                            <a:srgbClr val="000000"/>
                          </a:solidFill>
                          <a:effectLst/>
                          <a:latin typeface="Calibri" panose="020F0502020204030204" pitchFamily="34" charset="0"/>
                        </a:rPr>
                        <a:t>(from eq. 3.4)</a:t>
                      </a:r>
                    </a:p>
                  </a:txBody>
                  <a:tcPr marL="9525" marR="9525" marT="9525" marB="0" anchor="b">
                    <a:lnL>
                      <a:noFill/>
                    </a:lnL>
                    <a:lnR>
                      <a:noFill/>
                    </a:lnR>
                    <a:lnT>
                      <a:noFill/>
                    </a:lnT>
                    <a:lnB>
                      <a:noFill/>
                    </a:lnB>
                  </a:tcPr>
                </a:tc>
                <a:tc hMerge="1">
                  <a:txBody>
                    <a:bodyPr/>
                    <a:lstStyle/>
                    <a:p>
                      <a:endParaRPr lang="en-IN"/>
                    </a:p>
                  </a:txBody>
                  <a:tcPr/>
                </a:tc>
                <a:extLst>
                  <a:ext uri="{0D108BD9-81ED-4DB2-BD59-A6C34878D82A}">
                    <a16:rowId xmlns:a16="http://schemas.microsoft.com/office/drawing/2014/main" val="2572487992"/>
                  </a:ext>
                </a:extLst>
              </a:tr>
              <a:tr h="382947">
                <a:tc>
                  <a:txBody>
                    <a:bodyPr/>
                    <a:lstStyle/>
                    <a:p>
                      <a:pPr algn="l" fontAlgn="b"/>
                      <a:endParaRPr lang="en-IN" sz="20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IN" sz="2000" b="0" i="0" u="none" strike="noStrike">
                          <a:solidFill>
                            <a:srgbClr val="000000"/>
                          </a:solidFill>
                          <a:effectLst/>
                          <a:latin typeface="Calibri" panose="020F0502020204030204" pitchFamily="34" charset="0"/>
                        </a:rPr>
                        <a:t>M</a:t>
                      </a:r>
                    </a:p>
                  </a:txBody>
                  <a:tcPr marL="9525" marR="9525" marT="9525" marB="0" anchor="b">
                    <a:lnL>
                      <a:noFill/>
                    </a:lnL>
                    <a:lnR>
                      <a:noFill/>
                    </a:lnR>
                    <a:lnT>
                      <a:noFill/>
                    </a:lnT>
                    <a:lnB>
                      <a:noFill/>
                    </a:lnB>
                  </a:tcPr>
                </a:tc>
                <a:tc>
                  <a:txBody>
                    <a:bodyPr/>
                    <a:lstStyle/>
                    <a:p>
                      <a:pPr algn="r" fontAlgn="b"/>
                      <a:r>
                        <a:rPr lang="en-IN" sz="2000" b="0" i="0" u="none" strike="noStrike">
                          <a:solidFill>
                            <a:srgbClr val="000000"/>
                          </a:solidFill>
                          <a:effectLst/>
                          <a:latin typeface="Calibri" panose="020F0502020204030204" pitchFamily="34" charset="0"/>
                        </a:rPr>
                        <a:t>0.499021</a:t>
                      </a:r>
                    </a:p>
                  </a:txBody>
                  <a:tcPr marL="9525" marR="9525" marT="9525" marB="0" anchor="b">
                    <a:lnL>
                      <a:noFill/>
                    </a:lnL>
                    <a:lnR>
                      <a:noFill/>
                    </a:lnR>
                    <a:lnT>
                      <a:noFill/>
                    </a:lnT>
                    <a:lnB>
                      <a:noFill/>
                    </a:lnB>
                  </a:tcPr>
                </a:tc>
                <a:tc>
                  <a:txBody>
                    <a:bodyPr/>
                    <a:lstStyle/>
                    <a:p>
                      <a:pPr algn="l" fontAlgn="b"/>
                      <a:endParaRPr lang="en-IN" sz="20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IN" sz="20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IN" sz="20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gridSpan="2">
                  <a:txBody>
                    <a:bodyPr/>
                    <a:lstStyle/>
                    <a:p>
                      <a:pPr algn="l" fontAlgn="b"/>
                      <a:r>
                        <a:rPr lang="en-IN" sz="2000" b="0" i="0" u="none" strike="noStrike" dirty="0">
                          <a:solidFill>
                            <a:srgbClr val="000000"/>
                          </a:solidFill>
                          <a:effectLst/>
                          <a:latin typeface="Calibri" panose="020F0502020204030204" pitchFamily="34" charset="0"/>
                        </a:rPr>
                        <a:t>(from eq. 3.4)</a:t>
                      </a:r>
                    </a:p>
                  </a:txBody>
                  <a:tcPr marL="9525" marR="9525" marT="9525" marB="0" anchor="b">
                    <a:lnL>
                      <a:noFill/>
                    </a:lnL>
                    <a:lnR>
                      <a:noFill/>
                    </a:lnR>
                    <a:lnT>
                      <a:noFill/>
                    </a:lnT>
                    <a:lnB>
                      <a:noFill/>
                    </a:lnB>
                  </a:tcPr>
                </a:tc>
                <a:tc hMerge="1">
                  <a:txBody>
                    <a:bodyPr/>
                    <a:lstStyle/>
                    <a:p>
                      <a:endParaRPr lang="en-IN"/>
                    </a:p>
                  </a:txBody>
                  <a:tcPr/>
                </a:tc>
                <a:extLst>
                  <a:ext uri="{0D108BD9-81ED-4DB2-BD59-A6C34878D82A}">
                    <a16:rowId xmlns:a16="http://schemas.microsoft.com/office/drawing/2014/main" val="2863456136"/>
                  </a:ext>
                </a:extLst>
              </a:tr>
            </a:tbl>
          </a:graphicData>
        </a:graphic>
      </p:graphicFrame>
    </p:spTree>
    <p:extLst>
      <p:ext uri="{BB962C8B-B14F-4D97-AF65-F5344CB8AC3E}">
        <p14:creationId xmlns:p14="http://schemas.microsoft.com/office/powerpoint/2010/main" val="20163436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521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a:bodyPr>
          <a:lstStyle/>
          <a:p>
            <a:pPr algn="ctr"/>
            <a:r>
              <a:rPr lang="en-US" sz="4600" u="sng" dirty="0" smtClean="0">
                <a:solidFill>
                  <a:srgbClr val="C00000"/>
                </a:solidFill>
              </a:rPr>
              <a:t>Results </a:t>
            </a:r>
            <a:r>
              <a:rPr lang="en-US" sz="4600" u="sng" dirty="0">
                <a:solidFill>
                  <a:srgbClr val="C00000"/>
                </a:solidFill>
              </a:rPr>
              <a:t>and </a:t>
            </a:r>
            <a:r>
              <a:rPr lang="en-US" sz="4600" u="sng" dirty="0" smtClean="0">
                <a:solidFill>
                  <a:srgbClr val="C00000"/>
                </a:solidFill>
              </a:rPr>
              <a:t>discussion</a:t>
            </a:r>
            <a:r>
              <a:rPr lang="en-IN" sz="4600" u="sng" dirty="0" smtClean="0">
                <a:solidFill>
                  <a:srgbClr val="C00000"/>
                </a:solidFill>
              </a:rPr>
              <a:t>[</a:t>
            </a:r>
            <a:r>
              <a:rPr lang="en-IN" sz="3600" u="sng" dirty="0" smtClean="0">
                <a:solidFill>
                  <a:srgbClr val="C00000"/>
                </a:solidFill>
              </a:rPr>
              <a:t>Contd</a:t>
            </a:r>
            <a:r>
              <a:rPr lang="en-IN" sz="4600" u="sng" dirty="0" smtClean="0">
                <a:solidFill>
                  <a:srgbClr val="C00000"/>
                </a:solidFill>
              </a:rPr>
              <a:t>.]</a:t>
            </a:r>
            <a:endParaRPr lang="en-IN" sz="4600" u="sng" dirty="0">
              <a:solidFill>
                <a:srgbClr val="C00000"/>
              </a:solidFill>
            </a:endParaRPr>
          </a:p>
        </p:txBody>
      </p:sp>
      <p:sp>
        <p:nvSpPr>
          <p:cNvPr id="3" name="Content Placeholder 2"/>
          <p:cNvSpPr>
            <a:spLocks noGrp="1"/>
          </p:cNvSpPr>
          <p:nvPr>
            <p:ph idx="1"/>
          </p:nvPr>
        </p:nvSpPr>
        <p:spPr>
          <a:xfrm>
            <a:off x="838200" y="1545465"/>
            <a:ext cx="10515600" cy="4631498"/>
          </a:xfrm>
        </p:spPr>
        <p:txBody>
          <a:bodyPr/>
          <a:lstStyle/>
          <a:p>
            <a:r>
              <a:rPr lang="en-IN" dirty="0" smtClean="0">
                <a:solidFill>
                  <a:srgbClr val="00B050"/>
                </a:solidFill>
              </a:rPr>
              <a:t>Results obtained from IITPAVE software from various trial thickness</a:t>
            </a:r>
          </a:p>
          <a:p>
            <a:pPr marL="0" indent="0">
              <a:buNone/>
            </a:pPr>
            <a:endParaRPr lang="en-IN" dirty="0"/>
          </a:p>
        </p:txBody>
      </p:sp>
      <p:sp>
        <p:nvSpPr>
          <p:cNvPr id="6" name="Slide Number Placeholder 5"/>
          <p:cNvSpPr>
            <a:spLocks noGrp="1"/>
          </p:cNvSpPr>
          <p:nvPr>
            <p:ph type="sldNum" sz="quarter" idx="12"/>
          </p:nvPr>
        </p:nvSpPr>
        <p:spPr/>
        <p:txBody>
          <a:bodyPr/>
          <a:lstStyle/>
          <a:p>
            <a:fld id="{01C5B344-FBB0-4E68-872F-C54903973326}" type="slidenum">
              <a:rPr lang="en-IN" smtClean="0"/>
              <a:t>14</a:t>
            </a:fld>
            <a:endParaRPr lang="en-IN"/>
          </a:p>
        </p:txBody>
      </p:sp>
      <p:pic>
        <p:nvPicPr>
          <p:cNvPr id="5" name="Picture 4"/>
          <p:cNvPicPr>
            <a:picLocks noChangeAspect="1"/>
          </p:cNvPicPr>
          <p:nvPr/>
        </p:nvPicPr>
        <p:blipFill>
          <a:blip r:embed="rId2"/>
          <a:stretch>
            <a:fillRect/>
          </a:stretch>
        </p:blipFill>
        <p:spPr>
          <a:xfrm>
            <a:off x="838200" y="2019300"/>
            <a:ext cx="10515600" cy="4337050"/>
          </a:xfrm>
          <a:prstGeom prst="rect">
            <a:avLst/>
          </a:prstGeom>
        </p:spPr>
      </p:pic>
    </p:spTree>
    <p:extLst>
      <p:ext uri="{BB962C8B-B14F-4D97-AF65-F5344CB8AC3E}">
        <p14:creationId xmlns:p14="http://schemas.microsoft.com/office/powerpoint/2010/main" val="27820123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93974"/>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a:bodyPr>
          <a:lstStyle/>
          <a:p>
            <a:pPr algn="ctr"/>
            <a:r>
              <a:rPr lang="en-US" sz="4600" u="sng" dirty="0" smtClean="0">
                <a:solidFill>
                  <a:srgbClr val="C00000"/>
                </a:solidFill>
              </a:rPr>
              <a:t>Results </a:t>
            </a:r>
            <a:r>
              <a:rPr lang="en-US" sz="4600" u="sng" dirty="0">
                <a:solidFill>
                  <a:srgbClr val="C00000"/>
                </a:solidFill>
              </a:rPr>
              <a:t>and discussion</a:t>
            </a:r>
            <a:r>
              <a:rPr lang="en-IN" sz="4600" u="sng" dirty="0">
                <a:solidFill>
                  <a:srgbClr val="C00000"/>
                </a:solidFill>
              </a:rPr>
              <a:t>[</a:t>
            </a:r>
            <a:r>
              <a:rPr lang="en-IN" sz="3600" u="sng" dirty="0">
                <a:solidFill>
                  <a:srgbClr val="C00000"/>
                </a:solidFill>
              </a:rPr>
              <a:t>Contd</a:t>
            </a:r>
            <a:r>
              <a:rPr lang="en-IN" sz="4600" u="sng" dirty="0">
                <a:solidFill>
                  <a:srgbClr val="C00000"/>
                </a:solidFill>
              </a:rPr>
              <a:t>.]</a:t>
            </a:r>
          </a:p>
        </p:txBody>
      </p:sp>
      <p:sp>
        <p:nvSpPr>
          <p:cNvPr id="3" name="Content Placeholder 2"/>
          <p:cNvSpPr>
            <a:spLocks noGrp="1"/>
          </p:cNvSpPr>
          <p:nvPr>
            <p:ph idx="1"/>
          </p:nvPr>
        </p:nvSpPr>
        <p:spPr/>
        <p:txBody>
          <a:bodyPr>
            <a:normAutofit fontScale="92500"/>
          </a:bodyPr>
          <a:lstStyle/>
          <a:p>
            <a:r>
              <a:rPr lang="en-US" dirty="0"/>
              <a:t>A suitable model for the analysis of this research is found by performing a number of trials in IITPAVE.</a:t>
            </a:r>
          </a:p>
          <a:p>
            <a:pPr marL="0" indent="0">
              <a:buNone/>
            </a:pPr>
            <a:r>
              <a:rPr lang="en-US" dirty="0" smtClean="0">
                <a:solidFill>
                  <a:srgbClr val="C00000"/>
                </a:solidFill>
              </a:rPr>
              <a:t>                               </a:t>
            </a:r>
          </a:p>
          <a:p>
            <a:pPr marL="0" indent="0">
              <a:buNone/>
            </a:pPr>
            <a:r>
              <a:rPr lang="en-US" dirty="0"/>
              <a:t> </a:t>
            </a:r>
            <a:r>
              <a:rPr lang="en-US" dirty="0" smtClean="0"/>
              <a:t>    </a:t>
            </a:r>
            <a:r>
              <a:rPr lang="en-US" dirty="0" smtClean="0">
                <a:solidFill>
                  <a:srgbClr val="C00000"/>
                </a:solidFill>
              </a:rPr>
              <a:t>Bituminous layer                                                                              163 mm                               </a:t>
            </a:r>
          </a:p>
          <a:p>
            <a:pPr marL="0" indent="0">
              <a:buNone/>
            </a:pPr>
            <a:endParaRPr lang="en-US" dirty="0"/>
          </a:p>
          <a:p>
            <a:pPr marL="0" indent="0">
              <a:buNone/>
            </a:pPr>
            <a:r>
              <a:rPr lang="en-US" dirty="0" smtClean="0"/>
              <a:t>     </a:t>
            </a:r>
            <a:r>
              <a:rPr lang="en-US" dirty="0" smtClean="0">
                <a:solidFill>
                  <a:srgbClr val="C00000"/>
                </a:solidFill>
              </a:rPr>
              <a:t>Granular layer                                                                                   447 mm</a:t>
            </a:r>
          </a:p>
          <a:p>
            <a:pPr marL="0" indent="0">
              <a:buNone/>
            </a:pPr>
            <a:endParaRPr lang="en-US" dirty="0"/>
          </a:p>
          <a:p>
            <a:pPr marL="0" indent="0">
              <a:buNone/>
            </a:pPr>
            <a:r>
              <a:rPr lang="en-US" dirty="0" smtClean="0"/>
              <a:t>     </a:t>
            </a:r>
            <a:r>
              <a:rPr lang="en-US" dirty="0" smtClean="0">
                <a:solidFill>
                  <a:srgbClr val="C00000"/>
                </a:solidFill>
              </a:rPr>
              <a:t>Subgrade </a:t>
            </a:r>
            <a:r>
              <a:rPr lang="en-US" dirty="0" smtClean="0"/>
              <a:t>                                                                                           </a:t>
            </a:r>
            <a:r>
              <a:rPr lang="en-US" dirty="0" smtClean="0">
                <a:solidFill>
                  <a:srgbClr val="C00000"/>
                </a:solidFill>
              </a:rPr>
              <a:t>500 mm</a:t>
            </a:r>
          </a:p>
        </p:txBody>
      </p:sp>
      <p:sp>
        <p:nvSpPr>
          <p:cNvPr id="6" name="Slide Number Placeholder 5"/>
          <p:cNvSpPr>
            <a:spLocks noGrp="1"/>
          </p:cNvSpPr>
          <p:nvPr>
            <p:ph type="sldNum" sz="quarter" idx="12"/>
          </p:nvPr>
        </p:nvSpPr>
        <p:spPr/>
        <p:txBody>
          <a:bodyPr/>
          <a:lstStyle/>
          <a:p>
            <a:fld id="{01C5B344-FBB0-4E68-872F-C54903973326}" type="slidenum">
              <a:rPr lang="en-IN" smtClean="0"/>
              <a:t>15</a:t>
            </a:fld>
            <a:endParaRPr lang="en-IN"/>
          </a:p>
        </p:txBody>
      </p:sp>
      <p:sp>
        <p:nvSpPr>
          <p:cNvPr id="5" name="Rectangle 4"/>
          <p:cNvSpPr/>
          <p:nvPr/>
        </p:nvSpPr>
        <p:spPr>
          <a:xfrm>
            <a:off x="3704967" y="3098414"/>
            <a:ext cx="4782065" cy="27184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 name="Straight Connector 8"/>
          <p:cNvCxnSpPr/>
          <p:nvPr/>
        </p:nvCxnSpPr>
        <p:spPr>
          <a:xfrm>
            <a:off x="3704967" y="3731741"/>
            <a:ext cx="480677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3704967" y="4629586"/>
            <a:ext cx="4806779" cy="92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06566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1458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fontScale="90000"/>
          </a:bodyPr>
          <a:lstStyle/>
          <a:p>
            <a:pPr algn="ctr"/>
            <a:r>
              <a:rPr lang="en-US" u="sng" dirty="0" smtClean="0">
                <a:solidFill>
                  <a:srgbClr val="C00000"/>
                </a:solidFill>
              </a:rPr>
              <a:t>Results </a:t>
            </a:r>
            <a:r>
              <a:rPr lang="en-US" u="sng" dirty="0">
                <a:solidFill>
                  <a:srgbClr val="C00000"/>
                </a:solidFill>
              </a:rPr>
              <a:t>and discussion</a:t>
            </a:r>
            <a:r>
              <a:rPr lang="en-IN" u="sng" dirty="0">
                <a:solidFill>
                  <a:srgbClr val="C00000"/>
                </a:solidFill>
              </a:rPr>
              <a:t>[</a:t>
            </a:r>
            <a:r>
              <a:rPr lang="en-IN" sz="3200" u="sng" dirty="0">
                <a:solidFill>
                  <a:srgbClr val="C00000"/>
                </a:solidFill>
              </a:rPr>
              <a:t>Contd</a:t>
            </a:r>
            <a:r>
              <a:rPr lang="en-IN" u="sng" dirty="0">
                <a:solidFill>
                  <a:srgbClr val="C00000"/>
                </a:solidFill>
              </a:rPr>
              <a:t>.]</a:t>
            </a:r>
          </a:p>
        </p:txBody>
      </p:sp>
      <p:sp>
        <p:nvSpPr>
          <p:cNvPr id="3" name="Content Placeholder 2"/>
          <p:cNvSpPr>
            <a:spLocks noGrp="1"/>
          </p:cNvSpPr>
          <p:nvPr>
            <p:ph idx="1"/>
          </p:nvPr>
        </p:nvSpPr>
        <p:spPr>
          <a:xfrm>
            <a:off x="838200" y="1159099"/>
            <a:ext cx="10515600" cy="5017863"/>
          </a:xfrm>
        </p:spPr>
        <p:txBody>
          <a:bodyPr/>
          <a:lstStyle/>
          <a:p>
            <a:r>
              <a:rPr lang="en-US" dirty="0" smtClean="0">
                <a:solidFill>
                  <a:srgbClr val="FF0000"/>
                </a:solidFill>
              </a:rPr>
              <a:t>Static analysis of flexible pavement using FEM (ABAQUS)</a:t>
            </a:r>
          </a:p>
          <a:p>
            <a:pPr marL="0" indent="0">
              <a:buNone/>
            </a:pPr>
            <a:endParaRPr lang="en-IN" sz="1400" dirty="0">
              <a:solidFill>
                <a:srgbClr val="FF0000"/>
              </a:solidFill>
            </a:endParaRPr>
          </a:p>
        </p:txBody>
      </p:sp>
      <p:sp>
        <p:nvSpPr>
          <p:cNvPr id="4" name="Slide Number Placeholder 3"/>
          <p:cNvSpPr>
            <a:spLocks noGrp="1"/>
          </p:cNvSpPr>
          <p:nvPr>
            <p:ph type="sldNum" sz="quarter" idx="12"/>
          </p:nvPr>
        </p:nvSpPr>
        <p:spPr/>
        <p:txBody>
          <a:bodyPr/>
          <a:lstStyle/>
          <a:p>
            <a:fld id="{01C5B344-FBB0-4E68-872F-C54903973326}" type="slidenum">
              <a:rPr lang="en-IN" smtClean="0"/>
              <a:t>16</a:t>
            </a:fld>
            <a:endParaRPr lang="en-IN"/>
          </a:p>
        </p:txBody>
      </p:sp>
      <p:pic>
        <p:nvPicPr>
          <p:cNvPr id="6" name="Picture 5"/>
          <p:cNvPicPr>
            <a:picLocks noChangeAspect="1"/>
          </p:cNvPicPr>
          <p:nvPr/>
        </p:nvPicPr>
        <p:blipFill>
          <a:blip r:embed="rId2"/>
          <a:stretch>
            <a:fillRect/>
          </a:stretch>
        </p:blipFill>
        <p:spPr>
          <a:xfrm>
            <a:off x="838200" y="1712889"/>
            <a:ext cx="10515600" cy="4464073"/>
          </a:xfrm>
          <a:prstGeom prst="rect">
            <a:avLst/>
          </a:prstGeom>
        </p:spPr>
      </p:pic>
    </p:spTree>
    <p:extLst>
      <p:ext uri="{BB962C8B-B14F-4D97-AF65-F5344CB8AC3E}">
        <p14:creationId xmlns:p14="http://schemas.microsoft.com/office/powerpoint/2010/main" val="12200003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06852"/>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a:bodyPr>
          <a:lstStyle/>
          <a:p>
            <a:pPr algn="ctr"/>
            <a:r>
              <a:rPr lang="en-US" sz="4800" u="sng" smtClean="0">
                <a:solidFill>
                  <a:srgbClr val="C00000"/>
                </a:solidFill>
              </a:rPr>
              <a:t>Results </a:t>
            </a:r>
            <a:r>
              <a:rPr lang="en-US" sz="4800" u="sng">
                <a:solidFill>
                  <a:srgbClr val="C00000"/>
                </a:solidFill>
              </a:rPr>
              <a:t>and discussion</a:t>
            </a:r>
            <a:r>
              <a:rPr lang="en-IN" sz="4800" u="sng">
                <a:solidFill>
                  <a:srgbClr val="C00000"/>
                </a:solidFill>
              </a:rPr>
              <a:t>[</a:t>
            </a:r>
            <a:r>
              <a:rPr lang="en-IN" sz="3600" u="sng">
                <a:solidFill>
                  <a:srgbClr val="C00000"/>
                </a:solidFill>
              </a:rPr>
              <a:t>Contd</a:t>
            </a:r>
            <a:r>
              <a:rPr lang="en-IN" sz="4800" u="sng" smtClean="0">
                <a:solidFill>
                  <a:srgbClr val="C00000"/>
                </a:solidFill>
              </a:rPr>
              <a:t>.]</a:t>
            </a:r>
            <a:endParaRPr lang="en-IN" sz="4600" dirty="0"/>
          </a:p>
        </p:txBody>
      </p:sp>
      <p:sp>
        <p:nvSpPr>
          <p:cNvPr id="3" name="Content Placeholder 2"/>
          <p:cNvSpPr>
            <a:spLocks noGrp="1"/>
          </p:cNvSpPr>
          <p:nvPr>
            <p:ph idx="1"/>
          </p:nvPr>
        </p:nvSpPr>
        <p:spPr/>
        <p:txBody>
          <a:bodyPr/>
          <a:lstStyle/>
          <a:p>
            <a:r>
              <a:rPr lang="en-IN" dirty="0" smtClean="0"/>
              <a:t>Model obtained from ABAQUS</a:t>
            </a:r>
          </a:p>
          <a:p>
            <a:pPr marL="0" indent="0">
              <a:buNone/>
            </a:pPr>
            <a:r>
              <a:rPr lang="en-IN" dirty="0"/>
              <a:t> </a:t>
            </a:r>
            <a:r>
              <a:rPr lang="en-IN" dirty="0" smtClean="0"/>
              <a:t>  </a:t>
            </a:r>
            <a:endParaRPr lang="en-IN"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7113" t="21771" r="11584" b="4766"/>
          <a:stretch/>
        </p:blipFill>
        <p:spPr>
          <a:xfrm>
            <a:off x="2849450" y="2279562"/>
            <a:ext cx="6493099" cy="3670477"/>
          </a:xfrm>
          <a:prstGeom prst="rect">
            <a:avLst/>
          </a:prstGeom>
        </p:spPr>
      </p:pic>
      <p:sp>
        <p:nvSpPr>
          <p:cNvPr id="5" name="Slide Number Placeholder 4"/>
          <p:cNvSpPr>
            <a:spLocks noGrp="1"/>
          </p:cNvSpPr>
          <p:nvPr>
            <p:ph type="sldNum" sz="quarter" idx="12"/>
          </p:nvPr>
        </p:nvSpPr>
        <p:spPr/>
        <p:txBody>
          <a:bodyPr/>
          <a:lstStyle/>
          <a:p>
            <a:fld id="{01C5B344-FBB0-4E68-872F-C54903973326}" type="slidenum">
              <a:rPr lang="en-IN" smtClean="0"/>
              <a:t>17</a:t>
            </a:fld>
            <a:endParaRPr lang="en-IN"/>
          </a:p>
        </p:txBody>
      </p:sp>
    </p:spTree>
    <p:extLst>
      <p:ext uri="{BB962C8B-B14F-4D97-AF65-F5344CB8AC3E}">
        <p14:creationId xmlns:p14="http://schemas.microsoft.com/office/powerpoint/2010/main" val="2247075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746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fontScale="90000"/>
          </a:bodyPr>
          <a:lstStyle/>
          <a:p>
            <a:pPr algn="ctr"/>
            <a:r>
              <a:rPr lang="en-US" u="sng" dirty="0" smtClean="0">
                <a:solidFill>
                  <a:srgbClr val="C00000"/>
                </a:solidFill>
              </a:rPr>
              <a:t>Results </a:t>
            </a:r>
            <a:r>
              <a:rPr lang="en-US" u="sng" dirty="0">
                <a:solidFill>
                  <a:srgbClr val="C00000"/>
                </a:solidFill>
              </a:rPr>
              <a:t>and discussion</a:t>
            </a:r>
            <a:r>
              <a:rPr lang="en-IN" u="sng" dirty="0">
                <a:solidFill>
                  <a:srgbClr val="C00000"/>
                </a:solidFill>
              </a:rPr>
              <a:t>[</a:t>
            </a:r>
            <a:r>
              <a:rPr lang="en-IN" sz="3200" u="sng" dirty="0">
                <a:solidFill>
                  <a:srgbClr val="C00000"/>
                </a:solidFill>
              </a:rPr>
              <a:t>Contd</a:t>
            </a:r>
            <a:r>
              <a:rPr lang="en-IN" u="sng" dirty="0">
                <a:solidFill>
                  <a:srgbClr val="C00000"/>
                </a:solidFill>
              </a:rPr>
              <a:t>.]</a:t>
            </a:r>
          </a:p>
        </p:txBody>
      </p:sp>
      <p:sp>
        <p:nvSpPr>
          <p:cNvPr id="3" name="Content Placeholder 2"/>
          <p:cNvSpPr>
            <a:spLocks noGrp="1"/>
          </p:cNvSpPr>
          <p:nvPr>
            <p:ph idx="1"/>
          </p:nvPr>
        </p:nvSpPr>
        <p:spPr>
          <a:xfrm>
            <a:off x="838200" y="1171978"/>
            <a:ext cx="10515600" cy="5004985"/>
          </a:xfrm>
        </p:spPr>
        <p:txBody>
          <a:bodyPr/>
          <a:lstStyle/>
          <a:p>
            <a:r>
              <a:rPr lang="en-US" dirty="0" smtClean="0">
                <a:solidFill>
                  <a:srgbClr val="FF0000"/>
                </a:solidFill>
              </a:rPr>
              <a:t>Comparison of results obtained from IRC 37 and FEM</a:t>
            </a:r>
          </a:p>
          <a:p>
            <a:pPr marL="0" indent="0">
              <a:buNone/>
            </a:pPr>
            <a:endParaRPr lang="en-IN" dirty="0"/>
          </a:p>
        </p:txBody>
      </p:sp>
      <p:sp>
        <p:nvSpPr>
          <p:cNvPr id="4" name="Slide Number Placeholder 3"/>
          <p:cNvSpPr>
            <a:spLocks noGrp="1"/>
          </p:cNvSpPr>
          <p:nvPr>
            <p:ph type="sldNum" sz="quarter" idx="12"/>
          </p:nvPr>
        </p:nvSpPr>
        <p:spPr/>
        <p:txBody>
          <a:bodyPr/>
          <a:lstStyle/>
          <a:p>
            <a:fld id="{01C5B344-FBB0-4E68-872F-C54903973326}" type="slidenum">
              <a:rPr lang="en-IN" smtClean="0"/>
              <a:t>18</a:t>
            </a:fld>
            <a:endParaRPr lang="en-IN"/>
          </a:p>
        </p:txBody>
      </p:sp>
      <p:pic>
        <p:nvPicPr>
          <p:cNvPr id="5" name="Picture 4"/>
          <p:cNvPicPr>
            <a:picLocks noChangeAspect="1"/>
          </p:cNvPicPr>
          <p:nvPr/>
        </p:nvPicPr>
        <p:blipFill>
          <a:blip r:embed="rId2"/>
          <a:stretch>
            <a:fillRect/>
          </a:stretch>
        </p:blipFill>
        <p:spPr>
          <a:xfrm>
            <a:off x="2472744" y="1648496"/>
            <a:ext cx="6503831" cy="4528467"/>
          </a:xfrm>
          <a:prstGeom prst="rect">
            <a:avLst/>
          </a:prstGeom>
        </p:spPr>
      </p:pic>
    </p:spTree>
    <p:extLst>
      <p:ext uri="{BB962C8B-B14F-4D97-AF65-F5344CB8AC3E}">
        <p14:creationId xmlns:p14="http://schemas.microsoft.com/office/powerpoint/2010/main" val="28347611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731"/>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pPr algn="ctr"/>
            <a:r>
              <a:rPr lang="en-US" u="sng" dirty="0" smtClean="0">
                <a:solidFill>
                  <a:srgbClr val="C00000"/>
                </a:solidFill>
              </a:rPr>
              <a:t>Results </a:t>
            </a:r>
            <a:r>
              <a:rPr lang="en-US" u="sng" dirty="0">
                <a:solidFill>
                  <a:srgbClr val="C00000"/>
                </a:solidFill>
              </a:rPr>
              <a:t>and discussion</a:t>
            </a:r>
            <a:r>
              <a:rPr lang="en-IN" u="sng" dirty="0">
                <a:solidFill>
                  <a:srgbClr val="C00000"/>
                </a:solidFill>
              </a:rPr>
              <a:t>[</a:t>
            </a:r>
            <a:r>
              <a:rPr lang="en-IN" sz="3200" u="sng" dirty="0">
                <a:solidFill>
                  <a:srgbClr val="C00000"/>
                </a:solidFill>
              </a:rPr>
              <a:t>Contd</a:t>
            </a:r>
            <a:r>
              <a:rPr lang="en-IN" u="sng" dirty="0">
                <a:solidFill>
                  <a:srgbClr val="C00000"/>
                </a:solidFill>
              </a:rPr>
              <a:t>.]</a:t>
            </a:r>
          </a:p>
        </p:txBody>
      </p:sp>
      <p:sp>
        <p:nvSpPr>
          <p:cNvPr id="5" name="Content Placeholder 4"/>
          <p:cNvSpPr>
            <a:spLocks noGrp="1"/>
          </p:cNvSpPr>
          <p:nvPr>
            <p:ph sz="half" idx="1"/>
          </p:nvPr>
        </p:nvSpPr>
        <p:spPr/>
        <p:txBody>
          <a:bodyPr/>
          <a:lstStyle/>
          <a:p>
            <a:r>
              <a:rPr lang="en-US" dirty="0" smtClean="0">
                <a:solidFill>
                  <a:srgbClr val="00B050"/>
                </a:solidFill>
              </a:rPr>
              <a:t>Rutting strain</a:t>
            </a:r>
          </a:p>
          <a:p>
            <a:pPr marL="0" indent="0">
              <a:buNone/>
            </a:pPr>
            <a:endParaRPr lang="en-IN" dirty="0"/>
          </a:p>
        </p:txBody>
      </p:sp>
      <p:sp>
        <p:nvSpPr>
          <p:cNvPr id="6" name="Content Placeholder 5"/>
          <p:cNvSpPr>
            <a:spLocks noGrp="1"/>
          </p:cNvSpPr>
          <p:nvPr>
            <p:ph sz="half" idx="2"/>
          </p:nvPr>
        </p:nvSpPr>
        <p:spPr/>
        <p:txBody>
          <a:bodyPr/>
          <a:lstStyle/>
          <a:p>
            <a:r>
              <a:rPr lang="en-US" dirty="0" smtClean="0">
                <a:solidFill>
                  <a:srgbClr val="00B050"/>
                </a:solidFill>
              </a:rPr>
              <a:t>Fatigue strain</a:t>
            </a:r>
          </a:p>
          <a:p>
            <a:pPr marL="0" indent="0">
              <a:buNone/>
            </a:pPr>
            <a:endParaRPr lang="en-IN" dirty="0"/>
          </a:p>
        </p:txBody>
      </p:sp>
      <p:sp>
        <p:nvSpPr>
          <p:cNvPr id="4" name="Slide Number Placeholder 3"/>
          <p:cNvSpPr>
            <a:spLocks noGrp="1"/>
          </p:cNvSpPr>
          <p:nvPr>
            <p:ph type="sldNum" sz="quarter" idx="12"/>
          </p:nvPr>
        </p:nvSpPr>
        <p:spPr/>
        <p:txBody>
          <a:bodyPr/>
          <a:lstStyle/>
          <a:p>
            <a:fld id="{01C5B344-FBB0-4E68-872F-C54903973326}" type="slidenum">
              <a:rPr lang="en-IN" smtClean="0"/>
              <a:t>19</a:t>
            </a:fld>
            <a:endParaRPr lang="en-IN"/>
          </a:p>
        </p:txBody>
      </p:sp>
      <p:pic>
        <p:nvPicPr>
          <p:cNvPr id="7" name="Picture 6"/>
          <p:cNvPicPr>
            <a:picLocks noChangeAspect="1"/>
          </p:cNvPicPr>
          <p:nvPr/>
        </p:nvPicPr>
        <p:blipFill>
          <a:blip r:embed="rId2"/>
          <a:stretch>
            <a:fillRect/>
          </a:stretch>
        </p:blipFill>
        <p:spPr>
          <a:xfrm>
            <a:off x="838200" y="2221125"/>
            <a:ext cx="5181600" cy="3955838"/>
          </a:xfrm>
          <a:prstGeom prst="rect">
            <a:avLst/>
          </a:prstGeom>
        </p:spPr>
      </p:pic>
      <p:pic>
        <p:nvPicPr>
          <p:cNvPr id="8" name="Picture 7"/>
          <p:cNvPicPr>
            <a:picLocks noChangeAspect="1"/>
          </p:cNvPicPr>
          <p:nvPr/>
        </p:nvPicPr>
        <p:blipFill>
          <a:blip r:embed="rId3"/>
          <a:stretch>
            <a:fillRect/>
          </a:stretch>
        </p:blipFill>
        <p:spPr>
          <a:xfrm>
            <a:off x="6172200" y="2221125"/>
            <a:ext cx="5181600" cy="3955838"/>
          </a:xfrm>
          <a:prstGeom prst="rect">
            <a:avLst/>
          </a:prstGeom>
        </p:spPr>
      </p:pic>
    </p:spTree>
    <p:extLst>
      <p:ext uri="{BB962C8B-B14F-4D97-AF65-F5344CB8AC3E}">
        <p14:creationId xmlns:p14="http://schemas.microsoft.com/office/powerpoint/2010/main" val="19438405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2761"/>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pPr algn="ctr"/>
            <a:r>
              <a:rPr lang="en-IN" sz="4600" u="sng" dirty="0" smtClean="0">
                <a:solidFill>
                  <a:srgbClr val="C00000"/>
                </a:solidFill>
              </a:rPr>
              <a:t>Introduction</a:t>
            </a:r>
            <a:endParaRPr lang="en-IN" sz="4600" u="sng" dirty="0">
              <a:solidFill>
                <a:srgbClr val="C00000"/>
              </a:solidFill>
            </a:endParaRPr>
          </a:p>
        </p:txBody>
      </p:sp>
      <p:sp>
        <p:nvSpPr>
          <p:cNvPr id="3" name="Content Placeholder 2"/>
          <p:cNvSpPr>
            <a:spLocks noGrp="1"/>
          </p:cNvSpPr>
          <p:nvPr>
            <p:ph idx="1"/>
          </p:nvPr>
        </p:nvSpPr>
        <p:spPr>
          <a:xfrm>
            <a:off x="838200" y="1648496"/>
            <a:ext cx="10515600" cy="4528467"/>
          </a:xfrm>
        </p:spPr>
        <p:txBody>
          <a:bodyPr>
            <a:normAutofit lnSpcReduction="10000"/>
          </a:bodyPr>
          <a:lstStyle/>
          <a:p>
            <a:pPr algn="just"/>
            <a:r>
              <a:rPr lang="en-US" dirty="0" smtClean="0"/>
              <a:t>A flexible pavement structure is typically composed of several layers of materials. Each layer receives loads from the above layer, spreads them out, and passes on these loads to the next layer below. Thus the stresses will be reduced, which are maximum at the top layer and minimum on the top of subgrade. </a:t>
            </a:r>
          </a:p>
          <a:p>
            <a:pPr algn="just"/>
            <a:r>
              <a:rPr lang="en-US" dirty="0"/>
              <a:t>Flexible pavements will transmit wheel load stresses to the lower layers by grain-to-grain transfer through the points of contact in the granular structure</a:t>
            </a:r>
            <a:r>
              <a:rPr lang="en-US" dirty="0" smtClean="0"/>
              <a:t>. </a:t>
            </a:r>
          </a:p>
          <a:p>
            <a:pPr algn="just"/>
            <a:r>
              <a:rPr lang="en-US" dirty="0" smtClean="0"/>
              <a:t>The different layers are usually arranged in the order of descending load bearing capacity with the highest load bearing capacity material (and most expensive) on the top and the lowest load bearing capacity material (and least expensive) on the bottom.</a:t>
            </a:r>
            <a:endParaRPr lang="en-IN" dirty="0"/>
          </a:p>
        </p:txBody>
      </p:sp>
      <p:sp>
        <p:nvSpPr>
          <p:cNvPr id="5" name="Slide Number Placeholder 4"/>
          <p:cNvSpPr>
            <a:spLocks noGrp="1"/>
          </p:cNvSpPr>
          <p:nvPr>
            <p:ph type="sldNum" sz="quarter" idx="12"/>
          </p:nvPr>
        </p:nvSpPr>
        <p:spPr/>
        <p:txBody>
          <a:bodyPr/>
          <a:lstStyle/>
          <a:p>
            <a:fld id="{01C5B344-FBB0-4E68-872F-C54903973326}" type="slidenum">
              <a:rPr lang="en-IN" smtClean="0"/>
              <a:t>2</a:t>
            </a:fld>
            <a:endParaRPr lang="en-IN" dirty="0"/>
          </a:p>
        </p:txBody>
      </p:sp>
    </p:spTree>
    <p:extLst>
      <p:ext uri="{BB962C8B-B14F-4D97-AF65-F5344CB8AC3E}">
        <p14:creationId xmlns:p14="http://schemas.microsoft.com/office/powerpoint/2010/main" val="29450419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40344"/>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fontScale="90000"/>
          </a:bodyPr>
          <a:lstStyle/>
          <a:p>
            <a:pPr algn="ctr"/>
            <a:r>
              <a:rPr lang="en-US" u="sng" dirty="0" smtClean="0">
                <a:solidFill>
                  <a:srgbClr val="C00000"/>
                </a:solidFill>
              </a:rPr>
              <a:t>Results </a:t>
            </a:r>
            <a:r>
              <a:rPr lang="en-US" u="sng" dirty="0">
                <a:solidFill>
                  <a:srgbClr val="C00000"/>
                </a:solidFill>
              </a:rPr>
              <a:t>and discussion</a:t>
            </a:r>
            <a:r>
              <a:rPr lang="en-IN" u="sng" dirty="0">
                <a:solidFill>
                  <a:srgbClr val="C00000"/>
                </a:solidFill>
              </a:rPr>
              <a:t>[</a:t>
            </a:r>
            <a:r>
              <a:rPr lang="en-IN" sz="3200" u="sng" dirty="0">
                <a:solidFill>
                  <a:srgbClr val="C00000"/>
                </a:solidFill>
              </a:rPr>
              <a:t>Contd</a:t>
            </a:r>
            <a:r>
              <a:rPr lang="en-IN" u="sng" dirty="0">
                <a:solidFill>
                  <a:srgbClr val="C00000"/>
                </a:solidFill>
              </a:rPr>
              <a:t>.]</a:t>
            </a:r>
          </a:p>
        </p:txBody>
      </p:sp>
      <p:sp>
        <p:nvSpPr>
          <p:cNvPr id="3" name="Content Placeholder 2"/>
          <p:cNvSpPr>
            <a:spLocks noGrp="1"/>
          </p:cNvSpPr>
          <p:nvPr>
            <p:ph idx="1"/>
          </p:nvPr>
        </p:nvSpPr>
        <p:spPr>
          <a:xfrm>
            <a:off x="838200" y="1184856"/>
            <a:ext cx="10515600" cy="4992107"/>
          </a:xfrm>
        </p:spPr>
        <p:txBody>
          <a:bodyPr/>
          <a:lstStyle/>
          <a:p>
            <a:r>
              <a:rPr lang="en-US" sz="2400" dirty="0" smtClean="0">
                <a:solidFill>
                  <a:srgbClr val="FF0000"/>
                </a:solidFill>
              </a:rPr>
              <a:t>Validation of FEM model for static loading</a:t>
            </a:r>
          </a:p>
          <a:p>
            <a:pPr marL="0" indent="0">
              <a:buNone/>
            </a:pPr>
            <a:r>
              <a:rPr lang="en-US" sz="2400" dirty="0"/>
              <a:t>To calibrate the model a different values of mesh sizes are adopted and the values of critical strains are checked at each </a:t>
            </a:r>
            <a:r>
              <a:rPr lang="en-US" sz="2400" dirty="0" smtClean="0"/>
              <a:t>time.</a:t>
            </a:r>
          </a:p>
          <a:p>
            <a:pPr marL="0" indent="0">
              <a:buNone/>
            </a:pPr>
            <a:endParaRPr lang="en-IN" dirty="0"/>
          </a:p>
        </p:txBody>
      </p:sp>
      <p:sp>
        <p:nvSpPr>
          <p:cNvPr id="4" name="Slide Number Placeholder 3"/>
          <p:cNvSpPr>
            <a:spLocks noGrp="1"/>
          </p:cNvSpPr>
          <p:nvPr>
            <p:ph type="sldNum" sz="quarter" idx="12"/>
          </p:nvPr>
        </p:nvSpPr>
        <p:spPr/>
        <p:txBody>
          <a:bodyPr/>
          <a:lstStyle/>
          <a:p>
            <a:fld id="{01C5B344-FBB0-4E68-872F-C54903973326}" type="slidenum">
              <a:rPr lang="en-IN" smtClean="0"/>
              <a:t>20</a:t>
            </a:fld>
            <a:endParaRPr lang="en-IN"/>
          </a:p>
        </p:txBody>
      </p:sp>
      <p:pic>
        <p:nvPicPr>
          <p:cNvPr id="5" name="Picture 4"/>
          <p:cNvPicPr>
            <a:picLocks noChangeAspect="1"/>
          </p:cNvPicPr>
          <p:nvPr/>
        </p:nvPicPr>
        <p:blipFill>
          <a:blip r:embed="rId2"/>
          <a:stretch>
            <a:fillRect/>
          </a:stretch>
        </p:blipFill>
        <p:spPr>
          <a:xfrm>
            <a:off x="904874" y="2524259"/>
            <a:ext cx="10448925" cy="3652704"/>
          </a:xfrm>
          <a:prstGeom prst="rect">
            <a:avLst/>
          </a:prstGeom>
        </p:spPr>
      </p:pic>
    </p:spTree>
    <p:extLst>
      <p:ext uri="{BB962C8B-B14F-4D97-AF65-F5344CB8AC3E}">
        <p14:creationId xmlns:p14="http://schemas.microsoft.com/office/powerpoint/2010/main" val="13148669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09883"/>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a:bodyPr>
          <a:lstStyle/>
          <a:p>
            <a:pPr algn="ctr"/>
            <a:r>
              <a:rPr lang="en-US" u="sng" dirty="0" smtClean="0">
                <a:solidFill>
                  <a:srgbClr val="C00000"/>
                </a:solidFill>
              </a:rPr>
              <a:t>Results </a:t>
            </a:r>
            <a:r>
              <a:rPr lang="en-US" u="sng" dirty="0">
                <a:solidFill>
                  <a:srgbClr val="C00000"/>
                </a:solidFill>
              </a:rPr>
              <a:t>and discussion</a:t>
            </a:r>
            <a:r>
              <a:rPr lang="en-IN" u="sng" dirty="0">
                <a:solidFill>
                  <a:srgbClr val="C00000"/>
                </a:solidFill>
              </a:rPr>
              <a:t>[</a:t>
            </a:r>
            <a:r>
              <a:rPr lang="en-IN" sz="3200" u="sng" dirty="0">
                <a:solidFill>
                  <a:srgbClr val="C00000"/>
                </a:solidFill>
              </a:rPr>
              <a:t>Contd</a:t>
            </a:r>
            <a:r>
              <a:rPr lang="en-IN" u="sng" dirty="0">
                <a:solidFill>
                  <a:srgbClr val="C00000"/>
                </a:solidFill>
              </a:rPr>
              <a:t>.]</a:t>
            </a:r>
          </a:p>
        </p:txBody>
      </p:sp>
      <p:sp>
        <p:nvSpPr>
          <p:cNvPr id="5" name="Content Placeholder 4"/>
          <p:cNvSpPr>
            <a:spLocks noGrp="1"/>
          </p:cNvSpPr>
          <p:nvPr>
            <p:ph sz="half" idx="1"/>
          </p:nvPr>
        </p:nvSpPr>
        <p:spPr>
          <a:xfrm>
            <a:off x="838200" y="1690688"/>
            <a:ext cx="5181600" cy="4486275"/>
          </a:xfrm>
        </p:spPr>
        <p:txBody>
          <a:bodyPr/>
          <a:lstStyle/>
          <a:p>
            <a:r>
              <a:rPr lang="en-US" dirty="0" smtClean="0">
                <a:solidFill>
                  <a:srgbClr val="00B050"/>
                </a:solidFill>
              </a:rPr>
              <a:t>Rutting strain</a:t>
            </a:r>
          </a:p>
          <a:p>
            <a:pPr marL="0" indent="0">
              <a:buNone/>
            </a:pPr>
            <a:endParaRPr lang="en-IN" dirty="0"/>
          </a:p>
        </p:txBody>
      </p:sp>
      <p:sp>
        <p:nvSpPr>
          <p:cNvPr id="6" name="Content Placeholder 5"/>
          <p:cNvSpPr>
            <a:spLocks noGrp="1"/>
          </p:cNvSpPr>
          <p:nvPr>
            <p:ph sz="half" idx="2"/>
          </p:nvPr>
        </p:nvSpPr>
        <p:spPr>
          <a:xfrm>
            <a:off x="6172200" y="1738648"/>
            <a:ext cx="5181600" cy="4438315"/>
          </a:xfrm>
        </p:spPr>
        <p:txBody>
          <a:bodyPr/>
          <a:lstStyle/>
          <a:p>
            <a:r>
              <a:rPr lang="en-US" dirty="0" smtClean="0">
                <a:solidFill>
                  <a:srgbClr val="00B050"/>
                </a:solidFill>
              </a:rPr>
              <a:t>Fatigue strain</a:t>
            </a:r>
          </a:p>
          <a:p>
            <a:pPr marL="0" indent="0">
              <a:buNone/>
            </a:pPr>
            <a:endParaRPr lang="en-IN" dirty="0"/>
          </a:p>
        </p:txBody>
      </p:sp>
      <p:sp>
        <p:nvSpPr>
          <p:cNvPr id="4" name="Slide Number Placeholder 3"/>
          <p:cNvSpPr>
            <a:spLocks noGrp="1"/>
          </p:cNvSpPr>
          <p:nvPr>
            <p:ph type="sldNum" sz="quarter" idx="12"/>
          </p:nvPr>
        </p:nvSpPr>
        <p:spPr/>
        <p:txBody>
          <a:bodyPr/>
          <a:lstStyle/>
          <a:p>
            <a:fld id="{01C5B344-FBB0-4E68-872F-C54903973326}" type="slidenum">
              <a:rPr lang="en-IN" smtClean="0"/>
              <a:t>21</a:t>
            </a:fld>
            <a:endParaRPr lang="en-IN"/>
          </a:p>
        </p:txBody>
      </p:sp>
      <p:pic>
        <p:nvPicPr>
          <p:cNvPr id="7" name="Picture 6"/>
          <p:cNvPicPr>
            <a:picLocks noChangeAspect="1"/>
          </p:cNvPicPr>
          <p:nvPr/>
        </p:nvPicPr>
        <p:blipFill>
          <a:blip r:embed="rId2"/>
          <a:stretch>
            <a:fillRect/>
          </a:stretch>
        </p:blipFill>
        <p:spPr>
          <a:xfrm>
            <a:off x="838200" y="2285121"/>
            <a:ext cx="5181600" cy="3891842"/>
          </a:xfrm>
          <a:prstGeom prst="rect">
            <a:avLst/>
          </a:prstGeom>
        </p:spPr>
      </p:pic>
      <p:pic>
        <p:nvPicPr>
          <p:cNvPr id="8" name="Picture 7"/>
          <p:cNvPicPr>
            <a:picLocks noChangeAspect="1"/>
          </p:cNvPicPr>
          <p:nvPr/>
        </p:nvPicPr>
        <p:blipFill>
          <a:blip r:embed="rId3"/>
          <a:stretch>
            <a:fillRect/>
          </a:stretch>
        </p:blipFill>
        <p:spPr>
          <a:xfrm>
            <a:off x="6172200" y="2285121"/>
            <a:ext cx="5181600" cy="3891842"/>
          </a:xfrm>
          <a:prstGeom prst="rect">
            <a:avLst/>
          </a:prstGeom>
        </p:spPr>
      </p:pic>
    </p:spTree>
    <p:extLst>
      <p:ext uri="{BB962C8B-B14F-4D97-AF65-F5344CB8AC3E}">
        <p14:creationId xmlns:p14="http://schemas.microsoft.com/office/powerpoint/2010/main" val="36747043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u="sng" dirty="0">
                <a:solidFill>
                  <a:srgbClr val="C00000"/>
                </a:solidFill>
              </a:rPr>
              <a:t>Results and discussion</a:t>
            </a:r>
            <a:r>
              <a:rPr lang="en-IN" u="sng" dirty="0">
                <a:solidFill>
                  <a:srgbClr val="C00000"/>
                </a:solidFill>
              </a:rPr>
              <a:t>[</a:t>
            </a:r>
            <a:r>
              <a:rPr lang="en-IN" sz="3200" u="sng" dirty="0">
                <a:solidFill>
                  <a:srgbClr val="C00000"/>
                </a:solidFill>
              </a:rPr>
              <a:t>Contd</a:t>
            </a:r>
            <a:r>
              <a:rPr lang="en-IN" u="sng" dirty="0">
                <a:solidFill>
                  <a:srgbClr val="C00000"/>
                </a:solidFill>
              </a:rPr>
              <a:t>.]</a:t>
            </a:r>
            <a:endParaRPr lang="en-IN" dirty="0"/>
          </a:p>
        </p:txBody>
      </p:sp>
      <p:sp>
        <p:nvSpPr>
          <p:cNvPr id="7" name="Text Placeholder 6"/>
          <p:cNvSpPr>
            <a:spLocks noGrp="1"/>
          </p:cNvSpPr>
          <p:nvPr>
            <p:ph type="body" idx="1"/>
          </p:nvPr>
        </p:nvSpPr>
        <p:spPr>
          <a:xfrm>
            <a:off x="839788" y="950119"/>
            <a:ext cx="10514012" cy="1388269"/>
          </a:xfrm>
        </p:spPr>
        <p:txBody>
          <a:bodyPr>
            <a:normAutofit fontScale="85000" lnSpcReduction="20000"/>
          </a:bodyPr>
          <a:lstStyle/>
          <a:p>
            <a:endParaRPr lang="en-US" dirty="0" smtClean="0"/>
          </a:p>
          <a:p>
            <a:r>
              <a:rPr lang="en-US" dirty="0" smtClean="0">
                <a:solidFill>
                  <a:srgbClr val="FF0000"/>
                </a:solidFill>
              </a:rPr>
              <a:t>Dynamic loading analysis</a:t>
            </a:r>
            <a:endParaRPr lang="en-US" dirty="0">
              <a:solidFill>
                <a:srgbClr val="FF0000"/>
              </a:solidFill>
            </a:endParaRPr>
          </a:p>
          <a:p>
            <a:pPr marL="342900" indent="-342900">
              <a:buFont typeface="Arial" panose="020B0604020202020204" pitchFamily="34" charset="0"/>
              <a:buChar char="•"/>
            </a:pPr>
            <a:r>
              <a:rPr lang="en-US" dirty="0" smtClean="0">
                <a:solidFill>
                  <a:srgbClr val="00B050"/>
                </a:solidFill>
              </a:rPr>
              <a:t>Variation of strains due to movement of vehicle</a:t>
            </a:r>
          </a:p>
          <a:p>
            <a:pPr marL="342900" indent="-342900">
              <a:buFont typeface="Arial" panose="020B0604020202020204" pitchFamily="34" charset="0"/>
              <a:buChar char="•"/>
            </a:pPr>
            <a:r>
              <a:rPr lang="en-US" dirty="0" smtClean="0">
                <a:solidFill>
                  <a:srgbClr val="00B050"/>
                </a:solidFill>
              </a:rPr>
              <a:t>Speed of vehicle = 60 </a:t>
            </a:r>
            <a:r>
              <a:rPr lang="en-US" dirty="0" err="1" smtClean="0">
                <a:solidFill>
                  <a:srgbClr val="00B050"/>
                </a:solidFill>
              </a:rPr>
              <a:t>Kmph</a:t>
            </a:r>
            <a:endParaRPr lang="en-IN" dirty="0">
              <a:solidFill>
                <a:srgbClr val="00B050"/>
              </a:solidFill>
            </a:endParaRPr>
          </a:p>
        </p:txBody>
      </p:sp>
      <p:sp>
        <p:nvSpPr>
          <p:cNvPr id="8" name="Content Placeholder 7"/>
          <p:cNvSpPr>
            <a:spLocks noGrp="1"/>
          </p:cNvSpPr>
          <p:nvPr>
            <p:ph sz="half" idx="2"/>
          </p:nvPr>
        </p:nvSpPr>
        <p:spPr>
          <a:xfrm>
            <a:off x="839788" y="2505075"/>
            <a:ext cx="5157787" cy="3684588"/>
          </a:xfrm>
        </p:spPr>
        <p:txBody>
          <a:bodyPr/>
          <a:lstStyle/>
          <a:p>
            <a:r>
              <a:rPr lang="en-US" dirty="0" smtClean="0"/>
              <a:t>Rutting strain</a:t>
            </a:r>
            <a:endParaRPr lang="en-IN" dirty="0"/>
          </a:p>
        </p:txBody>
      </p:sp>
      <p:sp>
        <p:nvSpPr>
          <p:cNvPr id="10" name="Content Placeholder 9"/>
          <p:cNvSpPr>
            <a:spLocks noGrp="1"/>
          </p:cNvSpPr>
          <p:nvPr>
            <p:ph sz="quarter" idx="4"/>
          </p:nvPr>
        </p:nvSpPr>
        <p:spPr>
          <a:xfrm>
            <a:off x="6171406" y="2505075"/>
            <a:ext cx="5183188" cy="3684588"/>
          </a:xfrm>
        </p:spPr>
        <p:txBody>
          <a:bodyPr/>
          <a:lstStyle/>
          <a:p>
            <a:r>
              <a:rPr lang="en-US" dirty="0" smtClean="0"/>
              <a:t>Fatigue strain</a:t>
            </a:r>
            <a:endParaRPr lang="en-IN" dirty="0"/>
          </a:p>
        </p:txBody>
      </p:sp>
      <p:sp>
        <p:nvSpPr>
          <p:cNvPr id="4" name="Slide Number Placeholder 3"/>
          <p:cNvSpPr>
            <a:spLocks noGrp="1"/>
          </p:cNvSpPr>
          <p:nvPr>
            <p:ph type="sldNum" sz="quarter" idx="12"/>
          </p:nvPr>
        </p:nvSpPr>
        <p:spPr/>
        <p:txBody>
          <a:bodyPr/>
          <a:lstStyle/>
          <a:p>
            <a:fld id="{01C5B344-FBB0-4E68-872F-C54903973326}" type="slidenum">
              <a:rPr lang="en-IN" smtClean="0"/>
              <a:t>22</a:t>
            </a:fld>
            <a:endParaRPr lang="en-IN"/>
          </a:p>
        </p:txBody>
      </p:sp>
      <p:graphicFrame>
        <p:nvGraphicFramePr>
          <p:cNvPr id="11" name="Chart 10"/>
          <p:cNvGraphicFramePr>
            <a:graphicFrameLocks/>
          </p:cNvGraphicFramePr>
          <p:nvPr>
            <p:extLst>
              <p:ext uri="{D42A27DB-BD31-4B8C-83A1-F6EECF244321}">
                <p14:modId xmlns:p14="http://schemas.microsoft.com/office/powerpoint/2010/main" val="902458780"/>
              </p:ext>
            </p:extLst>
          </p:nvPr>
        </p:nvGraphicFramePr>
        <p:xfrm>
          <a:off x="839787" y="2923381"/>
          <a:ext cx="5157787" cy="326628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Chart 11"/>
          <p:cNvGraphicFramePr>
            <a:graphicFrameLocks/>
          </p:cNvGraphicFramePr>
          <p:nvPr>
            <p:extLst>
              <p:ext uri="{D42A27DB-BD31-4B8C-83A1-F6EECF244321}">
                <p14:modId xmlns:p14="http://schemas.microsoft.com/office/powerpoint/2010/main" val="3459377599"/>
              </p:ext>
            </p:extLst>
          </p:nvPr>
        </p:nvGraphicFramePr>
        <p:xfrm>
          <a:off x="6171405" y="2923380"/>
          <a:ext cx="5182395" cy="326628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008413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2458"/>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pPr algn="ctr"/>
            <a:r>
              <a:rPr lang="en-US" u="sng" dirty="0" smtClean="0">
                <a:solidFill>
                  <a:srgbClr val="C00000"/>
                </a:solidFill>
              </a:rPr>
              <a:t>Results </a:t>
            </a:r>
            <a:r>
              <a:rPr lang="en-US" u="sng" dirty="0">
                <a:solidFill>
                  <a:srgbClr val="C00000"/>
                </a:solidFill>
              </a:rPr>
              <a:t>and discussion</a:t>
            </a:r>
            <a:r>
              <a:rPr lang="en-IN" u="sng" dirty="0">
                <a:solidFill>
                  <a:srgbClr val="C00000"/>
                </a:solidFill>
              </a:rPr>
              <a:t>[</a:t>
            </a:r>
            <a:r>
              <a:rPr lang="en-IN" sz="3200" u="sng" dirty="0">
                <a:solidFill>
                  <a:srgbClr val="C00000"/>
                </a:solidFill>
              </a:rPr>
              <a:t>Contd</a:t>
            </a:r>
            <a:r>
              <a:rPr lang="en-IN" u="sng" dirty="0">
                <a:solidFill>
                  <a:srgbClr val="C00000"/>
                </a:solidFill>
              </a:rPr>
              <a:t>.]</a:t>
            </a:r>
          </a:p>
        </p:txBody>
      </p:sp>
      <p:sp>
        <p:nvSpPr>
          <p:cNvPr id="6" name="Content Placeholder 5"/>
          <p:cNvSpPr>
            <a:spLocks noGrp="1"/>
          </p:cNvSpPr>
          <p:nvPr>
            <p:ph idx="1"/>
          </p:nvPr>
        </p:nvSpPr>
        <p:spPr>
          <a:xfrm>
            <a:off x="838200" y="1339402"/>
            <a:ext cx="10515600" cy="4837561"/>
          </a:xfrm>
        </p:spPr>
        <p:txBody>
          <a:bodyPr>
            <a:normAutofit fontScale="92500" lnSpcReduction="10000"/>
          </a:bodyPr>
          <a:lstStyle/>
          <a:p>
            <a:pPr marL="0" indent="0">
              <a:buNone/>
            </a:pPr>
            <a:r>
              <a:rPr lang="en-US" sz="2400" dirty="0" smtClean="0">
                <a:solidFill>
                  <a:srgbClr val="FF0000"/>
                </a:solidFill>
              </a:rPr>
              <a:t>Analysis of flexible pavement using dynamic load</a:t>
            </a:r>
          </a:p>
          <a:p>
            <a:pPr marL="0" indent="0">
              <a:buNone/>
            </a:pPr>
            <a:r>
              <a:rPr lang="en-US" sz="2400" dirty="0" smtClean="0">
                <a:solidFill>
                  <a:srgbClr val="00B050"/>
                </a:solidFill>
              </a:rPr>
              <a:t>Input parameters</a:t>
            </a:r>
          </a:p>
          <a:p>
            <a:pPr lvl="0" algn="just"/>
            <a:r>
              <a:rPr lang="en-IN" sz="2400" dirty="0"/>
              <a:t>Speed of the vehicle = 60 </a:t>
            </a:r>
            <a:r>
              <a:rPr lang="en-IN" sz="2400" dirty="0" err="1"/>
              <a:t>kmph</a:t>
            </a:r>
            <a:r>
              <a:rPr lang="en-IN" sz="2400" dirty="0"/>
              <a:t>.</a:t>
            </a:r>
          </a:p>
          <a:p>
            <a:pPr lvl="0" algn="just"/>
            <a:r>
              <a:rPr lang="en-IN" sz="2400" dirty="0"/>
              <a:t>Total time period = 0.225 seconds.</a:t>
            </a:r>
          </a:p>
          <a:p>
            <a:pPr lvl="0" algn="just"/>
            <a:r>
              <a:rPr lang="en-IN" sz="2400" dirty="0"/>
              <a:t>Peak load = 0.56 </a:t>
            </a:r>
            <a:r>
              <a:rPr lang="en-IN" sz="2400" dirty="0" err="1"/>
              <a:t>Mpa</a:t>
            </a:r>
            <a:r>
              <a:rPr lang="en-IN" sz="2400" dirty="0" smtClean="0"/>
              <a:t>.</a:t>
            </a:r>
          </a:p>
          <a:p>
            <a:pPr lvl="0" algn="just"/>
            <a:r>
              <a:rPr lang="en-IN" sz="2400" dirty="0" smtClean="0"/>
              <a:t>Sinusoidal loading curve.</a:t>
            </a:r>
          </a:p>
          <a:p>
            <a:pPr lvl="0"/>
            <a:endParaRPr lang="en-US" sz="2000" dirty="0"/>
          </a:p>
          <a:p>
            <a:pPr marL="0" lvl="0" indent="0">
              <a:buNone/>
            </a:pPr>
            <a:endParaRPr lang="en-US" sz="2000" dirty="0"/>
          </a:p>
          <a:p>
            <a:pPr lvl="0" algn="just"/>
            <a:endParaRPr lang="en-US" sz="2000" dirty="0" smtClean="0"/>
          </a:p>
          <a:p>
            <a:pPr lvl="0" algn="just"/>
            <a:r>
              <a:rPr lang="en-US" sz="2400" dirty="0" smtClean="0"/>
              <a:t>Since </a:t>
            </a:r>
            <a:r>
              <a:rPr lang="en-US" sz="2400" dirty="0"/>
              <a:t>one of the researchers </a:t>
            </a:r>
            <a:r>
              <a:rPr lang="en-US" sz="2400" dirty="0" err="1"/>
              <a:t>Bayat</a:t>
            </a:r>
            <a:r>
              <a:rPr lang="en-US" sz="2400" dirty="0"/>
              <a:t> and Knight (2012) has mentioned in his study that the value of strains obtained from the dynamic loading should be 10-15 % higher than strains produced from static loading. So our dynamic model needs a calibration to carry out further study. </a:t>
            </a:r>
            <a:endParaRPr lang="en-IN" sz="2400" dirty="0"/>
          </a:p>
          <a:p>
            <a:pPr marL="0" indent="0">
              <a:buNone/>
            </a:pPr>
            <a:endParaRPr lang="en-IN" sz="2400" dirty="0">
              <a:solidFill>
                <a:srgbClr val="FF0000"/>
              </a:solidFill>
            </a:endParaRPr>
          </a:p>
        </p:txBody>
      </p:sp>
      <p:sp>
        <p:nvSpPr>
          <p:cNvPr id="5" name="Slide Number Placeholder 4"/>
          <p:cNvSpPr>
            <a:spLocks noGrp="1"/>
          </p:cNvSpPr>
          <p:nvPr>
            <p:ph type="sldNum" sz="quarter" idx="12"/>
          </p:nvPr>
        </p:nvSpPr>
        <p:spPr/>
        <p:txBody>
          <a:bodyPr/>
          <a:lstStyle/>
          <a:p>
            <a:fld id="{01C5B344-FBB0-4E68-872F-C54903973326}" type="slidenum">
              <a:rPr lang="en-IN" smtClean="0"/>
              <a:t>23</a:t>
            </a:fld>
            <a:endParaRPr lang="en-IN"/>
          </a:p>
        </p:txBody>
      </p:sp>
      <p:pic>
        <p:nvPicPr>
          <p:cNvPr id="10" name="Picture 9"/>
          <p:cNvPicPr>
            <a:picLocks noChangeAspect="1"/>
          </p:cNvPicPr>
          <p:nvPr/>
        </p:nvPicPr>
        <p:blipFill>
          <a:blip r:embed="rId2"/>
          <a:stretch>
            <a:fillRect/>
          </a:stretch>
        </p:blipFill>
        <p:spPr>
          <a:xfrm>
            <a:off x="838200" y="3758182"/>
            <a:ext cx="10515600" cy="862884"/>
          </a:xfrm>
          <a:prstGeom prst="rect">
            <a:avLst/>
          </a:prstGeom>
        </p:spPr>
      </p:pic>
    </p:spTree>
    <p:extLst>
      <p:ext uri="{BB962C8B-B14F-4D97-AF65-F5344CB8AC3E}">
        <p14:creationId xmlns:p14="http://schemas.microsoft.com/office/powerpoint/2010/main" val="28925567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5489"/>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a:bodyPr>
          <a:lstStyle/>
          <a:p>
            <a:pPr algn="ctr"/>
            <a:r>
              <a:rPr lang="en-US" u="sng" dirty="0" smtClean="0">
                <a:solidFill>
                  <a:srgbClr val="C00000"/>
                </a:solidFill>
              </a:rPr>
              <a:t>Results </a:t>
            </a:r>
            <a:r>
              <a:rPr lang="en-US" u="sng" dirty="0">
                <a:solidFill>
                  <a:srgbClr val="C00000"/>
                </a:solidFill>
              </a:rPr>
              <a:t>and discussion</a:t>
            </a:r>
            <a:r>
              <a:rPr lang="en-IN" u="sng" dirty="0">
                <a:solidFill>
                  <a:srgbClr val="C00000"/>
                </a:solidFill>
              </a:rPr>
              <a:t>[</a:t>
            </a:r>
            <a:r>
              <a:rPr lang="en-IN" sz="3200" u="sng" dirty="0">
                <a:solidFill>
                  <a:srgbClr val="C00000"/>
                </a:solidFill>
              </a:rPr>
              <a:t>Contd</a:t>
            </a:r>
            <a:r>
              <a:rPr lang="en-IN" u="sng" dirty="0">
                <a:solidFill>
                  <a:srgbClr val="C00000"/>
                </a:solidFill>
              </a:rPr>
              <a:t>.]</a:t>
            </a:r>
          </a:p>
        </p:txBody>
      </p:sp>
      <p:sp>
        <p:nvSpPr>
          <p:cNvPr id="6" name="Content Placeholder 5"/>
          <p:cNvSpPr>
            <a:spLocks noGrp="1"/>
          </p:cNvSpPr>
          <p:nvPr>
            <p:ph idx="1"/>
          </p:nvPr>
        </p:nvSpPr>
        <p:spPr>
          <a:xfrm>
            <a:off x="838200" y="1690688"/>
            <a:ext cx="10515600" cy="4486275"/>
          </a:xfrm>
        </p:spPr>
        <p:txBody>
          <a:bodyPr>
            <a:normAutofit/>
          </a:bodyPr>
          <a:lstStyle/>
          <a:p>
            <a:r>
              <a:rPr lang="en-IN" sz="2400" dirty="0" smtClean="0">
                <a:solidFill>
                  <a:srgbClr val="FF0000"/>
                </a:solidFill>
              </a:rPr>
              <a:t>Validation of dynamic model </a:t>
            </a:r>
          </a:p>
          <a:p>
            <a:pPr marL="0" indent="0">
              <a:buNone/>
            </a:pPr>
            <a:r>
              <a:rPr lang="en-IN" sz="2400" dirty="0" smtClean="0"/>
              <a:t>The dynamic model is calibrated by increasing the magnitude of load so that the value of dynamic strain comes higher than static strain.</a:t>
            </a:r>
            <a:endParaRPr lang="en-IN" sz="2400" dirty="0"/>
          </a:p>
        </p:txBody>
      </p:sp>
      <p:sp>
        <p:nvSpPr>
          <p:cNvPr id="5" name="Slide Number Placeholder 4"/>
          <p:cNvSpPr>
            <a:spLocks noGrp="1"/>
          </p:cNvSpPr>
          <p:nvPr>
            <p:ph type="sldNum" sz="quarter" idx="12"/>
          </p:nvPr>
        </p:nvSpPr>
        <p:spPr/>
        <p:txBody>
          <a:bodyPr/>
          <a:lstStyle/>
          <a:p>
            <a:fld id="{01C5B344-FBB0-4E68-872F-C54903973326}" type="slidenum">
              <a:rPr lang="en-IN" smtClean="0"/>
              <a:t>24</a:t>
            </a:fld>
            <a:endParaRPr lang="en-IN"/>
          </a:p>
        </p:txBody>
      </p:sp>
      <p:pic>
        <p:nvPicPr>
          <p:cNvPr id="9" name="Picture 8"/>
          <p:cNvPicPr>
            <a:picLocks noChangeAspect="1"/>
          </p:cNvPicPr>
          <p:nvPr/>
        </p:nvPicPr>
        <p:blipFill>
          <a:blip r:embed="rId2"/>
          <a:stretch>
            <a:fillRect/>
          </a:stretch>
        </p:blipFill>
        <p:spPr>
          <a:xfrm>
            <a:off x="1326524" y="3065171"/>
            <a:ext cx="8822028" cy="3111791"/>
          </a:xfrm>
          <a:prstGeom prst="rect">
            <a:avLst/>
          </a:prstGeom>
        </p:spPr>
      </p:pic>
    </p:spTree>
    <p:extLst>
      <p:ext uri="{BB962C8B-B14F-4D97-AF65-F5344CB8AC3E}">
        <p14:creationId xmlns:p14="http://schemas.microsoft.com/office/powerpoint/2010/main" val="13158745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9788" y="365126"/>
            <a:ext cx="10515600" cy="806852"/>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pPr algn="ctr"/>
            <a:r>
              <a:rPr lang="en-US" u="sng" dirty="0" smtClean="0">
                <a:solidFill>
                  <a:srgbClr val="C00000"/>
                </a:solidFill>
              </a:rPr>
              <a:t>Results </a:t>
            </a:r>
            <a:r>
              <a:rPr lang="en-US" u="sng" dirty="0">
                <a:solidFill>
                  <a:srgbClr val="C00000"/>
                </a:solidFill>
              </a:rPr>
              <a:t>and discussion</a:t>
            </a:r>
            <a:r>
              <a:rPr lang="en-IN" u="sng" dirty="0">
                <a:solidFill>
                  <a:srgbClr val="C00000"/>
                </a:solidFill>
              </a:rPr>
              <a:t>[</a:t>
            </a:r>
            <a:r>
              <a:rPr lang="en-IN" sz="3200" u="sng" dirty="0">
                <a:solidFill>
                  <a:srgbClr val="C00000"/>
                </a:solidFill>
              </a:rPr>
              <a:t>Contd</a:t>
            </a:r>
            <a:r>
              <a:rPr lang="en-IN" u="sng" dirty="0">
                <a:solidFill>
                  <a:srgbClr val="C00000"/>
                </a:solidFill>
              </a:rPr>
              <a:t>.]</a:t>
            </a:r>
          </a:p>
        </p:txBody>
      </p:sp>
      <p:sp>
        <p:nvSpPr>
          <p:cNvPr id="7" name="Content Placeholder 6"/>
          <p:cNvSpPr>
            <a:spLocks noGrp="1"/>
          </p:cNvSpPr>
          <p:nvPr>
            <p:ph type="body" idx="1"/>
          </p:nvPr>
        </p:nvSpPr>
        <p:spPr>
          <a:xfrm>
            <a:off x="839788" y="1681163"/>
            <a:ext cx="10514012" cy="823912"/>
          </a:xfrm>
        </p:spPr>
        <p:txBody>
          <a:bodyPr/>
          <a:lstStyle/>
          <a:p>
            <a:pPr marL="457200" indent="-457200">
              <a:buFont typeface="Arial" panose="020B0604020202020204" pitchFamily="34" charset="0"/>
              <a:buChar char="•"/>
            </a:pPr>
            <a:r>
              <a:rPr lang="en-IN" sz="2800" dirty="0" smtClean="0">
                <a:solidFill>
                  <a:srgbClr val="FF0000"/>
                </a:solidFill>
              </a:rPr>
              <a:t>Effect of speed of vehicle on the performance of flexible pavement</a:t>
            </a:r>
          </a:p>
          <a:p>
            <a:pPr marL="0" indent="0">
              <a:buNone/>
            </a:pPr>
            <a:endParaRPr lang="en-IN" dirty="0">
              <a:solidFill>
                <a:srgbClr val="FF0000"/>
              </a:solidFill>
            </a:endParaRPr>
          </a:p>
        </p:txBody>
      </p:sp>
      <p:sp>
        <p:nvSpPr>
          <p:cNvPr id="11" name="Content Placeholder 10"/>
          <p:cNvSpPr>
            <a:spLocks noGrp="1"/>
          </p:cNvSpPr>
          <p:nvPr>
            <p:ph sz="half" idx="2"/>
          </p:nvPr>
        </p:nvSpPr>
        <p:spPr>
          <a:xfrm>
            <a:off x="839788" y="2202287"/>
            <a:ext cx="5157787" cy="3987376"/>
          </a:xfrm>
        </p:spPr>
        <p:txBody>
          <a:bodyPr>
            <a:normAutofit/>
          </a:bodyPr>
          <a:lstStyle/>
          <a:p>
            <a:endParaRPr lang="en-US" sz="2400" dirty="0" smtClean="0"/>
          </a:p>
          <a:p>
            <a:pPr algn="just"/>
            <a:r>
              <a:rPr lang="en-US" sz="2400" dirty="0" smtClean="0"/>
              <a:t>Whether </a:t>
            </a:r>
            <a:r>
              <a:rPr lang="en-US" sz="2400" dirty="0"/>
              <a:t>the speed of vehicle is higher or lower, the value of dynamic strain is always higher than static </a:t>
            </a:r>
            <a:r>
              <a:rPr lang="en-US" sz="2400" dirty="0" smtClean="0"/>
              <a:t>strain.</a:t>
            </a:r>
          </a:p>
          <a:p>
            <a:pPr algn="just"/>
            <a:r>
              <a:rPr lang="en-US" sz="2400" dirty="0" smtClean="0"/>
              <a:t>Lower speed vehicle produces higher strain than high speed vehicle.</a:t>
            </a:r>
            <a:endParaRPr lang="en-IN" sz="2400" dirty="0"/>
          </a:p>
        </p:txBody>
      </p:sp>
      <p:pic>
        <p:nvPicPr>
          <p:cNvPr id="16" name="Content Placeholder 15"/>
          <p:cNvPicPr>
            <a:picLocks noGrp="1" noChangeAspect="1"/>
          </p:cNvPicPr>
          <p:nvPr>
            <p:ph sz="quarter" idx="4"/>
          </p:nvPr>
        </p:nvPicPr>
        <p:blipFill>
          <a:blip r:embed="rId2"/>
          <a:stretch>
            <a:fillRect/>
          </a:stretch>
        </p:blipFill>
        <p:spPr>
          <a:xfrm>
            <a:off x="5997576" y="2505075"/>
            <a:ext cx="5356224" cy="3684588"/>
          </a:xfrm>
          <a:prstGeom prst="rect">
            <a:avLst/>
          </a:prstGeom>
        </p:spPr>
      </p:pic>
      <p:sp>
        <p:nvSpPr>
          <p:cNvPr id="5" name="Slide Number Placeholder 4"/>
          <p:cNvSpPr>
            <a:spLocks noGrp="1"/>
          </p:cNvSpPr>
          <p:nvPr>
            <p:ph type="sldNum" sz="quarter" idx="12"/>
          </p:nvPr>
        </p:nvSpPr>
        <p:spPr/>
        <p:txBody>
          <a:bodyPr/>
          <a:lstStyle/>
          <a:p>
            <a:fld id="{01C5B344-FBB0-4E68-872F-C54903973326}" type="slidenum">
              <a:rPr lang="en-IN" smtClean="0"/>
              <a:t>25</a:t>
            </a:fld>
            <a:endParaRPr lang="en-IN"/>
          </a:p>
        </p:txBody>
      </p:sp>
    </p:spTree>
    <p:extLst>
      <p:ext uri="{BB962C8B-B14F-4D97-AF65-F5344CB8AC3E}">
        <p14:creationId xmlns:p14="http://schemas.microsoft.com/office/powerpoint/2010/main" val="9888649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858368"/>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pPr algn="ctr"/>
            <a:r>
              <a:rPr lang="en-US" u="sng" dirty="0" smtClean="0">
                <a:solidFill>
                  <a:srgbClr val="C00000"/>
                </a:solidFill>
              </a:rPr>
              <a:t>Results </a:t>
            </a:r>
            <a:r>
              <a:rPr lang="en-US" u="sng" dirty="0">
                <a:solidFill>
                  <a:srgbClr val="C00000"/>
                </a:solidFill>
              </a:rPr>
              <a:t>and discussion</a:t>
            </a:r>
            <a:r>
              <a:rPr lang="en-IN" u="sng" dirty="0">
                <a:solidFill>
                  <a:srgbClr val="C00000"/>
                </a:solidFill>
              </a:rPr>
              <a:t>[</a:t>
            </a:r>
            <a:r>
              <a:rPr lang="en-IN" sz="3200" u="sng" dirty="0">
                <a:solidFill>
                  <a:srgbClr val="C00000"/>
                </a:solidFill>
              </a:rPr>
              <a:t>Contd</a:t>
            </a:r>
            <a:r>
              <a:rPr lang="en-IN" u="sng" dirty="0">
                <a:solidFill>
                  <a:srgbClr val="C00000"/>
                </a:solidFill>
              </a:rPr>
              <a:t>.]</a:t>
            </a:r>
          </a:p>
        </p:txBody>
      </p:sp>
      <p:sp>
        <p:nvSpPr>
          <p:cNvPr id="8" name="Content Placeholder 7"/>
          <p:cNvSpPr>
            <a:spLocks noGrp="1"/>
          </p:cNvSpPr>
          <p:nvPr>
            <p:ph type="body" idx="1"/>
          </p:nvPr>
        </p:nvSpPr>
        <p:spPr>
          <a:xfrm>
            <a:off x="839788" y="1681163"/>
            <a:ext cx="10514012" cy="823912"/>
          </a:xfrm>
        </p:spPr>
        <p:txBody>
          <a:bodyPr/>
          <a:lstStyle/>
          <a:p>
            <a:pPr marL="342900" indent="-342900">
              <a:buFont typeface="Arial" panose="020B0604020202020204" pitchFamily="34" charset="0"/>
              <a:buChar char="•"/>
            </a:pPr>
            <a:r>
              <a:rPr lang="en-IN" dirty="0" smtClean="0">
                <a:solidFill>
                  <a:srgbClr val="FF0000"/>
                </a:solidFill>
              </a:rPr>
              <a:t>Effect of different asphalt mix on dynamic strain</a:t>
            </a:r>
          </a:p>
          <a:p>
            <a:pPr marL="0" indent="0">
              <a:buNone/>
            </a:pPr>
            <a:endParaRPr lang="en-IN" dirty="0"/>
          </a:p>
        </p:txBody>
      </p:sp>
      <p:sp>
        <p:nvSpPr>
          <p:cNvPr id="9" name="Content Placeholder 8"/>
          <p:cNvSpPr>
            <a:spLocks noGrp="1"/>
          </p:cNvSpPr>
          <p:nvPr>
            <p:ph sz="half" idx="2"/>
          </p:nvPr>
        </p:nvSpPr>
        <p:spPr>
          <a:xfrm>
            <a:off x="839788" y="2228045"/>
            <a:ext cx="5157787" cy="3961618"/>
          </a:xfrm>
        </p:spPr>
        <p:txBody>
          <a:bodyPr/>
          <a:lstStyle/>
          <a:p>
            <a:pPr marL="0" indent="0">
              <a:buNone/>
            </a:pPr>
            <a:r>
              <a:rPr lang="en-IN" sz="2000" dirty="0" smtClean="0">
                <a:solidFill>
                  <a:srgbClr val="92D050"/>
                </a:solidFill>
              </a:rPr>
              <a:t>Input parameters</a:t>
            </a:r>
          </a:p>
          <a:p>
            <a:r>
              <a:rPr lang="en-IN" sz="2000" dirty="0" smtClean="0"/>
              <a:t>Temperature = 25</a:t>
            </a:r>
            <a:r>
              <a:rPr lang="en-IN" sz="2000" baseline="30000" dirty="0" smtClean="0"/>
              <a:t>0</a:t>
            </a:r>
            <a:r>
              <a:rPr lang="en-IN" sz="2000" dirty="0" smtClean="0"/>
              <a:t>C</a:t>
            </a:r>
          </a:p>
          <a:p>
            <a:r>
              <a:rPr lang="en-IN" sz="2000" dirty="0" smtClean="0"/>
              <a:t>Frequency of loading = 10 Hz</a:t>
            </a:r>
          </a:p>
          <a:p>
            <a:r>
              <a:rPr lang="en-IN" sz="2000" dirty="0" smtClean="0"/>
              <a:t>Mix type</a:t>
            </a:r>
          </a:p>
          <a:p>
            <a:endParaRPr lang="en-IN" sz="2000" dirty="0"/>
          </a:p>
          <a:p>
            <a:endParaRPr lang="en-IN" sz="2000" dirty="0" smtClean="0"/>
          </a:p>
          <a:p>
            <a:endParaRPr lang="en-IN" sz="2000" dirty="0"/>
          </a:p>
          <a:p>
            <a:endParaRPr lang="en-IN" sz="2000" dirty="0" smtClean="0"/>
          </a:p>
          <a:p>
            <a:pPr marL="0" indent="0">
              <a:buNone/>
            </a:pPr>
            <a:r>
              <a:rPr lang="en-IN" sz="2000" dirty="0"/>
              <a:t> </a:t>
            </a:r>
            <a:r>
              <a:rPr lang="en-IN" sz="2000" dirty="0" smtClean="0"/>
              <a:t>                                         (Source: </a:t>
            </a:r>
            <a:r>
              <a:rPr lang="en-IN" sz="2000" dirty="0" err="1" smtClean="0"/>
              <a:t>Saha</a:t>
            </a:r>
            <a:r>
              <a:rPr lang="en-IN" sz="2000" dirty="0" smtClean="0"/>
              <a:t>, G. (2017)) </a:t>
            </a:r>
          </a:p>
          <a:p>
            <a:pPr marL="0" indent="0">
              <a:buNone/>
            </a:pPr>
            <a:endParaRPr lang="en-IN" sz="2000" dirty="0" smtClean="0"/>
          </a:p>
          <a:p>
            <a:pPr marL="0" indent="0">
              <a:buNone/>
            </a:pPr>
            <a:endParaRPr lang="en-IN" sz="2000" dirty="0"/>
          </a:p>
          <a:p>
            <a:pPr marL="0" indent="0">
              <a:buNone/>
            </a:pPr>
            <a:endParaRPr lang="en-IN" sz="2000" dirty="0" smtClean="0"/>
          </a:p>
          <a:p>
            <a:pPr marL="0" indent="0">
              <a:buNone/>
            </a:pPr>
            <a:endParaRPr lang="en-IN" sz="2000" dirty="0"/>
          </a:p>
          <a:p>
            <a:pPr marL="0" indent="0">
              <a:buNone/>
            </a:pPr>
            <a:endParaRPr lang="en-IN" sz="2000" dirty="0" smtClean="0"/>
          </a:p>
        </p:txBody>
      </p:sp>
      <p:pic>
        <p:nvPicPr>
          <p:cNvPr id="16" name="Content Placeholder 15"/>
          <p:cNvPicPr>
            <a:picLocks noGrp="1" noChangeAspect="1"/>
          </p:cNvPicPr>
          <p:nvPr>
            <p:ph sz="quarter" idx="4"/>
          </p:nvPr>
        </p:nvPicPr>
        <p:blipFill>
          <a:blip r:embed="rId2"/>
          <a:stretch>
            <a:fillRect/>
          </a:stretch>
        </p:blipFill>
        <p:spPr>
          <a:xfrm>
            <a:off x="6736698" y="2228045"/>
            <a:ext cx="4617102" cy="3494091"/>
          </a:xfrm>
          <a:prstGeom prst="rect">
            <a:avLst/>
          </a:prstGeom>
        </p:spPr>
      </p:pic>
      <p:sp>
        <p:nvSpPr>
          <p:cNvPr id="7" name="Slide Number Placeholder 6"/>
          <p:cNvSpPr>
            <a:spLocks noGrp="1"/>
          </p:cNvSpPr>
          <p:nvPr>
            <p:ph type="sldNum" sz="quarter" idx="12"/>
          </p:nvPr>
        </p:nvSpPr>
        <p:spPr/>
        <p:txBody>
          <a:bodyPr/>
          <a:lstStyle/>
          <a:p>
            <a:fld id="{01C5B344-FBB0-4E68-872F-C54903973326}" type="slidenum">
              <a:rPr lang="en-IN" smtClean="0"/>
              <a:t>26</a:t>
            </a:fld>
            <a:endParaRPr lang="en-IN"/>
          </a:p>
        </p:txBody>
      </p:sp>
      <p:pic>
        <p:nvPicPr>
          <p:cNvPr id="14" name="Picture 13"/>
          <p:cNvPicPr>
            <a:picLocks noChangeAspect="1"/>
          </p:cNvPicPr>
          <p:nvPr/>
        </p:nvPicPr>
        <p:blipFill>
          <a:blip r:embed="rId3"/>
          <a:stretch>
            <a:fillRect/>
          </a:stretch>
        </p:blipFill>
        <p:spPr>
          <a:xfrm>
            <a:off x="839787" y="4024392"/>
            <a:ext cx="5157787" cy="1474888"/>
          </a:xfrm>
          <a:prstGeom prst="rect">
            <a:avLst/>
          </a:prstGeom>
        </p:spPr>
      </p:pic>
    </p:spTree>
    <p:extLst>
      <p:ext uri="{BB962C8B-B14F-4D97-AF65-F5344CB8AC3E}">
        <p14:creationId xmlns:p14="http://schemas.microsoft.com/office/powerpoint/2010/main" val="31785070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583396"/>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fontScale="90000"/>
          </a:bodyPr>
          <a:lstStyle/>
          <a:p>
            <a:pPr algn="ctr"/>
            <a:r>
              <a:rPr lang="en-US" u="sng" dirty="0" smtClean="0">
                <a:solidFill>
                  <a:srgbClr val="C00000"/>
                </a:solidFill>
              </a:rPr>
              <a:t>Results </a:t>
            </a:r>
            <a:r>
              <a:rPr lang="en-US" u="sng" dirty="0">
                <a:solidFill>
                  <a:srgbClr val="C00000"/>
                </a:solidFill>
              </a:rPr>
              <a:t>and discussion</a:t>
            </a:r>
            <a:r>
              <a:rPr lang="en-IN" u="sng" dirty="0">
                <a:solidFill>
                  <a:srgbClr val="C00000"/>
                </a:solidFill>
              </a:rPr>
              <a:t>[</a:t>
            </a:r>
            <a:r>
              <a:rPr lang="en-IN" sz="3200" u="sng" dirty="0">
                <a:solidFill>
                  <a:srgbClr val="C00000"/>
                </a:solidFill>
              </a:rPr>
              <a:t>Contd</a:t>
            </a:r>
            <a:r>
              <a:rPr lang="en-IN" u="sng" dirty="0">
                <a:solidFill>
                  <a:srgbClr val="C00000"/>
                </a:solidFill>
              </a:rPr>
              <a:t>.]</a:t>
            </a:r>
          </a:p>
        </p:txBody>
      </p:sp>
      <p:sp>
        <p:nvSpPr>
          <p:cNvPr id="9" name="Text Placeholder 8"/>
          <p:cNvSpPr>
            <a:spLocks noGrp="1"/>
          </p:cNvSpPr>
          <p:nvPr>
            <p:ph type="body" idx="1"/>
          </p:nvPr>
        </p:nvSpPr>
        <p:spPr>
          <a:xfrm>
            <a:off x="839788" y="1115209"/>
            <a:ext cx="10514012" cy="465113"/>
          </a:xfrm>
        </p:spPr>
        <p:txBody>
          <a:bodyPr>
            <a:normAutofit/>
          </a:bodyPr>
          <a:lstStyle/>
          <a:p>
            <a:pPr marL="342900" indent="-342900">
              <a:buFont typeface="Arial" panose="020B0604020202020204" pitchFamily="34" charset="0"/>
              <a:buChar char="•"/>
            </a:pPr>
            <a:r>
              <a:rPr lang="en-IN" dirty="0" smtClean="0">
                <a:solidFill>
                  <a:srgbClr val="FF0000"/>
                </a:solidFill>
              </a:rPr>
              <a:t>Effect of non homogenous asphalt layer </a:t>
            </a:r>
            <a:endParaRPr lang="en-IN" dirty="0">
              <a:solidFill>
                <a:srgbClr val="FF0000"/>
              </a:solidFill>
            </a:endParaRPr>
          </a:p>
        </p:txBody>
      </p:sp>
      <p:sp>
        <p:nvSpPr>
          <p:cNvPr id="10" name="Content Placeholder 9"/>
          <p:cNvSpPr>
            <a:spLocks noGrp="1"/>
          </p:cNvSpPr>
          <p:nvPr>
            <p:ph sz="half" idx="2"/>
          </p:nvPr>
        </p:nvSpPr>
        <p:spPr>
          <a:xfrm>
            <a:off x="839788" y="1747009"/>
            <a:ext cx="5157787" cy="4442654"/>
          </a:xfrm>
        </p:spPr>
        <p:txBody>
          <a:bodyPr/>
          <a:lstStyle/>
          <a:p>
            <a:r>
              <a:rPr lang="en-IN" dirty="0" smtClean="0"/>
              <a:t>Static loading</a:t>
            </a:r>
          </a:p>
          <a:p>
            <a:pPr marL="0" indent="0">
              <a:buNone/>
            </a:pPr>
            <a:endParaRPr lang="en-IN" dirty="0"/>
          </a:p>
        </p:txBody>
      </p:sp>
      <p:sp>
        <p:nvSpPr>
          <p:cNvPr id="12" name="Content Placeholder 11"/>
          <p:cNvSpPr>
            <a:spLocks noGrp="1"/>
          </p:cNvSpPr>
          <p:nvPr>
            <p:ph sz="quarter" idx="4"/>
          </p:nvPr>
        </p:nvSpPr>
        <p:spPr>
          <a:xfrm>
            <a:off x="6172200" y="1747009"/>
            <a:ext cx="5183188" cy="4442654"/>
          </a:xfrm>
        </p:spPr>
        <p:txBody>
          <a:bodyPr/>
          <a:lstStyle/>
          <a:p>
            <a:r>
              <a:rPr lang="en-IN" dirty="0" smtClean="0"/>
              <a:t>Dynamic loading</a:t>
            </a:r>
          </a:p>
          <a:p>
            <a:pPr marL="0" indent="0">
              <a:buNone/>
            </a:pPr>
            <a:endParaRPr lang="en-IN" dirty="0"/>
          </a:p>
        </p:txBody>
      </p:sp>
      <p:sp>
        <p:nvSpPr>
          <p:cNvPr id="7" name="Slide Number Placeholder 6"/>
          <p:cNvSpPr>
            <a:spLocks noGrp="1"/>
          </p:cNvSpPr>
          <p:nvPr>
            <p:ph type="sldNum" sz="quarter" idx="12"/>
          </p:nvPr>
        </p:nvSpPr>
        <p:spPr/>
        <p:txBody>
          <a:bodyPr/>
          <a:lstStyle/>
          <a:p>
            <a:fld id="{01C5B344-FBB0-4E68-872F-C54903973326}" type="slidenum">
              <a:rPr lang="en-IN" smtClean="0"/>
              <a:t>27</a:t>
            </a:fld>
            <a:endParaRPr lang="en-IN"/>
          </a:p>
        </p:txBody>
      </p:sp>
      <p:pic>
        <p:nvPicPr>
          <p:cNvPr id="15" name="Picture 14"/>
          <p:cNvPicPr>
            <a:picLocks noChangeAspect="1"/>
          </p:cNvPicPr>
          <p:nvPr/>
        </p:nvPicPr>
        <p:blipFill>
          <a:blip r:embed="rId2"/>
          <a:stretch>
            <a:fillRect/>
          </a:stretch>
        </p:blipFill>
        <p:spPr>
          <a:xfrm>
            <a:off x="838199" y="2292438"/>
            <a:ext cx="5159375" cy="4063911"/>
          </a:xfrm>
          <a:prstGeom prst="rect">
            <a:avLst/>
          </a:prstGeom>
        </p:spPr>
      </p:pic>
      <p:pic>
        <p:nvPicPr>
          <p:cNvPr id="16" name="Picture 15"/>
          <p:cNvPicPr>
            <a:picLocks noChangeAspect="1"/>
          </p:cNvPicPr>
          <p:nvPr/>
        </p:nvPicPr>
        <p:blipFill>
          <a:blip r:embed="rId3"/>
          <a:stretch>
            <a:fillRect/>
          </a:stretch>
        </p:blipFill>
        <p:spPr>
          <a:xfrm>
            <a:off x="6172199" y="2292437"/>
            <a:ext cx="5181601" cy="4063911"/>
          </a:xfrm>
          <a:prstGeom prst="rect">
            <a:avLst/>
          </a:prstGeom>
        </p:spPr>
      </p:pic>
    </p:spTree>
    <p:extLst>
      <p:ext uri="{BB962C8B-B14F-4D97-AF65-F5344CB8AC3E}">
        <p14:creationId xmlns:p14="http://schemas.microsoft.com/office/powerpoint/2010/main" val="34317547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13"/>
          <p:cNvPicPr>
            <a:picLocks noGrp="1" noChangeAspect="1"/>
          </p:cNvPicPr>
          <p:nvPr>
            <p:ph sz="half" idx="1"/>
          </p:nvPr>
        </p:nvPicPr>
        <p:blipFill>
          <a:blip r:embed="rId2"/>
          <a:stretch>
            <a:fillRect/>
          </a:stretch>
        </p:blipFill>
        <p:spPr>
          <a:xfrm>
            <a:off x="643944" y="2820473"/>
            <a:ext cx="5344732" cy="2112135"/>
          </a:xfrm>
          <a:prstGeom prst="rect">
            <a:avLst/>
          </a:prstGeom>
        </p:spPr>
      </p:pic>
      <p:sp>
        <p:nvSpPr>
          <p:cNvPr id="7" name="Slide Number Placeholder 6"/>
          <p:cNvSpPr>
            <a:spLocks noGrp="1"/>
          </p:cNvSpPr>
          <p:nvPr>
            <p:ph type="sldNum" sz="quarter" idx="12"/>
          </p:nvPr>
        </p:nvSpPr>
        <p:spPr/>
        <p:txBody>
          <a:bodyPr/>
          <a:lstStyle/>
          <a:p>
            <a:fld id="{01C5B344-FBB0-4E68-872F-C54903973326}" type="slidenum">
              <a:rPr lang="en-IN" smtClean="0"/>
              <a:t>28</a:t>
            </a:fld>
            <a:endParaRPr lang="en-IN"/>
          </a:p>
        </p:txBody>
      </p:sp>
      <p:graphicFrame>
        <p:nvGraphicFramePr>
          <p:cNvPr id="13" name="Content Placeholder 12"/>
          <p:cNvGraphicFramePr>
            <a:graphicFrameLocks noGrp="1"/>
          </p:cNvGraphicFramePr>
          <p:nvPr>
            <p:ph sz="half" idx="2"/>
            <p:extLst>
              <p:ext uri="{D42A27DB-BD31-4B8C-83A1-F6EECF244321}">
                <p14:modId xmlns:p14="http://schemas.microsoft.com/office/powerpoint/2010/main" val="1100626332"/>
              </p:ext>
            </p:extLst>
          </p:nvPr>
        </p:nvGraphicFramePr>
        <p:xfrm>
          <a:off x="6181858" y="1825624"/>
          <a:ext cx="5171941" cy="4530725"/>
        </p:xfrm>
        <a:graphic>
          <a:graphicData uri="http://schemas.openxmlformats.org/drawingml/2006/chart">
            <c:chart xmlns:c="http://schemas.openxmlformats.org/drawingml/2006/chart" xmlns:r="http://schemas.openxmlformats.org/officeDocument/2006/relationships" r:id="rId3"/>
          </a:graphicData>
        </a:graphic>
      </p:graphicFrame>
      <p:sp>
        <p:nvSpPr>
          <p:cNvPr id="15" name="Title 1"/>
          <p:cNvSpPr>
            <a:spLocks noGrp="1"/>
          </p:cNvSpPr>
          <p:nvPr>
            <p:ph type="title"/>
          </p:nvPr>
        </p:nvSpPr>
        <p:spPr>
          <a:xfrm>
            <a:off x="838200" y="365125"/>
            <a:ext cx="10515600" cy="1141703"/>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pPr algn="ctr"/>
            <a:r>
              <a:rPr lang="en-US" u="sng" dirty="0" smtClean="0">
                <a:solidFill>
                  <a:srgbClr val="C00000"/>
                </a:solidFill>
              </a:rPr>
              <a:t>Results </a:t>
            </a:r>
            <a:r>
              <a:rPr lang="en-US" u="sng" dirty="0">
                <a:solidFill>
                  <a:srgbClr val="C00000"/>
                </a:solidFill>
              </a:rPr>
              <a:t>and discussion</a:t>
            </a:r>
            <a:r>
              <a:rPr lang="en-IN" u="sng" dirty="0">
                <a:solidFill>
                  <a:srgbClr val="C00000"/>
                </a:solidFill>
              </a:rPr>
              <a:t>[</a:t>
            </a:r>
            <a:r>
              <a:rPr lang="en-IN" sz="3200" u="sng" dirty="0">
                <a:solidFill>
                  <a:srgbClr val="C00000"/>
                </a:solidFill>
              </a:rPr>
              <a:t>Contd</a:t>
            </a:r>
            <a:r>
              <a:rPr lang="en-IN" u="sng" dirty="0">
                <a:solidFill>
                  <a:srgbClr val="C00000"/>
                </a:solidFill>
              </a:rPr>
              <a:t>.]</a:t>
            </a:r>
          </a:p>
        </p:txBody>
      </p:sp>
    </p:spTree>
    <p:extLst>
      <p:ext uri="{BB962C8B-B14F-4D97-AF65-F5344CB8AC3E}">
        <p14:creationId xmlns:p14="http://schemas.microsoft.com/office/powerpoint/2010/main" val="26797567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pPr algn="ctr"/>
            <a:r>
              <a:rPr lang="en-US" u="sng" dirty="0" smtClean="0">
                <a:solidFill>
                  <a:srgbClr val="C00000"/>
                </a:solidFill>
              </a:rPr>
              <a:t>Results </a:t>
            </a:r>
            <a:r>
              <a:rPr lang="en-US" u="sng" dirty="0">
                <a:solidFill>
                  <a:srgbClr val="C00000"/>
                </a:solidFill>
              </a:rPr>
              <a:t>and discussion</a:t>
            </a:r>
            <a:r>
              <a:rPr lang="en-IN" u="sng" dirty="0">
                <a:solidFill>
                  <a:srgbClr val="C00000"/>
                </a:solidFill>
              </a:rPr>
              <a:t>[</a:t>
            </a:r>
            <a:r>
              <a:rPr lang="en-IN" sz="3200" u="sng" dirty="0">
                <a:solidFill>
                  <a:srgbClr val="C00000"/>
                </a:solidFill>
              </a:rPr>
              <a:t>Contd</a:t>
            </a:r>
            <a:r>
              <a:rPr lang="en-IN" u="sng" dirty="0">
                <a:solidFill>
                  <a:srgbClr val="C00000"/>
                </a:solidFill>
              </a:rPr>
              <a:t>.]</a:t>
            </a:r>
          </a:p>
        </p:txBody>
      </p:sp>
      <p:sp>
        <p:nvSpPr>
          <p:cNvPr id="7" name="Content Placeholder 6"/>
          <p:cNvSpPr>
            <a:spLocks noGrp="1"/>
          </p:cNvSpPr>
          <p:nvPr>
            <p:ph idx="1"/>
          </p:nvPr>
        </p:nvSpPr>
        <p:spPr/>
        <p:txBody>
          <a:bodyPr/>
          <a:lstStyle/>
          <a:p>
            <a:r>
              <a:rPr lang="en-US" dirty="0" smtClean="0">
                <a:solidFill>
                  <a:srgbClr val="FF0000"/>
                </a:solidFill>
              </a:rPr>
              <a:t>Effect of level of cross anisotropy in Asphalt layer</a:t>
            </a:r>
          </a:p>
          <a:p>
            <a:pPr marL="0" indent="0">
              <a:buNone/>
            </a:pPr>
            <a:endParaRPr lang="en-IN" dirty="0">
              <a:solidFill>
                <a:srgbClr val="FF0000"/>
              </a:solidFill>
            </a:endParaRPr>
          </a:p>
        </p:txBody>
      </p:sp>
      <p:sp>
        <p:nvSpPr>
          <p:cNvPr id="5" name="Slide Number Placeholder 4"/>
          <p:cNvSpPr>
            <a:spLocks noGrp="1"/>
          </p:cNvSpPr>
          <p:nvPr>
            <p:ph type="sldNum" sz="quarter" idx="12"/>
          </p:nvPr>
        </p:nvSpPr>
        <p:spPr/>
        <p:txBody>
          <a:bodyPr/>
          <a:lstStyle/>
          <a:p>
            <a:fld id="{01C5B344-FBB0-4E68-872F-C54903973326}" type="slidenum">
              <a:rPr lang="en-IN" smtClean="0"/>
              <a:t>29</a:t>
            </a:fld>
            <a:endParaRPr lang="en-IN"/>
          </a:p>
        </p:txBody>
      </p:sp>
      <p:pic>
        <p:nvPicPr>
          <p:cNvPr id="2" name="Picture 1"/>
          <p:cNvPicPr>
            <a:picLocks noChangeAspect="1"/>
          </p:cNvPicPr>
          <p:nvPr/>
        </p:nvPicPr>
        <p:blipFill>
          <a:blip r:embed="rId2"/>
          <a:stretch>
            <a:fillRect/>
          </a:stretch>
        </p:blipFill>
        <p:spPr>
          <a:xfrm>
            <a:off x="838200" y="2472744"/>
            <a:ext cx="10515600" cy="3090929"/>
          </a:xfrm>
          <a:prstGeom prst="rect">
            <a:avLst/>
          </a:prstGeom>
        </p:spPr>
      </p:pic>
    </p:spTree>
    <p:extLst>
      <p:ext uri="{BB962C8B-B14F-4D97-AF65-F5344CB8AC3E}">
        <p14:creationId xmlns:p14="http://schemas.microsoft.com/office/powerpoint/2010/main" val="7231170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80340"/>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pPr algn="ctr"/>
            <a:r>
              <a:rPr lang="en-IN" sz="4600" u="sng" dirty="0" smtClean="0">
                <a:solidFill>
                  <a:srgbClr val="C00000"/>
                </a:solidFill>
              </a:rPr>
              <a:t>Introduction[</a:t>
            </a:r>
            <a:r>
              <a:rPr lang="en-IN" sz="3600" u="sng" dirty="0" smtClean="0">
                <a:solidFill>
                  <a:srgbClr val="C00000"/>
                </a:solidFill>
              </a:rPr>
              <a:t>Contd</a:t>
            </a:r>
            <a:r>
              <a:rPr lang="en-IN" u="sng" dirty="0" smtClean="0">
                <a:solidFill>
                  <a:srgbClr val="C00000"/>
                </a:solidFill>
              </a:rPr>
              <a:t>.]</a:t>
            </a:r>
            <a:endParaRPr lang="en-IN" u="sng" dirty="0">
              <a:solidFill>
                <a:srgbClr val="C00000"/>
              </a:solidFill>
            </a:endParaRPr>
          </a:p>
        </p:txBody>
      </p:sp>
      <p:pic>
        <p:nvPicPr>
          <p:cNvPr id="1026" name="Picture 2" descr="Flexible pavement with its 3 types"/>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700212" y="2010569"/>
            <a:ext cx="8791575" cy="398145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01C5B344-FBB0-4E68-872F-C54903973326}" type="slidenum">
              <a:rPr lang="en-IN" smtClean="0"/>
              <a:t>3</a:t>
            </a:fld>
            <a:endParaRPr lang="en-IN"/>
          </a:p>
        </p:txBody>
      </p:sp>
    </p:spTree>
    <p:extLst>
      <p:ext uri="{BB962C8B-B14F-4D97-AF65-F5344CB8AC3E}">
        <p14:creationId xmlns:p14="http://schemas.microsoft.com/office/powerpoint/2010/main" val="21014836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838200" y="365125"/>
            <a:ext cx="10515600" cy="871247"/>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pPr algn="ctr"/>
            <a:r>
              <a:rPr lang="en-IN" u="sng" dirty="0" smtClean="0">
                <a:solidFill>
                  <a:srgbClr val="C00000"/>
                </a:solidFill>
              </a:rPr>
              <a:t>Findings</a:t>
            </a:r>
            <a:endParaRPr lang="en-IN" u="sng" dirty="0">
              <a:solidFill>
                <a:srgbClr val="C00000"/>
              </a:solidFill>
            </a:endParaRPr>
          </a:p>
        </p:txBody>
      </p:sp>
      <p:sp>
        <p:nvSpPr>
          <p:cNvPr id="9" name="Content Placeholder 8"/>
          <p:cNvSpPr>
            <a:spLocks noGrp="1"/>
          </p:cNvSpPr>
          <p:nvPr>
            <p:ph idx="1"/>
          </p:nvPr>
        </p:nvSpPr>
        <p:spPr>
          <a:xfrm>
            <a:off x="838200" y="1532586"/>
            <a:ext cx="10515600" cy="4823764"/>
          </a:xfrm>
        </p:spPr>
        <p:txBody>
          <a:bodyPr>
            <a:normAutofit fontScale="85000" lnSpcReduction="10000"/>
          </a:bodyPr>
          <a:lstStyle/>
          <a:p>
            <a:pPr lvl="0" algn="just"/>
            <a:r>
              <a:rPr lang="en-IN" dirty="0"/>
              <a:t>The strain produced from dynamic loading is always greater than the strain produced from static loading, whether the speed of the vehicle is more or less.</a:t>
            </a:r>
          </a:p>
          <a:p>
            <a:pPr lvl="0" algn="just"/>
            <a:r>
              <a:rPr lang="en-IN" dirty="0" smtClean="0"/>
              <a:t>The value of cross-anisotropy of asphalt layer is inversely proportional to computed strain.</a:t>
            </a:r>
            <a:endParaRPr lang="en-IN" dirty="0"/>
          </a:p>
          <a:p>
            <a:pPr lvl="0" algn="just"/>
            <a:r>
              <a:rPr lang="en-IN" dirty="0"/>
              <a:t>The rate of variation of magnitude of dynamic strain is higher than static strain with various type of mixes of different resilient modulus value.</a:t>
            </a:r>
          </a:p>
          <a:p>
            <a:pPr lvl="0" algn="just"/>
            <a:r>
              <a:rPr lang="en-IN" dirty="0"/>
              <a:t>Higher the resilient modulus of the asphalt mix lower the value of dynamic strain produced.</a:t>
            </a:r>
          </a:p>
          <a:p>
            <a:pPr lvl="0" algn="just"/>
            <a:r>
              <a:rPr lang="en-IN" dirty="0"/>
              <a:t>As the COV of asphalt layer increases, the magnitude of strain gets reduced which is produced due to application of dynamic loading on the flexible pavement with non-homogenous asphalt layer.</a:t>
            </a:r>
          </a:p>
          <a:p>
            <a:pPr algn="just"/>
            <a:r>
              <a:rPr lang="en-IN" dirty="0"/>
              <a:t>The magnitude of strain produced due to dynamic loading will be higher in case of flexible pavement with heterogeneous asphalt layer than the flexible pavement with homogenous asphalt </a:t>
            </a:r>
            <a:r>
              <a:rPr lang="en-IN" dirty="0" smtClean="0"/>
              <a:t>layer.</a:t>
            </a:r>
            <a:endParaRPr lang="en-IN" dirty="0"/>
          </a:p>
        </p:txBody>
      </p:sp>
      <p:sp>
        <p:nvSpPr>
          <p:cNvPr id="7" name="Slide Number Placeholder 6"/>
          <p:cNvSpPr>
            <a:spLocks noGrp="1"/>
          </p:cNvSpPr>
          <p:nvPr>
            <p:ph type="sldNum" sz="quarter" idx="12"/>
          </p:nvPr>
        </p:nvSpPr>
        <p:spPr/>
        <p:txBody>
          <a:bodyPr/>
          <a:lstStyle/>
          <a:p>
            <a:fld id="{01C5B344-FBB0-4E68-872F-C54903973326}" type="slidenum">
              <a:rPr lang="en-IN" smtClean="0"/>
              <a:t>30</a:t>
            </a:fld>
            <a:endParaRPr lang="en-IN"/>
          </a:p>
        </p:txBody>
      </p:sp>
    </p:spTree>
    <p:extLst>
      <p:ext uri="{BB962C8B-B14F-4D97-AF65-F5344CB8AC3E}">
        <p14:creationId xmlns:p14="http://schemas.microsoft.com/office/powerpoint/2010/main" val="3964124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5337"/>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pPr algn="ctr"/>
            <a:r>
              <a:rPr lang="en-IN" u="sng" dirty="0" smtClean="0">
                <a:solidFill>
                  <a:srgbClr val="C00000"/>
                </a:solidFill>
              </a:rPr>
              <a:t>Research significance</a:t>
            </a:r>
            <a:endParaRPr lang="en-IN" u="sng" dirty="0">
              <a:solidFill>
                <a:srgbClr val="C00000"/>
              </a:solidFill>
            </a:endParaRPr>
          </a:p>
        </p:txBody>
      </p:sp>
      <p:sp>
        <p:nvSpPr>
          <p:cNvPr id="3" name="Content Placeholder 2"/>
          <p:cNvSpPr>
            <a:spLocks noGrp="1"/>
          </p:cNvSpPr>
          <p:nvPr>
            <p:ph idx="1"/>
          </p:nvPr>
        </p:nvSpPr>
        <p:spPr>
          <a:xfrm>
            <a:off x="838200" y="1481070"/>
            <a:ext cx="10515600" cy="4695893"/>
          </a:xfrm>
        </p:spPr>
        <p:txBody>
          <a:bodyPr>
            <a:normAutofit fontScale="92500"/>
          </a:bodyPr>
          <a:lstStyle/>
          <a:p>
            <a:pPr lvl="0" algn="just"/>
            <a:r>
              <a:rPr lang="en-IN" dirty="0"/>
              <a:t>Since the magnitude of strain produced due to dynamic loading is always higher than static loading so the thickness of pavement designed using IRC 37-2018 will not be always suitable in dynamic case. </a:t>
            </a:r>
          </a:p>
          <a:p>
            <a:pPr lvl="0" algn="just"/>
            <a:r>
              <a:rPr lang="en-IN" dirty="0"/>
              <a:t>The required thickness of different layers of flexible pavement which is safe against dynamic loading also is slightly higher than static loading case.</a:t>
            </a:r>
          </a:p>
          <a:p>
            <a:pPr lvl="0" algn="just"/>
            <a:r>
              <a:rPr lang="en-IN" dirty="0"/>
              <a:t>The thickness of the flexible pavement constructed for high speed vehicles is lower than that of pavement constructed for slower vehicles.</a:t>
            </a:r>
          </a:p>
          <a:p>
            <a:pPr lvl="0" algn="just"/>
            <a:r>
              <a:rPr lang="en-IN" dirty="0"/>
              <a:t>The thickness of the pavement gets reduced if asphalt mix of higher resilient modulus value is used.</a:t>
            </a:r>
          </a:p>
          <a:p>
            <a:pPr lvl="0" algn="just"/>
            <a:r>
              <a:rPr lang="en-IN" dirty="0"/>
              <a:t>The COV of resilient modulus of asphalt layer affects the thickness of flexible pavement.</a:t>
            </a:r>
          </a:p>
          <a:p>
            <a:endParaRPr lang="en-IN" dirty="0"/>
          </a:p>
        </p:txBody>
      </p:sp>
      <p:sp>
        <p:nvSpPr>
          <p:cNvPr id="4" name="Slide Number Placeholder 3"/>
          <p:cNvSpPr>
            <a:spLocks noGrp="1"/>
          </p:cNvSpPr>
          <p:nvPr>
            <p:ph type="sldNum" sz="quarter" idx="12"/>
          </p:nvPr>
        </p:nvSpPr>
        <p:spPr/>
        <p:txBody>
          <a:bodyPr/>
          <a:lstStyle/>
          <a:p>
            <a:fld id="{01C5B344-FBB0-4E68-872F-C54903973326}" type="slidenum">
              <a:rPr lang="en-IN" smtClean="0"/>
              <a:t>31</a:t>
            </a:fld>
            <a:endParaRPr lang="en-IN"/>
          </a:p>
        </p:txBody>
      </p:sp>
    </p:spTree>
    <p:extLst>
      <p:ext uri="{BB962C8B-B14F-4D97-AF65-F5344CB8AC3E}">
        <p14:creationId xmlns:p14="http://schemas.microsoft.com/office/powerpoint/2010/main" val="153263599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8216"/>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pPr algn="ctr"/>
            <a:r>
              <a:rPr lang="en-IN" u="sng" dirty="0" smtClean="0">
                <a:solidFill>
                  <a:srgbClr val="C00000"/>
                </a:solidFill>
              </a:rPr>
              <a:t>Limitations and future scope</a:t>
            </a:r>
            <a:endParaRPr lang="en-IN" u="sng" dirty="0">
              <a:solidFill>
                <a:srgbClr val="C00000"/>
              </a:solidFill>
            </a:endParaRPr>
          </a:p>
        </p:txBody>
      </p:sp>
      <p:sp>
        <p:nvSpPr>
          <p:cNvPr id="3" name="Content Placeholder 2"/>
          <p:cNvSpPr>
            <a:spLocks noGrp="1"/>
          </p:cNvSpPr>
          <p:nvPr>
            <p:ph idx="1"/>
          </p:nvPr>
        </p:nvSpPr>
        <p:spPr>
          <a:xfrm>
            <a:off x="838200" y="1481070"/>
            <a:ext cx="10515600" cy="4695893"/>
          </a:xfrm>
        </p:spPr>
        <p:txBody>
          <a:bodyPr/>
          <a:lstStyle/>
          <a:p>
            <a:pPr algn="just"/>
            <a:r>
              <a:rPr lang="en-IN" dirty="0"/>
              <a:t>This study has been conducted virtually using ABAQUS as a software for analysing the </a:t>
            </a:r>
            <a:r>
              <a:rPr lang="en-IN" dirty="0" smtClean="0"/>
              <a:t>model. The </a:t>
            </a:r>
            <a:r>
              <a:rPr lang="en-IN" dirty="0"/>
              <a:t>accuracy </a:t>
            </a:r>
            <a:r>
              <a:rPr lang="en-IN" dirty="0" smtClean="0"/>
              <a:t>of </a:t>
            </a:r>
            <a:r>
              <a:rPr lang="en-IN" dirty="0"/>
              <a:t>model creation depends on one’s experience</a:t>
            </a:r>
            <a:r>
              <a:rPr lang="en-IN" dirty="0" smtClean="0"/>
              <a:t>. </a:t>
            </a:r>
          </a:p>
          <a:p>
            <a:pPr algn="just"/>
            <a:r>
              <a:rPr lang="en-IN" dirty="0"/>
              <a:t>The tyre imprint area is taken as circular for this study. </a:t>
            </a:r>
            <a:endParaRPr lang="en-IN" dirty="0" smtClean="0"/>
          </a:p>
          <a:p>
            <a:pPr algn="just"/>
            <a:r>
              <a:rPr lang="en-IN" dirty="0"/>
              <a:t>The strain values obtained from IRC 37-2018 has been used as a base for safe performance of flexible pavement during this study</a:t>
            </a:r>
            <a:r>
              <a:rPr lang="en-IN" dirty="0" smtClean="0"/>
              <a:t>.</a:t>
            </a:r>
          </a:p>
          <a:p>
            <a:pPr algn="just"/>
            <a:r>
              <a:rPr lang="en-IN" dirty="0"/>
              <a:t>In this study only the effect of heterogeneity of one layer of flexible pavement is taken. We can extend this study further by taking effect of heterogeneity of others remaining layers of flexible pavement by applying dynamic loading. </a:t>
            </a:r>
          </a:p>
          <a:p>
            <a:endParaRPr lang="en-IN" dirty="0"/>
          </a:p>
        </p:txBody>
      </p:sp>
      <p:sp>
        <p:nvSpPr>
          <p:cNvPr id="4" name="Slide Number Placeholder 3"/>
          <p:cNvSpPr>
            <a:spLocks noGrp="1"/>
          </p:cNvSpPr>
          <p:nvPr>
            <p:ph type="sldNum" sz="quarter" idx="12"/>
          </p:nvPr>
        </p:nvSpPr>
        <p:spPr/>
        <p:txBody>
          <a:bodyPr/>
          <a:lstStyle/>
          <a:p>
            <a:fld id="{01C5B344-FBB0-4E68-872F-C54903973326}" type="slidenum">
              <a:rPr lang="en-IN" smtClean="0"/>
              <a:t>32</a:t>
            </a:fld>
            <a:endParaRPr lang="en-IN"/>
          </a:p>
        </p:txBody>
      </p:sp>
    </p:spTree>
    <p:extLst>
      <p:ext uri="{BB962C8B-B14F-4D97-AF65-F5344CB8AC3E}">
        <p14:creationId xmlns:p14="http://schemas.microsoft.com/office/powerpoint/2010/main" val="23619022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22762"/>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a:bodyPr>
          <a:lstStyle/>
          <a:p>
            <a:pPr algn="ctr"/>
            <a:r>
              <a:rPr lang="en-IN" sz="4600" u="sng" dirty="0" smtClean="0">
                <a:solidFill>
                  <a:srgbClr val="C00000"/>
                </a:solidFill>
              </a:rPr>
              <a:t>References</a:t>
            </a:r>
            <a:endParaRPr lang="en-IN" sz="4600" u="sng" dirty="0">
              <a:solidFill>
                <a:srgbClr val="C00000"/>
              </a:solidFill>
            </a:endParaRPr>
          </a:p>
        </p:txBody>
      </p:sp>
      <p:sp>
        <p:nvSpPr>
          <p:cNvPr id="3" name="Content Placeholder 2"/>
          <p:cNvSpPr>
            <a:spLocks noGrp="1"/>
          </p:cNvSpPr>
          <p:nvPr>
            <p:ph idx="1"/>
          </p:nvPr>
        </p:nvSpPr>
        <p:spPr>
          <a:xfrm>
            <a:off x="838199" y="1197736"/>
            <a:ext cx="10920211" cy="4559121"/>
          </a:xfrm>
        </p:spPr>
        <p:txBody>
          <a:bodyPr>
            <a:noAutofit/>
          </a:bodyPr>
          <a:lstStyle/>
          <a:p>
            <a:pPr algn="just"/>
            <a:r>
              <a:rPr lang="en-IN" dirty="0" smtClean="0"/>
              <a:t>Ahmed</a:t>
            </a:r>
            <a:r>
              <a:rPr lang="en-IN" dirty="0"/>
              <a:t>, M. U., Rahman, A. S. M. A., Islam, M. R., &amp; </a:t>
            </a:r>
            <a:r>
              <a:rPr lang="en-IN" dirty="0" err="1"/>
              <a:t>Tarefder</a:t>
            </a:r>
            <a:r>
              <a:rPr lang="en-IN" dirty="0"/>
              <a:t>, R. A. (2015). Combined effect of asphalt concrete cross-anisotropy and temperature variation on pavement stress–strain under dynamic loading. Construction and Building Materials, 93, 685-694.</a:t>
            </a:r>
            <a:endParaRPr lang="en-IN" sz="2000" dirty="0"/>
          </a:p>
          <a:p>
            <a:pPr lvl="0" algn="just"/>
            <a:r>
              <a:rPr lang="en-IN" dirty="0" err="1"/>
              <a:t>Aliha</a:t>
            </a:r>
            <a:r>
              <a:rPr lang="en-IN" dirty="0"/>
              <a:t>, M. R. M., </a:t>
            </a:r>
            <a:r>
              <a:rPr lang="en-IN" dirty="0" err="1"/>
              <a:t>Ziari</a:t>
            </a:r>
            <a:r>
              <a:rPr lang="en-IN" dirty="0"/>
              <a:t>, H., </a:t>
            </a:r>
            <a:r>
              <a:rPr lang="en-IN" dirty="0" err="1"/>
              <a:t>Sobhani</a:t>
            </a:r>
            <a:r>
              <a:rPr lang="en-IN" dirty="0"/>
              <a:t> </a:t>
            </a:r>
            <a:r>
              <a:rPr lang="en-IN" dirty="0" err="1"/>
              <a:t>Fard</a:t>
            </a:r>
            <a:r>
              <a:rPr lang="en-IN" dirty="0"/>
              <a:t>, E., &amp; </a:t>
            </a:r>
            <a:r>
              <a:rPr lang="en-IN" dirty="0" err="1"/>
              <a:t>Jebalbarezi</a:t>
            </a:r>
            <a:r>
              <a:rPr lang="en-IN" dirty="0"/>
              <a:t> </a:t>
            </a:r>
            <a:r>
              <a:rPr lang="en-IN" dirty="0" err="1"/>
              <a:t>Sarbijan</a:t>
            </a:r>
            <a:r>
              <a:rPr lang="en-IN" dirty="0"/>
              <a:t>, M. (2021). Heterogeneity effect on fracture parameters of a multilayer asphalt pavement structure containing a top‐down crack and subjected to moving traffic loading. Fatigue &amp; Fracture of Engineering Materials &amp; Structures, 44(5), 1349-1371.</a:t>
            </a:r>
            <a:endParaRPr lang="en-IN" sz="2000" dirty="0"/>
          </a:p>
          <a:p>
            <a:pPr lvl="0" algn="just"/>
            <a:r>
              <a:rPr lang="en-IN" dirty="0"/>
              <a:t>Allen, D. H., Little, D. N., </a:t>
            </a:r>
            <a:r>
              <a:rPr lang="en-IN" dirty="0" err="1"/>
              <a:t>Soares</a:t>
            </a:r>
            <a:r>
              <a:rPr lang="en-IN" dirty="0"/>
              <a:t>, R. F., &amp; Berthelot, C. (2017). Multi-scale computational model for design of flexible pavement–part I: expanding multi-scaling. International Journal of Pavement Engineering, 18(4), 309-320.</a:t>
            </a:r>
            <a:endParaRPr lang="en-IN" sz="2000" dirty="0"/>
          </a:p>
          <a:p>
            <a:pPr algn="just">
              <a:lnSpc>
                <a:spcPct val="150000"/>
              </a:lnSpc>
              <a:spcAft>
                <a:spcPts val="600"/>
              </a:spcAft>
            </a:pPr>
            <a:endParaRPr lang="en-IN" sz="2000" dirty="0" smtClean="0"/>
          </a:p>
        </p:txBody>
      </p:sp>
      <p:sp>
        <p:nvSpPr>
          <p:cNvPr id="4" name="Slide Number Placeholder 3"/>
          <p:cNvSpPr>
            <a:spLocks noGrp="1"/>
          </p:cNvSpPr>
          <p:nvPr>
            <p:ph type="sldNum" sz="quarter" idx="12"/>
          </p:nvPr>
        </p:nvSpPr>
        <p:spPr/>
        <p:txBody>
          <a:bodyPr/>
          <a:lstStyle/>
          <a:p>
            <a:fld id="{01C5B344-FBB0-4E68-872F-C54903973326}" type="slidenum">
              <a:rPr lang="en-IN" smtClean="0"/>
              <a:t>33</a:t>
            </a:fld>
            <a:endParaRPr lang="en-IN"/>
          </a:p>
        </p:txBody>
      </p:sp>
    </p:spTree>
    <p:extLst>
      <p:ext uri="{BB962C8B-B14F-4D97-AF65-F5344CB8AC3E}">
        <p14:creationId xmlns:p14="http://schemas.microsoft.com/office/powerpoint/2010/main" val="11386354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3"/>
            <a:ext cx="10515600" cy="890856"/>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a:bodyPr>
          <a:lstStyle/>
          <a:p>
            <a:pPr algn="ctr"/>
            <a:r>
              <a:rPr lang="en-IN" sz="4600" u="sng" dirty="0" smtClean="0">
                <a:solidFill>
                  <a:srgbClr val="C00000"/>
                </a:solidFill>
              </a:rPr>
              <a:t>References[</a:t>
            </a:r>
            <a:r>
              <a:rPr lang="en-IN" sz="3600" u="sng" dirty="0" smtClean="0">
                <a:solidFill>
                  <a:srgbClr val="C00000"/>
                </a:solidFill>
              </a:rPr>
              <a:t>Contd</a:t>
            </a:r>
            <a:r>
              <a:rPr lang="en-IN" sz="4600" u="sng" dirty="0" smtClean="0">
                <a:solidFill>
                  <a:srgbClr val="C00000"/>
                </a:solidFill>
              </a:rPr>
              <a:t>.]</a:t>
            </a:r>
            <a:endParaRPr lang="en-IN" sz="4600" u="sng" dirty="0">
              <a:solidFill>
                <a:srgbClr val="C00000"/>
              </a:solidFill>
            </a:endParaRPr>
          </a:p>
        </p:txBody>
      </p:sp>
      <p:sp>
        <p:nvSpPr>
          <p:cNvPr id="3" name="Content Placeholder 2"/>
          <p:cNvSpPr>
            <a:spLocks noGrp="1"/>
          </p:cNvSpPr>
          <p:nvPr>
            <p:ph idx="1"/>
          </p:nvPr>
        </p:nvSpPr>
        <p:spPr/>
        <p:txBody>
          <a:bodyPr>
            <a:normAutofit lnSpcReduction="10000"/>
          </a:bodyPr>
          <a:lstStyle/>
          <a:p>
            <a:pPr algn="just"/>
            <a:r>
              <a:rPr lang="en-IN" dirty="0" smtClean="0"/>
              <a:t>Hernandez et. al. (2016) “Effect of Wide-Base Tires on Nationwide Flexible Pavement Systems”.</a:t>
            </a:r>
          </a:p>
          <a:p>
            <a:pPr algn="just"/>
            <a:r>
              <a:rPr lang="en-IN" dirty="0" err="1" smtClean="0"/>
              <a:t>Bayat</a:t>
            </a:r>
            <a:r>
              <a:rPr lang="en-IN" dirty="0"/>
              <a:t>, A., &amp; Knight, M. (2012). Field evaluation and analysis of flexible pavement structural responses under dynamic loads. Road materials and pavement design, 13(1), 26-37.</a:t>
            </a:r>
          </a:p>
          <a:p>
            <a:pPr algn="just"/>
            <a:r>
              <a:rPr lang="en-IN" dirty="0" err="1" smtClean="0"/>
              <a:t>Behl</a:t>
            </a:r>
            <a:r>
              <a:rPr lang="en-IN" dirty="0"/>
              <a:t>, A., Kumar, G., Sharma, G., &amp; Jain, P. K. (2013). Evaluation of field performance of warm-mix asphalt pavements in India. Procedia-social and </a:t>
            </a:r>
            <a:r>
              <a:rPr lang="en-IN" dirty="0" err="1"/>
              <a:t>behavioral</a:t>
            </a:r>
            <a:r>
              <a:rPr lang="en-IN" dirty="0"/>
              <a:t> sciences, 104, 158-167.</a:t>
            </a:r>
          </a:p>
          <a:p>
            <a:pPr algn="just"/>
            <a:r>
              <a:rPr lang="en-IN" dirty="0" smtClean="0"/>
              <a:t>Castillo</a:t>
            </a:r>
            <a:r>
              <a:rPr lang="en-IN" dirty="0"/>
              <a:t>, D., &amp; Al-</a:t>
            </a:r>
            <a:r>
              <a:rPr lang="en-IN" dirty="0" err="1"/>
              <a:t>Qadi</a:t>
            </a:r>
            <a:r>
              <a:rPr lang="en-IN" dirty="0"/>
              <a:t>, I. (2018). Importance of heterogeneity in asphalt pavement </a:t>
            </a:r>
            <a:r>
              <a:rPr lang="en-IN" dirty="0" err="1"/>
              <a:t>modeling</a:t>
            </a:r>
            <a:r>
              <a:rPr lang="en-IN" dirty="0"/>
              <a:t>. Journal of Engineering Mechanics, 144(8), 04018060.</a:t>
            </a:r>
          </a:p>
          <a:p>
            <a:endParaRPr lang="en-IN" dirty="0"/>
          </a:p>
        </p:txBody>
      </p:sp>
      <p:sp>
        <p:nvSpPr>
          <p:cNvPr id="4" name="Slide Number Placeholder 3"/>
          <p:cNvSpPr>
            <a:spLocks noGrp="1"/>
          </p:cNvSpPr>
          <p:nvPr>
            <p:ph type="sldNum" sz="quarter" idx="12"/>
          </p:nvPr>
        </p:nvSpPr>
        <p:spPr/>
        <p:txBody>
          <a:bodyPr/>
          <a:lstStyle/>
          <a:p>
            <a:fld id="{01C5B344-FBB0-4E68-872F-C54903973326}" type="slidenum">
              <a:rPr lang="en-IN" smtClean="0"/>
              <a:t>34</a:t>
            </a:fld>
            <a:endParaRPr lang="en-IN" dirty="0"/>
          </a:p>
        </p:txBody>
      </p:sp>
    </p:spTree>
    <p:extLst>
      <p:ext uri="{BB962C8B-B14F-4D97-AF65-F5344CB8AC3E}">
        <p14:creationId xmlns:p14="http://schemas.microsoft.com/office/powerpoint/2010/main" val="375657901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3"/>
            <a:ext cx="10515600" cy="890856"/>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a:bodyPr>
          <a:lstStyle/>
          <a:p>
            <a:pPr algn="ctr"/>
            <a:r>
              <a:rPr lang="en-IN" sz="4600" u="sng" dirty="0" smtClean="0">
                <a:solidFill>
                  <a:srgbClr val="C00000"/>
                </a:solidFill>
              </a:rPr>
              <a:t>References[</a:t>
            </a:r>
            <a:r>
              <a:rPr lang="en-IN" sz="3600" u="sng" dirty="0" smtClean="0">
                <a:solidFill>
                  <a:srgbClr val="C00000"/>
                </a:solidFill>
              </a:rPr>
              <a:t>Contd</a:t>
            </a:r>
            <a:r>
              <a:rPr lang="en-IN" sz="4600" u="sng" dirty="0" smtClean="0">
                <a:solidFill>
                  <a:srgbClr val="C00000"/>
                </a:solidFill>
              </a:rPr>
              <a:t>.]</a:t>
            </a:r>
            <a:endParaRPr lang="en-IN" sz="4600" u="sng" dirty="0">
              <a:solidFill>
                <a:srgbClr val="C00000"/>
              </a:solidFill>
            </a:endParaRPr>
          </a:p>
        </p:txBody>
      </p:sp>
      <p:sp>
        <p:nvSpPr>
          <p:cNvPr id="3" name="Content Placeholder 2"/>
          <p:cNvSpPr>
            <a:spLocks noGrp="1"/>
          </p:cNvSpPr>
          <p:nvPr>
            <p:ph idx="1"/>
          </p:nvPr>
        </p:nvSpPr>
        <p:spPr/>
        <p:txBody>
          <a:bodyPr>
            <a:normAutofit fontScale="92500" lnSpcReduction="10000"/>
          </a:bodyPr>
          <a:lstStyle/>
          <a:p>
            <a:pPr algn="just"/>
            <a:r>
              <a:rPr lang="en-IN" dirty="0" err="1" smtClean="0"/>
              <a:t>Coleri</a:t>
            </a:r>
            <a:r>
              <a:rPr lang="en-IN" dirty="0"/>
              <a:t>, E., &amp; Harvey, J. T. (2013). A fully heterogeneous viscoelastic finite element model for full-scale accelerated pavement testing. Construction and Building Materials, 43, 14-30.</a:t>
            </a:r>
          </a:p>
          <a:p>
            <a:pPr algn="just"/>
            <a:r>
              <a:rPr lang="en-IN" dirty="0" err="1" smtClean="0"/>
              <a:t>Gamez</a:t>
            </a:r>
            <a:r>
              <a:rPr lang="en-IN" dirty="0"/>
              <a:t>, A., Hernandez, J. A., Ozer, H., &amp; Al-</a:t>
            </a:r>
            <a:r>
              <a:rPr lang="en-IN" dirty="0" err="1"/>
              <a:t>Qadi</a:t>
            </a:r>
            <a:r>
              <a:rPr lang="en-IN" dirty="0"/>
              <a:t>, I. L. (2018). Development of domain analysis for determining potential pavement damage. Journal of Transportation Engineering, Part B: Pavements, 144(3), 04018030.</a:t>
            </a:r>
          </a:p>
          <a:p>
            <a:pPr algn="just"/>
            <a:r>
              <a:rPr lang="en-IN" dirty="0" err="1" smtClean="0"/>
              <a:t>Ghadimi</a:t>
            </a:r>
            <a:r>
              <a:rPr lang="en-IN" dirty="0"/>
              <a:t>, B., &amp; </a:t>
            </a:r>
            <a:r>
              <a:rPr lang="en-IN" dirty="0" err="1"/>
              <a:t>Nikraz</a:t>
            </a:r>
            <a:r>
              <a:rPr lang="en-IN" dirty="0"/>
              <a:t>, H. (2017). A comparison of implementation of linear and nonlinear constitutive models in numerical analysis of layered flexible pavement. Road Materials and Pavement Design, 18(3), 550-572.</a:t>
            </a:r>
          </a:p>
          <a:p>
            <a:pPr algn="just"/>
            <a:r>
              <a:rPr lang="en-IN" dirty="0" err="1" smtClean="0"/>
              <a:t>Hadi</a:t>
            </a:r>
            <a:r>
              <a:rPr lang="en-IN" dirty="0"/>
              <a:t>, M. N., &amp; </a:t>
            </a:r>
            <a:r>
              <a:rPr lang="en-IN" dirty="0" err="1"/>
              <a:t>Bodhinayake</a:t>
            </a:r>
            <a:r>
              <a:rPr lang="en-IN" dirty="0"/>
              <a:t>, B. C. (2003). Non-linear finite element analysis of flexible pavements. Advances in Engineering Software, 34(11-12), 657-662.</a:t>
            </a:r>
          </a:p>
          <a:p>
            <a:endParaRPr lang="en-IN" dirty="0"/>
          </a:p>
        </p:txBody>
      </p:sp>
      <p:sp>
        <p:nvSpPr>
          <p:cNvPr id="4" name="Slide Number Placeholder 3"/>
          <p:cNvSpPr>
            <a:spLocks noGrp="1"/>
          </p:cNvSpPr>
          <p:nvPr>
            <p:ph type="sldNum" sz="quarter" idx="12"/>
          </p:nvPr>
        </p:nvSpPr>
        <p:spPr/>
        <p:txBody>
          <a:bodyPr/>
          <a:lstStyle/>
          <a:p>
            <a:fld id="{01C5B344-FBB0-4E68-872F-C54903973326}" type="slidenum">
              <a:rPr lang="en-IN" smtClean="0"/>
              <a:t>35</a:t>
            </a:fld>
            <a:endParaRPr lang="en-IN" dirty="0"/>
          </a:p>
        </p:txBody>
      </p:sp>
    </p:spTree>
    <p:extLst>
      <p:ext uri="{BB962C8B-B14F-4D97-AF65-F5344CB8AC3E}">
        <p14:creationId xmlns:p14="http://schemas.microsoft.com/office/powerpoint/2010/main" val="51785329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8358" y="2580292"/>
            <a:ext cx="10515600" cy="1325563"/>
          </a:xfrm>
          <a:solidFill>
            <a:srgbClr val="FF0000"/>
          </a:solid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txBody>
          <a:bodyPr>
            <a:noAutofit/>
          </a:bodyPr>
          <a:lstStyle/>
          <a:p>
            <a:pPr algn="ctr"/>
            <a:r>
              <a:rPr lang="en-IN" sz="15000" b="1" i="1" dirty="0" smtClean="0"/>
              <a:t>Thank you</a:t>
            </a:r>
            <a:endParaRPr lang="en-IN" sz="15000" b="1" i="1" dirty="0"/>
          </a:p>
        </p:txBody>
      </p:sp>
      <p:sp>
        <p:nvSpPr>
          <p:cNvPr id="3" name="Slide Number Placeholder 2"/>
          <p:cNvSpPr>
            <a:spLocks noGrp="1"/>
          </p:cNvSpPr>
          <p:nvPr>
            <p:ph type="sldNum" sz="quarter" idx="12"/>
          </p:nvPr>
        </p:nvSpPr>
        <p:spPr/>
        <p:txBody>
          <a:bodyPr/>
          <a:lstStyle/>
          <a:p>
            <a:fld id="{01C5B344-FBB0-4E68-872F-C54903973326}" type="slidenum">
              <a:rPr lang="en-IN" smtClean="0"/>
              <a:t>36</a:t>
            </a:fld>
            <a:endParaRPr lang="en-IN"/>
          </a:p>
        </p:txBody>
      </p:sp>
      <p:sp>
        <p:nvSpPr>
          <p:cNvPr id="4" name="AutoShape 2" descr="Flexible Pavement Construction: What you need to know to make it last -  Forester University | CEU and PDH for Professionals in Stormwater Erosion  Control Energy and Waste Management Career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40735238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a:bodyPr>
          <a:lstStyle/>
          <a:p>
            <a:pPr algn="ctr"/>
            <a:r>
              <a:rPr lang="en-IN" sz="4600" u="sng" dirty="0" smtClean="0">
                <a:solidFill>
                  <a:srgbClr val="C00000"/>
                </a:solidFill>
              </a:rPr>
              <a:t>Objective</a:t>
            </a:r>
            <a:endParaRPr lang="en-IN" sz="4600" u="sng" dirty="0">
              <a:solidFill>
                <a:srgbClr val="C00000"/>
              </a:solidFill>
            </a:endParaRPr>
          </a:p>
        </p:txBody>
      </p:sp>
      <p:sp>
        <p:nvSpPr>
          <p:cNvPr id="3" name="Content Placeholder 2"/>
          <p:cNvSpPr>
            <a:spLocks noGrp="1"/>
          </p:cNvSpPr>
          <p:nvPr>
            <p:ph idx="1"/>
          </p:nvPr>
        </p:nvSpPr>
        <p:spPr/>
        <p:txBody>
          <a:bodyPr>
            <a:normAutofit/>
          </a:bodyPr>
          <a:lstStyle/>
          <a:p>
            <a:pPr algn="just"/>
            <a:r>
              <a:rPr lang="en-IN" sz="3200" dirty="0" smtClean="0">
                <a:solidFill>
                  <a:srgbClr val="FF0000"/>
                </a:solidFill>
              </a:rPr>
              <a:t>To asses the performance of asphalt mixtures due to the application of dynamic loading on the flexible pavement with heterogeneous asphalt layer.</a:t>
            </a:r>
            <a:endParaRPr lang="en-IN" sz="3200" dirty="0">
              <a:solidFill>
                <a:srgbClr val="FF0000"/>
              </a:solidFill>
            </a:endParaRPr>
          </a:p>
        </p:txBody>
      </p:sp>
      <p:sp>
        <p:nvSpPr>
          <p:cNvPr id="4" name="Slide Number Placeholder 3"/>
          <p:cNvSpPr>
            <a:spLocks noGrp="1"/>
          </p:cNvSpPr>
          <p:nvPr>
            <p:ph type="sldNum" sz="quarter" idx="12"/>
          </p:nvPr>
        </p:nvSpPr>
        <p:spPr/>
        <p:txBody>
          <a:bodyPr/>
          <a:lstStyle/>
          <a:p>
            <a:fld id="{01C5B344-FBB0-4E68-872F-C54903973326}" type="slidenum">
              <a:rPr lang="en-IN" smtClean="0"/>
              <a:t>4</a:t>
            </a:fld>
            <a:endParaRPr lang="en-IN"/>
          </a:p>
        </p:txBody>
      </p:sp>
    </p:spTree>
    <p:extLst>
      <p:ext uri="{BB962C8B-B14F-4D97-AF65-F5344CB8AC3E}">
        <p14:creationId xmlns:p14="http://schemas.microsoft.com/office/powerpoint/2010/main" val="16625622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a:bodyPr>
          <a:lstStyle/>
          <a:p>
            <a:pPr algn="ctr"/>
            <a:r>
              <a:rPr lang="en-IN" sz="4600" u="sng" dirty="0" smtClean="0">
                <a:solidFill>
                  <a:srgbClr val="C00000"/>
                </a:solidFill>
              </a:rPr>
              <a:t>Literature Review</a:t>
            </a:r>
            <a:endParaRPr lang="en-IN" sz="4600" u="sng" dirty="0">
              <a:solidFill>
                <a:srgbClr val="C0000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99885792"/>
              </p:ext>
            </p:extLst>
          </p:nvPr>
        </p:nvGraphicFramePr>
        <p:xfrm>
          <a:off x="838201" y="1825625"/>
          <a:ext cx="10636876" cy="4490720"/>
        </p:xfrm>
        <a:graphic>
          <a:graphicData uri="http://schemas.openxmlformats.org/drawingml/2006/table">
            <a:tbl>
              <a:tblPr firstRow="1" bandRow="1"/>
              <a:tblGrid>
                <a:gridCol w="1930757">
                  <a:extLst>
                    <a:ext uri="{9D8B030D-6E8A-4147-A177-3AD203B41FA5}">
                      <a16:colId xmlns:a16="http://schemas.microsoft.com/office/drawing/2014/main" val="934866397"/>
                    </a:ext>
                  </a:extLst>
                </a:gridCol>
                <a:gridCol w="1025378">
                  <a:extLst>
                    <a:ext uri="{9D8B030D-6E8A-4147-A177-3AD203B41FA5}">
                      <a16:colId xmlns:a16="http://schemas.microsoft.com/office/drawing/2014/main" val="2644369823"/>
                    </a:ext>
                  </a:extLst>
                </a:gridCol>
                <a:gridCol w="7680741">
                  <a:extLst>
                    <a:ext uri="{9D8B030D-6E8A-4147-A177-3AD203B41FA5}">
                      <a16:colId xmlns:a16="http://schemas.microsoft.com/office/drawing/2014/main" val="4267635863"/>
                    </a:ext>
                  </a:extLst>
                </a:gridCol>
              </a:tblGrid>
              <a:tr h="370840">
                <a:tc>
                  <a:txBody>
                    <a:bodyPr/>
                    <a:lstStyle/>
                    <a:p>
                      <a:pPr algn="ctr"/>
                      <a:r>
                        <a:rPr lang="en-IN" dirty="0" smtClean="0">
                          <a:solidFill>
                            <a:srgbClr val="FF0000"/>
                          </a:solidFill>
                        </a:rPr>
                        <a:t>Author</a:t>
                      </a:r>
                      <a:endParaRPr lang="en-IN" dirty="0">
                        <a:solidFill>
                          <a:srgbClr val="FF0000"/>
                        </a:solidFill>
                      </a:endParaRPr>
                    </a:p>
                  </a:txBody>
                  <a:tcPr/>
                </a:tc>
                <a:tc>
                  <a:txBody>
                    <a:bodyPr/>
                    <a:lstStyle/>
                    <a:p>
                      <a:pPr algn="ctr"/>
                      <a:r>
                        <a:rPr lang="en-IN" dirty="0" smtClean="0">
                          <a:solidFill>
                            <a:srgbClr val="FF0000"/>
                          </a:solidFill>
                        </a:rPr>
                        <a:t>Year</a:t>
                      </a:r>
                      <a:endParaRPr lang="en-IN" dirty="0">
                        <a:solidFill>
                          <a:srgbClr val="FF0000"/>
                        </a:solidFill>
                      </a:endParaRPr>
                    </a:p>
                  </a:txBody>
                  <a:tcPr/>
                </a:tc>
                <a:tc>
                  <a:txBody>
                    <a:bodyPr/>
                    <a:lstStyle/>
                    <a:p>
                      <a:pPr algn="ctr"/>
                      <a:r>
                        <a:rPr lang="en-IN" dirty="0" smtClean="0">
                          <a:solidFill>
                            <a:srgbClr val="FF0000"/>
                          </a:solidFill>
                        </a:rPr>
                        <a:t>Findings</a:t>
                      </a:r>
                      <a:endParaRPr lang="en-IN" dirty="0">
                        <a:solidFill>
                          <a:srgbClr val="FF0000"/>
                        </a:solidFill>
                      </a:endParaRPr>
                    </a:p>
                  </a:txBody>
                  <a:tcPr/>
                </a:tc>
                <a:extLst>
                  <a:ext uri="{0D108BD9-81ED-4DB2-BD59-A6C34878D82A}">
                    <a16:rowId xmlns:a16="http://schemas.microsoft.com/office/drawing/2014/main" val="331568244"/>
                  </a:ext>
                </a:extLst>
              </a:tr>
              <a:tr h="370840">
                <a:tc>
                  <a:txBody>
                    <a:bodyPr/>
                    <a:lstStyle/>
                    <a:p>
                      <a:pPr algn="ctr"/>
                      <a:r>
                        <a:rPr lang="en-IN" dirty="0" smtClean="0"/>
                        <a:t>Castillo</a:t>
                      </a:r>
                      <a:r>
                        <a:rPr lang="en-IN" baseline="0" dirty="0" smtClean="0"/>
                        <a:t> et. al.</a:t>
                      </a:r>
                      <a:endParaRPr lang="en-IN" dirty="0"/>
                    </a:p>
                  </a:txBody>
                  <a:tcPr/>
                </a:tc>
                <a:tc>
                  <a:txBody>
                    <a:bodyPr/>
                    <a:lstStyle/>
                    <a:p>
                      <a:pPr algn="ctr"/>
                      <a:r>
                        <a:rPr lang="en-IN" dirty="0" smtClean="0"/>
                        <a:t>2018</a:t>
                      </a:r>
                      <a:endParaRPr lang="en-IN"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smtClean="0"/>
                        <a:t>A higher variability in the mechanical properties of the AC layer, produced higher variation in AC layer strain.</a:t>
                      </a:r>
                      <a:r>
                        <a:rPr lang="en-US" baseline="0" dirty="0" smtClean="0"/>
                        <a:t> </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smtClean="0"/>
                        <a:t>Sectional method is cheaper and less time consuming than microstructural model.</a:t>
                      </a:r>
                    </a:p>
                  </a:txBody>
                  <a:tcPr/>
                </a:tc>
                <a:extLst>
                  <a:ext uri="{0D108BD9-81ED-4DB2-BD59-A6C34878D82A}">
                    <a16:rowId xmlns:a16="http://schemas.microsoft.com/office/drawing/2014/main" val="3502188624"/>
                  </a:ext>
                </a:extLst>
              </a:tr>
              <a:tr h="52999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smtClean="0"/>
                        <a:t>Castillo</a:t>
                      </a:r>
                      <a:r>
                        <a:rPr lang="en-IN" baseline="0" dirty="0" smtClean="0"/>
                        <a:t> et. al.</a:t>
                      </a:r>
                      <a:endParaRPr lang="en-IN" dirty="0" smtClean="0"/>
                    </a:p>
                    <a:p>
                      <a:pPr algn="ctr"/>
                      <a:endParaRPr lang="en-IN" dirty="0"/>
                    </a:p>
                  </a:txBody>
                  <a:tcPr/>
                </a:tc>
                <a:tc>
                  <a:txBody>
                    <a:bodyPr/>
                    <a:lstStyle/>
                    <a:p>
                      <a:pPr algn="ctr"/>
                      <a:r>
                        <a:rPr lang="en-IN" dirty="0" smtClean="0"/>
                        <a:t>2019</a:t>
                      </a:r>
                      <a:endParaRPr lang="en-IN" dirty="0"/>
                    </a:p>
                  </a:txBody>
                  <a:tcPr/>
                </a:tc>
                <a:tc>
                  <a:txBody>
                    <a:bodyPr/>
                    <a:lstStyle/>
                    <a:p>
                      <a:r>
                        <a:rPr lang="en-IN" dirty="0" smtClean="0"/>
                        <a:t>Variability in AC layer affect the overall</a:t>
                      </a:r>
                      <a:r>
                        <a:rPr lang="en-IN" baseline="0" dirty="0" smtClean="0"/>
                        <a:t> response of the pavement structure.</a:t>
                      </a:r>
                      <a:endParaRPr lang="en-US" dirty="0" smtClean="0"/>
                    </a:p>
                  </a:txBody>
                  <a:tcPr/>
                </a:tc>
                <a:extLst>
                  <a:ext uri="{0D108BD9-81ED-4DB2-BD59-A6C34878D82A}">
                    <a16:rowId xmlns:a16="http://schemas.microsoft.com/office/drawing/2014/main" val="1221627122"/>
                  </a:ext>
                </a:extLst>
              </a:tr>
              <a:tr h="370840">
                <a:tc>
                  <a:txBody>
                    <a:bodyPr/>
                    <a:lstStyle/>
                    <a:p>
                      <a:pPr algn="ctr"/>
                      <a:r>
                        <a:rPr lang="en-IN" dirty="0" err="1" smtClean="0"/>
                        <a:t>Coleri</a:t>
                      </a:r>
                      <a:r>
                        <a:rPr lang="en-IN" dirty="0" smtClean="0"/>
                        <a:t> and Harvey</a:t>
                      </a:r>
                      <a:endParaRPr lang="en-IN" dirty="0"/>
                    </a:p>
                  </a:txBody>
                  <a:tcPr/>
                </a:tc>
                <a:tc>
                  <a:txBody>
                    <a:bodyPr/>
                    <a:lstStyle/>
                    <a:p>
                      <a:pPr algn="ctr"/>
                      <a:r>
                        <a:rPr lang="en-IN" dirty="0" smtClean="0"/>
                        <a:t>2013</a:t>
                      </a:r>
                      <a:endParaRPr lang="en-IN" dirty="0"/>
                    </a:p>
                  </a:txBody>
                  <a:tcPr/>
                </a:tc>
                <a:tc>
                  <a:txBody>
                    <a:bodyPr/>
                    <a:lstStyle/>
                    <a:p>
                      <a:r>
                        <a:rPr lang="en-IN" dirty="0" smtClean="0"/>
                        <a:t>For thick bituminous layer</a:t>
                      </a:r>
                      <a:r>
                        <a:rPr lang="en-IN" baseline="0" dirty="0" smtClean="0"/>
                        <a:t> deformation due to shear strain do not affect the bottom part of the layer.</a:t>
                      </a:r>
                      <a:endParaRPr lang="en-IN" dirty="0"/>
                    </a:p>
                  </a:txBody>
                  <a:tcPr/>
                </a:tc>
                <a:extLst>
                  <a:ext uri="{0D108BD9-81ED-4DB2-BD59-A6C34878D82A}">
                    <a16:rowId xmlns:a16="http://schemas.microsoft.com/office/drawing/2014/main" val="3350787560"/>
                  </a:ext>
                </a:extLst>
              </a:tr>
              <a:tr h="370840">
                <a:tc>
                  <a:txBody>
                    <a:bodyPr/>
                    <a:lstStyle/>
                    <a:p>
                      <a:pPr algn="ctr"/>
                      <a:r>
                        <a:rPr lang="en-IN" dirty="0" smtClean="0"/>
                        <a:t>Yin et. al.</a:t>
                      </a:r>
                      <a:endParaRPr lang="en-IN" dirty="0"/>
                    </a:p>
                  </a:txBody>
                  <a:tcPr/>
                </a:tc>
                <a:tc>
                  <a:txBody>
                    <a:bodyPr/>
                    <a:lstStyle/>
                    <a:p>
                      <a:pPr algn="ctr"/>
                      <a:r>
                        <a:rPr lang="en-IN" dirty="0" smtClean="0"/>
                        <a:t>2014</a:t>
                      </a:r>
                      <a:endParaRPr lang="en-IN" dirty="0"/>
                    </a:p>
                  </a:txBody>
                  <a:tcPr/>
                </a:tc>
                <a:tc>
                  <a:txBody>
                    <a:bodyPr/>
                    <a:lstStyle/>
                    <a:p>
                      <a:r>
                        <a:rPr lang="en-IN" dirty="0" smtClean="0"/>
                        <a:t>Distribution of coarse aggregate change the direction of crack propagation locally but has a slight</a:t>
                      </a:r>
                      <a:r>
                        <a:rPr lang="en-IN" baseline="0" dirty="0" smtClean="0"/>
                        <a:t> influence in the direction of overall crack.</a:t>
                      </a:r>
                      <a:endParaRPr lang="en-IN" dirty="0"/>
                    </a:p>
                  </a:txBody>
                  <a:tcPr/>
                </a:tc>
                <a:extLst>
                  <a:ext uri="{0D108BD9-81ED-4DB2-BD59-A6C34878D82A}">
                    <a16:rowId xmlns:a16="http://schemas.microsoft.com/office/drawing/2014/main" val="3672252071"/>
                  </a:ext>
                </a:extLst>
              </a:tr>
              <a:tr h="370840">
                <a:tc>
                  <a:txBody>
                    <a:bodyPr/>
                    <a:lstStyle/>
                    <a:p>
                      <a:pPr algn="ctr"/>
                      <a:r>
                        <a:rPr lang="en-IN" dirty="0" smtClean="0"/>
                        <a:t>Xu and Chang</a:t>
                      </a:r>
                      <a:endParaRPr lang="en-IN" dirty="0"/>
                    </a:p>
                  </a:txBody>
                  <a:tcPr/>
                </a:tc>
                <a:tc>
                  <a:txBody>
                    <a:bodyPr/>
                    <a:lstStyle/>
                    <a:p>
                      <a:pPr algn="ctr"/>
                      <a:r>
                        <a:rPr lang="en-IN" dirty="0" smtClean="0"/>
                        <a:t>2014</a:t>
                      </a:r>
                      <a:endParaRPr lang="en-IN" dirty="0"/>
                    </a:p>
                  </a:txBody>
                  <a:tcPr/>
                </a:tc>
                <a:tc>
                  <a:txBody>
                    <a:bodyPr/>
                    <a:lstStyle/>
                    <a:p>
                      <a:r>
                        <a:rPr lang="en-IN" dirty="0" smtClean="0"/>
                        <a:t>A higher geospatial heterogeneity of material elastic moduli resulted in higher response</a:t>
                      </a:r>
                      <a:r>
                        <a:rPr lang="en-IN" baseline="0" dirty="0" smtClean="0"/>
                        <a:t> values of deflection, tensile stress and strain.</a:t>
                      </a:r>
                      <a:endParaRPr lang="en-IN" dirty="0"/>
                    </a:p>
                  </a:txBody>
                  <a:tcPr/>
                </a:tc>
                <a:extLst>
                  <a:ext uri="{0D108BD9-81ED-4DB2-BD59-A6C34878D82A}">
                    <a16:rowId xmlns:a16="http://schemas.microsoft.com/office/drawing/2014/main" val="4222513995"/>
                  </a:ext>
                </a:extLst>
              </a:tr>
              <a:tr h="370840">
                <a:tc>
                  <a:txBody>
                    <a:bodyPr/>
                    <a:lstStyle/>
                    <a:p>
                      <a:pPr algn="ctr"/>
                      <a:r>
                        <a:rPr lang="en-IN" dirty="0" err="1" smtClean="0"/>
                        <a:t>Gamez</a:t>
                      </a:r>
                      <a:r>
                        <a:rPr lang="en-IN" dirty="0" smtClean="0"/>
                        <a:t> et. al.</a:t>
                      </a:r>
                      <a:endParaRPr lang="en-IN" dirty="0"/>
                    </a:p>
                  </a:txBody>
                  <a:tcPr/>
                </a:tc>
                <a:tc>
                  <a:txBody>
                    <a:bodyPr/>
                    <a:lstStyle/>
                    <a:p>
                      <a:pPr algn="ctr"/>
                      <a:r>
                        <a:rPr lang="en-IN" dirty="0" smtClean="0"/>
                        <a:t>2018</a:t>
                      </a:r>
                      <a:endParaRPr lang="en-IN" dirty="0"/>
                    </a:p>
                  </a:txBody>
                  <a:tcPr/>
                </a:tc>
                <a:tc>
                  <a:txBody>
                    <a:bodyPr/>
                    <a:lstStyle/>
                    <a:p>
                      <a:r>
                        <a:rPr lang="en-IN" dirty="0" smtClean="0"/>
                        <a:t>Introduced domain analysis method to find bulk volume response of pavement.</a:t>
                      </a:r>
                      <a:endParaRPr lang="en-IN" dirty="0"/>
                    </a:p>
                  </a:txBody>
                  <a:tcPr/>
                </a:tc>
                <a:extLst>
                  <a:ext uri="{0D108BD9-81ED-4DB2-BD59-A6C34878D82A}">
                    <a16:rowId xmlns:a16="http://schemas.microsoft.com/office/drawing/2014/main" val="947330754"/>
                  </a:ext>
                </a:extLst>
              </a:tr>
            </a:tbl>
          </a:graphicData>
        </a:graphic>
      </p:graphicFrame>
      <p:sp>
        <p:nvSpPr>
          <p:cNvPr id="3" name="Slide Number Placeholder 2"/>
          <p:cNvSpPr>
            <a:spLocks noGrp="1"/>
          </p:cNvSpPr>
          <p:nvPr>
            <p:ph type="sldNum" sz="quarter" idx="12"/>
          </p:nvPr>
        </p:nvSpPr>
        <p:spPr/>
        <p:txBody>
          <a:bodyPr/>
          <a:lstStyle/>
          <a:p>
            <a:fld id="{01C5B344-FBB0-4E68-872F-C54903973326}" type="slidenum">
              <a:rPr lang="en-IN" smtClean="0"/>
              <a:t>5</a:t>
            </a:fld>
            <a:endParaRPr lang="en-IN"/>
          </a:p>
        </p:txBody>
      </p:sp>
    </p:spTree>
    <p:extLst>
      <p:ext uri="{BB962C8B-B14F-4D97-AF65-F5344CB8AC3E}">
        <p14:creationId xmlns:p14="http://schemas.microsoft.com/office/powerpoint/2010/main" val="33532516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pPr algn="ctr"/>
            <a:r>
              <a:rPr lang="en-IN" u="sng" dirty="0">
                <a:solidFill>
                  <a:srgbClr val="C00000"/>
                </a:solidFill>
              </a:rPr>
              <a:t>Literature </a:t>
            </a:r>
            <a:r>
              <a:rPr lang="en-IN" u="sng" dirty="0" smtClean="0">
                <a:solidFill>
                  <a:srgbClr val="C00000"/>
                </a:solidFill>
              </a:rPr>
              <a:t>Review[</a:t>
            </a:r>
            <a:r>
              <a:rPr lang="en-IN" sz="3200" u="sng" dirty="0" smtClean="0">
                <a:solidFill>
                  <a:srgbClr val="C00000"/>
                </a:solidFill>
              </a:rPr>
              <a:t>Contd</a:t>
            </a:r>
            <a:r>
              <a:rPr lang="en-IN" u="sng" dirty="0">
                <a:solidFill>
                  <a:srgbClr val="C00000"/>
                </a:solidFill>
              </a:rPr>
              <a:t>.] </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431623872"/>
              </p:ext>
            </p:extLst>
          </p:nvPr>
        </p:nvGraphicFramePr>
        <p:xfrm>
          <a:off x="838200" y="1825625"/>
          <a:ext cx="10515600" cy="3114040"/>
        </p:xfrm>
        <a:graphic>
          <a:graphicData uri="http://schemas.openxmlformats.org/drawingml/2006/table">
            <a:tbl>
              <a:tblPr firstRow="1" bandRow="1"/>
              <a:tblGrid>
                <a:gridCol w="1492876">
                  <a:extLst>
                    <a:ext uri="{9D8B030D-6E8A-4147-A177-3AD203B41FA5}">
                      <a16:colId xmlns:a16="http://schemas.microsoft.com/office/drawing/2014/main" val="2054796708"/>
                    </a:ext>
                  </a:extLst>
                </a:gridCol>
                <a:gridCol w="1184856">
                  <a:extLst>
                    <a:ext uri="{9D8B030D-6E8A-4147-A177-3AD203B41FA5}">
                      <a16:colId xmlns:a16="http://schemas.microsoft.com/office/drawing/2014/main" val="1711747215"/>
                    </a:ext>
                  </a:extLst>
                </a:gridCol>
                <a:gridCol w="7837868">
                  <a:extLst>
                    <a:ext uri="{9D8B030D-6E8A-4147-A177-3AD203B41FA5}">
                      <a16:colId xmlns:a16="http://schemas.microsoft.com/office/drawing/2014/main" val="2822362727"/>
                    </a:ext>
                  </a:extLst>
                </a:gridCol>
              </a:tblGrid>
              <a:tr h="370840">
                <a:tc>
                  <a:txBody>
                    <a:bodyPr/>
                    <a:lstStyle/>
                    <a:p>
                      <a:pPr algn="ctr"/>
                      <a:r>
                        <a:rPr lang="en-IN" dirty="0" smtClean="0">
                          <a:solidFill>
                            <a:srgbClr val="FF0000"/>
                          </a:solidFill>
                        </a:rPr>
                        <a:t>Author</a:t>
                      </a:r>
                      <a:endParaRPr lang="en-IN" dirty="0">
                        <a:solidFill>
                          <a:srgbClr val="FF0000"/>
                        </a:solidFill>
                      </a:endParaRPr>
                    </a:p>
                  </a:txBody>
                  <a:tcPr/>
                </a:tc>
                <a:tc>
                  <a:txBody>
                    <a:bodyPr/>
                    <a:lstStyle/>
                    <a:p>
                      <a:pPr algn="ctr"/>
                      <a:r>
                        <a:rPr lang="en-IN" dirty="0" smtClean="0">
                          <a:solidFill>
                            <a:srgbClr val="FF0000"/>
                          </a:solidFill>
                        </a:rPr>
                        <a:t>Year</a:t>
                      </a:r>
                      <a:endParaRPr lang="en-IN" dirty="0">
                        <a:solidFill>
                          <a:srgbClr val="FF0000"/>
                        </a:solidFill>
                      </a:endParaRPr>
                    </a:p>
                  </a:txBody>
                  <a:tcPr/>
                </a:tc>
                <a:tc>
                  <a:txBody>
                    <a:bodyPr/>
                    <a:lstStyle/>
                    <a:p>
                      <a:pPr algn="ctr"/>
                      <a:r>
                        <a:rPr lang="en-IN" dirty="0" smtClean="0">
                          <a:solidFill>
                            <a:srgbClr val="FF0000"/>
                          </a:solidFill>
                        </a:rPr>
                        <a:t>Findings</a:t>
                      </a:r>
                      <a:endParaRPr lang="en-IN" dirty="0">
                        <a:solidFill>
                          <a:srgbClr val="FF0000"/>
                        </a:solidFill>
                      </a:endParaRPr>
                    </a:p>
                  </a:txBody>
                  <a:tcPr/>
                </a:tc>
                <a:extLst>
                  <a:ext uri="{0D108BD9-81ED-4DB2-BD59-A6C34878D82A}">
                    <a16:rowId xmlns:a16="http://schemas.microsoft.com/office/drawing/2014/main" val="1445872559"/>
                  </a:ext>
                </a:extLst>
              </a:tr>
              <a:tr h="370840">
                <a:tc>
                  <a:txBody>
                    <a:bodyPr/>
                    <a:lstStyle/>
                    <a:p>
                      <a:pPr algn="ctr"/>
                      <a:r>
                        <a:rPr lang="en-IN" dirty="0" smtClean="0"/>
                        <a:t>Wang et. al.</a:t>
                      </a:r>
                      <a:endParaRPr lang="en-IN" dirty="0"/>
                    </a:p>
                  </a:txBody>
                  <a:tcPr/>
                </a:tc>
                <a:tc>
                  <a:txBody>
                    <a:bodyPr/>
                    <a:lstStyle/>
                    <a:p>
                      <a:pPr algn="ctr"/>
                      <a:r>
                        <a:rPr lang="en-IN" dirty="0" smtClean="0"/>
                        <a:t>2020</a:t>
                      </a:r>
                      <a:endParaRPr lang="en-IN" dirty="0"/>
                    </a:p>
                  </a:txBody>
                  <a:tcPr/>
                </a:tc>
                <a:tc>
                  <a:txBody>
                    <a:bodyPr/>
                    <a:lstStyle/>
                    <a:p>
                      <a:pPr algn="just"/>
                      <a:r>
                        <a:rPr lang="en-US" sz="1800" dirty="0" smtClean="0"/>
                        <a:t>The value of strains obtained from the dynamic loading should be 10-15 % higher than strains produced from static loading.</a:t>
                      </a:r>
                      <a:endParaRPr lang="en-IN" dirty="0"/>
                    </a:p>
                  </a:txBody>
                  <a:tcPr/>
                </a:tc>
                <a:extLst>
                  <a:ext uri="{0D108BD9-81ED-4DB2-BD59-A6C34878D82A}">
                    <a16:rowId xmlns:a16="http://schemas.microsoft.com/office/drawing/2014/main" val="1592242832"/>
                  </a:ext>
                </a:extLst>
              </a:tr>
              <a:tr h="370840">
                <a:tc>
                  <a:txBody>
                    <a:bodyPr/>
                    <a:lstStyle/>
                    <a:p>
                      <a:pPr algn="ctr"/>
                      <a:r>
                        <a:rPr lang="en-IN" dirty="0" smtClean="0"/>
                        <a:t>Cho et.</a:t>
                      </a:r>
                      <a:r>
                        <a:rPr lang="en-IN" baseline="0" dirty="0" smtClean="0"/>
                        <a:t> al.</a:t>
                      </a:r>
                      <a:endParaRPr lang="en-IN" dirty="0"/>
                    </a:p>
                  </a:txBody>
                  <a:tcPr/>
                </a:tc>
                <a:tc>
                  <a:txBody>
                    <a:bodyPr/>
                    <a:lstStyle/>
                    <a:p>
                      <a:pPr algn="ctr"/>
                      <a:r>
                        <a:rPr lang="en-IN" dirty="0" smtClean="0"/>
                        <a:t>2018</a:t>
                      </a:r>
                      <a:endParaRPr lang="en-IN" dirty="0"/>
                    </a:p>
                  </a:txBody>
                  <a:tcPr/>
                </a:tc>
                <a:tc>
                  <a:txBody>
                    <a:bodyPr/>
                    <a:lstStyle/>
                    <a:p>
                      <a:r>
                        <a:rPr lang="en-IN" dirty="0" smtClean="0"/>
                        <a:t>Dynamic response of flexible pavement depends</a:t>
                      </a:r>
                      <a:r>
                        <a:rPr lang="en-IN" baseline="0" dirty="0" smtClean="0"/>
                        <a:t> upon contact area and size of mesh.</a:t>
                      </a:r>
                      <a:endParaRPr lang="en-IN" dirty="0"/>
                    </a:p>
                  </a:txBody>
                  <a:tcPr/>
                </a:tc>
                <a:extLst>
                  <a:ext uri="{0D108BD9-81ED-4DB2-BD59-A6C34878D82A}">
                    <a16:rowId xmlns:a16="http://schemas.microsoft.com/office/drawing/2014/main" val="3031791422"/>
                  </a:ext>
                </a:extLst>
              </a:tr>
              <a:tr h="370840">
                <a:tc>
                  <a:txBody>
                    <a:bodyPr/>
                    <a:lstStyle/>
                    <a:p>
                      <a:pPr algn="ctr"/>
                      <a:r>
                        <a:rPr lang="en-IN" dirty="0" smtClean="0"/>
                        <a:t>Han et. al.</a:t>
                      </a:r>
                      <a:endParaRPr lang="en-IN" dirty="0"/>
                    </a:p>
                  </a:txBody>
                  <a:tcPr/>
                </a:tc>
                <a:tc>
                  <a:txBody>
                    <a:bodyPr/>
                    <a:lstStyle/>
                    <a:p>
                      <a:pPr algn="ctr"/>
                      <a:r>
                        <a:rPr lang="en-IN" dirty="0" smtClean="0"/>
                        <a:t>2021</a:t>
                      </a:r>
                      <a:endParaRPr lang="en-IN" dirty="0"/>
                    </a:p>
                  </a:txBody>
                  <a:tcPr/>
                </a:tc>
                <a:tc>
                  <a:txBody>
                    <a:bodyPr/>
                    <a:lstStyle/>
                    <a:p>
                      <a:pPr algn="just"/>
                      <a:r>
                        <a:rPr lang="en-IN" dirty="0" smtClean="0"/>
                        <a:t>The method in which heterogeneous asphalt mixture is considered to be composed of disperse phase including coarse aggregate,</a:t>
                      </a:r>
                      <a:r>
                        <a:rPr lang="en-IN" baseline="0" dirty="0" smtClean="0"/>
                        <a:t> air voids and continuous phase including fine asphalt matrix is reliable for reconstructing the heterogeneous structure of asphalt mixture with relatively low content of air voids.</a:t>
                      </a:r>
                      <a:endParaRPr lang="en-IN" dirty="0"/>
                    </a:p>
                  </a:txBody>
                  <a:tcPr/>
                </a:tc>
                <a:extLst>
                  <a:ext uri="{0D108BD9-81ED-4DB2-BD59-A6C34878D82A}">
                    <a16:rowId xmlns:a16="http://schemas.microsoft.com/office/drawing/2014/main" val="27039627"/>
                  </a:ext>
                </a:extLst>
              </a:tr>
            </a:tbl>
          </a:graphicData>
        </a:graphic>
      </p:graphicFrame>
      <p:sp>
        <p:nvSpPr>
          <p:cNvPr id="4" name="Slide Number Placeholder 3"/>
          <p:cNvSpPr>
            <a:spLocks noGrp="1"/>
          </p:cNvSpPr>
          <p:nvPr>
            <p:ph type="sldNum" sz="quarter" idx="12"/>
          </p:nvPr>
        </p:nvSpPr>
        <p:spPr/>
        <p:txBody>
          <a:bodyPr/>
          <a:lstStyle/>
          <a:p>
            <a:fld id="{01C5B344-FBB0-4E68-872F-C54903973326}" type="slidenum">
              <a:rPr lang="en-IN" smtClean="0"/>
              <a:t>6</a:t>
            </a:fld>
            <a:endParaRPr lang="en-IN"/>
          </a:p>
        </p:txBody>
      </p:sp>
    </p:spTree>
    <p:extLst>
      <p:ext uri="{BB962C8B-B14F-4D97-AF65-F5344CB8AC3E}">
        <p14:creationId xmlns:p14="http://schemas.microsoft.com/office/powerpoint/2010/main" val="40933920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pPr algn="ctr"/>
            <a:r>
              <a:rPr lang="en-IN" u="sng" dirty="0">
                <a:solidFill>
                  <a:srgbClr val="C00000"/>
                </a:solidFill>
              </a:rPr>
              <a:t>Literature </a:t>
            </a:r>
            <a:r>
              <a:rPr lang="en-IN" u="sng" dirty="0" smtClean="0">
                <a:solidFill>
                  <a:srgbClr val="C00000"/>
                </a:solidFill>
              </a:rPr>
              <a:t>Review[</a:t>
            </a:r>
            <a:r>
              <a:rPr lang="en-IN" sz="3200" u="sng" dirty="0" smtClean="0">
                <a:solidFill>
                  <a:srgbClr val="C00000"/>
                </a:solidFill>
              </a:rPr>
              <a:t>Contd</a:t>
            </a:r>
            <a:r>
              <a:rPr lang="en-IN" u="sng" dirty="0">
                <a:solidFill>
                  <a:srgbClr val="C00000"/>
                </a:solidFill>
              </a:rPr>
              <a:t>.] </a:t>
            </a:r>
          </a:p>
        </p:txBody>
      </p:sp>
      <p:sp>
        <p:nvSpPr>
          <p:cNvPr id="4" name="Slide Number Placeholder 3"/>
          <p:cNvSpPr>
            <a:spLocks noGrp="1"/>
          </p:cNvSpPr>
          <p:nvPr>
            <p:ph type="sldNum" sz="quarter" idx="12"/>
          </p:nvPr>
        </p:nvSpPr>
        <p:spPr/>
        <p:txBody>
          <a:bodyPr/>
          <a:lstStyle/>
          <a:p>
            <a:fld id="{01C5B344-FBB0-4E68-872F-C54903973326}" type="slidenum">
              <a:rPr lang="en-IN" smtClean="0"/>
              <a:t>7</a:t>
            </a:fld>
            <a:endParaRPr lang="en-IN"/>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106024944"/>
              </p:ext>
            </p:extLst>
          </p:nvPr>
        </p:nvGraphicFramePr>
        <p:xfrm>
          <a:off x="838200" y="1798479"/>
          <a:ext cx="10515600" cy="3032760"/>
        </p:xfrm>
        <a:graphic>
          <a:graphicData uri="http://schemas.openxmlformats.org/drawingml/2006/table">
            <a:tbl>
              <a:tblPr firstRow="1" bandRow="1">
                <a:tableStyleId>{2D5ABB26-0587-4C30-8999-92F81FD0307C}</a:tableStyleId>
              </a:tblPr>
              <a:tblGrid>
                <a:gridCol w="1930758">
                  <a:extLst>
                    <a:ext uri="{9D8B030D-6E8A-4147-A177-3AD203B41FA5}">
                      <a16:colId xmlns:a16="http://schemas.microsoft.com/office/drawing/2014/main" val="3025877236"/>
                    </a:ext>
                  </a:extLst>
                </a:gridCol>
                <a:gridCol w="1262129">
                  <a:extLst>
                    <a:ext uri="{9D8B030D-6E8A-4147-A177-3AD203B41FA5}">
                      <a16:colId xmlns:a16="http://schemas.microsoft.com/office/drawing/2014/main" val="18281234"/>
                    </a:ext>
                  </a:extLst>
                </a:gridCol>
                <a:gridCol w="7322713">
                  <a:extLst>
                    <a:ext uri="{9D8B030D-6E8A-4147-A177-3AD203B41FA5}">
                      <a16:colId xmlns:a16="http://schemas.microsoft.com/office/drawing/2014/main" val="3908990547"/>
                    </a:ext>
                  </a:extLst>
                </a:gridCol>
              </a:tblGrid>
              <a:tr h="370840">
                <a:tc>
                  <a:txBody>
                    <a:bodyPr/>
                    <a:lstStyle/>
                    <a:p>
                      <a:pPr algn="ctr"/>
                      <a:r>
                        <a:rPr lang="en-IN" dirty="0" smtClean="0">
                          <a:solidFill>
                            <a:srgbClr val="FF0000"/>
                          </a:solidFill>
                        </a:rPr>
                        <a:t>Author</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smtClean="0">
                          <a:solidFill>
                            <a:srgbClr val="FF0000"/>
                          </a:solidFill>
                        </a:rPr>
                        <a:t>Year</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solidFill>
                            <a:srgbClr val="FF0000"/>
                          </a:solidFill>
                        </a:rPr>
                        <a:t>Findings</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15969857"/>
                  </a:ext>
                </a:extLst>
              </a:tr>
              <a:tr h="370840">
                <a:tc>
                  <a:txBody>
                    <a:bodyPr/>
                    <a:lstStyle/>
                    <a:p>
                      <a:r>
                        <a:rPr lang="en-IN" dirty="0" err="1" smtClean="0"/>
                        <a:t>Bayat</a:t>
                      </a:r>
                      <a:r>
                        <a:rPr lang="en-IN" dirty="0" smtClean="0"/>
                        <a:t> and Knight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2012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The value of dynamic strain is 10-15% higher than the value of static strain.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8062054"/>
                  </a:ext>
                </a:extLst>
              </a:tr>
              <a:tr h="370840">
                <a:tc>
                  <a:txBody>
                    <a:bodyPr/>
                    <a:lstStyle/>
                    <a:p>
                      <a:r>
                        <a:rPr lang="en-IN" dirty="0" smtClean="0"/>
                        <a:t>Ahmed et.</a:t>
                      </a:r>
                      <a:r>
                        <a:rPr lang="en-IN" baseline="0" dirty="0" smtClean="0"/>
                        <a:t> al.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2015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The horizontal</a:t>
                      </a:r>
                      <a:r>
                        <a:rPr lang="en-IN" baseline="0" dirty="0" smtClean="0"/>
                        <a:t> strain in AC layer and vertical strain on top of AC, base, subbase and subgrade are highly sensitive to temperature.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21133734"/>
                  </a:ext>
                </a:extLst>
              </a:tr>
              <a:tr h="370840">
                <a:tc>
                  <a:txBody>
                    <a:bodyPr/>
                    <a:lstStyle/>
                    <a:p>
                      <a:r>
                        <a:rPr lang="en-IN" dirty="0" err="1" smtClean="0"/>
                        <a:t>Yoo</a:t>
                      </a:r>
                      <a:r>
                        <a:rPr lang="en-IN" dirty="0" smtClean="0"/>
                        <a:t> and Al-</a:t>
                      </a:r>
                      <a:r>
                        <a:rPr lang="en-IN" dirty="0" err="1" smtClean="0"/>
                        <a:t>Qadi</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2007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The value of rutting and fatigue strains</a:t>
                      </a:r>
                      <a:r>
                        <a:rPr lang="en-IN" baseline="0" dirty="0" smtClean="0"/>
                        <a:t> are underestimated when mass inertia and damping force exerted by transient local dynamic load is ignored.</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024223"/>
                  </a:ext>
                </a:extLst>
              </a:tr>
              <a:tr h="370840">
                <a:tc>
                  <a:txBody>
                    <a:bodyPr/>
                    <a:lstStyle/>
                    <a:p>
                      <a:r>
                        <a:rPr lang="en-IN" dirty="0" err="1" smtClean="0"/>
                        <a:t>Cebon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2010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Dynamic component of the wheel load reduces the service life of the pavement.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2773132"/>
                  </a:ext>
                </a:extLst>
              </a:tr>
              <a:tr h="370840">
                <a:tc>
                  <a:txBody>
                    <a:bodyPr/>
                    <a:lstStyle/>
                    <a:p>
                      <a:r>
                        <a:rPr lang="en-IN" dirty="0" err="1" smtClean="0"/>
                        <a:t>Masad</a:t>
                      </a:r>
                      <a:r>
                        <a:rPr lang="en-IN" dirty="0" smtClean="0"/>
                        <a:t> </a:t>
                      </a:r>
                      <a:r>
                        <a:rPr lang="en-IN" i="1" dirty="0" smtClean="0"/>
                        <a:t>et.</a:t>
                      </a:r>
                      <a:r>
                        <a:rPr lang="en-IN" i="1" baseline="0" dirty="0" smtClean="0"/>
                        <a:t> al. </a:t>
                      </a:r>
                      <a:endParaRPr lang="en-IN"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2002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First time invested cross-anisotropy in AC layer.</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16735795"/>
                  </a:ext>
                </a:extLst>
              </a:tr>
            </a:tbl>
          </a:graphicData>
        </a:graphic>
      </p:graphicFrame>
    </p:spTree>
    <p:extLst>
      <p:ext uri="{BB962C8B-B14F-4D97-AF65-F5344CB8AC3E}">
        <p14:creationId xmlns:p14="http://schemas.microsoft.com/office/powerpoint/2010/main" val="24528179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a:bodyPr>
          <a:lstStyle/>
          <a:p>
            <a:pPr algn="ctr"/>
            <a:r>
              <a:rPr lang="en-IN" sz="4600" u="sng" dirty="0" smtClean="0">
                <a:solidFill>
                  <a:srgbClr val="C00000"/>
                </a:solidFill>
              </a:rPr>
              <a:t>Literature Review(</a:t>
            </a:r>
            <a:r>
              <a:rPr lang="en-IN" sz="3600" u="sng" dirty="0" smtClean="0">
                <a:solidFill>
                  <a:srgbClr val="C00000"/>
                </a:solidFill>
              </a:rPr>
              <a:t>Research gap</a:t>
            </a:r>
            <a:r>
              <a:rPr lang="en-IN" sz="4600" u="sng" dirty="0" smtClean="0">
                <a:solidFill>
                  <a:srgbClr val="C00000"/>
                </a:solidFill>
              </a:rPr>
              <a:t>)</a:t>
            </a:r>
            <a:endParaRPr lang="en-IN" sz="4600" u="sng" dirty="0">
              <a:solidFill>
                <a:srgbClr val="C00000"/>
              </a:solidFill>
            </a:endParaRPr>
          </a:p>
        </p:txBody>
      </p:sp>
      <p:sp>
        <p:nvSpPr>
          <p:cNvPr id="3" name="Content Placeholder 2"/>
          <p:cNvSpPr>
            <a:spLocks noGrp="1"/>
          </p:cNvSpPr>
          <p:nvPr>
            <p:ph idx="1"/>
          </p:nvPr>
        </p:nvSpPr>
        <p:spPr/>
        <p:txBody>
          <a:bodyPr/>
          <a:lstStyle/>
          <a:p>
            <a:pPr algn="just"/>
            <a:r>
              <a:rPr lang="en-IN" dirty="0" smtClean="0"/>
              <a:t>Various researchers have worked regarding heterogeneity of AC layer. When analysing pavement responses, they have mainly focus on studying the appearance and development of damage in the pavement materials.</a:t>
            </a:r>
          </a:p>
          <a:p>
            <a:pPr algn="just"/>
            <a:r>
              <a:rPr lang="en-IN" dirty="0" smtClean="0">
                <a:solidFill>
                  <a:srgbClr val="00B050"/>
                </a:solidFill>
              </a:rPr>
              <a:t>There is a very little  work found regarding the impact on thickness of different layers of flexible pavement due to different level of heterogeneity in AC layer which plays an important role for effective design of flexible pavement.</a:t>
            </a:r>
            <a:endParaRPr lang="en-IN" dirty="0">
              <a:solidFill>
                <a:srgbClr val="00B050"/>
              </a:solidFill>
            </a:endParaRPr>
          </a:p>
        </p:txBody>
      </p:sp>
      <p:sp>
        <p:nvSpPr>
          <p:cNvPr id="4" name="Slide Number Placeholder 3"/>
          <p:cNvSpPr>
            <a:spLocks noGrp="1"/>
          </p:cNvSpPr>
          <p:nvPr>
            <p:ph type="sldNum" sz="quarter" idx="12"/>
          </p:nvPr>
        </p:nvSpPr>
        <p:spPr/>
        <p:txBody>
          <a:bodyPr/>
          <a:lstStyle/>
          <a:p>
            <a:fld id="{01C5B344-FBB0-4E68-872F-C54903973326}" type="slidenum">
              <a:rPr lang="en-IN" smtClean="0"/>
              <a:t>8</a:t>
            </a:fld>
            <a:endParaRPr lang="en-IN"/>
          </a:p>
        </p:txBody>
      </p:sp>
    </p:spTree>
    <p:extLst>
      <p:ext uri="{BB962C8B-B14F-4D97-AF65-F5344CB8AC3E}">
        <p14:creationId xmlns:p14="http://schemas.microsoft.com/office/powerpoint/2010/main" val="22197733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90188"/>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a:bodyPr>
          <a:lstStyle/>
          <a:p>
            <a:pPr algn="ctr"/>
            <a:r>
              <a:rPr lang="en-IN" sz="4600" u="sng" dirty="0" smtClean="0">
                <a:solidFill>
                  <a:srgbClr val="C00000"/>
                </a:solidFill>
              </a:rPr>
              <a:t>Problem Statement</a:t>
            </a:r>
            <a:endParaRPr lang="en-IN" sz="4600" u="sng" dirty="0">
              <a:solidFill>
                <a:srgbClr val="C00000"/>
              </a:solidFill>
            </a:endParaRPr>
          </a:p>
        </p:txBody>
      </p:sp>
      <p:sp>
        <p:nvSpPr>
          <p:cNvPr id="3" name="Content Placeholder 2"/>
          <p:cNvSpPr>
            <a:spLocks noGrp="1"/>
          </p:cNvSpPr>
          <p:nvPr>
            <p:ph idx="1"/>
          </p:nvPr>
        </p:nvSpPr>
        <p:spPr/>
        <p:txBody>
          <a:bodyPr/>
          <a:lstStyle/>
          <a:p>
            <a:pPr algn="just"/>
            <a:r>
              <a:rPr lang="en-IN" dirty="0" smtClean="0"/>
              <a:t>The design of flexible pavement is performed using IRC 37 with the help of elastic layered theory in which the different layers of the pavement is assumed as homogenous and static loading is considered for design.</a:t>
            </a:r>
          </a:p>
          <a:p>
            <a:pPr algn="just"/>
            <a:r>
              <a:rPr lang="en-IN" dirty="0" smtClean="0"/>
              <a:t>But in reality the its not the case. </a:t>
            </a:r>
          </a:p>
          <a:p>
            <a:pPr algn="just"/>
            <a:r>
              <a:rPr lang="en-IN" dirty="0">
                <a:solidFill>
                  <a:srgbClr val="00B050"/>
                </a:solidFill>
              </a:rPr>
              <a:t>So to make the design effective it is important to take heterogeneous behaviour of different layers and dynamic loading.</a:t>
            </a:r>
          </a:p>
          <a:p>
            <a:endParaRPr lang="en-IN" dirty="0"/>
          </a:p>
        </p:txBody>
      </p:sp>
      <p:sp>
        <p:nvSpPr>
          <p:cNvPr id="4" name="Slide Number Placeholder 3"/>
          <p:cNvSpPr>
            <a:spLocks noGrp="1"/>
          </p:cNvSpPr>
          <p:nvPr>
            <p:ph type="sldNum" sz="quarter" idx="12"/>
          </p:nvPr>
        </p:nvSpPr>
        <p:spPr/>
        <p:txBody>
          <a:bodyPr/>
          <a:lstStyle/>
          <a:p>
            <a:fld id="{01C5B344-FBB0-4E68-872F-C54903973326}" type="slidenum">
              <a:rPr lang="en-IN" smtClean="0"/>
              <a:t>9</a:t>
            </a:fld>
            <a:endParaRPr lang="en-IN"/>
          </a:p>
        </p:txBody>
      </p:sp>
    </p:spTree>
    <p:extLst>
      <p:ext uri="{BB962C8B-B14F-4D97-AF65-F5344CB8AC3E}">
        <p14:creationId xmlns:p14="http://schemas.microsoft.com/office/powerpoint/2010/main" val="2479849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2438</TotalTime>
  <Words>2405</Words>
  <Application>Microsoft Office PowerPoint</Application>
  <PresentationFormat>Widescreen</PresentationFormat>
  <Paragraphs>287</Paragraphs>
  <Slides>36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Calibri Light</vt:lpstr>
      <vt:lpstr>Office Theme</vt:lpstr>
      <vt:lpstr>PowerPoint Presentation</vt:lpstr>
      <vt:lpstr>Introduction</vt:lpstr>
      <vt:lpstr>Introduction[Contd.]</vt:lpstr>
      <vt:lpstr>Objective</vt:lpstr>
      <vt:lpstr>Literature Review</vt:lpstr>
      <vt:lpstr>Literature Review[Contd.] </vt:lpstr>
      <vt:lpstr>Literature Review[Contd.] </vt:lpstr>
      <vt:lpstr>Literature Review(Research gap)</vt:lpstr>
      <vt:lpstr>Problem Statement</vt:lpstr>
      <vt:lpstr>Scopes</vt:lpstr>
      <vt:lpstr>Methodology</vt:lpstr>
      <vt:lpstr>Results and discussion</vt:lpstr>
      <vt:lpstr>Results and discussion[Contd.]</vt:lpstr>
      <vt:lpstr>Results and discussion[Contd.]</vt:lpstr>
      <vt:lpstr>Results and discussion[Contd.]</vt:lpstr>
      <vt:lpstr>Results and discussion[Contd.]</vt:lpstr>
      <vt:lpstr>Results and discussion[Contd.]</vt:lpstr>
      <vt:lpstr>Results and discussion[Contd.]</vt:lpstr>
      <vt:lpstr>Results and discussion[Contd.]</vt:lpstr>
      <vt:lpstr>Results and discussion[Contd.]</vt:lpstr>
      <vt:lpstr>Results and discussion[Contd.]</vt:lpstr>
      <vt:lpstr>Results and discussion[Contd.]</vt:lpstr>
      <vt:lpstr>Results and discussion[Contd.]</vt:lpstr>
      <vt:lpstr>Results and discussion[Contd.]</vt:lpstr>
      <vt:lpstr>Results and discussion[Contd.]</vt:lpstr>
      <vt:lpstr>Results and discussion[Contd.]</vt:lpstr>
      <vt:lpstr>Results and discussion[Contd.]</vt:lpstr>
      <vt:lpstr>Results and discussion[Contd.]</vt:lpstr>
      <vt:lpstr>Results and discussion[Contd.]</vt:lpstr>
      <vt:lpstr>Findings</vt:lpstr>
      <vt:lpstr>Research significance</vt:lpstr>
      <vt:lpstr>Limitations and future scope</vt:lpstr>
      <vt:lpstr>References</vt:lpstr>
      <vt:lpstr>References[Contd.]</vt:lpstr>
      <vt:lpstr>References[Contd.]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VIVEK KUMAR SINGH</dc:creator>
  <cp:lastModifiedBy>VIVEK KUMAR SINGH</cp:lastModifiedBy>
  <cp:revision>127</cp:revision>
  <dcterms:created xsi:type="dcterms:W3CDTF">2021-12-13T16:11:30Z</dcterms:created>
  <dcterms:modified xsi:type="dcterms:W3CDTF">2022-05-24T19:35:07Z</dcterms:modified>
</cp:coreProperties>
</file>