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8288000" cy="10287000"/>
  <p:notesSz cx="6858000" cy="9144000"/>
  <p:embeddedFontLst>
    <p:embeddedFont>
      <p:font typeface="Century Gothic Paneuropean Bold" charset="1" panose="020B0702020202020204"/>
      <p:regular r:id="rId36"/>
    </p:embeddedFont>
    <p:embeddedFont>
      <p:font typeface="Century Gothic Paneuropean" charset="1" panose="020B0502020202020204"/>
      <p:regular r:id="rId37"/>
    </p:embeddedFont>
    <p:embeddedFont>
      <p:font typeface="Open Sans Bold" charset="1" panose="020B0806030504020204"/>
      <p:regular r:id="rId38"/>
    </p:embeddedFont>
    <p:embeddedFont>
      <p:font typeface="Open Sans" charset="1" panose="020B0606030504020204"/>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https://lookerstudio.google.com/u/0/reporting/e5b1fd8d-3b78-4b7e-aa53-fa294c88be91/page/xnoIF" TargetMode="External" Type="http://schemas.openxmlformats.org/officeDocument/2006/relationships/hyperlink"/><Relationship Id="rId3" Target="../media/image1.png" Type="http://schemas.openxmlformats.org/officeDocument/2006/relationships/image"/><Relationship Id="rId4" Target="../media/image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22557" y="3387000"/>
            <a:ext cx="13246309" cy="4114681"/>
          </a:xfrm>
          <a:prstGeom prst="rect">
            <a:avLst/>
          </a:prstGeom>
        </p:spPr>
        <p:txBody>
          <a:bodyPr anchor="t" rtlCol="false" tIns="0" lIns="0" bIns="0" rIns="0">
            <a:spAutoFit/>
          </a:bodyPr>
          <a:lstStyle/>
          <a:p>
            <a:pPr algn="l">
              <a:lnSpc>
                <a:spcPts val="8530"/>
              </a:lnSpc>
            </a:pPr>
            <a:r>
              <a:rPr lang="en-US" sz="6092" b="true">
                <a:solidFill>
                  <a:srgbClr val="000000"/>
                </a:solidFill>
                <a:latin typeface="Century Gothic Paneuropean Bold"/>
                <a:ea typeface="Century Gothic Paneuropean Bold"/>
                <a:cs typeface="Century Gothic Paneuropean Bold"/>
                <a:sym typeface="Century Gothic Paneuropean Bold"/>
              </a:rPr>
              <a:t>DATA-D</a:t>
            </a:r>
            <a:r>
              <a:rPr lang="en-US" sz="6092" b="true">
                <a:solidFill>
                  <a:srgbClr val="000000"/>
                </a:solidFill>
                <a:latin typeface="Century Gothic Paneuropean Bold"/>
                <a:ea typeface="Century Gothic Paneuropean Bold"/>
                <a:cs typeface="Century Gothic Paneuropean Bold"/>
                <a:sym typeface="Century Gothic Paneuropean Bold"/>
              </a:rPr>
              <a:t>RIVEN DECISIONS: UNLOCKING BUSINESS INSIGHTS THROUGH DASHBOARD ANALYTICS</a:t>
            </a:r>
          </a:p>
          <a:p>
            <a:pPr algn="l">
              <a:lnSpc>
                <a:spcPts val="7233"/>
              </a:lnSpc>
            </a:pPr>
          </a:p>
        </p:txBody>
      </p:sp>
      <p:sp>
        <p:nvSpPr>
          <p:cNvPr name="TextBox 3" id="3"/>
          <p:cNvSpPr txBox="true"/>
          <p:nvPr/>
        </p:nvSpPr>
        <p:spPr>
          <a:xfrm rot="0">
            <a:off x="5439678" y="6950520"/>
            <a:ext cx="11819622" cy="997545"/>
          </a:xfrm>
          <a:prstGeom prst="rect">
            <a:avLst/>
          </a:prstGeom>
        </p:spPr>
        <p:txBody>
          <a:bodyPr anchor="t" rtlCol="false" tIns="0" lIns="0" bIns="0" rIns="0">
            <a:spAutoFit/>
          </a:bodyPr>
          <a:lstStyle/>
          <a:p>
            <a:pPr algn="ctr">
              <a:lnSpc>
                <a:spcPts val="8253"/>
              </a:lnSpc>
            </a:pPr>
            <a:r>
              <a:rPr lang="en-US" sz="5895">
                <a:solidFill>
                  <a:srgbClr val="000000"/>
                </a:solidFill>
                <a:latin typeface="Century Gothic Paneuropean"/>
                <a:ea typeface="Century Gothic Paneuropean"/>
                <a:cs typeface="Century Gothic Paneuropean"/>
                <a:sym typeface="Century Gothic Paneuropean"/>
              </a:rPr>
              <a:t>TEAM NAME: 0704 DVA TEAM 34</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70224" y="1262353"/>
            <a:ext cx="15970598" cy="2752285"/>
          </a:xfrm>
          <a:prstGeom prst="rect">
            <a:avLst/>
          </a:prstGeom>
        </p:spPr>
        <p:txBody>
          <a:bodyPr anchor="t" rtlCol="false" tIns="0" lIns="0" bIns="0" rIns="0">
            <a:spAutoFit/>
          </a:bodyPr>
          <a:lstStyle/>
          <a:p>
            <a:pPr algn="ctr">
              <a:lnSpc>
                <a:spcPts val="11049"/>
              </a:lnSpc>
            </a:pPr>
            <a:r>
              <a:rPr lang="en-US" b="true" sz="7892">
                <a:solidFill>
                  <a:srgbClr val="000000"/>
                </a:solidFill>
                <a:latin typeface="Century Gothic Paneuropean Bold"/>
                <a:ea typeface="Century Gothic Paneuropean Bold"/>
                <a:cs typeface="Century Gothic Paneuropean Bold"/>
                <a:sym typeface="Century Gothic Paneuropean Bold"/>
              </a:rPr>
              <a:t>COGNITO RAW </a:t>
            </a:r>
            <a:r>
              <a:rPr lang="en-US" b="true" sz="7892">
                <a:solidFill>
                  <a:srgbClr val="000000"/>
                </a:solidFill>
                <a:latin typeface="Century Gothic Paneuropean Bold"/>
                <a:ea typeface="Century Gothic Paneuropean Bold"/>
                <a:cs typeface="Century Gothic Paneuropean Bold"/>
                <a:sym typeface="Century Gothic Paneuropean Bold"/>
              </a:rPr>
              <a:t>DATA OVERVIEW</a:t>
            </a:r>
          </a:p>
          <a:p>
            <a:pPr algn="ctr">
              <a:lnSpc>
                <a:spcPts val="11049"/>
              </a:lnSpc>
            </a:pPr>
          </a:p>
        </p:txBody>
      </p:sp>
      <p:sp>
        <p:nvSpPr>
          <p:cNvPr name="TextBox 3" id="3"/>
          <p:cNvSpPr txBox="true"/>
          <p:nvPr/>
        </p:nvSpPr>
        <p:spPr>
          <a:xfrm rot="0">
            <a:off x="1869116" y="3008973"/>
            <a:ext cx="14372813" cy="5644127"/>
          </a:xfrm>
          <a:prstGeom prst="rect">
            <a:avLst/>
          </a:prstGeom>
        </p:spPr>
        <p:txBody>
          <a:bodyPr anchor="t" rtlCol="false" tIns="0" lIns="0" bIns="0" rIns="0">
            <a:spAutoFit/>
          </a:bodyPr>
          <a:lstStyle/>
          <a:p>
            <a:pPr algn="just" marL="764343" indent="-382171" lvl="1">
              <a:lnSpc>
                <a:spcPts val="4956"/>
              </a:lnSpc>
              <a:buFont typeface="Arial"/>
              <a:buChar char="•"/>
            </a:pPr>
            <a:r>
              <a:rPr lang="en-US" b="true" sz="3540">
                <a:solidFill>
                  <a:srgbClr val="000000"/>
                </a:solidFill>
                <a:latin typeface="Century Gothic Paneuropean Bold"/>
                <a:ea typeface="Century Gothic Paneuropean Bold"/>
                <a:cs typeface="Century Gothic Paneuropean Bold"/>
                <a:sym typeface="Century Gothic Paneuropean Bold"/>
              </a:rPr>
              <a:t>Description:</a:t>
            </a:r>
            <a:r>
              <a:rPr lang="en-US" sz="3540">
                <a:solidFill>
                  <a:srgbClr val="000000"/>
                </a:solidFill>
                <a:latin typeface="Century Gothic Paneuropean"/>
                <a:ea typeface="Century Gothic Paneuropean"/>
                <a:cs typeface="Century Gothic Paneuropean"/>
                <a:sym typeface="Century Gothic Paneuropean"/>
              </a:rPr>
              <a:t> Contains user profile and demographic data from the Cognito system.</a:t>
            </a:r>
          </a:p>
          <a:p>
            <a:pPr algn="l" marL="764343" indent="-382171" lvl="1">
              <a:lnSpc>
                <a:spcPts val="4956"/>
              </a:lnSpc>
              <a:buFont typeface="Arial"/>
              <a:buChar char="•"/>
            </a:pPr>
            <a:r>
              <a:rPr lang="en-US" b="true" sz="3540">
                <a:solidFill>
                  <a:srgbClr val="000000"/>
                </a:solidFill>
                <a:latin typeface="Century Gothic Paneuropean Bold"/>
                <a:ea typeface="Century Gothic Paneuropean Bold"/>
                <a:cs typeface="Century Gothic Paneuropean Bold"/>
                <a:sym typeface="Century Gothic Paneuropean Bold"/>
              </a:rPr>
              <a:t>Source:</a:t>
            </a:r>
            <a:r>
              <a:rPr lang="en-US" sz="3540">
                <a:solidFill>
                  <a:srgbClr val="000000"/>
                </a:solidFill>
                <a:latin typeface="Century Gothic Paneuropean"/>
                <a:ea typeface="Century Gothic Paneuropean"/>
                <a:cs typeface="Century Gothic Paneuropean"/>
                <a:sym typeface="Century Gothic Paneuropean"/>
              </a:rPr>
              <a:t> , this data likely originates from an identity management system such as Amazon Cognito. the structure is typical of CRM exports or platform user management systems.</a:t>
            </a:r>
          </a:p>
          <a:p>
            <a:pPr algn="l" marL="764343" indent="-382171" lvl="1">
              <a:lnSpc>
                <a:spcPts val="4956"/>
              </a:lnSpc>
              <a:buFont typeface="Arial"/>
              <a:buChar char="•"/>
            </a:pPr>
            <a:r>
              <a:rPr lang="en-US" b="true" sz="3540">
                <a:solidFill>
                  <a:srgbClr val="000000"/>
                </a:solidFill>
                <a:latin typeface="Century Gothic Paneuropean Bold"/>
                <a:ea typeface="Century Gothic Paneuropean Bold"/>
                <a:cs typeface="Century Gothic Paneuropean Bold"/>
                <a:sym typeface="Century Gothic Paneuropean Bold"/>
              </a:rPr>
              <a:t>Records: </a:t>
            </a:r>
            <a:r>
              <a:rPr lang="en-US" sz="3540">
                <a:solidFill>
                  <a:srgbClr val="000000"/>
                </a:solidFill>
                <a:latin typeface="Century Gothic Paneuropean"/>
                <a:ea typeface="Century Gothic Paneuropean"/>
                <a:cs typeface="Century Gothic Paneuropean"/>
                <a:sym typeface="Century Gothic Paneuropean"/>
              </a:rPr>
              <a:t>129,178</a:t>
            </a:r>
          </a:p>
          <a:p>
            <a:pPr algn="l" marL="764343" indent="-382171" lvl="1">
              <a:lnSpc>
                <a:spcPts val="4956"/>
              </a:lnSpc>
              <a:buFont typeface="Arial"/>
              <a:buChar char="•"/>
            </a:pPr>
            <a:r>
              <a:rPr lang="en-US" b="true" sz="3540">
                <a:solidFill>
                  <a:srgbClr val="000000"/>
                </a:solidFill>
                <a:latin typeface="Century Gothic Paneuropean Bold"/>
                <a:ea typeface="Century Gothic Paneuropean Bold"/>
                <a:cs typeface="Century Gothic Paneuropean Bold"/>
                <a:sym typeface="Century Gothic Paneuropean Bold"/>
              </a:rPr>
              <a:t>Variables: </a:t>
            </a:r>
            <a:r>
              <a:rPr lang="en-US" sz="3540">
                <a:solidFill>
                  <a:srgbClr val="000000"/>
                </a:solidFill>
                <a:latin typeface="Century Gothic Paneuropean"/>
                <a:ea typeface="Century Gothic Paneuropean"/>
                <a:cs typeface="Century Gothic Paneuropean"/>
                <a:sym typeface="Century Gothic Paneuropean"/>
              </a:rPr>
              <a:t>user_id, email, gender, UserCreateDate, City, Zip, State ,UserLastModifiedDate, birthdate.</a:t>
            </a:r>
          </a:p>
          <a:p>
            <a:pPr algn="l">
              <a:lnSpc>
                <a:spcPts val="495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32124" y="534544"/>
            <a:ext cx="15970598" cy="2845892"/>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MARKETING </a:t>
            </a:r>
            <a:r>
              <a:rPr lang="en-US" b="true" sz="8192">
                <a:solidFill>
                  <a:srgbClr val="000000"/>
                </a:solidFill>
                <a:latin typeface="Century Gothic Paneuropean Bold"/>
                <a:ea typeface="Century Gothic Paneuropean Bold"/>
                <a:cs typeface="Century Gothic Paneuropean Bold"/>
                <a:sym typeface="Century Gothic Paneuropean Bold"/>
              </a:rPr>
              <a:t>DATA OVERVIEW</a:t>
            </a:r>
          </a:p>
          <a:p>
            <a:pPr algn="ctr">
              <a:lnSpc>
                <a:spcPts val="11469"/>
              </a:lnSpc>
            </a:pPr>
          </a:p>
        </p:txBody>
      </p:sp>
      <p:sp>
        <p:nvSpPr>
          <p:cNvPr name="TextBox 3" id="3"/>
          <p:cNvSpPr txBox="true"/>
          <p:nvPr/>
        </p:nvSpPr>
        <p:spPr>
          <a:xfrm rot="0">
            <a:off x="1312479" y="2139440"/>
            <a:ext cx="15690243" cy="7415777"/>
          </a:xfrm>
          <a:prstGeom prst="rect">
            <a:avLst/>
          </a:prstGeom>
        </p:spPr>
        <p:txBody>
          <a:bodyPr anchor="t" rtlCol="false" tIns="0" lIns="0" bIns="0" rIns="0">
            <a:spAutoFit/>
          </a:bodyPr>
          <a:lstStyle/>
          <a:p>
            <a:pPr algn="just" marL="764343" indent="-382171" lvl="1">
              <a:lnSpc>
                <a:spcPts val="4956"/>
              </a:lnSpc>
              <a:buFont typeface="Arial"/>
              <a:buChar char="•"/>
            </a:pPr>
            <a:r>
              <a:rPr lang="en-US" b="true" sz="3540">
                <a:solidFill>
                  <a:srgbClr val="000000"/>
                </a:solidFill>
                <a:latin typeface="Century Gothic Paneuropean Bold"/>
                <a:ea typeface="Century Gothic Paneuropean Bold"/>
                <a:cs typeface="Century Gothic Paneuropean Bold"/>
                <a:sym typeface="Century Gothic Paneuropean Bold"/>
              </a:rPr>
              <a:t>Description:</a:t>
            </a:r>
            <a:r>
              <a:rPr lang="en-US" sz="3540">
                <a:solidFill>
                  <a:srgbClr val="000000"/>
                </a:solidFill>
                <a:latin typeface="Century Gothic Paneuropean"/>
                <a:ea typeface="Century Gothic Paneuropean"/>
                <a:cs typeface="Century Gothic Paneuropean"/>
                <a:sym typeface="Century Gothic Paneuropean"/>
              </a:rPr>
              <a:t> Marketing campaign data, including campaign names, performance metrics (e.g., impressions, clicks, conversions), marketing channels (e.g., email, social media), audience segmentation, and engagement insights.</a:t>
            </a:r>
          </a:p>
          <a:p>
            <a:pPr algn="l" marL="764343" indent="-382171" lvl="1">
              <a:lnSpc>
                <a:spcPts val="4956"/>
              </a:lnSpc>
              <a:buFont typeface="Arial"/>
              <a:buChar char="•"/>
            </a:pPr>
            <a:r>
              <a:rPr lang="en-US" b="true" sz="3540">
                <a:solidFill>
                  <a:srgbClr val="000000"/>
                </a:solidFill>
                <a:latin typeface="Century Gothic Paneuropean Bold"/>
                <a:ea typeface="Century Gothic Paneuropean Bold"/>
                <a:cs typeface="Century Gothic Paneuropean Bold"/>
                <a:sym typeface="Century Gothic Paneuropean Bold"/>
              </a:rPr>
              <a:t>Source:</a:t>
            </a:r>
            <a:r>
              <a:rPr lang="en-US" sz="3540">
                <a:solidFill>
                  <a:srgbClr val="000000"/>
                </a:solidFill>
                <a:latin typeface="Century Gothic Paneuropean"/>
                <a:ea typeface="Century Gothic Paneuropean"/>
                <a:cs typeface="Century Gothic Paneuropean"/>
                <a:sym typeface="Century Gothic Paneuropean"/>
              </a:rPr>
              <a:t> The dataset appears to be compiled from digital marketing platforms like Google Ads, Facebook, Ads, and LinkedIn Ads.</a:t>
            </a:r>
          </a:p>
          <a:p>
            <a:pPr algn="l" marL="764343" indent="-382171" lvl="1">
              <a:lnSpc>
                <a:spcPts val="4956"/>
              </a:lnSpc>
              <a:buFont typeface="Arial"/>
              <a:buChar char="•"/>
            </a:pPr>
            <a:r>
              <a:rPr lang="en-US" b="true" sz="3540">
                <a:solidFill>
                  <a:srgbClr val="000000"/>
                </a:solidFill>
                <a:latin typeface="Century Gothic Paneuropean Bold"/>
                <a:ea typeface="Century Gothic Paneuropean Bold"/>
                <a:cs typeface="Century Gothic Paneuropean Bold"/>
                <a:sym typeface="Century Gothic Paneuropean Bold"/>
              </a:rPr>
              <a:t>Timeframe</a:t>
            </a:r>
            <a:r>
              <a:rPr lang="en-US" sz="3540">
                <a:solidFill>
                  <a:srgbClr val="000000"/>
                </a:solidFill>
                <a:latin typeface="Century Gothic Paneuropean"/>
                <a:ea typeface="Century Gothic Paneuropean"/>
                <a:cs typeface="Century Gothic Paneuropean"/>
                <a:sym typeface="Century Gothic Paneuropean"/>
              </a:rPr>
              <a:t>: Covers campaigns conducted during the years 2023-2024.</a:t>
            </a:r>
          </a:p>
          <a:p>
            <a:pPr algn="l" marL="721164" indent="-360582" lvl="1">
              <a:lnSpc>
                <a:spcPts val="4676"/>
              </a:lnSpc>
              <a:buFont typeface="Arial"/>
              <a:buChar char="•"/>
            </a:pPr>
            <a:r>
              <a:rPr lang="en-US" b="true" sz="3340">
                <a:solidFill>
                  <a:srgbClr val="000000"/>
                </a:solidFill>
                <a:latin typeface="Century Gothic Paneuropean Bold"/>
                <a:ea typeface="Century Gothic Paneuropean Bold"/>
                <a:cs typeface="Century Gothic Paneuropean Bold"/>
                <a:sym typeface="Century Gothic Paneuropean Bold"/>
              </a:rPr>
              <a:t>Records &amp; Variables: </a:t>
            </a:r>
            <a:r>
              <a:rPr lang="en-US" sz="3340">
                <a:solidFill>
                  <a:srgbClr val="000000"/>
                </a:solidFill>
                <a:latin typeface="Century Gothic Paneuropean"/>
                <a:ea typeface="Century Gothic Paneuropean"/>
                <a:cs typeface="Century Gothic Paneuropean"/>
                <a:sym typeface="Century Gothic Paneuropean"/>
              </a:rPr>
              <a:t>142</a:t>
            </a:r>
            <a:r>
              <a:rPr lang="en-US" b="true" sz="3340">
                <a:solidFill>
                  <a:srgbClr val="000000"/>
                </a:solidFill>
                <a:latin typeface="Century Gothic Paneuropean Bold"/>
                <a:ea typeface="Century Gothic Paneuropean Bold"/>
                <a:cs typeface="Century Gothic Paneuropean Bold"/>
                <a:sym typeface="Century Gothic Paneuropean Bold"/>
              </a:rPr>
              <a:t> </a:t>
            </a:r>
            <a:r>
              <a:rPr lang="en-US" sz="3340">
                <a:solidFill>
                  <a:srgbClr val="000000"/>
                </a:solidFill>
                <a:latin typeface="Century Gothic Paneuropean"/>
                <a:ea typeface="Century Gothic Paneuropean"/>
                <a:cs typeface="Century Gothic Paneuropean"/>
                <a:sym typeface="Century Gothic Paneuropean"/>
              </a:rPr>
              <a:t>RECORDS, Campaign Name, Channel, Start Date, End Date, Target Audience, Impressions, Clicks,Click Through Rate (CTR), Conversions, Cost per Click (CPC), Return on Investment (ROI)</a:t>
            </a:r>
          </a:p>
          <a:p>
            <a:pPr algn="l">
              <a:lnSpc>
                <a:spcPts val="495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569057" y="4302836"/>
            <a:ext cx="15993815" cy="1352137"/>
          </a:xfrm>
          <a:prstGeom prst="rect">
            <a:avLst/>
          </a:prstGeom>
        </p:spPr>
        <p:txBody>
          <a:bodyPr anchor="t" rtlCol="false" tIns="0" lIns="0" bIns="0" rIns="0">
            <a:spAutoFit/>
          </a:bodyPr>
          <a:lstStyle/>
          <a:p>
            <a:pPr algn="l">
              <a:lnSpc>
                <a:spcPts val="11049"/>
              </a:lnSpc>
            </a:pPr>
            <a:r>
              <a:rPr lang="en-US" b="true" sz="7892" u="sng">
                <a:solidFill>
                  <a:srgbClr val="000000"/>
                </a:solidFill>
                <a:latin typeface="Century Gothic Paneuropean Bold"/>
                <a:ea typeface="Century Gothic Paneuropean Bold"/>
                <a:cs typeface="Century Gothic Paneuropean Bold"/>
                <a:sym typeface="Century Gothic Paneuropean Bold"/>
              </a:rPr>
              <a:t>DATA CL</a:t>
            </a:r>
            <a:r>
              <a:rPr lang="en-US" b="true" sz="7892" u="sng">
                <a:solidFill>
                  <a:srgbClr val="000000"/>
                </a:solidFill>
                <a:latin typeface="Century Gothic Paneuropean Bold"/>
                <a:ea typeface="Century Gothic Paneuropean Bold"/>
                <a:cs typeface="Century Gothic Paneuropean Bold"/>
                <a:sym typeface="Century Gothic Paneuropean Bold"/>
              </a:rPr>
              <a:t>EANING &amp; PROCESSING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69057" y="2264163"/>
            <a:ext cx="14723404" cy="7632312"/>
          </a:xfrm>
          <a:prstGeom prst="rect">
            <a:avLst/>
          </a:prstGeom>
        </p:spPr>
        <p:txBody>
          <a:bodyPr anchor="t" rtlCol="false" tIns="0" lIns="0" bIns="0" rIns="0">
            <a:spAutoFit/>
          </a:bodyPr>
          <a:lstStyle/>
          <a:p>
            <a:pPr algn="just" marL="785932" indent="-392966" lvl="1">
              <a:lnSpc>
                <a:spcPts val="5096"/>
              </a:lnSpc>
              <a:buAutoNum type="arabicPeriod" startAt="1"/>
            </a:pPr>
            <a:r>
              <a:rPr lang="en-US" b="true" sz="3640">
                <a:solidFill>
                  <a:srgbClr val="000000"/>
                </a:solidFill>
                <a:latin typeface="Century Gothic Paneuropean Bold"/>
                <a:ea typeface="Century Gothic Paneuropean Bold"/>
                <a:cs typeface="Century Gothic Paneuropean Bold"/>
                <a:sym typeface="Century Gothic Paneuropean Bold"/>
              </a:rPr>
              <a:t> Null Values in Critical Columns</a:t>
            </a:r>
          </a:p>
          <a:p>
            <a:pPr algn="just"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Key fields such as opportunity_id, assigned_cohort, opportunity_name, opportunity_code, and several cohort-related columns contained a high number of missing values.</a:t>
            </a:r>
          </a:p>
          <a:p>
            <a:pPr algn="just">
              <a:lnSpc>
                <a:spcPts val="5096"/>
              </a:lnSpc>
            </a:pPr>
          </a:p>
          <a:p>
            <a:pPr algn="just">
              <a:lnSpc>
                <a:spcPts val="5096"/>
              </a:lnSpc>
            </a:pPr>
            <a:r>
              <a:rPr lang="en-US" sz="3640">
                <a:solidFill>
                  <a:srgbClr val="000000"/>
                </a:solidFill>
                <a:latin typeface="Century Gothic Paneuropean"/>
                <a:ea typeface="Century Gothic Paneuropean"/>
                <a:cs typeface="Century Gothic Paneuropean"/>
                <a:sym typeface="Century Gothic Paneuropean"/>
              </a:rPr>
              <a:t>   2.</a:t>
            </a:r>
            <a:r>
              <a:rPr lang="en-US" sz="3640" b="true">
                <a:solidFill>
                  <a:srgbClr val="000000"/>
                </a:solidFill>
                <a:latin typeface="Century Gothic Paneuropean Bold"/>
                <a:ea typeface="Century Gothic Paneuropean Bold"/>
                <a:cs typeface="Century Gothic Paneuropean Bold"/>
                <a:sym typeface="Century Gothic Paneuropean Bold"/>
              </a:rPr>
              <a:t> </a:t>
            </a:r>
            <a:r>
              <a:rPr lang="en-US" sz="3640" b="true">
                <a:solidFill>
                  <a:srgbClr val="000000"/>
                </a:solidFill>
                <a:latin typeface="Century Gothic Paneuropean Bold"/>
                <a:ea typeface="Century Gothic Paneuropean Bold"/>
                <a:cs typeface="Century Gothic Paneuropean Bold"/>
                <a:sym typeface="Century Gothic Paneuropean Bold"/>
              </a:rPr>
              <a:t>Text-Based Nulls</a:t>
            </a:r>
          </a:p>
          <a:p>
            <a:pPr algn="just"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Placeholder strings such as 'null', 'NULL', 'none', and empty strings ('') were found across various columns.</a:t>
            </a:r>
          </a:p>
          <a:p>
            <a:pPr algn="just"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These values are not recognized as NULL by PostgreSQL and needed to be standardized.</a:t>
            </a:r>
          </a:p>
          <a:p>
            <a:pPr algn="l">
              <a:lnSpc>
                <a:spcPts val="5096"/>
              </a:lnSpc>
            </a:pPr>
          </a:p>
          <a:p>
            <a:pPr algn="l">
              <a:lnSpc>
                <a:spcPts val="5096"/>
              </a:lnSpc>
            </a:pP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995538" y="933450"/>
            <a:ext cx="12006956" cy="854077"/>
          </a:xfrm>
          <a:prstGeom prst="rect">
            <a:avLst/>
          </a:prstGeom>
        </p:spPr>
        <p:txBody>
          <a:bodyPr anchor="t" rtlCol="false" tIns="0" lIns="0" bIns="0" rIns="0">
            <a:spAutoFit/>
          </a:bodyPr>
          <a:lstStyle/>
          <a:p>
            <a:pPr algn="l">
              <a:lnSpc>
                <a:spcPts val="6999"/>
              </a:lnSpc>
              <a:spcBef>
                <a:spcPct val="0"/>
              </a:spcBef>
            </a:pPr>
            <a:r>
              <a:rPr lang="en-US" b="true" sz="4999">
                <a:solidFill>
                  <a:srgbClr val="000000"/>
                </a:solidFill>
                <a:latin typeface="Open Sans Bold"/>
                <a:ea typeface="Open Sans Bold"/>
                <a:cs typeface="Open Sans Bold"/>
                <a:sym typeface="Open Sans Bold"/>
              </a:rPr>
              <a:t>DATA CLEANING KEY CHALLENGES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13591" y="2212531"/>
            <a:ext cx="15825325" cy="8787377"/>
          </a:xfrm>
          <a:prstGeom prst="rect">
            <a:avLst/>
          </a:prstGeom>
        </p:spPr>
        <p:txBody>
          <a:bodyPr anchor="t" rtlCol="false" tIns="0" lIns="0" bIns="0" rIns="0">
            <a:spAutoFit/>
          </a:bodyPr>
          <a:lstStyle/>
          <a:p>
            <a:pPr algn="l">
              <a:lnSpc>
                <a:spcPts val="4956"/>
              </a:lnSpc>
            </a:pPr>
            <a:r>
              <a:rPr lang="en-US" sz="3540" b="true">
                <a:solidFill>
                  <a:srgbClr val="000000"/>
                </a:solidFill>
                <a:latin typeface="Century Gothic Paneuropean Bold"/>
                <a:ea typeface="Century Gothic Paneuropean Bold"/>
                <a:cs typeface="Century Gothic Paneuropean Bold"/>
                <a:sym typeface="Century Gothic Paneuropean Bold"/>
              </a:rPr>
              <a:t>   3. Date Format Inconsistencies</a:t>
            </a:r>
          </a:p>
          <a:p>
            <a:pPr algn="l" marL="764343" indent="-382171" lvl="1">
              <a:lnSpc>
                <a:spcPts val="4956"/>
              </a:lnSpc>
              <a:buFont typeface="Arial"/>
              <a:buChar char="•"/>
            </a:pPr>
            <a:r>
              <a:rPr lang="en-US" sz="3540">
                <a:solidFill>
                  <a:srgbClr val="000000"/>
                </a:solidFill>
                <a:latin typeface="Century Gothic Paneuropean"/>
                <a:ea typeface="Century Gothic Paneuropean"/>
                <a:cs typeface="Century Gothic Paneuropean"/>
                <a:sym typeface="Century Gothic Paneuropean"/>
              </a:rPr>
              <a:t>Several date fields, including start_date, end_date, and apply_date, were stored in epoch milliseconds.</a:t>
            </a:r>
          </a:p>
          <a:p>
            <a:pPr algn="l" marL="764343" indent="-382171" lvl="1">
              <a:lnSpc>
                <a:spcPts val="4956"/>
              </a:lnSpc>
              <a:buFont typeface="Arial"/>
              <a:buChar char="•"/>
            </a:pPr>
            <a:r>
              <a:rPr lang="en-US" sz="3540">
                <a:solidFill>
                  <a:srgbClr val="000000"/>
                </a:solidFill>
                <a:latin typeface="Century Gothic Paneuropean"/>
                <a:ea typeface="Century Gothic Paneuropean"/>
                <a:cs typeface="Century Gothic Paneuropean"/>
                <a:sym typeface="Century Gothic Paneuropean"/>
              </a:rPr>
              <a:t>These required conversion into human-readable timestamp formats.</a:t>
            </a:r>
          </a:p>
          <a:p>
            <a:pPr algn="l">
              <a:lnSpc>
                <a:spcPts val="4956"/>
              </a:lnSpc>
            </a:pPr>
            <a:r>
              <a:rPr lang="en-US" sz="3540">
                <a:solidFill>
                  <a:srgbClr val="000000"/>
                </a:solidFill>
                <a:latin typeface="Century Gothic Paneuropean"/>
                <a:ea typeface="Century Gothic Paneuropean"/>
                <a:cs typeface="Century Gothic Paneuropean"/>
                <a:sym typeface="Century Gothic Paneuropean"/>
              </a:rPr>
              <a:t>  4. </a:t>
            </a:r>
            <a:r>
              <a:rPr lang="en-US" sz="3540" b="true">
                <a:solidFill>
                  <a:srgbClr val="000000"/>
                </a:solidFill>
                <a:latin typeface="Century Gothic Paneuropean Bold"/>
                <a:ea typeface="Century Gothic Paneuropean Bold"/>
                <a:cs typeface="Century Gothic Paneuropean Bold"/>
                <a:sym typeface="Century Gothic Paneuropean Bold"/>
              </a:rPr>
              <a:t>Missing Keys for</a:t>
            </a:r>
            <a:r>
              <a:rPr lang="en-US" sz="3540" b="true">
                <a:solidFill>
                  <a:srgbClr val="000000"/>
                </a:solidFill>
                <a:latin typeface="Century Gothic Paneuropean Bold"/>
                <a:ea typeface="Century Gothic Paneuropean Bold"/>
                <a:cs typeface="Century Gothic Paneuropean Bold"/>
                <a:sym typeface="Century Gothic Paneuropean Bold"/>
              </a:rPr>
              <a:t> Joins</a:t>
            </a:r>
          </a:p>
          <a:p>
            <a:pPr algn="l" marL="764343" indent="-382171" lvl="1">
              <a:lnSpc>
                <a:spcPts val="4956"/>
              </a:lnSpc>
              <a:buFont typeface="Arial"/>
              <a:buChar char="•"/>
            </a:pPr>
            <a:r>
              <a:rPr lang="en-US" sz="3540">
                <a:solidFill>
                  <a:srgbClr val="000000"/>
                </a:solidFill>
                <a:latin typeface="Century Gothic Paneuropean"/>
                <a:ea typeface="Century Gothic Paneuropean"/>
                <a:cs typeface="Century Gothic Paneuropean"/>
                <a:sym typeface="Century Gothic Paneuropean"/>
              </a:rPr>
              <a:t>Records with missing learner_id, opportunity_id, or cohort_code could not be joined properly across tables.</a:t>
            </a:r>
          </a:p>
          <a:p>
            <a:pPr algn="l">
              <a:lnSpc>
                <a:spcPts val="4956"/>
              </a:lnSpc>
            </a:pPr>
            <a:r>
              <a:rPr lang="en-US" sz="3540">
                <a:solidFill>
                  <a:srgbClr val="000000"/>
                </a:solidFill>
                <a:latin typeface="Century Gothic Paneuropean"/>
                <a:ea typeface="Century Gothic Paneuropean"/>
                <a:cs typeface="Century Gothic Paneuropean"/>
                <a:sym typeface="Century Gothic Paneuropean"/>
              </a:rPr>
              <a:t>   5. </a:t>
            </a:r>
            <a:r>
              <a:rPr lang="en-US" sz="3540" b="true">
                <a:solidFill>
                  <a:srgbClr val="000000"/>
                </a:solidFill>
                <a:latin typeface="Century Gothic Paneuropean Bold"/>
                <a:ea typeface="Century Gothic Paneuropean Bold"/>
                <a:cs typeface="Century Gothic Paneuropean Bold"/>
                <a:sym typeface="Century Gothic Paneuropean Bold"/>
              </a:rPr>
              <a:t>Redundant/Unused Columns</a:t>
            </a:r>
          </a:p>
          <a:p>
            <a:pPr algn="l" marL="764343" indent="-382171" lvl="1">
              <a:lnSpc>
                <a:spcPts val="4956"/>
              </a:lnSpc>
              <a:buFont typeface="Arial"/>
              <a:buChar char="•"/>
            </a:pPr>
            <a:r>
              <a:rPr lang="en-US" sz="3540">
                <a:solidFill>
                  <a:srgbClr val="000000"/>
                </a:solidFill>
                <a:latin typeface="Century Gothic Paneuropean"/>
                <a:ea typeface="Century Gothic Paneuropean"/>
                <a:cs typeface="Century Gothic Paneuropean"/>
                <a:sym typeface="Century Gothic Paneuropean"/>
              </a:rPr>
              <a:t>The column tracking_questions had a high percentage of null values.</a:t>
            </a:r>
          </a:p>
          <a:p>
            <a:pPr algn="l" marL="764343" indent="-382171" lvl="1">
              <a:lnSpc>
                <a:spcPts val="4956"/>
              </a:lnSpc>
              <a:buFont typeface="Arial"/>
              <a:buChar char="•"/>
            </a:pPr>
            <a:r>
              <a:rPr lang="en-US" sz="3540">
                <a:solidFill>
                  <a:srgbClr val="000000"/>
                </a:solidFill>
                <a:latin typeface="Century Gothic Paneuropean"/>
                <a:ea typeface="Century Gothic Paneuropean"/>
                <a:cs typeface="Century Gothic Paneuropean"/>
                <a:sym typeface="Century Gothic Paneuropean"/>
              </a:rPr>
              <a:t>It was determined to be non-essential for analysis and removed from the final dataset.</a:t>
            </a:r>
          </a:p>
          <a:p>
            <a:pPr algn="l">
              <a:lnSpc>
                <a:spcPts val="4956"/>
              </a:lnSpc>
            </a:pPr>
          </a:p>
          <a:p>
            <a:pPr algn="l">
              <a:lnSpc>
                <a:spcPts val="4956"/>
              </a:lnSpc>
            </a:pPr>
          </a:p>
          <a:p>
            <a:pPr algn="l">
              <a:lnSpc>
                <a:spcPts val="4956"/>
              </a:lnSpc>
            </a:pP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995538" y="885825"/>
            <a:ext cx="12191310" cy="854077"/>
          </a:xfrm>
          <a:prstGeom prst="rect">
            <a:avLst/>
          </a:prstGeom>
        </p:spPr>
        <p:txBody>
          <a:bodyPr anchor="t" rtlCol="false" tIns="0" lIns="0" bIns="0" rIns="0">
            <a:spAutoFit/>
          </a:bodyPr>
          <a:lstStyle/>
          <a:p>
            <a:pPr algn="l">
              <a:lnSpc>
                <a:spcPts val="6999"/>
              </a:lnSpc>
              <a:spcBef>
                <a:spcPct val="0"/>
              </a:spcBef>
            </a:pPr>
            <a:r>
              <a:rPr lang="en-US" b="true" sz="4999">
                <a:solidFill>
                  <a:srgbClr val="000000"/>
                </a:solidFill>
                <a:latin typeface="Open Sans Bold"/>
                <a:ea typeface="Open Sans Bold"/>
                <a:cs typeface="Open Sans Bold"/>
                <a:sym typeface="Open Sans Bold"/>
              </a:rPr>
              <a:t>DATA CLEANING KEY CHALLENGES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10022918"/>
            <a:ext cx="19346704" cy="602842"/>
            <a:chOff x="0" y="0"/>
            <a:chExt cx="5095428" cy="158773"/>
          </a:xfrm>
        </p:grpSpPr>
        <p:sp>
          <p:nvSpPr>
            <p:cNvPr name="Freeform 6" id="6"/>
            <p:cNvSpPr/>
            <p:nvPr/>
          </p:nvSpPr>
          <p:spPr>
            <a:xfrm flipH="false" flipV="false" rot="0">
              <a:off x="0" y="0"/>
              <a:ext cx="5095428" cy="158773"/>
            </a:xfrm>
            <a:custGeom>
              <a:avLst/>
              <a:gdLst/>
              <a:ahLst/>
              <a:cxnLst/>
              <a:rect r="r" b="b" t="t" l="l"/>
              <a:pathLst>
                <a:path h="158773" w="5095428">
                  <a:moveTo>
                    <a:pt x="20409" y="0"/>
                  </a:moveTo>
                  <a:lnTo>
                    <a:pt x="5075020" y="0"/>
                  </a:lnTo>
                  <a:cubicBezTo>
                    <a:pt x="5086291" y="0"/>
                    <a:pt x="5095428" y="9137"/>
                    <a:pt x="5095428" y="20409"/>
                  </a:cubicBezTo>
                  <a:lnTo>
                    <a:pt x="5095428" y="138365"/>
                  </a:lnTo>
                  <a:cubicBezTo>
                    <a:pt x="5095428" y="143777"/>
                    <a:pt x="5093278" y="148968"/>
                    <a:pt x="5089451" y="152796"/>
                  </a:cubicBezTo>
                  <a:cubicBezTo>
                    <a:pt x="5085623" y="156623"/>
                    <a:pt x="5080432" y="158773"/>
                    <a:pt x="5075020" y="158773"/>
                  </a:cubicBezTo>
                  <a:lnTo>
                    <a:pt x="20409" y="158773"/>
                  </a:lnTo>
                  <a:cubicBezTo>
                    <a:pt x="14996" y="158773"/>
                    <a:pt x="9805" y="156623"/>
                    <a:pt x="5978" y="152796"/>
                  </a:cubicBezTo>
                  <a:cubicBezTo>
                    <a:pt x="2150" y="148968"/>
                    <a:pt x="0" y="143777"/>
                    <a:pt x="0" y="138365"/>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196873"/>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5024139" y="2005184"/>
            <a:ext cx="8243147" cy="7800078"/>
          </a:xfrm>
          <a:custGeom>
            <a:avLst/>
            <a:gdLst/>
            <a:ahLst/>
            <a:cxnLst/>
            <a:rect r="r" b="b" t="t" l="l"/>
            <a:pathLst>
              <a:path h="7800078" w="8243147">
                <a:moveTo>
                  <a:pt x="0" y="0"/>
                </a:moveTo>
                <a:lnTo>
                  <a:pt x="8243147" y="0"/>
                </a:lnTo>
                <a:lnTo>
                  <a:pt x="8243147" y="7800078"/>
                </a:lnTo>
                <a:lnTo>
                  <a:pt x="0" y="7800078"/>
                </a:lnTo>
                <a:lnTo>
                  <a:pt x="0" y="0"/>
                </a:lnTo>
                <a:close/>
              </a:path>
            </a:pathLst>
          </a:custGeom>
          <a:blipFill>
            <a:blip r:embed="rId4"/>
            <a:stretch>
              <a:fillRect l="0" t="0" r="0" b="0"/>
            </a:stretch>
          </a:blipFill>
        </p:spPr>
      </p:sp>
      <p:sp>
        <p:nvSpPr>
          <p:cNvPr name="TextBox 14" id="14"/>
          <p:cNvSpPr txBox="true"/>
          <p:nvPr/>
        </p:nvSpPr>
        <p:spPr>
          <a:xfrm rot="0">
            <a:off x="2753377" y="933450"/>
            <a:ext cx="12781246" cy="854077"/>
          </a:xfrm>
          <a:prstGeom prst="rect">
            <a:avLst/>
          </a:prstGeom>
        </p:spPr>
        <p:txBody>
          <a:bodyPr anchor="t" rtlCol="false" tIns="0" lIns="0" bIns="0" rIns="0">
            <a:spAutoFit/>
          </a:bodyPr>
          <a:lstStyle/>
          <a:p>
            <a:pPr algn="l">
              <a:lnSpc>
                <a:spcPts val="6999"/>
              </a:lnSpc>
              <a:spcBef>
                <a:spcPct val="0"/>
              </a:spcBef>
            </a:pPr>
            <a:r>
              <a:rPr lang="en-US" b="true" sz="4999">
                <a:solidFill>
                  <a:srgbClr val="000000"/>
                </a:solidFill>
                <a:latin typeface="Open Sans Bold"/>
                <a:ea typeface="Open Sans Bold"/>
                <a:cs typeface="Open Sans Bold"/>
                <a:sym typeface="Open Sans Bold"/>
              </a:rPr>
              <a:t>Data Cleaning &amp; Processing Workflow</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531214" y="2794302"/>
            <a:ext cx="13225572" cy="6463998"/>
          </a:xfrm>
          <a:custGeom>
            <a:avLst/>
            <a:gdLst/>
            <a:ahLst/>
            <a:cxnLst/>
            <a:rect r="r" b="b" t="t" l="l"/>
            <a:pathLst>
              <a:path h="6463998" w="13225572">
                <a:moveTo>
                  <a:pt x="0" y="0"/>
                </a:moveTo>
                <a:lnTo>
                  <a:pt x="13225572" y="0"/>
                </a:lnTo>
                <a:lnTo>
                  <a:pt x="13225572" y="6463998"/>
                </a:lnTo>
                <a:lnTo>
                  <a:pt x="0" y="6463998"/>
                </a:lnTo>
                <a:lnTo>
                  <a:pt x="0" y="0"/>
                </a:lnTo>
                <a:close/>
              </a:path>
            </a:pathLst>
          </a:custGeom>
          <a:blipFill>
            <a:blip r:embed="rId4"/>
            <a:stretch>
              <a:fillRect l="0" t="0" r="0" b="0"/>
            </a:stretch>
          </a:blipFill>
        </p:spPr>
      </p:sp>
      <p:sp>
        <p:nvSpPr>
          <p:cNvPr name="TextBox 14" id="14"/>
          <p:cNvSpPr txBox="true"/>
          <p:nvPr/>
        </p:nvSpPr>
        <p:spPr>
          <a:xfrm rot="0">
            <a:off x="1995538" y="933450"/>
            <a:ext cx="12006956" cy="2625727"/>
          </a:xfrm>
          <a:prstGeom prst="rect">
            <a:avLst/>
          </a:prstGeom>
        </p:spPr>
        <p:txBody>
          <a:bodyPr anchor="t" rtlCol="false" tIns="0" lIns="0" bIns="0" rIns="0">
            <a:spAutoFit/>
          </a:bodyPr>
          <a:lstStyle/>
          <a:p>
            <a:pPr algn="l">
              <a:lnSpc>
                <a:spcPts val="6999"/>
              </a:lnSpc>
            </a:pPr>
            <a:r>
              <a:rPr lang="en-US" sz="4999" b="true">
                <a:solidFill>
                  <a:srgbClr val="000000"/>
                </a:solidFill>
                <a:latin typeface="Open Sans Bold"/>
                <a:ea typeface="Open Sans Bold"/>
                <a:cs typeface="Open Sans Bold"/>
                <a:sym typeface="Open Sans Bold"/>
              </a:rPr>
              <a:t>Data Cleaning and Processing for Master Table: </a:t>
            </a:r>
          </a:p>
          <a:p>
            <a:pPr algn="l">
              <a:lnSpc>
                <a:spcPts val="699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531214" y="3085173"/>
            <a:ext cx="13225572" cy="5753124"/>
          </a:xfrm>
          <a:custGeom>
            <a:avLst/>
            <a:gdLst/>
            <a:ahLst/>
            <a:cxnLst/>
            <a:rect r="r" b="b" t="t" l="l"/>
            <a:pathLst>
              <a:path h="5753124" w="13225572">
                <a:moveTo>
                  <a:pt x="0" y="0"/>
                </a:moveTo>
                <a:lnTo>
                  <a:pt x="13225572" y="0"/>
                </a:lnTo>
                <a:lnTo>
                  <a:pt x="13225572" y="5753123"/>
                </a:lnTo>
                <a:lnTo>
                  <a:pt x="0" y="5753123"/>
                </a:lnTo>
                <a:lnTo>
                  <a:pt x="0" y="0"/>
                </a:lnTo>
                <a:close/>
              </a:path>
            </a:pathLst>
          </a:custGeom>
          <a:blipFill>
            <a:blip r:embed="rId4"/>
            <a:stretch>
              <a:fillRect l="0" t="0" r="0" b="0"/>
            </a:stretch>
          </a:blipFill>
        </p:spPr>
      </p:sp>
      <p:sp>
        <p:nvSpPr>
          <p:cNvPr name="TextBox 14" id="14"/>
          <p:cNvSpPr txBox="true"/>
          <p:nvPr/>
        </p:nvSpPr>
        <p:spPr>
          <a:xfrm rot="0">
            <a:off x="1995538" y="933450"/>
            <a:ext cx="12006956" cy="2625727"/>
          </a:xfrm>
          <a:prstGeom prst="rect">
            <a:avLst/>
          </a:prstGeom>
        </p:spPr>
        <p:txBody>
          <a:bodyPr anchor="t" rtlCol="false" tIns="0" lIns="0" bIns="0" rIns="0">
            <a:spAutoFit/>
          </a:bodyPr>
          <a:lstStyle/>
          <a:p>
            <a:pPr algn="l">
              <a:lnSpc>
                <a:spcPts val="6999"/>
              </a:lnSpc>
            </a:pPr>
            <a:r>
              <a:rPr lang="en-US" sz="4999" b="true">
                <a:solidFill>
                  <a:srgbClr val="000000"/>
                </a:solidFill>
                <a:latin typeface="Open Sans Bold"/>
                <a:ea typeface="Open Sans Bold"/>
                <a:cs typeface="Open Sans Bold"/>
                <a:sym typeface="Open Sans Bold"/>
              </a:rPr>
              <a:t>Data Cleaning and Processing for Master Table: </a:t>
            </a:r>
          </a:p>
          <a:p>
            <a:pPr algn="l">
              <a:lnSpc>
                <a:spcPts val="6999"/>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853707" y="1584717"/>
            <a:ext cx="14580586" cy="7673583"/>
          </a:xfrm>
          <a:custGeom>
            <a:avLst/>
            <a:gdLst/>
            <a:ahLst/>
            <a:cxnLst/>
            <a:rect r="r" b="b" t="t" l="l"/>
            <a:pathLst>
              <a:path h="7673583" w="14580586">
                <a:moveTo>
                  <a:pt x="0" y="0"/>
                </a:moveTo>
                <a:lnTo>
                  <a:pt x="14580586" y="0"/>
                </a:lnTo>
                <a:lnTo>
                  <a:pt x="14580586" y="7673583"/>
                </a:lnTo>
                <a:lnTo>
                  <a:pt x="0" y="7673583"/>
                </a:lnTo>
                <a:lnTo>
                  <a:pt x="0" y="0"/>
                </a:lnTo>
                <a:close/>
              </a:path>
            </a:pathLst>
          </a:custGeom>
          <a:blipFill>
            <a:blip r:embed="rId4"/>
            <a:stretch>
              <a:fillRect l="0" t="-4944" r="0" b="-4807"/>
            </a:stretch>
          </a:blipFill>
          <a:ln w="38100" cap="sq">
            <a:solidFill>
              <a:srgbClr val="000000"/>
            </a:solidFill>
            <a:prstDash val="solid"/>
            <a:miter/>
          </a:ln>
        </p:spPr>
      </p:sp>
      <p:sp>
        <p:nvSpPr>
          <p:cNvPr name="TextBox 14" id="14"/>
          <p:cNvSpPr txBox="true"/>
          <p:nvPr/>
        </p:nvSpPr>
        <p:spPr>
          <a:xfrm rot="0">
            <a:off x="1853707" y="554050"/>
            <a:ext cx="12781246" cy="854050"/>
          </a:xfrm>
          <a:prstGeom prst="rect">
            <a:avLst/>
          </a:prstGeom>
        </p:spPr>
        <p:txBody>
          <a:bodyPr anchor="t" rtlCol="false" tIns="0" lIns="0" bIns="0" rIns="0">
            <a:spAutoFit/>
          </a:bodyPr>
          <a:lstStyle/>
          <a:p>
            <a:pPr algn="l">
              <a:lnSpc>
                <a:spcPts val="6999"/>
              </a:lnSpc>
              <a:spcBef>
                <a:spcPct val="0"/>
              </a:spcBef>
            </a:pPr>
            <a:r>
              <a:rPr lang="en-US" b="true" sz="4999">
                <a:solidFill>
                  <a:srgbClr val="000000"/>
                </a:solidFill>
                <a:latin typeface="Open Sans Bold"/>
                <a:ea typeface="Open Sans Bold"/>
                <a:cs typeface="Open Sans Bold"/>
                <a:sym typeface="Open Sans Bold"/>
              </a:rPr>
              <a:t>WIREFRAME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33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0"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599003" y="1762099"/>
            <a:ext cx="10567647" cy="7841980"/>
          </a:xfrm>
          <a:custGeom>
            <a:avLst/>
            <a:gdLst/>
            <a:ahLst/>
            <a:cxnLst/>
            <a:rect r="r" b="b" t="t" l="l"/>
            <a:pathLst>
              <a:path h="7841980" w="10567647">
                <a:moveTo>
                  <a:pt x="0" y="0"/>
                </a:moveTo>
                <a:lnTo>
                  <a:pt x="10567647" y="0"/>
                </a:lnTo>
                <a:lnTo>
                  <a:pt x="10567647" y="7841980"/>
                </a:lnTo>
                <a:lnTo>
                  <a:pt x="0" y="7841980"/>
                </a:lnTo>
                <a:lnTo>
                  <a:pt x="0" y="0"/>
                </a:lnTo>
                <a:close/>
              </a:path>
            </a:pathLst>
          </a:custGeom>
          <a:blipFill>
            <a:blip r:embed="rId4"/>
            <a:stretch>
              <a:fillRect l="0" t="-144" r="0" b="-144"/>
            </a:stretch>
          </a:blipFill>
          <a:ln w="38100" cap="sq">
            <a:solidFill>
              <a:srgbClr val="CECECE"/>
            </a:solidFill>
            <a:prstDash val="solid"/>
            <a:miter/>
          </a:ln>
        </p:spPr>
      </p:sp>
      <p:sp>
        <p:nvSpPr>
          <p:cNvPr name="TextBox 14" id="14"/>
          <p:cNvSpPr txBox="true"/>
          <p:nvPr/>
        </p:nvSpPr>
        <p:spPr>
          <a:xfrm rot="0">
            <a:off x="1681488" y="412472"/>
            <a:ext cx="11901523" cy="752477"/>
          </a:xfrm>
          <a:prstGeom prst="rect">
            <a:avLst/>
          </a:prstGeom>
        </p:spPr>
        <p:txBody>
          <a:bodyPr anchor="t" rtlCol="false" tIns="0" lIns="0" bIns="0" rIns="0">
            <a:spAutoFit/>
          </a:bodyPr>
          <a:lstStyle/>
          <a:p>
            <a:pPr algn="l">
              <a:lnSpc>
                <a:spcPts val="6299"/>
              </a:lnSpc>
              <a:spcBef>
                <a:spcPct val="0"/>
              </a:spcBef>
            </a:pPr>
            <a:r>
              <a:rPr lang="en-US" b="true" sz="4499">
                <a:solidFill>
                  <a:srgbClr val="000000"/>
                </a:solidFill>
                <a:latin typeface="Open Sans Bold"/>
                <a:ea typeface="Open Sans Bold"/>
                <a:cs typeface="Open Sans Bold"/>
                <a:sym typeface="Open Sans Bold"/>
              </a:rPr>
              <a:t>Dashboard: Overview of Learner Metrics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0314" y="1895072"/>
            <a:ext cx="15254920" cy="3705628"/>
            <a:chOff x="0" y="0"/>
            <a:chExt cx="20339893" cy="4940837"/>
          </a:xfrm>
        </p:grpSpPr>
        <p:sp>
          <p:nvSpPr>
            <p:cNvPr name="Freeform 3" id="3"/>
            <p:cNvSpPr/>
            <p:nvPr/>
          </p:nvSpPr>
          <p:spPr>
            <a:xfrm flipH="false" flipV="false" rot="0">
              <a:off x="11567605" y="0"/>
              <a:ext cx="3399172" cy="3399172"/>
            </a:xfrm>
            <a:custGeom>
              <a:avLst/>
              <a:gdLst/>
              <a:ahLst/>
              <a:cxnLst/>
              <a:rect r="r" b="b" t="t" l="l"/>
              <a:pathLst>
                <a:path h="3399172" w="3399172">
                  <a:moveTo>
                    <a:pt x="0" y="0"/>
                  </a:moveTo>
                  <a:lnTo>
                    <a:pt x="3399172" y="0"/>
                  </a:lnTo>
                  <a:lnTo>
                    <a:pt x="3399172" y="3399172"/>
                  </a:lnTo>
                  <a:lnTo>
                    <a:pt x="0" y="33991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992207" y="0"/>
              <a:ext cx="3399172" cy="3399172"/>
            </a:xfrm>
            <a:custGeom>
              <a:avLst/>
              <a:gdLst/>
              <a:ahLst/>
              <a:cxnLst/>
              <a:rect r="r" b="b" t="t" l="l"/>
              <a:pathLst>
                <a:path h="3399172" w="3399172">
                  <a:moveTo>
                    <a:pt x="0" y="0"/>
                  </a:moveTo>
                  <a:lnTo>
                    <a:pt x="3399171" y="0"/>
                  </a:lnTo>
                  <a:lnTo>
                    <a:pt x="3399171" y="3399172"/>
                  </a:lnTo>
                  <a:lnTo>
                    <a:pt x="0" y="33991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3908" y="0"/>
              <a:ext cx="3399172" cy="3399172"/>
            </a:xfrm>
            <a:custGeom>
              <a:avLst/>
              <a:gdLst/>
              <a:ahLst/>
              <a:cxnLst/>
              <a:rect r="r" b="b" t="t" l="l"/>
              <a:pathLst>
                <a:path h="3399172" w="3399172">
                  <a:moveTo>
                    <a:pt x="0" y="0"/>
                  </a:moveTo>
                  <a:lnTo>
                    <a:pt x="3399171" y="0"/>
                  </a:lnTo>
                  <a:lnTo>
                    <a:pt x="3399171" y="3399172"/>
                  </a:lnTo>
                  <a:lnTo>
                    <a:pt x="0" y="33991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866814" y="0"/>
              <a:ext cx="3399172" cy="3399172"/>
            </a:xfrm>
            <a:custGeom>
              <a:avLst/>
              <a:gdLst/>
              <a:ahLst/>
              <a:cxnLst/>
              <a:rect r="r" b="b" t="t" l="l"/>
              <a:pathLst>
                <a:path h="3399172" w="3399172">
                  <a:moveTo>
                    <a:pt x="0" y="0"/>
                  </a:moveTo>
                  <a:lnTo>
                    <a:pt x="3399171" y="0"/>
                  </a:lnTo>
                  <a:lnTo>
                    <a:pt x="3399171" y="3399172"/>
                  </a:lnTo>
                  <a:lnTo>
                    <a:pt x="0" y="33991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0" y="4056695"/>
              <a:ext cx="3473079" cy="579342"/>
            </a:xfrm>
            <a:prstGeom prst="rect">
              <a:avLst/>
            </a:prstGeom>
          </p:spPr>
          <p:txBody>
            <a:bodyPr anchor="t" rtlCol="false" tIns="0" lIns="0" bIns="0" rIns="0">
              <a:spAutoFit/>
            </a:bodyPr>
            <a:lstStyle/>
            <a:p>
              <a:pPr algn="ctr">
                <a:lnSpc>
                  <a:spcPts val="3613"/>
                </a:lnSpc>
                <a:spcBef>
                  <a:spcPct val="0"/>
                </a:spcBef>
              </a:pPr>
              <a:r>
                <a:rPr lang="en-US" b="true" sz="2580">
                  <a:solidFill>
                    <a:srgbClr val="000000"/>
                  </a:solidFill>
                  <a:latin typeface="Open Sans Bold"/>
                  <a:ea typeface="Open Sans Bold"/>
                  <a:cs typeface="Open Sans Bold"/>
                  <a:sym typeface="Open Sans Bold"/>
                </a:rPr>
                <a:t>Abeer Asif</a:t>
              </a:r>
            </a:p>
          </p:txBody>
        </p:sp>
        <p:sp>
          <p:nvSpPr>
            <p:cNvPr name="TextBox 8" id="8"/>
            <p:cNvSpPr txBox="true"/>
            <p:nvPr/>
          </p:nvSpPr>
          <p:spPr>
            <a:xfrm rot="0">
              <a:off x="5955253" y="4056695"/>
              <a:ext cx="3473079" cy="579342"/>
            </a:xfrm>
            <a:prstGeom prst="rect">
              <a:avLst/>
            </a:prstGeom>
          </p:spPr>
          <p:txBody>
            <a:bodyPr anchor="t" rtlCol="false" tIns="0" lIns="0" bIns="0" rIns="0">
              <a:spAutoFit/>
            </a:bodyPr>
            <a:lstStyle/>
            <a:p>
              <a:pPr algn="ctr">
                <a:lnSpc>
                  <a:spcPts val="3613"/>
                </a:lnSpc>
                <a:spcBef>
                  <a:spcPct val="0"/>
                </a:spcBef>
              </a:pPr>
              <a:r>
                <a:rPr lang="en-US" b="true" sz="2580">
                  <a:solidFill>
                    <a:srgbClr val="000000"/>
                  </a:solidFill>
                  <a:latin typeface="Open Sans Bold"/>
                  <a:ea typeface="Open Sans Bold"/>
                  <a:cs typeface="Open Sans Bold"/>
                  <a:sym typeface="Open Sans Bold"/>
                </a:rPr>
                <a:t>V N HARINI</a:t>
              </a:r>
            </a:p>
          </p:txBody>
        </p:sp>
        <p:sp>
          <p:nvSpPr>
            <p:cNvPr name="TextBox 9" id="9"/>
            <p:cNvSpPr txBox="true"/>
            <p:nvPr/>
          </p:nvSpPr>
          <p:spPr>
            <a:xfrm rot="0">
              <a:off x="11554905" y="3751895"/>
              <a:ext cx="3473079" cy="1188942"/>
            </a:xfrm>
            <a:prstGeom prst="rect">
              <a:avLst/>
            </a:prstGeom>
          </p:spPr>
          <p:txBody>
            <a:bodyPr anchor="t" rtlCol="false" tIns="0" lIns="0" bIns="0" rIns="0">
              <a:spAutoFit/>
            </a:bodyPr>
            <a:lstStyle/>
            <a:p>
              <a:pPr algn="ctr">
                <a:lnSpc>
                  <a:spcPts val="3613"/>
                </a:lnSpc>
                <a:spcBef>
                  <a:spcPct val="0"/>
                </a:spcBef>
              </a:pPr>
              <a:r>
                <a:rPr lang="en-US" b="true" sz="2580">
                  <a:solidFill>
                    <a:srgbClr val="000000"/>
                  </a:solidFill>
                  <a:latin typeface="Open Sans Bold"/>
                  <a:ea typeface="Open Sans Bold"/>
                  <a:cs typeface="Open Sans Bold"/>
                  <a:sym typeface="Open Sans Bold"/>
                </a:rPr>
                <a:t>Sri Hari Ganesh Reddy Konala</a:t>
              </a:r>
            </a:p>
          </p:txBody>
        </p:sp>
        <p:sp>
          <p:nvSpPr>
            <p:cNvPr name="TextBox 10" id="10"/>
            <p:cNvSpPr txBox="true"/>
            <p:nvPr/>
          </p:nvSpPr>
          <p:spPr>
            <a:xfrm rot="0">
              <a:off x="16866814" y="4056695"/>
              <a:ext cx="3473079" cy="579342"/>
            </a:xfrm>
            <a:prstGeom prst="rect">
              <a:avLst/>
            </a:prstGeom>
          </p:spPr>
          <p:txBody>
            <a:bodyPr anchor="t" rtlCol="false" tIns="0" lIns="0" bIns="0" rIns="0">
              <a:spAutoFit/>
            </a:bodyPr>
            <a:lstStyle/>
            <a:p>
              <a:pPr algn="ctr">
                <a:lnSpc>
                  <a:spcPts val="3613"/>
                </a:lnSpc>
                <a:spcBef>
                  <a:spcPct val="0"/>
                </a:spcBef>
              </a:pPr>
              <a:r>
                <a:rPr lang="en-US" b="true" sz="2580">
                  <a:solidFill>
                    <a:srgbClr val="000000"/>
                  </a:solidFill>
                  <a:latin typeface="Open Sans Bold"/>
                  <a:ea typeface="Open Sans Bold"/>
                  <a:cs typeface="Open Sans Bold"/>
                  <a:sym typeface="Open Sans Bold"/>
                </a:rPr>
                <a:t>Vivek puspalak</a:t>
              </a:r>
            </a:p>
          </p:txBody>
        </p:sp>
      </p:grpSp>
      <p:grpSp>
        <p:nvGrpSpPr>
          <p:cNvPr name="Group 11" id="11"/>
          <p:cNvGrpSpPr/>
          <p:nvPr/>
        </p:nvGrpSpPr>
        <p:grpSpPr>
          <a:xfrm rot="0">
            <a:off x="5409518" y="6063542"/>
            <a:ext cx="7496513" cy="3245823"/>
            <a:chOff x="0" y="0"/>
            <a:chExt cx="9995350" cy="4327764"/>
          </a:xfrm>
        </p:grpSpPr>
        <p:sp>
          <p:nvSpPr>
            <p:cNvPr name="Freeform 12" id="12"/>
            <p:cNvSpPr/>
            <p:nvPr/>
          </p:nvSpPr>
          <p:spPr>
            <a:xfrm flipH="false" flipV="false" rot="0">
              <a:off x="573998" y="0"/>
              <a:ext cx="3399172" cy="3399172"/>
            </a:xfrm>
            <a:custGeom>
              <a:avLst/>
              <a:gdLst/>
              <a:ahLst/>
              <a:cxnLst/>
              <a:rect r="r" b="b" t="t" l="l"/>
              <a:pathLst>
                <a:path h="3399172" w="3399172">
                  <a:moveTo>
                    <a:pt x="0" y="0"/>
                  </a:moveTo>
                  <a:lnTo>
                    <a:pt x="3399172" y="0"/>
                  </a:lnTo>
                  <a:lnTo>
                    <a:pt x="3399172" y="3399172"/>
                  </a:lnTo>
                  <a:lnTo>
                    <a:pt x="0" y="33991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0" y="3748422"/>
              <a:ext cx="4547168" cy="579342"/>
            </a:xfrm>
            <a:prstGeom prst="rect">
              <a:avLst/>
            </a:prstGeom>
          </p:spPr>
          <p:txBody>
            <a:bodyPr anchor="t" rtlCol="false" tIns="0" lIns="0" bIns="0" rIns="0">
              <a:spAutoFit/>
            </a:bodyPr>
            <a:lstStyle/>
            <a:p>
              <a:pPr algn="just">
                <a:lnSpc>
                  <a:spcPts val="3613"/>
                </a:lnSpc>
                <a:spcBef>
                  <a:spcPct val="0"/>
                </a:spcBef>
              </a:pPr>
              <a:r>
                <a:rPr lang="en-US" b="true" sz="2580">
                  <a:solidFill>
                    <a:srgbClr val="000000"/>
                  </a:solidFill>
                  <a:latin typeface="Open Sans Bold"/>
                  <a:ea typeface="Open Sans Bold"/>
                  <a:cs typeface="Open Sans Bold"/>
                  <a:sym typeface="Open Sans Bold"/>
                </a:rPr>
                <a:t>Syed Nazmul Hasan</a:t>
              </a:r>
            </a:p>
          </p:txBody>
        </p:sp>
        <p:sp>
          <p:nvSpPr>
            <p:cNvPr name="Freeform 14" id="14"/>
            <p:cNvSpPr/>
            <p:nvPr/>
          </p:nvSpPr>
          <p:spPr>
            <a:xfrm flipH="false" flipV="false" rot="0">
              <a:off x="6559225" y="0"/>
              <a:ext cx="3399172" cy="3399172"/>
            </a:xfrm>
            <a:custGeom>
              <a:avLst/>
              <a:gdLst/>
              <a:ahLst/>
              <a:cxnLst/>
              <a:rect r="r" b="b" t="t" l="l"/>
              <a:pathLst>
                <a:path h="3399172" w="3399172">
                  <a:moveTo>
                    <a:pt x="0" y="0"/>
                  </a:moveTo>
                  <a:lnTo>
                    <a:pt x="3399171" y="0"/>
                  </a:lnTo>
                  <a:lnTo>
                    <a:pt x="3399171" y="3399172"/>
                  </a:lnTo>
                  <a:lnTo>
                    <a:pt x="0" y="33991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6522271" y="3748422"/>
              <a:ext cx="3473079" cy="579342"/>
            </a:xfrm>
            <a:prstGeom prst="rect">
              <a:avLst/>
            </a:prstGeom>
          </p:spPr>
          <p:txBody>
            <a:bodyPr anchor="t" rtlCol="false" tIns="0" lIns="0" bIns="0" rIns="0">
              <a:spAutoFit/>
            </a:bodyPr>
            <a:lstStyle/>
            <a:p>
              <a:pPr algn="ctr">
                <a:lnSpc>
                  <a:spcPts val="3613"/>
                </a:lnSpc>
                <a:spcBef>
                  <a:spcPct val="0"/>
                </a:spcBef>
              </a:pPr>
              <a:r>
                <a:rPr lang="en-US" b="true" sz="2580">
                  <a:solidFill>
                    <a:srgbClr val="000000"/>
                  </a:solidFill>
                  <a:latin typeface="Open Sans Bold"/>
                  <a:ea typeface="Open Sans Bold"/>
                  <a:cs typeface="Open Sans Bold"/>
                  <a:sym typeface="Open Sans Bold"/>
                </a:rPr>
                <a:t>Dinesh Ruthala</a:t>
              </a:r>
            </a:p>
          </p:txBody>
        </p:sp>
      </p:grpSp>
      <p:sp>
        <p:nvSpPr>
          <p:cNvPr name="Freeform 16" id="16"/>
          <p:cNvSpPr/>
          <p:nvPr/>
        </p:nvSpPr>
        <p:spPr>
          <a:xfrm flipH="false" flipV="false" rot="0">
            <a:off x="-211388" y="-256236"/>
            <a:ext cx="18720107" cy="12572828"/>
          </a:xfrm>
          <a:custGeom>
            <a:avLst/>
            <a:gdLst/>
            <a:ahLst/>
            <a:cxnLst/>
            <a:rect r="r" b="b" t="t" l="l"/>
            <a:pathLst>
              <a:path h="12572828" w="18720107">
                <a:moveTo>
                  <a:pt x="0" y="0"/>
                </a:moveTo>
                <a:lnTo>
                  <a:pt x="18720106" y="0"/>
                </a:lnTo>
                <a:lnTo>
                  <a:pt x="18720106" y="12572828"/>
                </a:lnTo>
                <a:lnTo>
                  <a:pt x="0" y="12572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7" id="17"/>
          <p:cNvSpPr/>
          <p:nvPr/>
        </p:nvSpPr>
        <p:spPr>
          <a:xfrm flipH="false" flipV="false" rot="0">
            <a:off x="48687" y="10099939"/>
            <a:ext cx="18239313" cy="12249917"/>
          </a:xfrm>
          <a:custGeom>
            <a:avLst/>
            <a:gdLst/>
            <a:ahLst/>
            <a:cxnLst/>
            <a:rect r="r" b="b" t="t" l="l"/>
            <a:pathLst>
              <a:path h="12249917" w="18239313">
                <a:moveTo>
                  <a:pt x="0" y="0"/>
                </a:moveTo>
                <a:lnTo>
                  <a:pt x="18239313" y="0"/>
                </a:lnTo>
                <a:lnTo>
                  <a:pt x="18239313" y="12249918"/>
                </a:lnTo>
                <a:lnTo>
                  <a:pt x="0" y="122499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5423375" y="589355"/>
            <a:ext cx="7468797" cy="802544"/>
          </a:xfrm>
          <a:prstGeom prst="rect">
            <a:avLst/>
          </a:prstGeom>
        </p:spPr>
        <p:txBody>
          <a:bodyPr anchor="t" rtlCol="false" tIns="0" lIns="0" bIns="0" rIns="0">
            <a:spAutoFit/>
          </a:bodyPr>
          <a:lstStyle/>
          <a:p>
            <a:pPr algn="ctr">
              <a:lnSpc>
                <a:spcPts val="6693"/>
              </a:lnSpc>
              <a:spcBef>
                <a:spcPct val="0"/>
              </a:spcBef>
            </a:pPr>
            <a:r>
              <a:rPr lang="en-US" b="true" sz="4780" u="sng">
                <a:solidFill>
                  <a:srgbClr val="000000"/>
                </a:solidFill>
                <a:latin typeface="Open Sans Bold"/>
                <a:ea typeface="Open Sans Bold"/>
                <a:cs typeface="Open Sans Bold"/>
                <a:sym typeface="Open Sans Bold"/>
              </a:rPr>
              <a:t>OUR TEAM MEMBERS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80815" y="1586304"/>
            <a:ext cx="10723326" cy="7966916"/>
          </a:xfrm>
          <a:custGeom>
            <a:avLst/>
            <a:gdLst/>
            <a:ahLst/>
            <a:cxnLst/>
            <a:rect r="r" b="b" t="t" l="l"/>
            <a:pathLst>
              <a:path h="7966916" w="10723326">
                <a:moveTo>
                  <a:pt x="0" y="0"/>
                </a:moveTo>
                <a:lnTo>
                  <a:pt x="10723327" y="0"/>
                </a:lnTo>
                <a:lnTo>
                  <a:pt x="10723327" y="7966916"/>
                </a:lnTo>
                <a:lnTo>
                  <a:pt x="0" y="7966916"/>
                </a:lnTo>
                <a:lnTo>
                  <a:pt x="0" y="0"/>
                </a:lnTo>
                <a:close/>
              </a:path>
            </a:pathLst>
          </a:custGeom>
          <a:blipFill>
            <a:blip r:embed="rId2"/>
            <a:stretch>
              <a:fillRect l="0" t="0" r="0" b="0"/>
            </a:stretch>
          </a:blipFill>
          <a:ln w="38100" cap="sq">
            <a:solidFill>
              <a:srgbClr val="CECECE"/>
            </a:solidFill>
            <a:prstDash val="solid"/>
            <a:miter/>
          </a:ln>
        </p:spPr>
      </p:sp>
      <p:grpSp>
        <p:nvGrpSpPr>
          <p:cNvPr name="Group 3" id="3"/>
          <p:cNvGrpSpPr/>
          <p:nvPr/>
        </p:nvGrpSpPr>
        <p:grpSpPr>
          <a:xfrm rot="0">
            <a:off x="1749133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0"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607746" y="412472"/>
            <a:ext cx="15883587" cy="752450"/>
          </a:xfrm>
          <a:prstGeom prst="rect">
            <a:avLst/>
          </a:prstGeom>
        </p:spPr>
        <p:txBody>
          <a:bodyPr anchor="t" rtlCol="false" tIns="0" lIns="0" bIns="0" rIns="0">
            <a:spAutoFit/>
          </a:bodyPr>
          <a:lstStyle/>
          <a:p>
            <a:pPr algn="l">
              <a:lnSpc>
                <a:spcPts val="6299"/>
              </a:lnSpc>
              <a:spcBef>
                <a:spcPct val="0"/>
              </a:spcBef>
            </a:pPr>
            <a:r>
              <a:rPr lang="en-US" b="true" sz="4499">
                <a:solidFill>
                  <a:srgbClr val="000000"/>
                </a:solidFill>
                <a:latin typeface="Open Sans Bold"/>
                <a:ea typeface="Open Sans Bold"/>
                <a:cs typeface="Open Sans Bold"/>
                <a:sym typeface="Open Sans Bold"/>
              </a:rPr>
              <a:t>Learner Reach by Country, Gender, and Cohort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33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0"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513973" y="1402653"/>
            <a:ext cx="10888348" cy="8259958"/>
          </a:xfrm>
          <a:custGeom>
            <a:avLst/>
            <a:gdLst/>
            <a:ahLst/>
            <a:cxnLst/>
            <a:rect r="r" b="b" t="t" l="l"/>
            <a:pathLst>
              <a:path h="8259958" w="10888348">
                <a:moveTo>
                  <a:pt x="0" y="0"/>
                </a:moveTo>
                <a:lnTo>
                  <a:pt x="10888347" y="0"/>
                </a:lnTo>
                <a:lnTo>
                  <a:pt x="10888347" y="8259958"/>
                </a:lnTo>
                <a:lnTo>
                  <a:pt x="0" y="8259958"/>
                </a:lnTo>
                <a:lnTo>
                  <a:pt x="0" y="0"/>
                </a:lnTo>
                <a:close/>
              </a:path>
            </a:pathLst>
          </a:custGeom>
          <a:blipFill>
            <a:blip r:embed="rId4"/>
            <a:stretch>
              <a:fillRect l="-671" t="0" r="0" b="0"/>
            </a:stretch>
          </a:blipFill>
        </p:spPr>
      </p:sp>
      <p:sp>
        <p:nvSpPr>
          <p:cNvPr name="TextBox 14" id="14"/>
          <p:cNvSpPr txBox="true"/>
          <p:nvPr/>
        </p:nvSpPr>
        <p:spPr>
          <a:xfrm rot="0">
            <a:off x="1287080" y="412472"/>
            <a:ext cx="16147103" cy="712444"/>
          </a:xfrm>
          <a:prstGeom prst="rect">
            <a:avLst/>
          </a:prstGeom>
        </p:spPr>
        <p:txBody>
          <a:bodyPr anchor="t" rtlCol="false" tIns="0" lIns="0" bIns="0" rIns="0">
            <a:spAutoFit/>
          </a:bodyPr>
          <a:lstStyle/>
          <a:p>
            <a:pPr algn="l">
              <a:lnSpc>
                <a:spcPts val="5879"/>
              </a:lnSpc>
              <a:spcBef>
                <a:spcPct val="0"/>
              </a:spcBef>
            </a:pPr>
            <a:r>
              <a:rPr lang="en-US" b="true" sz="4199">
                <a:solidFill>
                  <a:srgbClr val="000000"/>
                </a:solidFill>
                <a:latin typeface="Open Sans Bold"/>
                <a:ea typeface="Open Sans Bold"/>
                <a:cs typeface="Open Sans Bold"/>
                <a:sym typeface="Open Sans Bold"/>
              </a:rPr>
              <a:t>Learner Involvement by Education Level and Course Activity</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33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0"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2085977" y="460097"/>
            <a:ext cx="11870070" cy="712472"/>
          </a:xfrm>
          <a:prstGeom prst="rect">
            <a:avLst/>
          </a:prstGeom>
        </p:spPr>
        <p:txBody>
          <a:bodyPr anchor="t" rtlCol="false" tIns="0" lIns="0" bIns="0" rIns="0">
            <a:spAutoFit/>
          </a:bodyPr>
          <a:lstStyle/>
          <a:p>
            <a:pPr algn="l">
              <a:lnSpc>
                <a:spcPts val="5879"/>
              </a:lnSpc>
              <a:spcBef>
                <a:spcPct val="0"/>
              </a:spcBef>
            </a:pPr>
            <a:r>
              <a:rPr lang="en-US" b="true" sz="4199">
                <a:solidFill>
                  <a:srgbClr val="000000"/>
                </a:solidFill>
                <a:latin typeface="Open Sans Bold"/>
                <a:ea typeface="Open Sans Bold"/>
                <a:cs typeface="Open Sans Bold"/>
                <a:sym typeface="Open Sans Bold"/>
              </a:rPr>
              <a:t>Data Visuals And Key Insights(1/4):</a:t>
            </a:r>
          </a:p>
        </p:txBody>
      </p:sp>
      <p:grpSp>
        <p:nvGrpSpPr>
          <p:cNvPr name="Group 14" id="14"/>
          <p:cNvGrpSpPr/>
          <p:nvPr/>
        </p:nvGrpSpPr>
        <p:grpSpPr>
          <a:xfrm rot="0">
            <a:off x="9459796" y="2073446"/>
            <a:ext cx="5872263" cy="7143788"/>
            <a:chOff x="0" y="0"/>
            <a:chExt cx="7829683" cy="9525051"/>
          </a:xfrm>
        </p:grpSpPr>
        <p:sp>
          <p:nvSpPr>
            <p:cNvPr name="Freeform 15" id="15"/>
            <p:cNvSpPr/>
            <p:nvPr/>
          </p:nvSpPr>
          <p:spPr>
            <a:xfrm flipH="false" flipV="false" rot="0">
              <a:off x="0" y="0"/>
              <a:ext cx="7829683" cy="8492195"/>
            </a:xfrm>
            <a:custGeom>
              <a:avLst/>
              <a:gdLst/>
              <a:ahLst/>
              <a:cxnLst/>
              <a:rect r="r" b="b" t="t" l="l"/>
              <a:pathLst>
                <a:path h="8492195" w="7829683">
                  <a:moveTo>
                    <a:pt x="0" y="0"/>
                  </a:moveTo>
                  <a:lnTo>
                    <a:pt x="7829683" y="0"/>
                  </a:lnTo>
                  <a:lnTo>
                    <a:pt x="7829683" y="8492195"/>
                  </a:lnTo>
                  <a:lnTo>
                    <a:pt x="0" y="8492195"/>
                  </a:lnTo>
                  <a:lnTo>
                    <a:pt x="0" y="0"/>
                  </a:lnTo>
                  <a:close/>
                </a:path>
              </a:pathLst>
            </a:custGeom>
            <a:blipFill>
              <a:blip r:embed="rId4"/>
              <a:stretch>
                <a:fillRect l="0" t="0" r="0" b="0"/>
              </a:stretch>
            </a:blipFill>
            <a:ln w="38100" cap="sq">
              <a:solidFill>
                <a:srgbClr val="000000"/>
              </a:solidFill>
              <a:prstDash val="solid"/>
              <a:miter/>
            </a:ln>
          </p:spPr>
        </p:sp>
        <p:sp>
          <p:nvSpPr>
            <p:cNvPr name="TextBox 16" id="16"/>
            <p:cNvSpPr txBox="true"/>
            <p:nvPr/>
          </p:nvSpPr>
          <p:spPr>
            <a:xfrm rot="0">
              <a:off x="969488" y="8719236"/>
              <a:ext cx="5890707" cy="805815"/>
            </a:xfrm>
            <a:prstGeom prst="rect">
              <a:avLst/>
            </a:prstGeom>
          </p:spPr>
          <p:txBody>
            <a:bodyPr anchor="t" rtlCol="false" tIns="0" lIns="0" bIns="0" rIns="0">
              <a:spAutoFit/>
            </a:bodyPr>
            <a:lstStyle/>
            <a:p>
              <a:pPr algn="ctr">
                <a:lnSpc>
                  <a:spcPts val="2520"/>
                </a:lnSpc>
                <a:spcBef>
                  <a:spcPct val="0"/>
                </a:spcBef>
              </a:pPr>
              <a:r>
                <a:rPr lang="en-US" b="true" sz="1800">
                  <a:solidFill>
                    <a:srgbClr val="000000"/>
                  </a:solidFill>
                  <a:latin typeface="Open Sans Bold"/>
                  <a:ea typeface="Open Sans Bold"/>
                  <a:cs typeface="Open Sans Bold"/>
                  <a:sym typeface="Open Sans Bold"/>
                </a:rPr>
                <a:t>100K+</a:t>
              </a:r>
              <a:r>
                <a:rPr lang="en-US" b="true" sz="1800">
                  <a:solidFill>
                    <a:srgbClr val="000000"/>
                  </a:solidFill>
                  <a:latin typeface="Open Sans Bold"/>
                  <a:ea typeface="Open Sans Bold"/>
                  <a:cs typeface="Open Sans Bold"/>
                  <a:sym typeface="Open Sans Bold"/>
                </a:rPr>
                <a:t> LEARNERS, 168 UNIQUE OPPORTUNITIES</a:t>
              </a:r>
            </a:p>
          </p:txBody>
        </p:sp>
      </p:grpSp>
      <p:grpSp>
        <p:nvGrpSpPr>
          <p:cNvPr name="Group 17" id="17"/>
          <p:cNvGrpSpPr/>
          <p:nvPr/>
        </p:nvGrpSpPr>
        <p:grpSpPr>
          <a:xfrm rot="0">
            <a:off x="2085977" y="1967015"/>
            <a:ext cx="5214544" cy="6935895"/>
            <a:chOff x="0" y="0"/>
            <a:chExt cx="6952726" cy="9247860"/>
          </a:xfrm>
        </p:grpSpPr>
        <p:sp>
          <p:nvSpPr>
            <p:cNvPr name="Freeform 18" id="18"/>
            <p:cNvSpPr/>
            <p:nvPr/>
          </p:nvSpPr>
          <p:spPr>
            <a:xfrm flipH="false" flipV="false" rot="0">
              <a:off x="0" y="0"/>
              <a:ext cx="6952726" cy="8634104"/>
            </a:xfrm>
            <a:custGeom>
              <a:avLst/>
              <a:gdLst/>
              <a:ahLst/>
              <a:cxnLst/>
              <a:rect r="r" b="b" t="t" l="l"/>
              <a:pathLst>
                <a:path h="8634104" w="6952726">
                  <a:moveTo>
                    <a:pt x="0" y="0"/>
                  </a:moveTo>
                  <a:lnTo>
                    <a:pt x="6952726" y="0"/>
                  </a:lnTo>
                  <a:lnTo>
                    <a:pt x="6952726" y="8634104"/>
                  </a:lnTo>
                  <a:lnTo>
                    <a:pt x="0" y="8634104"/>
                  </a:lnTo>
                  <a:lnTo>
                    <a:pt x="0" y="0"/>
                  </a:lnTo>
                  <a:close/>
                </a:path>
              </a:pathLst>
            </a:custGeom>
            <a:blipFill>
              <a:blip r:embed="rId5"/>
              <a:stretch>
                <a:fillRect l="0" t="0" r="0" b="0"/>
              </a:stretch>
            </a:blipFill>
            <a:ln w="38100" cap="sq">
              <a:solidFill>
                <a:srgbClr val="59554C"/>
              </a:solidFill>
              <a:prstDash val="solid"/>
              <a:miter/>
            </a:ln>
          </p:spPr>
        </p:sp>
        <p:sp>
          <p:nvSpPr>
            <p:cNvPr name="TextBox 19" id="19"/>
            <p:cNvSpPr txBox="true"/>
            <p:nvPr/>
          </p:nvSpPr>
          <p:spPr>
            <a:xfrm rot="0">
              <a:off x="531009" y="8861145"/>
              <a:ext cx="5890707" cy="386715"/>
            </a:xfrm>
            <a:prstGeom prst="rect">
              <a:avLst/>
            </a:prstGeom>
          </p:spPr>
          <p:txBody>
            <a:bodyPr anchor="t" rtlCol="false" tIns="0" lIns="0" bIns="0" rIns="0">
              <a:spAutoFit/>
            </a:bodyPr>
            <a:lstStyle/>
            <a:p>
              <a:pPr algn="ctr">
                <a:lnSpc>
                  <a:spcPts val="2520"/>
                </a:lnSpc>
                <a:spcBef>
                  <a:spcPct val="0"/>
                </a:spcBef>
              </a:pPr>
              <a:r>
                <a:rPr lang="en-US" b="true" sz="1800">
                  <a:solidFill>
                    <a:srgbClr val="000000"/>
                  </a:solidFill>
                  <a:latin typeface="Open Sans Bold"/>
                  <a:ea typeface="Open Sans Bold"/>
                  <a:cs typeface="Open Sans Bold"/>
                  <a:sym typeface="Open Sans Bold"/>
                </a:rPr>
                <a:t>BA</a:t>
              </a:r>
              <a:r>
                <a:rPr lang="en-US" b="true" sz="1800">
                  <a:solidFill>
                    <a:srgbClr val="000000"/>
                  </a:solidFill>
                  <a:latin typeface="Open Sans Bold"/>
                  <a:ea typeface="Open Sans Bold"/>
                  <a:cs typeface="Open Sans Bold"/>
                  <a:sym typeface="Open Sans Bold"/>
                </a:rPr>
                <a:t>LANCED GENDER DISTRIBUTION</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2252024"/>
            <a:ext cx="7628058" cy="5606163"/>
          </a:xfrm>
          <a:custGeom>
            <a:avLst/>
            <a:gdLst/>
            <a:ahLst/>
            <a:cxnLst/>
            <a:rect r="r" b="b" t="t" l="l"/>
            <a:pathLst>
              <a:path h="5606163" w="7628058">
                <a:moveTo>
                  <a:pt x="0" y="0"/>
                </a:moveTo>
                <a:lnTo>
                  <a:pt x="7628058" y="0"/>
                </a:lnTo>
                <a:lnTo>
                  <a:pt x="7628058" y="5606162"/>
                </a:lnTo>
                <a:lnTo>
                  <a:pt x="0" y="5606162"/>
                </a:lnTo>
                <a:lnTo>
                  <a:pt x="0" y="0"/>
                </a:lnTo>
                <a:close/>
              </a:path>
            </a:pathLst>
          </a:custGeom>
          <a:blipFill>
            <a:blip r:embed="rId2"/>
            <a:stretch>
              <a:fillRect l="0" t="0" r="0" b="0"/>
            </a:stretch>
          </a:blipFill>
          <a:ln w="38100" cap="sq">
            <a:solidFill>
              <a:srgbClr val="000000"/>
            </a:solidFill>
            <a:prstDash val="solid"/>
            <a:miter/>
          </a:ln>
        </p:spPr>
      </p:sp>
      <p:grpSp>
        <p:nvGrpSpPr>
          <p:cNvPr name="Group 3" id="3"/>
          <p:cNvGrpSpPr/>
          <p:nvPr/>
        </p:nvGrpSpPr>
        <p:grpSpPr>
          <a:xfrm rot="0">
            <a:off x="1749133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0"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344230" y="2252024"/>
            <a:ext cx="7313995" cy="5606163"/>
          </a:xfrm>
          <a:custGeom>
            <a:avLst/>
            <a:gdLst/>
            <a:ahLst/>
            <a:cxnLst/>
            <a:rect r="r" b="b" t="t" l="l"/>
            <a:pathLst>
              <a:path h="5606163" w="7313995">
                <a:moveTo>
                  <a:pt x="0" y="0"/>
                </a:moveTo>
                <a:lnTo>
                  <a:pt x="7313995" y="0"/>
                </a:lnTo>
                <a:lnTo>
                  <a:pt x="7313995" y="5606162"/>
                </a:lnTo>
                <a:lnTo>
                  <a:pt x="0" y="5606162"/>
                </a:lnTo>
                <a:lnTo>
                  <a:pt x="0" y="0"/>
                </a:lnTo>
                <a:close/>
              </a:path>
            </a:pathLst>
          </a:custGeom>
          <a:blipFill>
            <a:blip r:embed="rId5"/>
            <a:stretch>
              <a:fillRect l="-1355" t="0" r="-1355" b="0"/>
            </a:stretch>
          </a:blipFill>
          <a:ln w="38100" cap="sq">
            <a:solidFill>
              <a:srgbClr val="000000"/>
            </a:solidFill>
            <a:prstDash val="solid"/>
            <a:miter/>
          </a:ln>
        </p:spPr>
      </p:sp>
      <p:sp>
        <p:nvSpPr>
          <p:cNvPr name="TextBox 15" id="15"/>
          <p:cNvSpPr txBox="true"/>
          <p:nvPr/>
        </p:nvSpPr>
        <p:spPr>
          <a:xfrm rot="0">
            <a:off x="1572830" y="450572"/>
            <a:ext cx="16147103" cy="712444"/>
          </a:xfrm>
          <a:prstGeom prst="rect">
            <a:avLst/>
          </a:prstGeom>
        </p:spPr>
        <p:txBody>
          <a:bodyPr anchor="t" rtlCol="false" tIns="0" lIns="0" bIns="0" rIns="0">
            <a:spAutoFit/>
          </a:bodyPr>
          <a:lstStyle/>
          <a:p>
            <a:pPr algn="l">
              <a:lnSpc>
                <a:spcPts val="5879"/>
              </a:lnSpc>
              <a:spcBef>
                <a:spcPct val="0"/>
              </a:spcBef>
            </a:pPr>
            <a:r>
              <a:rPr lang="en-US" b="true" sz="4199">
                <a:solidFill>
                  <a:srgbClr val="000000"/>
                </a:solidFill>
                <a:latin typeface="Open Sans Bold"/>
                <a:ea typeface="Open Sans Bold"/>
                <a:cs typeface="Open Sans Bold"/>
                <a:sym typeface="Open Sans Bold"/>
              </a:rPr>
              <a:t>Data Visuals And Key Insights(2/4):</a:t>
            </a:r>
          </a:p>
        </p:txBody>
      </p:sp>
      <p:sp>
        <p:nvSpPr>
          <p:cNvPr name="TextBox 16" id="16"/>
          <p:cNvSpPr txBox="true"/>
          <p:nvPr/>
        </p:nvSpPr>
        <p:spPr>
          <a:xfrm rot="0">
            <a:off x="1344230" y="8108435"/>
            <a:ext cx="7313995"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Open Sans Bold"/>
                <a:ea typeface="Open Sans Bold"/>
                <a:cs typeface="Open Sans Bold"/>
                <a:sym typeface="Open Sans Bold"/>
              </a:rPr>
              <a:t>CERTAIN COH</a:t>
            </a:r>
            <a:r>
              <a:rPr lang="en-US" b="true" sz="1899">
                <a:solidFill>
                  <a:srgbClr val="000000"/>
                </a:solidFill>
                <a:latin typeface="Open Sans Bold"/>
                <a:ea typeface="Open Sans Bold"/>
                <a:cs typeface="Open Sans Bold"/>
                <a:sym typeface="Open Sans Bold"/>
              </a:rPr>
              <a:t>ORT CODES HAVE CONSISTENTLY HIGH PARTICIPATION</a:t>
            </a:r>
          </a:p>
        </p:txBody>
      </p:sp>
      <p:sp>
        <p:nvSpPr>
          <p:cNvPr name="TextBox 17" id="17"/>
          <p:cNvSpPr txBox="true"/>
          <p:nvPr/>
        </p:nvSpPr>
        <p:spPr>
          <a:xfrm rot="0">
            <a:off x="9301032" y="8108435"/>
            <a:ext cx="7313995"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Open Sans Bold"/>
                <a:ea typeface="Open Sans Bold"/>
                <a:cs typeface="Open Sans Bold"/>
                <a:sym typeface="Open Sans Bold"/>
              </a:rPr>
              <a:t>LEARNE</a:t>
            </a:r>
            <a:r>
              <a:rPr lang="en-US" b="true" sz="1899">
                <a:solidFill>
                  <a:srgbClr val="000000"/>
                </a:solidFill>
                <a:latin typeface="Open Sans Bold"/>
                <a:ea typeface="Open Sans Bold"/>
                <a:cs typeface="Open Sans Bold"/>
                <a:sym typeface="Open Sans Bold"/>
              </a:rPr>
              <a:t>R ENGAGEMENT ACROSS COUNTRIES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44230" y="2340384"/>
            <a:ext cx="6712915" cy="5699128"/>
          </a:xfrm>
          <a:custGeom>
            <a:avLst/>
            <a:gdLst/>
            <a:ahLst/>
            <a:cxnLst/>
            <a:rect r="r" b="b" t="t" l="l"/>
            <a:pathLst>
              <a:path h="5699128" w="6712915">
                <a:moveTo>
                  <a:pt x="0" y="0"/>
                </a:moveTo>
                <a:lnTo>
                  <a:pt x="6712915" y="0"/>
                </a:lnTo>
                <a:lnTo>
                  <a:pt x="6712915" y="5699128"/>
                </a:lnTo>
                <a:lnTo>
                  <a:pt x="0" y="5699128"/>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496630" y="441047"/>
            <a:ext cx="16147103" cy="712444"/>
          </a:xfrm>
          <a:prstGeom prst="rect">
            <a:avLst/>
          </a:prstGeom>
        </p:spPr>
        <p:txBody>
          <a:bodyPr anchor="t" rtlCol="false" tIns="0" lIns="0" bIns="0" rIns="0">
            <a:spAutoFit/>
          </a:bodyPr>
          <a:lstStyle/>
          <a:p>
            <a:pPr algn="l">
              <a:lnSpc>
                <a:spcPts val="5879"/>
              </a:lnSpc>
              <a:spcBef>
                <a:spcPct val="0"/>
              </a:spcBef>
            </a:pPr>
            <a:r>
              <a:rPr lang="en-US" b="true" sz="4199">
                <a:solidFill>
                  <a:srgbClr val="000000"/>
                </a:solidFill>
                <a:latin typeface="Open Sans Bold"/>
                <a:ea typeface="Open Sans Bold"/>
                <a:cs typeface="Open Sans Bold"/>
                <a:sym typeface="Open Sans Bold"/>
              </a:rPr>
              <a:t>Data Visuals And Key Insights(3/4):</a:t>
            </a:r>
          </a:p>
        </p:txBody>
      </p:sp>
      <p:grpSp>
        <p:nvGrpSpPr>
          <p:cNvPr name="Group 4" id="4"/>
          <p:cNvGrpSpPr/>
          <p:nvPr/>
        </p:nvGrpSpPr>
        <p:grpSpPr>
          <a:xfrm rot="0">
            <a:off x="9144000" y="2107987"/>
            <a:ext cx="16147103" cy="5931525"/>
            <a:chOff x="0" y="0"/>
            <a:chExt cx="21529470" cy="7908700"/>
          </a:xfrm>
        </p:grpSpPr>
        <p:sp>
          <p:nvSpPr>
            <p:cNvPr name="Freeform 5" id="5"/>
            <p:cNvSpPr/>
            <p:nvPr/>
          </p:nvSpPr>
          <p:spPr>
            <a:xfrm flipH="false" flipV="false" rot="0">
              <a:off x="0" y="973963"/>
              <a:ext cx="10242519" cy="6934737"/>
            </a:xfrm>
            <a:custGeom>
              <a:avLst/>
              <a:gdLst/>
              <a:ahLst/>
              <a:cxnLst/>
              <a:rect r="r" b="b" t="t" l="l"/>
              <a:pathLst>
                <a:path h="6934737" w="10242519">
                  <a:moveTo>
                    <a:pt x="0" y="0"/>
                  </a:moveTo>
                  <a:lnTo>
                    <a:pt x="10242519" y="0"/>
                  </a:lnTo>
                  <a:lnTo>
                    <a:pt x="10242519" y="6934737"/>
                  </a:lnTo>
                  <a:lnTo>
                    <a:pt x="0" y="6934737"/>
                  </a:lnTo>
                  <a:lnTo>
                    <a:pt x="0" y="0"/>
                  </a:lnTo>
                  <a:close/>
                </a:path>
              </a:pathLst>
            </a:custGeom>
            <a:blipFill>
              <a:blip r:embed="rId3"/>
              <a:stretch>
                <a:fillRect l="0" t="0" r="0" b="0"/>
              </a:stretch>
            </a:blipFill>
            <a:ln w="38100" cap="sq">
              <a:solidFill>
                <a:srgbClr val="000000"/>
              </a:solidFill>
              <a:prstDash val="solid"/>
              <a:miter/>
            </a:ln>
          </p:spPr>
        </p:sp>
        <p:sp>
          <p:nvSpPr>
            <p:cNvPr name="TextBox 6" id="6"/>
            <p:cNvSpPr txBox="true"/>
            <p:nvPr/>
          </p:nvSpPr>
          <p:spPr>
            <a:xfrm rot="0">
              <a:off x="0" y="-47625"/>
              <a:ext cx="21529470" cy="503168"/>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Open Sans Bold"/>
                  <a:ea typeface="Open Sans Bold"/>
                  <a:cs typeface="Open Sans Bold"/>
                  <a:sym typeface="Open Sans Bold"/>
                </a:rPr>
                <a:t>Positive Correlation Between Duration and Participation</a:t>
              </a:r>
            </a:p>
          </p:txBody>
        </p:sp>
      </p:grpSp>
      <p:grpSp>
        <p:nvGrpSpPr>
          <p:cNvPr name="Group 7" id="7"/>
          <p:cNvGrpSpPr/>
          <p:nvPr/>
        </p:nvGrpSpPr>
        <p:grpSpPr>
          <a:xfrm rot="0">
            <a:off x="17491333" y="-989670"/>
            <a:ext cx="1080715" cy="2956684"/>
            <a:chOff x="0" y="0"/>
            <a:chExt cx="284633" cy="778715"/>
          </a:xfrm>
        </p:grpSpPr>
        <p:sp>
          <p:nvSpPr>
            <p:cNvPr name="Freeform 8" id="8"/>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9" id="9"/>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529352" y="9803843"/>
            <a:ext cx="19346704" cy="821917"/>
            <a:chOff x="0" y="0"/>
            <a:chExt cx="5095428" cy="216472"/>
          </a:xfrm>
        </p:grpSpPr>
        <p:sp>
          <p:nvSpPr>
            <p:cNvPr name="Freeform 11" id="11"/>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12" id="12"/>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0" y="-989670"/>
            <a:ext cx="1080715" cy="2956684"/>
            <a:chOff x="0" y="0"/>
            <a:chExt cx="284633" cy="778715"/>
          </a:xfrm>
        </p:grpSpPr>
        <p:sp>
          <p:nvSpPr>
            <p:cNvPr name="Freeform 16" id="16"/>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7" id="17"/>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1863329" y="8270030"/>
            <a:ext cx="5674718"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Open Sans Bold"/>
                <a:ea typeface="Open Sans Bold"/>
                <a:cs typeface="Open Sans Bold"/>
                <a:sym typeface="Open Sans Bold"/>
              </a:rPr>
              <a:t>TOP 5 C</a:t>
            </a:r>
            <a:r>
              <a:rPr lang="en-US" b="true" sz="1899">
                <a:solidFill>
                  <a:srgbClr val="000000"/>
                </a:solidFill>
                <a:latin typeface="Open Sans Bold"/>
                <a:ea typeface="Open Sans Bold"/>
                <a:cs typeface="Open Sans Bold"/>
                <a:sym typeface="Open Sans Bold"/>
              </a:rPr>
              <a:t>OURSES DOMINATE COMPLETION RATES</a:t>
            </a:r>
          </a:p>
        </p:txBody>
      </p:sp>
      <p:sp>
        <p:nvSpPr>
          <p:cNvPr name="TextBox 19" id="19"/>
          <p:cNvSpPr txBox="true"/>
          <p:nvPr/>
        </p:nvSpPr>
        <p:spPr>
          <a:xfrm rot="0">
            <a:off x="9895096" y="8245900"/>
            <a:ext cx="6175177"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Open Sans Bold"/>
                <a:ea typeface="Open Sans Bold"/>
                <a:cs typeface="Open Sans Bold"/>
                <a:sym typeface="Open Sans Bold"/>
              </a:rPr>
              <a:t>LONGER OPP</a:t>
            </a:r>
            <a:r>
              <a:rPr lang="en-US" b="true" sz="1899">
                <a:solidFill>
                  <a:srgbClr val="000000"/>
                </a:solidFill>
                <a:latin typeface="Open Sans Bold"/>
                <a:ea typeface="Open Sans Bold"/>
                <a:cs typeface="Open Sans Bold"/>
                <a:sym typeface="Open Sans Bold"/>
              </a:rPr>
              <a:t>ORTUNITIES ATTRACT MORE LEARNERS</a:t>
            </a:r>
          </a:p>
          <a:p>
            <a:pPr algn="ctr">
              <a:lnSpc>
                <a:spcPts val="2659"/>
              </a:lnSpc>
              <a:spcBef>
                <a:spcPct val="0"/>
              </a:spcBef>
            </a:pPr>
            <a:r>
              <a:rPr lang="en-US" b="true" sz="1899">
                <a:solidFill>
                  <a:srgbClr val="000000"/>
                </a:solidFill>
                <a:latin typeface="Open Sans Bold"/>
                <a:ea typeface="Open Sans Bold"/>
                <a:cs typeface="Open Sans Bold"/>
                <a:sym typeface="Open Sans Bold"/>
              </a:rPr>
              <a:t> (BUBBLE CHART INSIGHT)</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33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0"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86136" y="2206793"/>
            <a:ext cx="7557864" cy="5873413"/>
          </a:xfrm>
          <a:custGeom>
            <a:avLst/>
            <a:gdLst/>
            <a:ahLst/>
            <a:cxnLst/>
            <a:rect r="r" b="b" t="t" l="l"/>
            <a:pathLst>
              <a:path h="5873413" w="7557864">
                <a:moveTo>
                  <a:pt x="0" y="0"/>
                </a:moveTo>
                <a:lnTo>
                  <a:pt x="7557864" y="0"/>
                </a:lnTo>
                <a:lnTo>
                  <a:pt x="7557864" y="5873414"/>
                </a:lnTo>
                <a:lnTo>
                  <a:pt x="0" y="5873414"/>
                </a:lnTo>
                <a:lnTo>
                  <a:pt x="0" y="0"/>
                </a:lnTo>
                <a:close/>
              </a:path>
            </a:pathLst>
          </a:custGeom>
          <a:blipFill>
            <a:blip r:embed="rId4"/>
            <a:stretch>
              <a:fillRect l="0" t="0" r="0" b="0"/>
            </a:stretch>
          </a:blipFill>
          <a:ln w="38100" cap="sq">
            <a:solidFill>
              <a:srgbClr val="000000"/>
            </a:solidFill>
            <a:prstDash val="solid"/>
            <a:miter/>
          </a:ln>
        </p:spPr>
      </p:sp>
      <p:sp>
        <p:nvSpPr>
          <p:cNvPr name="Freeform 14" id="14"/>
          <p:cNvSpPr/>
          <p:nvPr/>
        </p:nvSpPr>
        <p:spPr>
          <a:xfrm flipH="false" flipV="false" rot="0">
            <a:off x="9479591" y="2206793"/>
            <a:ext cx="7557864" cy="5873413"/>
          </a:xfrm>
          <a:custGeom>
            <a:avLst/>
            <a:gdLst/>
            <a:ahLst/>
            <a:cxnLst/>
            <a:rect r="r" b="b" t="t" l="l"/>
            <a:pathLst>
              <a:path h="5873413" w="7557864">
                <a:moveTo>
                  <a:pt x="0" y="0"/>
                </a:moveTo>
                <a:lnTo>
                  <a:pt x="7557864" y="0"/>
                </a:lnTo>
                <a:lnTo>
                  <a:pt x="7557864" y="5873414"/>
                </a:lnTo>
                <a:lnTo>
                  <a:pt x="0" y="5873414"/>
                </a:lnTo>
                <a:lnTo>
                  <a:pt x="0" y="0"/>
                </a:lnTo>
                <a:close/>
              </a:path>
            </a:pathLst>
          </a:custGeom>
          <a:blipFill>
            <a:blip r:embed="rId4"/>
            <a:stretch>
              <a:fillRect l="0" t="0" r="0" b="0"/>
            </a:stretch>
          </a:blipFill>
          <a:ln w="38100" cap="sq">
            <a:solidFill>
              <a:srgbClr val="000000"/>
            </a:solidFill>
            <a:prstDash val="solid"/>
            <a:miter/>
          </a:ln>
        </p:spPr>
      </p:sp>
      <p:sp>
        <p:nvSpPr>
          <p:cNvPr name="Freeform 15" id="15"/>
          <p:cNvSpPr/>
          <p:nvPr/>
        </p:nvSpPr>
        <p:spPr>
          <a:xfrm flipH="false" flipV="false" rot="0">
            <a:off x="9479591" y="2212729"/>
            <a:ext cx="7961487" cy="5867478"/>
          </a:xfrm>
          <a:custGeom>
            <a:avLst/>
            <a:gdLst/>
            <a:ahLst/>
            <a:cxnLst/>
            <a:rect r="r" b="b" t="t" l="l"/>
            <a:pathLst>
              <a:path h="5867478" w="7961487">
                <a:moveTo>
                  <a:pt x="0" y="0"/>
                </a:moveTo>
                <a:lnTo>
                  <a:pt x="7961487" y="0"/>
                </a:lnTo>
                <a:lnTo>
                  <a:pt x="7961487" y="5867478"/>
                </a:lnTo>
                <a:lnTo>
                  <a:pt x="0" y="5867478"/>
                </a:lnTo>
                <a:lnTo>
                  <a:pt x="0" y="0"/>
                </a:lnTo>
                <a:close/>
              </a:path>
            </a:pathLst>
          </a:custGeom>
          <a:blipFill>
            <a:blip r:embed="rId5"/>
            <a:stretch>
              <a:fillRect l="0" t="0" r="0" b="0"/>
            </a:stretch>
          </a:blipFill>
          <a:ln w="38100" cap="sq">
            <a:solidFill>
              <a:srgbClr val="000000"/>
            </a:solidFill>
            <a:prstDash val="solid"/>
            <a:miter/>
          </a:ln>
        </p:spPr>
      </p:sp>
      <p:sp>
        <p:nvSpPr>
          <p:cNvPr name="TextBox 16" id="16"/>
          <p:cNvSpPr txBox="true"/>
          <p:nvPr/>
        </p:nvSpPr>
        <p:spPr>
          <a:xfrm rot="0">
            <a:off x="1586136" y="412472"/>
            <a:ext cx="16147103" cy="712444"/>
          </a:xfrm>
          <a:prstGeom prst="rect">
            <a:avLst/>
          </a:prstGeom>
        </p:spPr>
        <p:txBody>
          <a:bodyPr anchor="t" rtlCol="false" tIns="0" lIns="0" bIns="0" rIns="0">
            <a:spAutoFit/>
          </a:bodyPr>
          <a:lstStyle/>
          <a:p>
            <a:pPr algn="l">
              <a:lnSpc>
                <a:spcPts val="5879"/>
              </a:lnSpc>
              <a:spcBef>
                <a:spcPct val="0"/>
              </a:spcBef>
            </a:pPr>
            <a:r>
              <a:rPr lang="en-US" b="true" sz="4199">
                <a:solidFill>
                  <a:srgbClr val="000000"/>
                </a:solidFill>
                <a:latin typeface="Open Sans Bold"/>
                <a:ea typeface="Open Sans Bold"/>
                <a:cs typeface="Open Sans Bold"/>
                <a:sym typeface="Open Sans Bold"/>
              </a:rPr>
              <a:t>Data Visuals And Key Insights(4/4):</a:t>
            </a:r>
          </a:p>
        </p:txBody>
      </p:sp>
      <p:sp>
        <p:nvSpPr>
          <p:cNvPr name="TextBox 17" id="17"/>
          <p:cNvSpPr txBox="true"/>
          <p:nvPr/>
        </p:nvSpPr>
        <p:spPr>
          <a:xfrm rot="0">
            <a:off x="2339381" y="8270030"/>
            <a:ext cx="4722614"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Open Sans Bold"/>
                <a:ea typeface="Open Sans Bold"/>
                <a:cs typeface="Open Sans Bold"/>
                <a:sym typeface="Open Sans Bold"/>
              </a:rPr>
              <a:t>YEA</a:t>
            </a:r>
            <a:r>
              <a:rPr lang="en-US" b="true" sz="1899">
                <a:solidFill>
                  <a:srgbClr val="000000"/>
                </a:solidFill>
                <a:latin typeface="Open Sans Bold"/>
                <a:ea typeface="Open Sans Bold"/>
                <a:cs typeface="Open Sans Bold"/>
                <a:sym typeface="Open Sans Bold"/>
              </a:rPr>
              <a:t>R-WISE ENGAGEMENT BY CATEGORY</a:t>
            </a:r>
          </a:p>
        </p:txBody>
      </p:sp>
      <p:sp>
        <p:nvSpPr>
          <p:cNvPr name="TextBox 18" id="18"/>
          <p:cNvSpPr txBox="true"/>
          <p:nvPr/>
        </p:nvSpPr>
        <p:spPr>
          <a:xfrm rot="0">
            <a:off x="11099028" y="8270030"/>
            <a:ext cx="4722614"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Open Sans Bold"/>
                <a:ea typeface="Open Sans Bold"/>
                <a:cs typeface="Open Sans Bold"/>
                <a:sym typeface="Open Sans Bold"/>
              </a:rPr>
              <a:t>YEA</a:t>
            </a:r>
            <a:r>
              <a:rPr lang="en-US" b="true" sz="1899">
                <a:solidFill>
                  <a:srgbClr val="000000"/>
                </a:solidFill>
                <a:latin typeface="Open Sans Bold"/>
                <a:ea typeface="Open Sans Bold"/>
                <a:cs typeface="Open Sans Bold"/>
                <a:sym typeface="Open Sans Bold"/>
              </a:rPr>
              <a:t>R-WISE ENGAGEMENT BY CATEGORY</a:t>
            </a:r>
          </a:p>
          <a:p>
            <a:pPr algn="ctr">
              <a:lnSpc>
                <a:spcPts val="2659"/>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336272"/>
            <a:ext cx="8537178" cy="1368675"/>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CONCLUSION</a:t>
            </a:r>
          </a:p>
        </p:txBody>
      </p:sp>
      <p:sp>
        <p:nvSpPr>
          <p:cNvPr name="TextBox 3" id="3"/>
          <p:cNvSpPr txBox="true"/>
          <p:nvPr/>
        </p:nvSpPr>
        <p:spPr>
          <a:xfrm rot="0">
            <a:off x="2394467" y="2802536"/>
            <a:ext cx="14075762" cy="5127872"/>
          </a:xfrm>
          <a:prstGeom prst="rect">
            <a:avLst/>
          </a:prstGeom>
        </p:spPr>
        <p:txBody>
          <a:bodyPr anchor="t" rtlCol="false" tIns="0" lIns="0" bIns="0" rIns="0">
            <a:spAutoFit/>
          </a:bodyPr>
          <a:lstStyle/>
          <a:p>
            <a:pPr algn="just">
              <a:lnSpc>
                <a:spcPts val="4536"/>
              </a:lnSpc>
            </a:pPr>
            <a:r>
              <a:rPr lang="en-US" sz="3240">
                <a:solidFill>
                  <a:srgbClr val="000000"/>
                </a:solidFill>
                <a:latin typeface="Century Gothic Paneuropean"/>
                <a:ea typeface="Century Gothic Paneuropean"/>
                <a:cs typeface="Century Gothic Paneuropean"/>
                <a:sym typeface="Century Gothic Paneuropean"/>
              </a:rPr>
              <a:t>Our collaborative efforts in data cleaning, processing, and visualization were essential in uncovering meaningful insights into learner participation, regional demographics, and engagement trends. The analysis showed strong involvement from countries like India and Nigeria, a mostly student audience, and a clear preference for longer-duration opportunities. Balanced gender distribution and cohort trends offered valuable guidance for targeted outreach and course planning, while our structured approach improved reporting accuracy and decision-making.</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554575"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8294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43074" y="4943792"/>
            <a:ext cx="16601852" cy="481331"/>
          </a:xfrm>
          <a:prstGeom prst="rect">
            <a:avLst/>
          </a:prstGeom>
        </p:spPr>
        <p:txBody>
          <a:bodyPr anchor="t" rtlCol="false" tIns="0" lIns="0" bIns="0" rIns="0">
            <a:spAutoFit/>
          </a:bodyPr>
          <a:lstStyle/>
          <a:p>
            <a:pPr algn="ctr">
              <a:lnSpc>
                <a:spcPts val="3919"/>
              </a:lnSpc>
              <a:spcBef>
                <a:spcPct val="0"/>
              </a:spcBef>
            </a:pPr>
            <a:r>
              <a:rPr lang="en-US" sz="2799" u="sng">
                <a:solidFill>
                  <a:srgbClr val="6187EA"/>
                </a:solidFill>
                <a:latin typeface="Open Sans"/>
                <a:ea typeface="Open Sans"/>
                <a:cs typeface="Open Sans"/>
                <a:sym typeface="Open Sans"/>
                <a:hlinkClick r:id="rId2" tooltip="https://lookerstudio.google.com/u/0/reporting/e5b1fd8d-3b78-4b7e-aa53-fa294c88be91/page/xnoIF"/>
              </a:rPr>
              <a:t>https://lookerstudio.google.com/u/0/reporting/e5b1fd8d-3b78-4b7e-aa53-fa294c88be91/page/xnoIF</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554575"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8294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564641" y="3209781"/>
            <a:ext cx="11158719" cy="1368675"/>
          </a:xfrm>
          <a:prstGeom prst="rect">
            <a:avLst/>
          </a:prstGeom>
        </p:spPr>
        <p:txBody>
          <a:bodyPr anchor="t" rtlCol="false" tIns="0" lIns="0" bIns="0" rIns="0">
            <a:spAutoFit/>
          </a:bodyPr>
          <a:lstStyle/>
          <a:p>
            <a:pPr algn="l">
              <a:lnSpc>
                <a:spcPts val="11189"/>
              </a:lnSpc>
            </a:pPr>
            <a:r>
              <a:rPr lang="en-US" sz="7992" b="true">
                <a:solidFill>
                  <a:srgbClr val="000000"/>
                </a:solidFill>
                <a:latin typeface="Century Gothic Paneuropean Bold"/>
                <a:ea typeface="Century Gothic Paneuropean Bold"/>
                <a:cs typeface="Century Gothic Paneuropean Bold"/>
                <a:sym typeface="Century Gothic Paneuropean Bold"/>
              </a:rPr>
              <a:t>OUR DASHBOARD LINK</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575387" y="3004425"/>
            <a:ext cx="4518707" cy="3939865"/>
          </a:xfrm>
          <a:custGeom>
            <a:avLst/>
            <a:gdLst/>
            <a:ahLst/>
            <a:cxnLst/>
            <a:rect r="r" b="b" t="t" l="l"/>
            <a:pathLst>
              <a:path h="3939865" w="4518707">
                <a:moveTo>
                  <a:pt x="4518707" y="0"/>
                </a:moveTo>
                <a:lnTo>
                  <a:pt x="0" y="0"/>
                </a:lnTo>
                <a:lnTo>
                  <a:pt x="0" y="3939865"/>
                </a:lnTo>
                <a:lnTo>
                  <a:pt x="4518707" y="3939865"/>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488343" y="-989670"/>
            <a:ext cx="1080715" cy="2956684"/>
            <a:chOff x="0" y="0"/>
            <a:chExt cx="284633" cy="778715"/>
          </a:xfrm>
        </p:grpSpPr>
        <p:sp>
          <p:nvSpPr>
            <p:cNvPr name="Freeform 10" id="10"/>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1" id="11"/>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3738037" y="598340"/>
            <a:ext cx="10811926" cy="1368675"/>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RECOMMENDATIONS</a:t>
            </a:r>
          </a:p>
        </p:txBody>
      </p:sp>
      <p:grpSp>
        <p:nvGrpSpPr>
          <p:cNvPr name="Group 13" id="13"/>
          <p:cNvGrpSpPr/>
          <p:nvPr/>
        </p:nvGrpSpPr>
        <p:grpSpPr>
          <a:xfrm rot="0">
            <a:off x="1569057" y="3004425"/>
            <a:ext cx="15104046" cy="2411945"/>
            <a:chOff x="0" y="0"/>
            <a:chExt cx="20138728" cy="3215926"/>
          </a:xfrm>
        </p:grpSpPr>
        <p:sp>
          <p:nvSpPr>
            <p:cNvPr name="Freeform 14" id="14"/>
            <p:cNvSpPr/>
            <p:nvPr/>
          </p:nvSpPr>
          <p:spPr>
            <a:xfrm flipH="false" flipV="false" rot="0">
              <a:off x="0" y="0"/>
              <a:ext cx="1762882" cy="1762882"/>
            </a:xfrm>
            <a:custGeom>
              <a:avLst/>
              <a:gdLst/>
              <a:ahLst/>
              <a:cxnLst/>
              <a:rect r="r" b="b" t="t" l="l"/>
              <a:pathLst>
                <a:path h="1762882" w="1762882">
                  <a:moveTo>
                    <a:pt x="0" y="0"/>
                  </a:moveTo>
                  <a:lnTo>
                    <a:pt x="1762882" y="0"/>
                  </a:lnTo>
                  <a:lnTo>
                    <a:pt x="1762882" y="1762882"/>
                  </a:lnTo>
                  <a:lnTo>
                    <a:pt x="0" y="17628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2062882" y="-66675"/>
              <a:ext cx="17659710" cy="794328"/>
            </a:xfrm>
            <a:prstGeom prst="rect">
              <a:avLst/>
            </a:prstGeom>
          </p:spPr>
          <p:txBody>
            <a:bodyPr anchor="t" rtlCol="false" tIns="0" lIns="0" bIns="0" rIns="0">
              <a:spAutoFit/>
            </a:bodyPr>
            <a:lstStyle/>
            <a:p>
              <a:pPr algn="l">
                <a:lnSpc>
                  <a:spcPts val="5096"/>
                </a:lnSpc>
              </a:pPr>
              <a:r>
                <a:rPr lang="en-US" sz="3640" b="true">
                  <a:solidFill>
                    <a:srgbClr val="000000"/>
                  </a:solidFill>
                  <a:latin typeface="Century Gothic Paneuropean Bold"/>
                  <a:ea typeface="Century Gothic Paneuropean Bold"/>
                  <a:cs typeface="Century Gothic Paneuropean Bold"/>
                  <a:sym typeface="Century Gothic Paneuropean Bold"/>
                </a:rPr>
                <a:t>Expand Targeted Outreach in High-Engagement Regions:</a:t>
              </a:r>
            </a:p>
          </p:txBody>
        </p:sp>
        <p:sp>
          <p:nvSpPr>
            <p:cNvPr name="TextBox 16" id="16"/>
            <p:cNvSpPr txBox="true"/>
            <p:nvPr/>
          </p:nvSpPr>
          <p:spPr>
            <a:xfrm rot="0">
              <a:off x="2062882" y="1137882"/>
              <a:ext cx="18075846" cy="2078045"/>
            </a:xfrm>
            <a:prstGeom prst="rect">
              <a:avLst/>
            </a:prstGeom>
          </p:spPr>
          <p:txBody>
            <a:bodyPr anchor="t" rtlCol="false" tIns="0" lIns="0" bIns="0" rIns="0">
              <a:spAutoFit/>
            </a:bodyPr>
            <a:lstStyle/>
            <a:p>
              <a:pPr algn="l">
                <a:lnSpc>
                  <a:spcPts val="4256"/>
                </a:lnSpc>
              </a:pPr>
              <a:r>
                <a:rPr lang="en-US" sz="3040">
                  <a:solidFill>
                    <a:srgbClr val="000000"/>
                  </a:solidFill>
                  <a:latin typeface="Century Gothic Paneuropean"/>
                  <a:ea typeface="Century Gothic Paneuropean"/>
                  <a:cs typeface="Century Gothic Paneuropean"/>
                  <a:sym typeface="Century Gothic Paneuropean"/>
                </a:rPr>
                <a:t> </a:t>
              </a:r>
              <a:r>
                <a:rPr lang="en-US" sz="3040">
                  <a:solidFill>
                    <a:srgbClr val="000000"/>
                  </a:solidFill>
                  <a:latin typeface="Century Gothic Paneuropean"/>
                  <a:ea typeface="Century Gothic Paneuropean"/>
                  <a:cs typeface="Century Gothic Paneuropean"/>
                  <a:sym typeface="Century Gothic Paneuropean"/>
                </a:rPr>
                <a:t>Capitalize on high learner participation from countries like India, Nigeria, and Pakistan by running targeted marketing campaigns and building partnerships with regional institutions.</a:t>
              </a:r>
            </a:p>
          </p:txBody>
        </p:sp>
      </p:grpSp>
      <p:grpSp>
        <p:nvGrpSpPr>
          <p:cNvPr name="Group 17" id="17"/>
          <p:cNvGrpSpPr/>
          <p:nvPr/>
        </p:nvGrpSpPr>
        <p:grpSpPr>
          <a:xfrm rot="0">
            <a:off x="1569057" y="6123558"/>
            <a:ext cx="14313352" cy="2389645"/>
            <a:chOff x="0" y="0"/>
            <a:chExt cx="19084470" cy="3186193"/>
          </a:xfrm>
        </p:grpSpPr>
        <p:sp>
          <p:nvSpPr>
            <p:cNvPr name="Freeform 18" id="18"/>
            <p:cNvSpPr/>
            <p:nvPr/>
          </p:nvSpPr>
          <p:spPr>
            <a:xfrm flipH="false" flipV="false" rot="0">
              <a:off x="0" y="0"/>
              <a:ext cx="2315438" cy="2245273"/>
            </a:xfrm>
            <a:custGeom>
              <a:avLst/>
              <a:gdLst/>
              <a:ahLst/>
              <a:cxnLst/>
              <a:rect r="r" b="b" t="t" l="l"/>
              <a:pathLst>
                <a:path h="2245273" w="2315438">
                  <a:moveTo>
                    <a:pt x="0" y="0"/>
                  </a:moveTo>
                  <a:lnTo>
                    <a:pt x="2315438" y="0"/>
                  </a:lnTo>
                  <a:lnTo>
                    <a:pt x="2315438" y="2245273"/>
                  </a:lnTo>
                  <a:lnTo>
                    <a:pt x="0" y="2245273"/>
                  </a:lnTo>
                  <a:lnTo>
                    <a:pt x="0" y="0"/>
                  </a:lnTo>
                  <a:close/>
                </a:path>
              </a:pathLst>
            </a:custGeom>
            <a:blipFill>
              <a:blip r:embed="rId6"/>
              <a:stretch>
                <a:fillRect l="0" t="0" r="0" b="0"/>
              </a:stretch>
            </a:blipFill>
          </p:spPr>
        </p:sp>
        <p:sp>
          <p:nvSpPr>
            <p:cNvPr name="TextBox 19" id="19"/>
            <p:cNvSpPr txBox="true"/>
            <p:nvPr/>
          </p:nvSpPr>
          <p:spPr>
            <a:xfrm rot="0">
              <a:off x="2339160" y="-66675"/>
              <a:ext cx="16745310" cy="794328"/>
            </a:xfrm>
            <a:prstGeom prst="rect">
              <a:avLst/>
            </a:prstGeom>
          </p:spPr>
          <p:txBody>
            <a:bodyPr anchor="t" rtlCol="false" tIns="0" lIns="0" bIns="0" rIns="0">
              <a:spAutoFit/>
            </a:bodyPr>
            <a:lstStyle/>
            <a:p>
              <a:pPr algn="l">
                <a:lnSpc>
                  <a:spcPts val="5096"/>
                </a:lnSpc>
              </a:pPr>
              <a:r>
                <a:rPr lang="en-US" sz="3640" b="true">
                  <a:solidFill>
                    <a:srgbClr val="000000"/>
                  </a:solidFill>
                  <a:latin typeface="Century Gothic Paneuropean Bold"/>
                  <a:ea typeface="Century Gothic Paneuropean Bold"/>
                  <a:cs typeface="Century Gothic Paneuropean Bold"/>
                  <a:sym typeface="Century Gothic Paneuropean Bold"/>
                </a:rPr>
                <a:t>Develop Advanced and Specialized Learning Programs</a:t>
              </a:r>
            </a:p>
          </p:txBody>
        </p:sp>
        <p:sp>
          <p:nvSpPr>
            <p:cNvPr name="TextBox 20" id="20"/>
            <p:cNvSpPr txBox="true"/>
            <p:nvPr/>
          </p:nvSpPr>
          <p:spPr>
            <a:xfrm rot="0">
              <a:off x="2339160" y="1171004"/>
              <a:ext cx="16745310" cy="2015189"/>
            </a:xfrm>
            <a:prstGeom prst="rect">
              <a:avLst/>
            </a:prstGeom>
          </p:spPr>
          <p:txBody>
            <a:bodyPr anchor="t" rtlCol="false" tIns="0" lIns="0" bIns="0" rIns="0">
              <a:spAutoFit/>
            </a:bodyPr>
            <a:lstStyle/>
            <a:p>
              <a:pPr algn="l">
                <a:lnSpc>
                  <a:spcPts val="4116"/>
                </a:lnSpc>
              </a:pPr>
              <a:r>
                <a:rPr lang="en-US" sz="2940">
                  <a:solidFill>
                    <a:srgbClr val="000000"/>
                  </a:solidFill>
                  <a:latin typeface="Century Gothic Paneuropean"/>
                  <a:ea typeface="Century Gothic Paneuropean"/>
                  <a:cs typeface="Century Gothic Paneuropean"/>
                  <a:sym typeface="Century Gothic Paneuropean"/>
                </a:rPr>
                <a:t>S</a:t>
              </a:r>
              <a:r>
                <a:rPr lang="en-US" sz="2940">
                  <a:solidFill>
                    <a:srgbClr val="000000"/>
                  </a:solidFill>
                  <a:latin typeface="Century Gothic Paneuropean"/>
                  <a:ea typeface="Century Gothic Paneuropean"/>
                  <a:cs typeface="Century Gothic Paneuropean"/>
                  <a:sym typeface="Century Gothic Paneuropean"/>
                </a:rPr>
                <a:t>ince most learners are undergraduate or graduate students, offer higher-level certifications and specialized courses to meet their learning needs and maintain engagement.</a:t>
              </a: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575387" y="3004425"/>
            <a:ext cx="4518707" cy="3939865"/>
          </a:xfrm>
          <a:custGeom>
            <a:avLst/>
            <a:gdLst/>
            <a:ahLst/>
            <a:cxnLst/>
            <a:rect r="r" b="b" t="t" l="l"/>
            <a:pathLst>
              <a:path h="3939865" w="4518707">
                <a:moveTo>
                  <a:pt x="4518707" y="0"/>
                </a:moveTo>
                <a:lnTo>
                  <a:pt x="0" y="0"/>
                </a:lnTo>
                <a:lnTo>
                  <a:pt x="0" y="3939865"/>
                </a:lnTo>
                <a:lnTo>
                  <a:pt x="4518707" y="3939865"/>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488343" y="-989670"/>
            <a:ext cx="1080715" cy="2956684"/>
            <a:chOff x="0" y="0"/>
            <a:chExt cx="284633" cy="778715"/>
          </a:xfrm>
        </p:grpSpPr>
        <p:sp>
          <p:nvSpPr>
            <p:cNvPr name="Freeform 10" id="10"/>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1" id="11"/>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3738037" y="598340"/>
            <a:ext cx="10811926" cy="1368675"/>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RECOMMENDATIONS</a:t>
            </a:r>
          </a:p>
        </p:txBody>
      </p:sp>
      <p:grpSp>
        <p:nvGrpSpPr>
          <p:cNvPr name="Group 13" id="13"/>
          <p:cNvGrpSpPr/>
          <p:nvPr/>
        </p:nvGrpSpPr>
        <p:grpSpPr>
          <a:xfrm rot="0">
            <a:off x="1597513" y="2645408"/>
            <a:ext cx="15031067" cy="2400784"/>
            <a:chOff x="0" y="0"/>
            <a:chExt cx="20041423" cy="3201046"/>
          </a:xfrm>
        </p:grpSpPr>
        <p:sp>
          <p:nvSpPr>
            <p:cNvPr name="TextBox 14" id="14"/>
            <p:cNvSpPr txBox="true"/>
            <p:nvPr/>
          </p:nvSpPr>
          <p:spPr>
            <a:xfrm rot="0">
              <a:off x="2676776" y="-66675"/>
              <a:ext cx="14820559" cy="794328"/>
            </a:xfrm>
            <a:prstGeom prst="rect">
              <a:avLst/>
            </a:prstGeom>
          </p:spPr>
          <p:txBody>
            <a:bodyPr anchor="t" rtlCol="false" tIns="0" lIns="0" bIns="0" rIns="0">
              <a:spAutoFit/>
            </a:bodyPr>
            <a:lstStyle/>
            <a:p>
              <a:pPr algn="l">
                <a:lnSpc>
                  <a:spcPts val="5096"/>
                </a:lnSpc>
              </a:pPr>
              <a:r>
                <a:rPr lang="en-US" sz="3640" b="true">
                  <a:solidFill>
                    <a:srgbClr val="000000"/>
                  </a:solidFill>
                  <a:latin typeface="Century Gothic Paneuropean Bold"/>
                  <a:ea typeface="Century Gothic Paneuropean Bold"/>
                  <a:cs typeface="Century Gothic Paneuropean Bold"/>
                  <a:sym typeface="Century Gothic Paneuropean Bold"/>
                </a:rPr>
                <a:t>Prioritize Long-Duration Opportunities</a:t>
              </a:r>
            </a:p>
          </p:txBody>
        </p:sp>
        <p:sp>
          <p:nvSpPr>
            <p:cNvPr name="TextBox 15" id="15"/>
            <p:cNvSpPr txBox="true"/>
            <p:nvPr/>
          </p:nvSpPr>
          <p:spPr>
            <a:xfrm rot="0">
              <a:off x="2676776" y="1123001"/>
              <a:ext cx="17364646" cy="2078045"/>
            </a:xfrm>
            <a:prstGeom prst="rect">
              <a:avLst/>
            </a:prstGeom>
          </p:spPr>
          <p:txBody>
            <a:bodyPr anchor="t" rtlCol="false" tIns="0" lIns="0" bIns="0" rIns="0">
              <a:spAutoFit/>
            </a:bodyPr>
            <a:lstStyle/>
            <a:p>
              <a:pPr algn="l">
                <a:lnSpc>
                  <a:spcPts val="4256"/>
                </a:lnSpc>
              </a:pPr>
              <a:r>
                <a:rPr lang="en-US" sz="3040">
                  <a:solidFill>
                    <a:srgbClr val="000000"/>
                  </a:solidFill>
                  <a:latin typeface="Century Gothic Paneuropean"/>
                  <a:ea typeface="Century Gothic Paneuropean"/>
                  <a:cs typeface="Century Gothic Paneuropean"/>
                  <a:sym typeface="Century Gothic Paneuropean"/>
                </a:rPr>
                <a:t>Le</a:t>
              </a:r>
              <a:r>
                <a:rPr lang="en-US" sz="3040">
                  <a:solidFill>
                    <a:srgbClr val="000000"/>
                  </a:solidFill>
                  <a:latin typeface="Century Gothic Paneuropean"/>
                  <a:ea typeface="Century Gothic Paneuropean"/>
                  <a:cs typeface="Century Gothic Paneuropean"/>
                  <a:sym typeface="Century Gothic Paneuropean"/>
                </a:rPr>
                <a:t>arners show greater interest in longer-duration courses, indicating a preference for in-depth learning. Consider designing more comprehensive programs within top-performing categories.</a:t>
              </a:r>
            </a:p>
          </p:txBody>
        </p:sp>
        <p:sp>
          <p:nvSpPr>
            <p:cNvPr name="Freeform 16" id="16"/>
            <p:cNvSpPr/>
            <p:nvPr/>
          </p:nvSpPr>
          <p:spPr>
            <a:xfrm flipH="false" flipV="false" rot="0">
              <a:off x="0" y="0"/>
              <a:ext cx="2016194" cy="1917218"/>
            </a:xfrm>
            <a:custGeom>
              <a:avLst/>
              <a:gdLst/>
              <a:ahLst/>
              <a:cxnLst/>
              <a:rect r="r" b="b" t="t" l="l"/>
              <a:pathLst>
                <a:path h="1917218" w="2016194">
                  <a:moveTo>
                    <a:pt x="0" y="0"/>
                  </a:moveTo>
                  <a:lnTo>
                    <a:pt x="2016194" y="0"/>
                  </a:lnTo>
                  <a:lnTo>
                    <a:pt x="2016194" y="1917218"/>
                  </a:lnTo>
                  <a:lnTo>
                    <a:pt x="0" y="19172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569057" y="5936170"/>
            <a:ext cx="15059523" cy="2627050"/>
            <a:chOff x="0" y="0"/>
            <a:chExt cx="20079364" cy="3502734"/>
          </a:xfrm>
        </p:grpSpPr>
        <p:sp>
          <p:nvSpPr>
            <p:cNvPr name="TextBox 18" id="18"/>
            <p:cNvSpPr txBox="true"/>
            <p:nvPr/>
          </p:nvSpPr>
          <p:spPr>
            <a:xfrm rot="0">
              <a:off x="2714717" y="-66675"/>
              <a:ext cx="16903359" cy="794328"/>
            </a:xfrm>
            <a:prstGeom prst="rect">
              <a:avLst/>
            </a:prstGeom>
          </p:spPr>
          <p:txBody>
            <a:bodyPr anchor="t" rtlCol="false" tIns="0" lIns="0" bIns="0" rIns="0">
              <a:spAutoFit/>
            </a:bodyPr>
            <a:lstStyle/>
            <a:p>
              <a:pPr algn="l">
                <a:lnSpc>
                  <a:spcPts val="5096"/>
                </a:lnSpc>
              </a:pPr>
              <a:r>
                <a:rPr lang="en-US" sz="3640" b="true">
                  <a:solidFill>
                    <a:srgbClr val="000000"/>
                  </a:solidFill>
                  <a:latin typeface="Century Gothic Paneuropean Bold"/>
                  <a:ea typeface="Century Gothic Paneuropean Bold"/>
                  <a:cs typeface="Century Gothic Paneuropean Bold"/>
                  <a:sym typeface="Century Gothic Paneuropean Bold"/>
                </a:rPr>
                <a:t>Enhance Data Quality and Dashboard Interactivity</a:t>
              </a:r>
            </a:p>
          </p:txBody>
        </p:sp>
        <p:sp>
          <p:nvSpPr>
            <p:cNvPr name="TextBox 19" id="19"/>
            <p:cNvSpPr txBox="true"/>
            <p:nvPr/>
          </p:nvSpPr>
          <p:spPr>
            <a:xfrm rot="0">
              <a:off x="2714717" y="1424689"/>
              <a:ext cx="17364646" cy="2078045"/>
            </a:xfrm>
            <a:prstGeom prst="rect">
              <a:avLst/>
            </a:prstGeom>
          </p:spPr>
          <p:txBody>
            <a:bodyPr anchor="t" rtlCol="false" tIns="0" lIns="0" bIns="0" rIns="0">
              <a:spAutoFit/>
            </a:bodyPr>
            <a:lstStyle/>
            <a:p>
              <a:pPr algn="l">
                <a:lnSpc>
                  <a:spcPts val="4256"/>
                </a:lnSpc>
              </a:pPr>
              <a:r>
                <a:rPr lang="en-US" sz="3040">
                  <a:solidFill>
                    <a:srgbClr val="000000"/>
                  </a:solidFill>
                  <a:latin typeface="Century Gothic Paneuropean"/>
                  <a:ea typeface="Century Gothic Paneuropean"/>
                  <a:cs typeface="Century Gothic Paneuropean"/>
                  <a:sym typeface="Century Gothic Paneuropean"/>
                </a:rPr>
                <a:t>Impleme</a:t>
              </a:r>
              <a:r>
                <a:rPr lang="en-US" sz="3040">
                  <a:solidFill>
                    <a:srgbClr val="000000"/>
                  </a:solidFill>
                  <a:latin typeface="Century Gothic Paneuropean"/>
                  <a:ea typeface="Century Gothic Paneuropean"/>
                  <a:cs typeface="Century Gothic Paneuropean"/>
                  <a:sym typeface="Century Gothic Paneuropean"/>
                </a:rPr>
                <a:t>nt automated data cleaning processes to ensure consistent, accurate reporting. Expand dashboards with interactive filters to monitor learner progress, regional trends, and cohort performance.</a:t>
              </a:r>
            </a:p>
          </p:txBody>
        </p:sp>
        <p:sp>
          <p:nvSpPr>
            <p:cNvPr name="Freeform 20" id="20"/>
            <p:cNvSpPr/>
            <p:nvPr/>
          </p:nvSpPr>
          <p:spPr>
            <a:xfrm flipH="false" flipV="false" rot="0">
              <a:off x="0" y="0"/>
              <a:ext cx="2092077" cy="1217723"/>
            </a:xfrm>
            <a:custGeom>
              <a:avLst/>
              <a:gdLst/>
              <a:ahLst/>
              <a:cxnLst/>
              <a:rect r="r" b="b" t="t" l="l"/>
              <a:pathLst>
                <a:path h="1217723" w="2092077">
                  <a:moveTo>
                    <a:pt x="0" y="0"/>
                  </a:moveTo>
                  <a:lnTo>
                    <a:pt x="2092077" y="0"/>
                  </a:lnTo>
                  <a:lnTo>
                    <a:pt x="2092077" y="1217723"/>
                  </a:lnTo>
                  <a:lnTo>
                    <a:pt x="0" y="12177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99204" y="3546976"/>
            <a:ext cx="14713903" cy="3910074"/>
          </a:xfrm>
          <a:prstGeom prst="rect">
            <a:avLst/>
          </a:prstGeom>
        </p:spPr>
        <p:txBody>
          <a:bodyPr anchor="t" rtlCol="false" tIns="0" lIns="0" bIns="0" rIns="0">
            <a:spAutoFit/>
          </a:bodyPr>
          <a:lstStyle/>
          <a:p>
            <a:pPr algn="l">
              <a:lnSpc>
                <a:spcPts val="4479"/>
              </a:lnSpc>
              <a:spcBef>
                <a:spcPct val="0"/>
              </a:spcBef>
            </a:pPr>
          </a:p>
          <a:p>
            <a:pPr algn="l">
              <a:lnSpc>
                <a:spcPts val="4479"/>
              </a:lnSpc>
              <a:spcBef>
                <a:spcPct val="0"/>
              </a:spcBef>
            </a:pPr>
            <a:r>
              <a:rPr lang="en-US" sz="3199">
                <a:solidFill>
                  <a:srgbClr val="000000"/>
                </a:solidFill>
                <a:latin typeface="Open Sans"/>
                <a:ea typeface="Open Sans"/>
                <a:cs typeface="Open Sans"/>
                <a:sym typeface="Open Sans"/>
              </a:rPr>
              <a:t>To build an interactive, validated dashboard using PostgreSQL and analytical tools that:</a:t>
            </a:r>
          </a:p>
          <a:p>
            <a:pPr algn="l" marL="690876" indent="-345438" lvl="1">
              <a:lnSpc>
                <a:spcPts val="4479"/>
              </a:lnSpc>
              <a:spcBef>
                <a:spcPct val="0"/>
              </a:spcBef>
              <a:buFont typeface="Arial"/>
              <a:buChar char="•"/>
            </a:pPr>
            <a:r>
              <a:rPr lang="en-US" sz="3199">
                <a:solidFill>
                  <a:srgbClr val="000000"/>
                </a:solidFill>
                <a:latin typeface="Open Sans"/>
                <a:ea typeface="Open Sans"/>
                <a:cs typeface="Open Sans"/>
                <a:sym typeface="Open Sans"/>
              </a:rPr>
              <a:t>Identifies key trends in enrollment and campaign data.</a:t>
            </a:r>
          </a:p>
          <a:p>
            <a:pPr algn="l" marL="690876" indent="-345438" lvl="1">
              <a:lnSpc>
                <a:spcPts val="4479"/>
              </a:lnSpc>
              <a:spcBef>
                <a:spcPct val="0"/>
              </a:spcBef>
              <a:buFont typeface="Arial"/>
              <a:buChar char="•"/>
            </a:pPr>
            <a:r>
              <a:rPr lang="en-US" sz="3199">
                <a:solidFill>
                  <a:srgbClr val="000000"/>
                </a:solidFill>
                <a:latin typeface="Open Sans"/>
                <a:ea typeface="Open Sans"/>
                <a:cs typeface="Open Sans"/>
                <a:sym typeface="Open Sans"/>
              </a:rPr>
              <a:t>Highlights geographic and performance insights.</a:t>
            </a:r>
          </a:p>
          <a:p>
            <a:pPr algn="l" marL="690876" indent="-345438" lvl="1">
              <a:lnSpc>
                <a:spcPts val="4479"/>
              </a:lnSpc>
              <a:spcBef>
                <a:spcPct val="0"/>
              </a:spcBef>
              <a:buFont typeface="Arial"/>
              <a:buChar char="•"/>
            </a:pPr>
            <a:r>
              <a:rPr lang="en-US" sz="3199">
                <a:solidFill>
                  <a:srgbClr val="000000"/>
                </a:solidFill>
                <a:latin typeface="Open Sans"/>
                <a:ea typeface="Open Sans"/>
                <a:cs typeface="Open Sans"/>
                <a:sym typeface="Open Sans"/>
              </a:rPr>
              <a:t>Enables data-driven decision-making.</a:t>
            </a:r>
          </a:p>
          <a:p>
            <a:pPr algn="l">
              <a:lnSpc>
                <a:spcPts val="4479"/>
              </a:lnSpc>
              <a:spcBef>
                <a:spcPct val="0"/>
              </a:spcBef>
            </a:pPr>
          </a:p>
        </p:txBody>
      </p:sp>
      <p:sp>
        <p:nvSpPr>
          <p:cNvPr name="TextBox 3" id="3"/>
          <p:cNvSpPr txBox="true"/>
          <p:nvPr/>
        </p:nvSpPr>
        <p:spPr>
          <a:xfrm rot="0">
            <a:off x="3845690" y="866775"/>
            <a:ext cx="11279753" cy="1394460"/>
          </a:xfrm>
          <a:prstGeom prst="rect">
            <a:avLst/>
          </a:prstGeom>
        </p:spPr>
        <p:txBody>
          <a:bodyPr anchor="t" rtlCol="false" tIns="0" lIns="0" bIns="0" rIns="0">
            <a:spAutoFit/>
          </a:bodyPr>
          <a:lstStyle/>
          <a:p>
            <a:pPr algn="l">
              <a:lnSpc>
                <a:spcPts val="11340"/>
              </a:lnSpc>
              <a:spcBef>
                <a:spcPct val="0"/>
              </a:spcBef>
            </a:pPr>
            <a:r>
              <a:rPr lang="en-US" b="true" sz="8100">
                <a:solidFill>
                  <a:srgbClr val="000000"/>
                </a:solidFill>
                <a:latin typeface="Century Gothic Paneuropean Bold"/>
                <a:ea typeface="Century Gothic Paneuropean Bold"/>
                <a:cs typeface="Century Gothic Paneuropean Bold"/>
                <a:sym typeface="Century Gothic Paneuropean Bold"/>
              </a:rPr>
              <a:t>P</a:t>
            </a:r>
            <a:r>
              <a:rPr lang="en-US" b="true" sz="8100">
                <a:solidFill>
                  <a:srgbClr val="000000"/>
                </a:solidFill>
                <a:latin typeface="Century Gothic Paneuropean Bold"/>
                <a:ea typeface="Century Gothic Paneuropean Bold"/>
                <a:cs typeface="Century Gothic Paneuropean Bold"/>
                <a:sym typeface="Century Gothic Paneuropean Bold"/>
              </a:rPr>
              <a:t>ROJECT OBJECTIVE</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265696" y="3173568"/>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13348"/>
            <a:ext cx="12387037" cy="2031649"/>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265696" y="3173568"/>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4064746" y="460600"/>
            <a:ext cx="10495975"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PROJE</a:t>
            </a:r>
            <a:r>
              <a:rPr lang="en-US" b="true" sz="8192">
                <a:solidFill>
                  <a:srgbClr val="000000"/>
                </a:solidFill>
                <a:latin typeface="Century Gothic Paneuropean Bold"/>
                <a:ea typeface="Century Gothic Paneuropean Bold"/>
                <a:cs typeface="Century Gothic Paneuropean Bold"/>
                <a:sym typeface="Century Gothic Paneuropean Bold"/>
              </a:rPr>
              <a:t>CT INSIGHTS</a:t>
            </a:r>
          </a:p>
        </p:txBody>
      </p:sp>
      <p:sp>
        <p:nvSpPr>
          <p:cNvPr name="TextBox 14" id="14"/>
          <p:cNvSpPr txBox="true"/>
          <p:nvPr/>
        </p:nvSpPr>
        <p:spPr>
          <a:xfrm rot="0">
            <a:off x="1911392" y="2216316"/>
            <a:ext cx="3505443" cy="587376"/>
          </a:xfrm>
          <a:prstGeom prst="rect">
            <a:avLst/>
          </a:prstGeom>
        </p:spPr>
        <p:txBody>
          <a:bodyPr anchor="t" rtlCol="false" tIns="0" lIns="0" bIns="0" rIns="0">
            <a:spAutoFit/>
          </a:bodyPr>
          <a:lstStyle/>
          <a:p>
            <a:pPr algn="l">
              <a:lnSpc>
                <a:spcPts val="4899"/>
              </a:lnSpc>
              <a:spcBef>
                <a:spcPct val="0"/>
              </a:spcBef>
            </a:pPr>
            <a:r>
              <a:rPr lang="en-US" b="true" sz="3499">
                <a:solidFill>
                  <a:srgbClr val="000000"/>
                </a:solidFill>
                <a:latin typeface="Open Sans Bold"/>
                <a:ea typeface="Open Sans Bold"/>
                <a:cs typeface="Open Sans Bold"/>
                <a:sym typeface="Open Sans Bold"/>
              </a:rPr>
              <a:t>KEY PROCESSES:</a:t>
            </a:r>
          </a:p>
        </p:txBody>
      </p:sp>
      <p:sp>
        <p:nvSpPr>
          <p:cNvPr name="TextBox 15" id="15"/>
          <p:cNvSpPr txBox="true"/>
          <p:nvPr/>
        </p:nvSpPr>
        <p:spPr>
          <a:xfrm rot="0">
            <a:off x="1911392" y="5135432"/>
            <a:ext cx="2496930" cy="587376"/>
          </a:xfrm>
          <a:prstGeom prst="rect">
            <a:avLst/>
          </a:prstGeom>
        </p:spPr>
        <p:txBody>
          <a:bodyPr anchor="t" rtlCol="false" tIns="0" lIns="0" bIns="0" rIns="0">
            <a:spAutoFit/>
          </a:bodyPr>
          <a:lstStyle/>
          <a:p>
            <a:pPr algn="l">
              <a:lnSpc>
                <a:spcPts val="4899"/>
              </a:lnSpc>
              <a:spcBef>
                <a:spcPct val="0"/>
              </a:spcBef>
            </a:pPr>
            <a:r>
              <a:rPr lang="en-US" b="true" sz="3499">
                <a:solidFill>
                  <a:srgbClr val="000000"/>
                </a:solidFill>
                <a:latin typeface="Open Sans Bold"/>
                <a:ea typeface="Open Sans Bold"/>
                <a:cs typeface="Open Sans Bold"/>
                <a:sym typeface="Open Sans Bold"/>
              </a:rPr>
              <a:t>OUTCOMES</a:t>
            </a:r>
          </a:p>
        </p:txBody>
      </p:sp>
      <p:sp>
        <p:nvSpPr>
          <p:cNvPr name="TextBox 16" id="16"/>
          <p:cNvSpPr txBox="true"/>
          <p:nvPr/>
        </p:nvSpPr>
        <p:spPr>
          <a:xfrm rot="0">
            <a:off x="1911392" y="3037548"/>
            <a:ext cx="8952011" cy="2066925"/>
          </a:xfrm>
          <a:prstGeom prst="rect">
            <a:avLst/>
          </a:prstGeom>
        </p:spPr>
        <p:txBody>
          <a:bodyPr anchor="t" rtlCol="false" tIns="0" lIns="0" bIns="0" rIns="0">
            <a:spAutoFit/>
          </a:bodyPr>
          <a:lstStyle/>
          <a:p>
            <a:pPr algn="l" marL="647697" indent="-323848" lvl="1">
              <a:lnSpc>
                <a:spcPts val="4199"/>
              </a:lnSpc>
              <a:buFont typeface="Arial"/>
              <a:buChar char="•"/>
            </a:pPr>
            <a:r>
              <a:rPr lang="en-US" sz="2999">
                <a:solidFill>
                  <a:srgbClr val="000000"/>
                </a:solidFill>
                <a:latin typeface="Open Sans"/>
                <a:ea typeface="Open Sans"/>
                <a:cs typeface="Open Sans"/>
                <a:sym typeface="Open Sans"/>
              </a:rPr>
              <a:t>Data cleaning &amp; standardization​</a:t>
            </a:r>
          </a:p>
          <a:p>
            <a:pPr algn="l" marL="647697" indent="-323848" lvl="1">
              <a:lnSpc>
                <a:spcPts val="4199"/>
              </a:lnSpc>
              <a:buFont typeface="Arial"/>
              <a:buChar char="•"/>
            </a:pPr>
            <a:r>
              <a:rPr lang="en-US" sz="2999">
                <a:solidFill>
                  <a:srgbClr val="000000"/>
                </a:solidFill>
                <a:latin typeface="Open Sans"/>
                <a:ea typeface="Open Sans"/>
                <a:cs typeface="Open Sans"/>
                <a:sym typeface="Open Sans"/>
              </a:rPr>
              <a:t>Exploratory Data Analysis (</a:t>
            </a:r>
            <a:r>
              <a:rPr lang="en-US" sz="2999">
                <a:solidFill>
                  <a:srgbClr val="000000"/>
                </a:solidFill>
                <a:latin typeface="Open Sans"/>
                <a:ea typeface="Open Sans"/>
                <a:cs typeface="Open Sans"/>
                <a:sym typeface="Open Sans"/>
              </a:rPr>
              <a:t>EDA)​</a:t>
            </a:r>
          </a:p>
          <a:p>
            <a:pPr algn="l" marL="647697" indent="-323848" lvl="1">
              <a:lnSpc>
                <a:spcPts val="4199"/>
              </a:lnSpc>
              <a:buFont typeface="Arial"/>
              <a:buChar char="•"/>
            </a:pPr>
            <a:r>
              <a:rPr lang="en-US" sz="2999">
                <a:solidFill>
                  <a:srgbClr val="000000"/>
                </a:solidFill>
                <a:latin typeface="Open Sans"/>
                <a:ea typeface="Open Sans"/>
                <a:cs typeface="Open Sans"/>
                <a:sym typeface="Open Sans"/>
              </a:rPr>
              <a:t>Data validation &amp; integration using PostgreSQL</a:t>
            </a:r>
          </a:p>
          <a:p>
            <a:pPr algn="ctr">
              <a:lnSpc>
                <a:spcPts val="4199"/>
              </a:lnSpc>
              <a:spcBef>
                <a:spcPct val="0"/>
              </a:spcBef>
            </a:pPr>
          </a:p>
        </p:txBody>
      </p:sp>
      <p:sp>
        <p:nvSpPr>
          <p:cNvPr name="TextBox 17" id="17"/>
          <p:cNvSpPr txBox="true"/>
          <p:nvPr/>
        </p:nvSpPr>
        <p:spPr>
          <a:xfrm rot="0">
            <a:off x="1911392" y="5675183"/>
            <a:ext cx="7778569" cy="3638550"/>
          </a:xfrm>
          <a:prstGeom prst="rect">
            <a:avLst/>
          </a:prstGeom>
        </p:spPr>
        <p:txBody>
          <a:bodyPr anchor="t" rtlCol="false" tIns="0" lIns="0" bIns="0" rIns="0">
            <a:spAutoFit/>
          </a:bodyPr>
          <a:lstStyle/>
          <a:p>
            <a:pPr algn="l">
              <a:lnSpc>
                <a:spcPts val="4199"/>
              </a:lnSpc>
            </a:pPr>
          </a:p>
          <a:p>
            <a:pPr algn="l" marL="647697" indent="-323848" lvl="1">
              <a:lnSpc>
                <a:spcPts val="4199"/>
              </a:lnSpc>
              <a:buFont typeface="Arial"/>
              <a:buChar char="•"/>
            </a:pPr>
            <a:r>
              <a:rPr lang="en-US" sz="2999">
                <a:solidFill>
                  <a:srgbClr val="000000"/>
                </a:solidFill>
                <a:latin typeface="Open Sans"/>
                <a:ea typeface="Open Sans"/>
                <a:cs typeface="Open Sans"/>
                <a:sym typeface="Open Sans"/>
              </a:rPr>
              <a:t>Detect trends and dat</a:t>
            </a:r>
            <a:r>
              <a:rPr lang="en-US" sz="2999">
                <a:solidFill>
                  <a:srgbClr val="000000"/>
                </a:solidFill>
                <a:latin typeface="Open Sans"/>
                <a:ea typeface="Open Sans"/>
                <a:cs typeface="Open Sans"/>
                <a:sym typeface="Open Sans"/>
              </a:rPr>
              <a:t>a quality issues</a:t>
            </a:r>
          </a:p>
          <a:p>
            <a:pPr algn="l" marL="647697" indent="-323848" lvl="1">
              <a:lnSpc>
                <a:spcPts val="4199"/>
              </a:lnSpc>
              <a:buFont typeface="Arial"/>
              <a:buChar char="•"/>
            </a:pPr>
            <a:r>
              <a:rPr lang="en-US" sz="2999">
                <a:solidFill>
                  <a:srgbClr val="000000"/>
                </a:solidFill>
                <a:latin typeface="Open Sans"/>
                <a:ea typeface="Open Sans"/>
                <a:cs typeface="Open Sans"/>
                <a:sym typeface="Open Sans"/>
              </a:rPr>
              <a:t>Create a dynamic d</a:t>
            </a:r>
            <a:r>
              <a:rPr lang="en-US" sz="2999">
                <a:solidFill>
                  <a:srgbClr val="000000"/>
                </a:solidFill>
                <a:latin typeface="Open Sans"/>
                <a:ea typeface="Open Sans"/>
                <a:cs typeface="Open Sans"/>
                <a:sym typeface="Open Sans"/>
              </a:rPr>
              <a:t>ashboard visualizing:</a:t>
            </a:r>
          </a:p>
          <a:p>
            <a:pPr algn="l">
              <a:lnSpc>
                <a:spcPts val="4199"/>
              </a:lnSpc>
            </a:pPr>
            <a:r>
              <a:rPr lang="en-US" sz="2999">
                <a:solidFill>
                  <a:srgbClr val="000000"/>
                </a:solidFill>
                <a:latin typeface="Open Sans"/>
                <a:ea typeface="Open Sans"/>
                <a:cs typeface="Open Sans"/>
                <a:sym typeface="Open Sans"/>
              </a:rPr>
              <a:t>         </a:t>
            </a:r>
            <a:r>
              <a:rPr lang="en-US" sz="2999">
                <a:solidFill>
                  <a:srgbClr val="000000"/>
                </a:solidFill>
                <a:latin typeface="Open Sans"/>
                <a:ea typeface="Open Sans"/>
                <a:cs typeface="Open Sans"/>
                <a:sym typeface="Open Sans"/>
              </a:rPr>
              <a:t>▫ Enrollment &amp; participation trends</a:t>
            </a:r>
          </a:p>
          <a:p>
            <a:pPr algn="l">
              <a:lnSpc>
                <a:spcPts val="4199"/>
              </a:lnSpc>
            </a:pPr>
            <a:r>
              <a:rPr lang="en-US" sz="2999">
                <a:solidFill>
                  <a:srgbClr val="000000"/>
                </a:solidFill>
                <a:latin typeface="Open Sans"/>
                <a:ea typeface="Open Sans"/>
                <a:cs typeface="Open Sans"/>
                <a:sym typeface="Open Sans"/>
              </a:rPr>
              <a:t>         ▫ Advertising campaign performance</a:t>
            </a:r>
          </a:p>
          <a:p>
            <a:pPr algn="l">
              <a:lnSpc>
                <a:spcPts val="4199"/>
              </a:lnSpc>
            </a:pPr>
            <a:r>
              <a:rPr lang="en-US" sz="2999">
                <a:solidFill>
                  <a:srgbClr val="000000"/>
                </a:solidFill>
                <a:latin typeface="Open Sans"/>
                <a:ea typeface="Open Sans"/>
                <a:cs typeface="Open Sans"/>
                <a:sym typeface="Open Sans"/>
              </a:rPr>
              <a:t>         ▫ Geographic distribution</a:t>
            </a:r>
          </a:p>
          <a:p>
            <a:pPr algn="ctr">
              <a:lnSpc>
                <a:spcPts val="41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60021" y="4369748"/>
            <a:ext cx="14767957" cy="1392142"/>
          </a:xfrm>
          <a:prstGeom prst="rect">
            <a:avLst/>
          </a:prstGeom>
        </p:spPr>
        <p:txBody>
          <a:bodyPr anchor="t" rtlCol="false" tIns="0" lIns="0" bIns="0" rIns="0">
            <a:spAutoFit/>
          </a:bodyPr>
          <a:lstStyle/>
          <a:p>
            <a:pPr algn="ctr">
              <a:lnSpc>
                <a:spcPts val="11469"/>
              </a:lnSpc>
            </a:pPr>
            <a:r>
              <a:rPr lang="en-US" b="true" sz="8192" u="sng">
                <a:solidFill>
                  <a:srgbClr val="000000"/>
                </a:solidFill>
                <a:latin typeface="Century Gothic Paneuropean Bold"/>
                <a:ea typeface="Century Gothic Paneuropean Bold"/>
                <a:cs typeface="Century Gothic Paneuropean Bold"/>
                <a:sym typeface="Century Gothic Paneuropean Bold"/>
              </a:rPr>
              <a:t>OVERVIEW OF THE DATAS</a:t>
            </a:r>
            <a:r>
              <a:rPr lang="en-US" b="true" sz="8192" u="sng">
                <a:solidFill>
                  <a:srgbClr val="000000"/>
                </a:solidFill>
                <a:latin typeface="Century Gothic Paneuropean Bold"/>
                <a:ea typeface="Century Gothic Paneuropean Bold"/>
                <a:cs typeface="Century Gothic Paneuropean Bold"/>
                <a:sym typeface="Century Gothic Paneuropean Bold"/>
              </a:rPr>
              <a:t>ETS</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548056" y="1586026"/>
            <a:ext cx="11191888" cy="2787846"/>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USER </a:t>
            </a:r>
            <a:r>
              <a:rPr lang="en-US" b="true" sz="7992">
                <a:solidFill>
                  <a:srgbClr val="000000"/>
                </a:solidFill>
                <a:latin typeface="Century Gothic Paneuropean Bold"/>
                <a:ea typeface="Century Gothic Paneuropean Bold"/>
                <a:cs typeface="Century Gothic Paneuropean Bold"/>
                <a:sym typeface="Century Gothic Paneuropean Bold"/>
              </a:rPr>
              <a:t>DATA OVERVIEW</a:t>
            </a:r>
          </a:p>
          <a:p>
            <a:pPr algn="ctr">
              <a:lnSpc>
                <a:spcPts val="11189"/>
              </a:lnSpc>
            </a:pPr>
          </a:p>
        </p:txBody>
      </p:sp>
      <p:sp>
        <p:nvSpPr>
          <p:cNvPr name="TextBox 3" id="3"/>
          <p:cNvSpPr txBox="true"/>
          <p:nvPr/>
        </p:nvSpPr>
        <p:spPr>
          <a:xfrm rot="0">
            <a:off x="2053802" y="3570583"/>
            <a:ext cx="14180396" cy="5079612"/>
          </a:xfrm>
          <a:prstGeom prst="rect">
            <a:avLst/>
          </a:prstGeom>
        </p:spPr>
        <p:txBody>
          <a:bodyPr anchor="t" rtlCol="false" tIns="0" lIns="0" bIns="0" rIns="0">
            <a:spAutoFit/>
          </a:bodyPr>
          <a:lstStyle/>
          <a:p>
            <a:pPr algn="just"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Description: </a:t>
            </a:r>
            <a:r>
              <a:rPr lang="en-US" sz="3640">
                <a:solidFill>
                  <a:srgbClr val="000000"/>
                </a:solidFill>
                <a:latin typeface="Century Gothic Paneuropean"/>
                <a:ea typeface="Century Gothic Paneuropean"/>
                <a:cs typeface="Century Gothic Paneuropean"/>
                <a:sym typeface="Century Gothic Paneuropean"/>
              </a:rPr>
              <a:t>User profile details, including demographics, education background, and sign-up timestamps</a:t>
            </a:r>
          </a:p>
          <a:p>
            <a:pPr algn="l"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Source:</a:t>
            </a:r>
            <a:r>
              <a:rPr lang="en-US" sz="3640">
                <a:solidFill>
                  <a:srgbClr val="000000"/>
                </a:solidFill>
                <a:latin typeface="Century Gothic Paneuropean"/>
                <a:ea typeface="Century Gothic Paneuropean"/>
                <a:cs typeface="Century Gothic Paneuropean"/>
                <a:sym typeface="Century Gothic Paneuropean"/>
              </a:rPr>
              <a:t> CRM / Application Forms</a:t>
            </a:r>
          </a:p>
          <a:p>
            <a:pPr algn="l"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Timeframe</a:t>
            </a:r>
            <a:r>
              <a:rPr lang="en-US" sz="3640">
                <a:solidFill>
                  <a:srgbClr val="000000"/>
                </a:solidFill>
                <a:latin typeface="Century Gothic Paneuropean"/>
                <a:ea typeface="Century Gothic Paneuropean"/>
                <a:cs typeface="Century Gothic Paneuropean"/>
                <a:sym typeface="Century Gothic Paneuropean"/>
              </a:rPr>
              <a:t>: Captured as a static snapshot, though updated regularly.</a:t>
            </a:r>
          </a:p>
          <a:p>
            <a:pPr algn="l"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Records &amp; Variables: </a:t>
            </a:r>
            <a:r>
              <a:rPr lang="en-US" sz="3640">
                <a:solidFill>
                  <a:srgbClr val="000000"/>
                </a:solidFill>
                <a:latin typeface="Century Gothic Paneuropean"/>
                <a:ea typeface="Century Gothic Paneuropean"/>
                <a:cs typeface="Century Gothic Paneuropean"/>
                <a:sym typeface="Century Gothic Paneuropean"/>
              </a:rPr>
              <a:t>129.259K</a:t>
            </a:r>
            <a:r>
              <a:rPr lang="en-US" b="true" sz="3640">
                <a:solidFill>
                  <a:srgbClr val="000000"/>
                </a:solidFill>
                <a:latin typeface="Century Gothic Paneuropean Bold"/>
                <a:ea typeface="Century Gothic Paneuropean Bold"/>
                <a:cs typeface="Century Gothic Paneuropean Bold"/>
                <a:sym typeface="Century Gothic Paneuropean Bold"/>
              </a:rPr>
              <a:t> </a:t>
            </a:r>
            <a:r>
              <a:rPr lang="en-US" sz="3640">
                <a:solidFill>
                  <a:srgbClr val="000000"/>
                </a:solidFill>
                <a:latin typeface="Century Gothic Paneuropean"/>
                <a:ea typeface="Century Gothic Paneuropean"/>
                <a:cs typeface="Century Gothic Paneuropean"/>
                <a:sym typeface="Century Gothic Paneuropean"/>
              </a:rPr>
              <a:t>records; Learner_id, Country, Degree, Institution, Major</a:t>
            </a:r>
          </a:p>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60413" y="1364801"/>
            <a:ext cx="15970598" cy="2787846"/>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OPPORTUNITY </a:t>
            </a:r>
            <a:r>
              <a:rPr lang="en-US" b="true" sz="7992">
                <a:solidFill>
                  <a:srgbClr val="000000"/>
                </a:solidFill>
                <a:latin typeface="Century Gothic Paneuropean Bold"/>
                <a:ea typeface="Century Gothic Paneuropean Bold"/>
                <a:cs typeface="Century Gothic Paneuropean Bold"/>
                <a:sym typeface="Century Gothic Paneuropean Bold"/>
              </a:rPr>
              <a:t>DATA OVERVIEW</a:t>
            </a:r>
          </a:p>
          <a:p>
            <a:pPr algn="ctr">
              <a:lnSpc>
                <a:spcPts val="11189"/>
              </a:lnSpc>
            </a:pPr>
          </a:p>
        </p:txBody>
      </p:sp>
      <p:sp>
        <p:nvSpPr>
          <p:cNvPr name="TextBox 3" id="3"/>
          <p:cNvSpPr txBox="true"/>
          <p:nvPr/>
        </p:nvSpPr>
        <p:spPr>
          <a:xfrm rot="0">
            <a:off x="1811430" y="3266906"/>
            <a:ext cx="14665141" cy="6355962"/>
          </a:xfrm>
          <a:prstGeom prst="rect">
            <a:avLst/>
          </a:prstGeom>
        </p:spPr>
        <p:txBody>
          <a:bodyPr anchor="t" rtlCol="false" tIns="0" lIns="0" bIns="0" rIns="0">
            <a:spAutoFit/>
          </a:bodyPr>
          <a:lstStyle/>
          <a:p>
            <a:pPr algn="just"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Description:</a:t>
            </a:r>
            <a:r>
              <a:rPr lang="en-US" sz="3640">
                <a:solidFill>
                  <a:srgbClr val="000000"/>
                </a:solidFill>
                <a:latin typeface="Century Gothic Paneuropean"/>
                <a:ea typeface="Century Gothic Paneuropean"/>
                <a:cs typeface="Century Gothic Paneuropean"/>
                <a:sym typeface="Century Gothic Paneuropean"/>
              </a:rPr>
              <a:t> Learning opportunities, including program details, cohort associations, sponsorships, and user participation metrics</a:t>
            </a:r>
          </a:p>
          <a:p>
            <a:pPr algn="l"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Source:</a:t>
            </a:r>
            <a:r>
              <a:rPr lang="en-US" sz="3640">
                <a:solidFill>
                  <a:srgbClr val="000000"/>
                </a:solidFill>
                <a:latin typeface="Century Gothic Paneuropean"/>
                <a:ea typeface="Century Gothic Paneuropean"/>
                <a:cs typeface="Century Gothic Paneuropean"/>
                <a:sym typeface="Century Gothic Paneuropean"/>
              </a:rPr>
              <a:t> An educational or career platform</a:t>
            </a:r>
          </a:p>
          <a:p>
            <a:pPr algn="l"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Timeframe</a:t>
            </a:r>
            <a:r>
              <a:rPr lang="en-US" sz="3640">
                <a:solidFill>
                  <a:srgbClr val="000000"/>
                </a:solidFill>
                <a:latin typeface="Century Gothic Paneuropean"/>
                <a:ea typeface="Century Gothic Paneuropean"/>
                <a:cs typeface="Century Gothic Paneuropean"/>
                <a:sym typeface="Century Gothic Paneuropean"/>
              </a:rPr>
              <a:t>: Unknown, likely periodic (e.g., semester-based) due to terms like 'Early Internship' and event-like names</a:t>
            </a:r>
          </a:p>
          <a:p>
            <a:pPr algn="l"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Records &amp; Variables: </a:t>
            </a:r>
            <a:r>
              <a:rPr lang="en-US" sz="3640">
                <a:solidFill>
                  <a:srgbClr val="000000"/>
                </a:solidFill>
                <a:latin typeface="Century Gothic Paneuropean"/>
                <a:ea typeface="Century Gothic Paneuropean"/>
                <a:cs typeface="Century Gothic Paneuropean"/>
                <a:sym typeface="Century Gothic Paneuropean"/>
              </a:rPr>
              <a:t>187 records; opportunity_id, opportunity_code, category, opportunity_name, tracking_questions</a:t>
            </a:r>
          </a:p>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88378" y="1586026"/>
            <a:ext cx="13711244" cy="2787846"/>
          </a:xfrm>
          <a:prstGeom prst="rect">
            <a:avLst/>
          </a:prstGeom>
        </p:spPr>
        <p:txBody>
          <a:bodyPr anchor="t" rtlCol="false" tIns="0" lIns="0" bIns="0" rIns="0">
            <a:spAutoFit/>
          </a:bodyPr>
          <a:lstStyle/>
          <a:p>
            <a:pPr algn="ctr">
              <a:lnSpc>
                <a:spcPts val="11189"/>
              </a:lnSpc>
            </a:pPr>
            <a:r>
              <a:rPr lang="en-US" b="true" sz="7992">
                <a:solidFill>
                  <a:srgbClr val="000000"/>
                </a:solidFill>
                <a:latin typeface="Century Gothic Paneuropean Bold"/>
                <a:ea typeface="Century Gothic Paneuropean Bold"/>
                <a:cs typeface="Century Gothic Paneuropean Bold"/>
                <a:sym typeface="Century Gothic Paneuropean Bold"/>
              </a:rPr>
              <a:t>COHORT </a:t>
            </a:r>
            <a:r>
              <a:rPr lang="en-US" b="true" sz="7992">
                <a:solidFill>
                  <a:srgbClr val="000000"/>
                </a:solidFill>
                <a:latin typeface="Century Gothic Paneuropean Bold"/>
                <a:ea typeface="Century Gothic Paneuropean Bold"/>
                <a:cs typeface="Century Gothic Paneuropean Bold"/>
                <a:sym typeface="Century Gothic Paneuropean Bold"/>
              </a:rPr>
              <a:t>DATA OVERVIEW</a:t>
            </a:r>
          </a:p>
          <a:p>
            <a:pPr algn="ctr">
              <a:lnSpc>
                <a:spcPts val="11189"/>
              </a:lnSpc>
            </a:pPr>
          </a:p>
        </p:txBody>
      </p:sp>
      <p:sp>
        <p:nvSpPr>
          <p:cNvPr name="TextBox 3" id="3"/>
          <p:cNvSpPr txBox="true"/>
          <p:nvPr/>
        </p:nvSpPr>
        <p:spPr>
          <a:xfrm rot="0">
            <a:off x="2055514" y="3865551"/>
            <a:ext cx="14180396" cy="5079612"/>
          </a:xfrm>
          <a:prstGeom prst="rect">
            <a:avLst/>
          </a:prstGeom>
        </p:spPr>
        <p:txBody>
          <a:bodyPr anchor="t" rtlCol="false" tIns="0" lIns="0" bIns="0" rIns="0">
            <a:spAutoFit/>
          </a:bodyPr>
          <a:lstStyle/>
          <a:p>
            <a:pPr algn="just"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Description: </a:t>
            </a:r>
            <a:r>
              <a:rPr lang="en-US" sz="3640">
                <a:solidFill>
                  <a:srgbClr val="000000"/>
                </a:solidFill>
                <a:latin typeface="Century Gothic Paneuropean"/>
                <a:ea typeface="Century Gothic Paneuropean"/>
                <a:cs typeface="Century Gothic Paneuropean"/>
                <a:sym typeface="Century Gothic Paneuropean"/>
              </a:rPr>
              <a:t>Cohort-based learning programs, including cohort sizes, timelines, and linked opportunities</a:t>
            </a:r>
          </a:p>
          <a:p>
            <a:pPr algn="just"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Source:</a:t>
            </a:r>
            <a:r>
              <a:rPr lang="en-US" sz="3640">
                <a:solidFill>
                  <a:srgbClr val="000000"/>
                </a:solidFill>
                <a:latin typeface="Century Gothic Paneuropean"/>
                <a:ea typeface="Century Gothic Paneuropean"/>
                <a:cs typeface="Century Gothic Paneuropean"/>
                <a:sym typeface="Century Gothic Paneuropean"/>
              </a:rPr>
              <a:t> Educational or training program cohorts</a:t>
            </a:r>
          </a:p>
          <a:p>
            <a:pPr algn="l"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Timeframe</a:t>
            </a:r>
            <a:r>
              <a:rPr lang="en-US" sz="3640">
                <a:solidFill>
                  <a:srgbClr val="000000"/>
                </a:solidFill>
                <a:latin typeface="Century Gothic Paneuropean"/>
                <a:ea typeface="Century Gothic Paneuropean"/>
                <a:cs typeface="Century Gothic Paneuropean"/>
                <a:sym typeface="Century Gothic Paneuropean"/>
              </a:rPr>
              <a:t>: Captured as a static snapshot, though updated regularly.</a:t>
            </a:r>
          </a:p>
          <a:p>
            <a:pPr algn="l"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Records &amp; Variables: </a:t>
            </a:r>
            <a:r>
              <a:rPr lang="en-US" sz="3640">
                <a:solidFill>
                  <a:srgbClr val="000000"/>
                </a:solidFill>
                <a:latin typeface="Century Gothic Paneuropean"/>
                <a:ea typeface="Century Gothic Paneuropean"/>
                <a:cs typeface="Century Gothic Paneuropean"/>
                <a:sym typeface="Century Gothic Paneuropean"/>
              </a:rPr>
              <a:t>639 records; Cohort_id, Cohort_code, Start_date, End_date, size</a:t>
            </a:r>
          </a:p>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53997" y="641072"/>
            <a:ext cx="16907230" cy="4152458"/>
          </a:xfrm>
          <a:prstGeom prst="rect">
            <a:avLst/>
          </a:prstGeom>
        </p:spPr>
        <p:txBody>
          <a:bodyPr anchor="t" rtlCol="false" tIns="0" lIns="0" bIns="0" rIns="0">
            <a:spAutoFit/>
          </a:bodyPr>
          <a:lstStyle/>
          <a:p>
            <a:pPr algn="ctr">
              <a:lnSpc>
                <a:spcPts val="11049"/>
              </a:lnSpc>
            </a:pPr>
            <a:r>
              <a:rPr lang="en-US" b="true" sz="7892">
                <a:solidFill>
                  <a:srgbClr val="000000"/>
                </a:solidFill>
                <a:latin typeface="Century Gothic Paneuropean Bold"/>
                <a:ea typeface="Century Gothic Paneuropean Bold"/>
                <a:cs typeface="Century Gothic Paneuropean Bold"/>
                <a:sym typeface="Century Gothic Paneuropean Bold"/>
              </a:rPr>
              <a:t>LEARNER OPPORTUNITY </a:t>
            </a:r>
            <a:r>
              <a:rPr lang="en-US" b="true" sz="7892">
                <a:solidFill>
                  <a:srgbClr val="000000"/>
                </a:solidFill>
                <a:latin typeface="Century Gothic Paneuropean Bold"/>
                <a:ea typeface="Century Gothic Paneuropean Bold"/>
                <a:cs typeface="Century Gothic Paneuropean Bold"/>
                <a:sym typeface="Century Gothic Paneuropean Bold"/>
              </a:rPr>
              <a:t>DATA OVERVIEW</a:t>
            </a:r>
          </a:p>
          <a:p>
            <a:pPr algn="ctr">
              <a:lnSpc>
                <a:spcPts val="11049"/>
              </a:lnSpc>
            </a:pPr>
          </a:p>
        </p:txBody>
      </p:sp>
      <p:sp>
        <p:nvSpPr>
          <p:cNvPr name="TextBox 3" id="3"/>
          <p:cNvSpPr txBox="true"/>
          <p:nvPr/>
        </p:nvSpPr>
        <p:spPr>
          <a:xfrm rot="0">
            <a:off x="1755917" y="3486534"/>
            <a:ext cx="14703389" cy="6075292"/>
          </a:xfrm>
          <a:prstGeom prst="rect">
            <a:avLst/>
          </a:prstGeom>
        </p:spPr>
        <p:txBody>
          <a:bodyPr anchor="t" rtlCol="false" tIns="0" lIns="0" bIns="0" rIns="0">
            <a:spAutoFit/>
          </a:bodyPr>
          <a:lstStyle/>
          <a:p>
            <a:pPr algn="just" marL="742753" indent="-371377" lvl="1">
              <a:lnSpc>
                <a:spcPts val="4816"/>
              </a:lnSpc>
              <a:buFont typeface="Arial"/>
              <a:buChar char="•"/>
            </a:pPr>
            <a:r>
              <a:rPr lang="en-US" b="true" sz="3440">
                <a:solidFill>
                  <a:srgbClr val="000000"/>
                </a:solidFill>
                <a:latin typeface="Century Gothic Paneuropean Bold"/>
                <a:ea typeface="Century Gothic Paneuropean Bold"/>
                <a:cs typeface="Century Gothic Paneuropean Bold"/>
                <a:sym typeface="Century Gothic Paneuropean Bold"/>
              </a:rPr>
              <a:t>Description: </a:t>
            </a:r>
            <a:r>
              <a:rPr lang="en-US" sz="3440">
                <a:solidFill>
                  <a:srgbClr val="000000"/>
                </a:solidFill>
                <a:latin typeface="Century Gothic Paneuropean"/>
                <a:ea typeface="Century Gothic Paneuropean"/>
                <a:cs typeface="Century Gothic Paneuropean"/>
                <a:sym typeface="Century Gothic Paneuropean"/>
              </a:rPr>
              <a:t>Contains mappings between learners and learning opportunities, including cohort assignments and application status.</a:t>
            </a:r>
          </a:p>
          <a:p>
            <a:pPr algn="just" marL="742753" indent="-371377" lvl="1">
              <a:lnSpc>
                <a:spcPts val="4816"/>
              </a:lnSpc>
              <a:buFont typeface="Arial"/>
              <a:buChar char="•"/>
            </a:pPr>
            <a:r>
              <a:rPr lang="en-US" b="true" sz="3440">
                <a:solidFill>
                  <a:srgbClr val="000000"/>
                </a:solidFill>
                <a:latin typeface="Century Gothic Paneuropean Bold"/>
                <a:ea typeface="Century Gothic Paneuropean Bold"/>
                <a:cs typeface="Century Gothic Paneuropean Bold"/>
                <a:sym typeface="Century Gothic Paneuropean Bold"/>
              </a:rPr>
              <a:t>Source:</a:t>
            </a:r>
            <a:r>
              <a:rPr lang="en-US" sz="3440">
                <a:solidFill>
                  <a:srgbClr val="000000"/>
                </a:solidFill>
                <a:latin typeface="Century Gothic Paneuropean"/>
                <a:ea typeface="Century Gothic Paneuropean"/>
                <a:cs typeface="Century Gothic Paneuropean"/>
                <a:sym typeface="Century Gothic Paneuropean"/>
              </a:rPr>
              <a:t> likely exported from the </a:t>
            </a:r>
            <a:r>
              <a:rPr lang="en-US" b="true" sz="3440">
                <a:solidFill>
                  <a:srgbClr val="000000"/>
                </a:solidFill>
                <a:latin typeface="Century Gothic Paneuropean Bold"/>
                <a:ea typeface="Century Gothic Paneuropean Bold"/>
                <a:cs typeface="Century Gothic Paneuropean Bold"/>
                <a:sym typeface="Century Gothic Paneuropean Bold"/>
              </a:rPr>
              <a:t>CRM</a:t>
            </a:r>
            <a:r>
              <a:rPr lang="en-US" sz="3440">
                <a:solidFill>
                  <a:srgbClr val="000000"/>
                </a:solidFill>
                <a:latin typeface="Century Gothic Paneuropean"/>
                <a:ea typeface="Century Gothic Paneuropean"/>
                <a:cs typeface="Century Gothic Paneuropean"/>
                <a:sym typeface="Century Gothic Paneuropean"/>
              </a:rPr>
              <a:t> (CUSTOMER RELATIONSHIP MANAGEMENT) or</a:t>
            </a:r>
            <a:r>
              <a:rPr lang="en-US" b="true" sz="3440">
                <a:solidFill>
                  <a:srgbClr val="000000"/>
                </a:solidFill>
                <a:latin typeface="Century Gothic Paneuropean Bold"/>
                <a:ea typeface="Century Gothic Paneuropean Bold"/>
                <a:cs typeface="Century Gothic Paneuropean Bold"/>
                <a:sym typeface="Century Gothic Paneuropean Bold"/>
              </a:rPr>
              <a:t> LMS</a:t>
            </a:r>
            <a:r>
              <a:rPr lang="en-US" sz="3440">
                <a:solidFill>
                  <a:srgbClr val="000000"/>
                </a:solidFill>
                <a:latin typeface="Century Gothic Paneuropean"/>
                <a:ea typeface="Century Gothic Paneuropean"/>
                <a:cs typeface="Century Gothic Paneuropean"/>
                <a:sym typeface="Century Gothic Paneuropean"/>
              </a:rPr>
              <a:t> (LEARNING MANAGEMENT SYSTEM) platform</a:t>
            </a:r>
          </a:p>
          <a:p>
            <a:pPr algn="just" marL="742753" indent="-371377" lvl="1">
              <a:lnSpc>
                <a:spcPts val="4816"/>
              </a:lnSpc>
              <a:buFont typeface="Arial"/>
              <a:buChar char="•"/>
            </a:pPr>
            <a:r>
              <a:rPr lang="en-US" b="true" sz="3440">
                <a:solidFill>
                  <a:srgbClr val="000000"/>
                </a:solidFill>
                <a:latin typeface="Century Gothic Paneuropean Bold"/>
                <a:ea typeface="Century Gothic Paneuropean Bold"/>
                <a:cs typeface="Century Gothic Paneuropean Bold"/>
                <a:sym typeface="Century Gothic Paneuropean Bold"/>
              </a:rPr>
              <a:t>Records: </a:t>
            </a:r>
            <a:r>
              <a:rPr lang="en-US" sz="3440">
                <a:solidFill>
                  <a:srgbClr val="000000"/>
                </a:solidFill>
                <a:latin typeface="Century Gothic Paneuropean"/>
                <a:ea typeface="Century Gothic Paneuropean"/>
                <a:cs typeface="Century Gothic Paneuropean"/>
                <a:sym typeface="Century Gothic Paneuropean"/>
              </a:rPr>
              <a:t>113,602</a:t>
            </a:r>
          </a:p>
          <a:p>
            <a:pPr algn="just" marL="742753" indent="-371377" lvl="1">
              <a:lnSpc>
                <a:spcPts val="4816"/>
              </a:lnSpc>
              <a:buFont typeface="Arial"/>
              <a:buChar char="•"/>
            </a:pPr>
            <a:r>
              <a:rPr lang="en-US" b="true" sz="3440">
                <a:solidFill>
                  <a:srgbClr val="000000"/>
                </a:solidFill>
                <a:latin typeface="Century Gothic Paneuropean Bold"/>
                <a:ea typeface="Century Gothic Paneuropean Bold"/>
                <a:cs typeface="Century Gothic Paneuropean Bold"/>
                <a:sym typeface="Century Gothic Paneuropean Bold"/>
              </a:rPr>
              <a:t>Variables:</a:t>
            </a:r>
            <a:r>
              <a:rPr lang="en-US" sz="3440">
                <a:solidFill>
                  <a:srgbClr val="000000"/>
                </a:solidFill>
                <a:latin typeface="Century Gothic Paneuropean"/>
                <a:ea typeface="Century Gothic Paneuropean"/>
                <a:cs typeface="Century Gothic Paneuropean"/>
                <a:sym typeface="Century Gothic Paneuropean"/>
              </a:rPr>
              <a:t>enrollment_id,learner_id,assigned_cohort,apply_data       ,status</a:t>
            </a:r>
          </a:p>
          <a:p>
            <a:pPr algn="l">
              <a:lnSpc>
                <a:spcPts val="481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DAGmTsMDZZI</dc:identifier>
  <dcterms:modified xsi:type="dcterms:W3CDTF">2011-08-01T06:04:30Z</dcterms:modified>
  <cp:revision>1</cp:revision>
  <dc:title>Presentation</dc:title>
</cp:coreProperties>
</file>