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2" r:id="rId2"/>
    <p:sldId id="282" r:id="rId3"/>
    <p:sldId id="273" r:id="rId4"/>
    <p:sldId id="274" r:id="rId5"/>
    <p:sldId id="284" r:id="rId6"/>
    <p:sldId id="285" r:id="rId7"/>
    <p:sldId id="286" r:id="rId8"/>
    <p:sldId id="287" r:id="rId9"/>
    <p:sldId id="288" r:id="rId10"/>
    <p:sldId id="289" r:id="rId11"/>
    <p:sldId id="290" r:id="rId12"/>
    <p:sldId id="291" r:id="rId13"/>
    <p:sldId id="292"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10/29/2022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10/29/2022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10/29/2022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10/29/2022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10/29/2022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10/29/2022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10/29/2022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10/29/2022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10/29/2022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10/29/2022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10/29/2022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10/29/2022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11200" y="4003964"/>
            <a:ext cx="10472928" cy="2189018"/>
          </a:xfrm>
        </p:spPr>
        <p:txBody>
          <a:bodyPr>
            <a:normAutofit/>
          </a:bodyPr>
          <a:lstStyle/>
          <a:p>
            <a:pPr algn="l"/>
            <a:endParaRPr lang="en-US" dirty="0"/>
          </a:p>
          <a:p>
            <a:pPr algn="l"/>
            <a:endParaRPr lang="en-US" dirty="0"/>
          </a:p>
          <a:p>
            <a:pPr algn="l"/>
            <a:endParaRPr lang="en-US" dirty="0"/>
          </a:p>
        </p:txBody>
      </p:sp>
      <p:sp>
        <p:nvSpPr>
          <p:cNvPr id="3" name="Title 2">
            <a:extLst>
              <a:ext uri="{FF2B5EF4-FFF2-40B4-BE49-F238E27FC236}">
                <a16:creationId xmlns:a16="http://schemas.microsoft.com/office/drawing/2014/main" id="{EAF980FC-42BA-9501-1F8E-8298FC17FD8F}"/>
              </a:ext>
            </a:extLst>
          </p:cNvPr>
          <p:cNvSpPr>
            <a:spLocks noGrp="1"/>
          </p:cNvSpPr>
          <p:nvPr>
            <p:ph type="ctrTitle"/>
          </p:nvPr>
        </p:nvSpPr>
        <p:spPr>
          <a:xfrm>
            <a:off x="711200" y="886692"/>
            <a:ext cx="10468864" cy="14685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FLIGHT PRICE PREDICTION USING MACHINE LEARNING</a:t>
            </a:r>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4C48734-49E6-268D-7CDB-33A57B29CFA8}"/>
              </a:ext>
            </a:extLst>
          </p:cNvPr>
          <p:cNvCxnSpPr/>
          <p:nvPr/>
        </p:nvCxnSpPr>
        <p:spPr>
          <a:xfrm>
            <a:off x="983672" y="2355272"/>
            <a:ext cx="10626437"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46B733-7606-EEE2-8B6F-88E31C23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018" y="2590802"/>
            <a:ext cx="9074727" cy="3380501"/>
          </a:xfrm>
          <a:prstGeom prst="rect">
            <a:avLst/>
          </a:prstGeom>
        </p:spPr>
      </p:pic>
      <p:sp>
        <p:nvSpPr>
          <p:cNvPr id="6" name="Rectangle 5">
            <a:extLst>
              <a:ext uri="{FF2B5EF4-FFF2-40B4-BE49-F238E27FC236}">
                <a16:creationId xmlns:a16="http://schemas.microsoft.com/office/drawing/2014/main" id="{1924014D-3088-0EED-4AAC-F552F1C3FC1E}"/>
              </a:ext>
            </a:extLst>
          </p:cNvPr>
          <p:cNvSpPr/>
          <p:nvPr/>
        </p:nvSpPr>
        <p:spPr>
          <a:xfrm>
            <a:off x="3756613" y="6317673"/>
            <a:ext cx="4378037" cy="4433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r>
              <a:rPr lang="en-IN" sz="2000" dirty="0">
                <a:latin typeface="Times New Roman" panose="02020603050405020304" pitchFamily="18" charset="0"/>
                <a:cs typeface="Times New Roman" panose="02020603050405020304" pitchFamily="18" charset="0"/>
              </a:rPr>
              <a:t>PRESENTED BY: VIVEK RAUT</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1937-A35C-0CED-526D-C2BA0E5F9BA8}"/>
              </a:ext>
            </a:extLst>
          </p:cNvPr>
          <p:cNvSpPr>
            <a:spLocks noGrp="1"/>
          </p:cNvSpPr>
          <p:nvPr>
            <p:ph type="title"/>
          </p:nvPr>
        </p:nvSpPr>
        <p:spPr/>
        <p:txBody>
          <a:bodyPr>
            <a:normAutofit/>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5. Exploratory Data Analysis</a:t>
            </a:r>
          </a:p>
        </p:txBody>
      </p:sp>
      <p:sp>
        <p:nvSpPr>
          <p:cNvPr id="3" name="Content Placeholder 2">
            <a:extLst>
              <a:ext uri="{FF2B5EF4-FFF2-40B4-BE49-F238E27FC236}">
                <a16:creationId xmlns:a16="http://schemas.microsoft.com/office/drawing/2014/main" id="{79DF2047-D66E-DCEA-77A5-0B2DCF3FE32F}"/>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exploratory data analysis plays a major role in the prediction of ticket price. It  produce output for the model that created by the Machine learning techniques. The other important part in Exploratory Data Analysis(EDA) is handling categorical data, which helps to label the idea.</a:t>
            </a:r>
            <a:endParaRPr lang="en-IN" sz="2000" dirty="0"/>
          </a:p>
        </p:txBody>
      </p:sp>
      <p:pic>
        <p:nvPicPr>
          <p:cNvPr id="4" name="Picture 3">
            <a:extLst>
              <a:ext uri="{FF2B5EF4-FFF2-40B4-BE49-F238E27FC236}">
                <a16:creationId xmlns:a16="http://schemas.microsoft.com/office/drawing/2014/main" id="{713EAFB5-83D7-B78C-E55B-C758DA4F9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51" y="3158836"/>
            <a:ext cx="8119858" cy="3699164"/>
          </a:xfrm>
          <a:prstGeom prst="rect">
            <a:avLst/>
          </a:prstGeom>
        </p:spPr>
      </p:pic>
    </p:spTree>
    <p:extLst>
      <p:ext uri="{BB962C8B-B14F-4D97-AF65-F5344CB8AC3E}">
        <p14:creationId xmlns:p14="http://schemas.microsoft.com/office/powerpoint/2010/main" val="23843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FA4-E7C2-3A7C-C4C5-93FE780083A7}"/>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6. Handling Categorical Data</a:t>
            </a:r>
          </a:p>
        </p:txBody>
      </p:sp>
      <p:sp>
        <p:nvSpPr>
          <p:cNvPr id="3" name="Content Placeholder 2">
            <a:extLst>
              <a:ext uri="{FF2B5EF4-FFF2-40B4-BE49-F238E27FC236}">
                <a16:creationId xmlns:a16="http://schemas.microsoft.com/office/drawing/2014/main" id="{114140F6-FB6F-3B2F-D3B1-E10C6CF4216B}"/>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As we know the model understands numerical value, so we will convert all the categorical data into numerical data. For this we will perform “</a:t>
            </a:r>
            <a:r>
              <a:rPr lang="en-US" sz="2000" dirty="0" err="1">
                <a:latin typeface="Times New Roman" panose="02020603050405020304" pitchFamily="18" charset="0"/>
                <a:cs typeface="Times New Roman" panose="02020603050405020304" pitchFamily="18" charset="0"/>
              </a:rPr>
              <a:t>OneHotEncoding</a:t>
            </a:r>
            <a:r>
              <a:rPr lang="en-US" sz="2000" dirty="0">
                <a:latin typeface="Times New Roman" panose="02020603050405020304" pitchFamily="18" charset="0"/>
                <a:cs typeface="Times New Roman" panose="02020603050405020304" pitchFamily="18" charset="0"/>
              </a:rPr>
              <a:t>” method to convert it to numerical data. We will make dummies using pandas and perform “</a:t>
            </a:r>
            <a:r>
              <a:rPr lang="en-US" sz="2000" dirty="0" err="1">
                <a:latin typeface="Times New Roman" panose="02020603050405020304" pitchFamily="18" charset="0"/>
                <a:cs typeface="Times New Roman" panose="02020603050405020304" pitchFamily="18" charset="0"/>
              </a:rPr>
              <a:t>OneHotEncoding</a:t>
            </a:r>
            <a:r>
              <a:rPr lang="en-US" sz="2000" dirty="0">
                <a:latin typeface="Times New Roman" panose="02020603050405020304" pitchFamily="18" charset="0"/>
                <a:cs typeface="Times New Roman" panose="02020603050405020304" pitchFamily="18" charset="0"/>
              </a:rPr>
              <a:t>” on the “Airline”, “Source” and “Destination” columns. We will drop “</a:t>
            </a:r>
            <a:r>
              <a:rPr lang="en-US" sz="2000" dirty="0" err="1">
                <a:latin typeface="Times New Roman" panose="02020603050405020304" pitchFamily="18" charset="0"/>
                <a:cs typeface="Times New Roman" panose="02020603050405020304" pitchFamily="18" charset="0"/>
              </a:rPr>
              <a:t>AdditionalInfo</a:t>
            </a:r>
            <a:r>
              <a:rPr lang="en-US" sz="2000" dirty="0">
                <a:latin typeface="Times New Roman" panose="02020603050405020304" pitchFamily="18" charset="0"/>
                <a:cs typeface="Times New Roman" panose="02020603050405020304" pitchFamily="18" charset="0"/>
              </a:rPr>
              <a:t>” and “Route” columns as “Route” column contains same data as “</a:t>
            </a:r>
            <a:r>
              <a:rPr lang="en-US" sz="2000" dirty="0" err="1">
                <a:latin typeface="Times New Roman" panose="02020603050405020304" pitchFamily="18" charset="0"/>
                <a:cs typeface="Times New Roman" panose="02020603050405020304" pitchFamily="18" charset="0"/>
              </a:rPr>
              <a:t>Total_Stops</a:t>
            </a:r>
            <a:r>
              <a:rPr lang="en-US" sz="2000" dirty="0">
                <a:latin typeface="Times New Roman" panose="02020603050405020304" pitchFamily="18" charset="0"/>
                <a:cs typeface="Times New Roman" panose="02020603050405020304" pitchFamily="18" charset="0"/>
              </a:rPr>
              <a:t>” columns and “</a:t>
            </a:r>
            <a:r>
              <a:rPr lang="en-US" sz="2000" dirty="0" err="1">
                <a:latin typeface="Times New Roman" panose="02020603050405020304" pitchFamily="18" charset="0"/>
                <a:cs typeface="Times New Roman" panose="02020603050405020304" pitchFamily="18" charset="0"/>
              </a:rPr>
              <a:t>AdditionalInfo</a:t>
            </a:r>
            <a:r>
              <a:rPr lang="en-US" sz="2000" dirty="0">
                <a:latin typeface="Times New Roman" panose="02020603050405020304" pitchFamily="18" charset="0"/>
                <a:cs typeface="Times New Roman" panose="02020603050405020304" pitchFamily="18" charset="0"/>
              </a:rPr>
              <a:t>” column doesn’t have any additional info. “</a:t>
            </a:r>
            <a:r>
              <a:rPr lang="en-US" sz="2000" dirty="0" err="1">
                <a:latin typeface="Times New Roman" panose="02020603050405020304" pitchFamily="18" charset="0"/>
                <a:cs typeface="Times New Roman" panose="02020603050405020304" pitchFamily="18" charset="0"/>
              </a:rPr>
              <a:t>Total_Stops</a:t>
            </a:r>
            <a:r>
              <a:rPr lang="en-US" sz="2000" dirty="0">
                <a:latin typeface="Times New Roman" panose="02020603050405020304" pitchFamily="18" charset="0"/>
                <a:cs typeface="Times New Roman" panose="02020603050405020304" pitchFamily="18" charset="0"/>
              </a:rPr>
              <a:t>” column is ordinal type data so we will perform “</a:t>
            </a:r>
            <a:r>
              <a:rPr lang="en-US" sz="2000" dirty="0" err="1">
                <a:latin typeface="Times New Roman" panose="02020603050405020304" pitchFamily="18" charset="0"/>
                <a:cs typeface="Times New Roman" panose="02020603050405020304" pitchFamily="18" charset="0"/>
              </a:rPr>
              <a:t>LabelEncoder</a:t>
            </a:r>
            <a:r>
              <a:rPr lang="en-US" sz="2000" dirty="0">
                <a:latin typeface="Times New Roman" panose="02020603050405020304" pitchFamily="18" charset="0"/>
                <a:cs typeface="Times New Roman" panose="02020603050405020304" pitchFamily="18" charset="0"/>
              </a:rPr>
              <a:t>” and label each stop as 0,1,2,3,4. As the stop increases, the value also increases.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7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8539-15BC-9FB1-2217-147BF7982DF7}"/>
              </a:ext>
            </a:extLst>
          </p:cNvPr>
          <p:cNvSpPr>
            <a:spLocks noGrp="1"/>
          </p:cNvSpPr>
          <p:nvPr>
            <p:ph type="title"/>
          </p:nvPr>
        </p:nvSpPr>
        <p:spPr>
          <a:xfrm>
            <a:off x="609600" y="704088"/>
            <a:ext cx="10972800" cy="736785"/>
          </a:xfrm>
        </p:spPr>
        <p:txBody>
          <a:bodyPr>
            <a:normAutofit/>
          </a:bodyPr>
          <a:lstStyle/>
          <a:p>
            <a:r>
              <a:rPr lang="en-IN" sz="3200" dirty="0">
                <a:latin typeface="Times New Roman" panose="02020603050405020304" pitchFamily="18" charset="0"/>
                <a:cs typeface="Times New Roman" panose="02020603050405020304" pitchFamily="18" charset="0"/>
              </a:rPr>
              <a:t>7. Feature Selection</a:t>
            </a:r>
          </a:p>
        </p:txBody>
      </p:sp>
      <p:sp>
        <p:nvSpPr>
          <p:cNvPr id="3" name="Content Placeholder 2">
            <a:extLst>
              <a:ext uri="{FF2B5EF4-FFF2-40B4-BE49-F238E27FC236}">
                <a16:creationId xmlns:a16="http://schemas.microsoft.com/office/drawing/2014/main" id="{AD4C237F-B985-EAB6-62B4-09FBED2650AA}"/>
              </a:ext>
            </a:extLst>
          </p:cNvPr>
          <p:cNvSpPr>
            <a:spLocks noGrp="1"/>
          </p:cNvSpPr>
          <p:nvPr>
            <p:ph idx="1"/>
          </p:nvPr>
        </p:nvSpPr>
        <p:spPr>
          <a:xfrm>
            <a:off x="609600" y="1440873"/>
            <a:ext cx="10972800" cy="488372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this process, we will find out the best feature which will contribute to our target variable. X = “Independent Feature” Y = “Dependent Feature” i.e., “Price” column. We will separate all the independent features except price in the X variable and price in Y variable. For this, we will use loc &amp; </a:t>
            </a:r>
            <a:r>
              <a:rPr lang="en-US" sz="2000" dirty="0" err="1">
                <a:latin typeface="Times New Roman" panose="02020603050405020304" pitchFamily="18" charset="0"/>
                <a:cs typeface="Times New Roman" panose="02020603050405020304" pitchFamily="18" charset="0"/>
              </a:rPr>
              <a:t>iloc</a:t>
            </a:r>
            <a:r>
              <a:rPr lang="en-US" sz="2000" dirty="0">
                <a:latin typeface="Times New Roman" panose="02020603050405020304" pitchFamily="18" charset="0"/>
                <a:cs typeface="Times New Roman" panose="02020603050405020304" pitchFamily="18" charset="0"/>
              </a:rPr>
              <a:t> method. Now, we have used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to find more important features from the data. Use the selection variable and do fitting the X &amp; Y features. After this we will print “</a:t>
            </a:r>
            <a:r>
              <a:rPr lang="en-US" sz="2000" dirty="0" err="1">
                <a:latin typeface="Times New Roman" panose="02020603050405020304" pitchFamily="18" charset="0"/>
                <a:cs typeface="Times New Roman" panose="02020603050405020304" pitchFamily="18" charset="0"/>
              </a:rPr>
              <a:t>feature_importance</a:t>
            </a:r>
            <a:r>
              <a:rPr lang="en-US" sz="2000" dirty="0">
                <a:latin typeface="Times New Roman" panose="02020603050405020304" pitchFamily="18" charset="0"/>
                <a:cs typeface="Times New Roman" panose="02020603050405020304" pitchFamily="18" charset="0"/>
              </a:rPr>
              <a:t>” and will get to know the important features. We get to know that “</a:t>
            </a:r>
            <a:r>
              <a:rPr lang="en-US" sz="2000" dirty="0" err="1">
                <a:latin typeface="Times New Roman" panose="02020603050405020304" pitchFamily="18" charset="0"/>
                <a:cs typeface="Times New Roman" panose="02020603050405020304" pitchFamily="18" charset="0"/>
              </a:rPr>
              <a:t>Total_stops</a:t>
            </a:r>
            <a:r>
              <a:rPr lang="en-US" sz="2000" dirty="0">
                <a:latin typeface="Times New Roman" panose="02020603050405020304" pitchFamily="18" charset="0"/>
                <a:cs typeface="Times New Roman" panose="02020603050405020304" pitchFamily="18" charset="0"/>
              </a:rPr>
              <a:t>” is playing as the most important feature.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20839A-D107-5376-5055-C5416B639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53" y="3837709"/>
            <a:ext cx="6749392" cy="2867890"/>
          </a:xfrm>
          <a:prstGeom prst="rect">
            <a:avLst/>
          </a:prstGeom>
        </p:spPr>
      </p:pic>
    </p:spTree>
    <p:extLst>
      <p:ext uri="{BB962C8B-B14F-4D97-AF65-F5344CB8AC3E}">
        <p14:creationId xmlns:p14="http://schemas.microsoft.com/office/powerpoint/2010/main" val="278528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EC6C-317A-AC2B-10B4-376378535199}"/>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8. Applying Machine Learning Algorithm</a:t>
            </a:r>
          </a:p>
        </p:txBody>
      </p:sp>
      <p:sp>
        <p:nvSpPr>
          <p:cNvPr id="3" name="Content Placeholder 2">
            <a:extLst>
              <a:ext uri="{FF2B5EF4-FFF2-40B4-BE49-F238E27FC236}">
                <a16:creationId xmlns:a16="http://schemas.microsoft.com/office/drawing/2014/main" id="{0B9806DE-04E7-6988-913E-46EB34F32F37}"/>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Various Machine Learning techniques are used and after finding the accuracy , came to the conclusion that Random Forest has more accuracy rate. The Random forest is used for the analysis by splitting the data using </a:t>
            </a:r>
            <a:r>
              <a:rPr lang="en-US" sz="2000" dirty="0" err="1">
                <a:latin typeface="Times New Roman" panose="02020603050405020304" pitchFamily="18" charset="0"/>
                <a:cs typeface="Times New Roman" panose="02020603050405020304" pitchFamily="18" charset="0"/>
              </a:rPr>
              <a:t>scikitkearn</a:t>
            </a:r>
            <a:r>
              <a:rPr lang="en-US" sz="2000" dirty="0">
                <a:latin typeface="Times New Roman" panose="02020603050405020304" pitchFamily="18" charset="0"/>
                <a:cs typeface="Times New Roman" panose="02020603050405020304" pitchFamily="18" charset="0"/>
              </a:rPr>
              <a:t>. The accuracy may increase by implementing hyperparameter tuning, which consists of </a:t>
            </a:r>
            <a:r>
              <a:rPr lang="en-US" sz="2000" dirty="0" err="1">
                <a:latin typeface="Times New Roman" panose="02020603050405020304" pitchFamily="18" charset="0"/>
                <a:cs typeface="Times New Roman" panose="02020603050405020304" pitchFamily="18" charset="0"/>
              </a:rPr>
              <a:t>RandomizedSearchCV</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and then we can plot and predict the result.</a:t>
            </a:r>
            <a:endParaRPr lang="en-IN" sz="2000" dirty="0"/>
          </a:p>
        </p:txBody>
      </p:sp>
      <p:pic>
        <p:nvPicPr>
          <p:cNvPr id="4" name="Picture 3">
            <a:extLst>
              <a:ext uri="{FF2B5EF4-FFF2-40B4-BE49-F238E27FC236}">
                <a16:creationId xmlns:a16="http://schemas.microsoft.com/office/drawing/2014/main" id="{299FD941-659E-57DB-2E5B-BD0B9AB14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440" y="3532908"/>
            <a:ext cx="9345996" cy="3325091"/>
          </a:xfrm>
          <a:prstGeom prst="rect">
            <a:avLst/>
          </a:prstGeom>
        </p:spPr>
      </p:pic>
    </p:spTree>
    <p:extLst>
      <p:ext uri="{BB962C8B-B14F-4D97-AF65-F5344CB8AC3E}">
        <p14:creationId xmlns:p14="http://schemas.microsoft.com/office/powerpoint/2010/main" val="170946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31D4-A47A-FBCB-D1D2-4DED9357455C}"/>
              </a:ext>
            </a:extLst>
          </p:cNvPr>
          <p:cNvSpPr>
            <a:spLocks noGrp="1"/>
          </p:cNvSpPr>
          <p:nvPr>
            <p:ph type="title"/>
          </p:nvPr>
        </p:nvSpPr>
        <p:spPr>
          <a:xfrm>
            <a:off x="609600" y="704088"/>
            <a:ext cx="10972800" cy="875330"/>
          </a:xfrm>
        </p:spPr>
        <p:txBody>
          <a:bodyPr>
            <a:normAutofit/>
          </a:bodyPr>
          <a:lstStyle/>
          <a:p>
            <a:r>
              <a:rPr lang="en-IN" sz="3200" dirty="0">
                <a:latin typeface="Times New Roman" panose="02020603050405020304" pitchFamily="18" charset="0"/>
                <a:cs typeface="Times New Roman" panose="02020603050405020304" pitchFamily="18" charset="0"/>
              </a:rPr>
              <a:t>9. Result</a:t>
            </a:r>
          </a:p>
        </p:txBody>
      </p:sp>
      <p:sp>
        <p:nvSpPr>
          <p:cNvPr id="3" name="Content Placeholder 2">
            <a:extLst>
              <a:ext uri="{FF2B5EF4-FFF2-40B4-BE49-F238E27FC236}">
                <a16:creationId xmlns:a16="http://schemas.microsoft.com/office/drawing/2014/main" id="{30895141-6545-3DA8-F7A6-D3862C4A0A18}"/>
              </a:ext>
            </a:extLst>
          </p:cNvPr>
          <p:cNvSpPr>
            <a:spLocks noGrp="1"/>
          </p:cNvSpPr>
          <p:nvPr>
            <p:ph idx="1"/>
          </p:nvPr>
        </p:nvSpPr>
        <p:spPr>
          <a:xfrm>
            <a:off x="609600" y="1579418"/>
            <a:ext cx="10972800" cy="474518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Below is the comparison of the MAE, MSE &amp; RMSE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RandomForest</a:t>
            </a:r>
            <a:r>
              <a:rPr lang="en-US" sz="2000" dirty="0">
                <a:latin typeface="Times New Roman" panose="02020603050405020304" pitchFamily="18" charset="0"/>
                <a:cs typeface="Times New Roman" panose="02020603050405020304" pitchFamily="18" charset="0"/>
              </a:rPr>
              <a:t> is best model here, as we got better r2 score and </a:t>
            </a:r>
            <a:r>
              <a:rPr lang="en-US" sz="2000" dirty="0" err="1">
                <a:latin typeface="Times New Roman" panose="02020603050405020304" pitchFamily="18" charset="0"/>
                <a:cs typeface="Times New Roman" panose="02020603050405020304" pitchFamily="18" charset="0"/>
              </a:rPr>
              <a:t>minimun</a:t>
            </a:r>
            <a:r>
              <a:rPr lang="en-US" sz="2000" dirty="0">
                <a:latin typeface="Times New Roman" panose="02020603050405020304" pitchFamily="18" charset="0"/>
                <a:cs typeface="Times New Roman" panose="02020603050405020304" pitchFamily="18" charset="0"/>
              </a:rPr>
              <a:t> RMSE.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DE7CF63-ED34-C8E7-051A-7CAB18E12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8" y="1946787"/>
            <a:ext cx="4936418" cy="2274449"/>
          </a:xfrm>
          <a:prstGeom prst="rect">
            <a:avLst/>
          </a:prstGeom>
        </p:spPr>
      </p:pic>
    </p:spTree>
    <p:extLst>
      <p:ext uri="{BB962C8B-B14F-4D97-AF65-F5344CB8AC3E}">
        <p14:creationId xmlns:p14="http://schemas.microsoft.com/office/powerpoint/2010/main" val="26613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2D70-92AE-941E-568B-1F1D69024FC2}"/>
              </a:ext>
            </a:extLst>
          </p:cNvPr>
          <p:cNvSpPr>
            <a:spLocks noGrp="1"/>
          </p:cNvSpPr>
          <p:nvPr>
            <p:ph type="title"/>
          </p:nvPr>
        </p:nvSpPr>
        <p:spPr>
          <a:xfrm>
            <a:off x="609600" y="1191491"/>
            <a:ext cx="10972800" cy="1219200"/>
          </a:xfrm>
        </p:spPr>
        <p:txBody>
          <a:bodyPr>
            <a:noAutofit/>
          </a:bodyPr>
          <a:lstStyle/>
          <a:p>
            <a:r>
              <a:rPr lang="en-IN" dirty="0">
                <a:latin typeface="Times New Roman" panose="02020603050405020304" pitchFamily="18" charset="0"/>
                <a:cs typeface="Times New Roman" panose="02020603050405020304" pitchFamily="18" charset="0"/>
              </a:rPr>
              <a:t>10. Conclusion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C5EEB-4D68-4434-638C-29318B7F2845}"/>
              </a:ext>
            </a:extLst>
          </p:cNvPr>
          <p:cNvSpPr>
            <a:spLocks noGrp="1"/>
          </p:cNvSpPr>
          <p:nvPr>
            <p:ph idx="1"/>
          </p:nvPr>
        </p:nvSpPr>
        <p:spPr>
          <a:xfrm>
            <a:off x="609600" y="1856508"/>
            <a:ext cx="10972800" cy="4468091"/>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This system customer can predict the flight price of a particular seat on a day before booking the flight tickets. It will provide an ease to the customer for the flight ticket booking. Travelers can save money if they choose to buy a ticket when its price is the lowest. The problem is how to determine when is the best time to buy ticket for the desired destination and project.</a:t>
            </a:r>
          </a:p>
        </p:txBody>
      </p:sp>
    </p:spTree>
    <p:extLst>
      <p:ext uri="{BB962C8B-B14F-4D97-AF65-F5344CB8AC3E}">
        <p14:creationId xmlns:p14="http://schemas.microsoft.com/office/powerpoint/2010/main" val="407472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0800-95D6-2A16-87B9-CCA21615CF72}"/>
              </a:ext>
            </a:extLst>
          </p:cNvPr>
          <p:cNvSpPr>
            <a:spLocks noGrp="1"/>
          </p:cNvSpPr>
          <p:nvPr>
            <p:ph type="ctrTitle"/>
          </p:nvPr>
        </p:nvSpPr>
        <p:spPr>
          <a:xfrm>
            <a:off x="711200" y="692727"/>
            <a:ext cx="10468864" cy="1080655"/>
          </a:xfrm>
        </p:spPr>
        <p:txBody>
          <a:bodyPr>
            <a:normAutofit/>
          </a:bodyPr>
          <a:lstStyle/>
          <a:p>
            <a:pPr algn="l"/>
            <a:r>
              <a:rPr lang="en-US" b="0" dirty="0">
                <a:latin typeface="Times New Roman" panose="02020603050405020304" pitchFamily="18" charset="0"/>
                <a:cs typeface="Times New Roman" panose="02020603050405020304" pitchFamily="18" charset="0"/>
              </a:rPr>
              <a:t>Abstract</a:t>
            </a:r>
            <a:endParaRPr lang="en-IN"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9DCA15-792C-D31D-B2D0-F8BAEEE16E1C}"/>
              </a:ext>
            </a:extLst>
          </p:cNvPr>
          <p:cNvSpPr>
            <a:spLocks noGrp="1"/>
          </p:cNvSpPr>
          <p:nvPr>
            <p:ph type="subTitle" idx="1"/>
          </p:nvPr>
        </p:nvSpPr>
        <p:spPr>
          <a:xfrm>
            <a:off x="429491" y="1870365"/>
            <a:ext cx="10754637" cy="3110771"/>
          </a:xfrm>
        </p:spPr>
        <p:txBody>
          <a:bodyPr>
            <a:normAutofit/>
          </a:bodyPr>
          <a:lstStyle/>
          <a:p>
            <a:pPr algn="just"/>
            <a:r>
              <a:rPr lang="en-US" sz="2000" dirty="0">
                <a:latin typeface="Times New Roman" panose="02020603050405020304" pitchFamily="18" charset="0"/>
                <a:cs typeface="Times New Roman" panose="02020603050405020304" pitchFamily="18" charset="0"/>
              </a:rPr>
              <a:t>Most  of the people are not aware of buying a flight ticket at the right time. They pay more for the ticket than usual. The prices of the ticket may vary based on different factors. The prices of tickets may also fluctuate during day and night and also on number of tickets available. By considering certain features like departure time, arrival time, the numbers days remaining for the departure and based on time it gives the best time to purchase a ticket. By using the information of factors that influence change in airline fare prices and how the factors are related to change in the fare price of the ticket. By using the information above to built a system to predict the fare of the ticket priorly using machine leaning techniques like random forest , decision tree regressor, that might be helpful for the passengers whether to buy a ticket or not.</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9DFB29E-4030-D817-DACB-3B30C63EC1EF}"/>
              </a:ext>
            </a:extLst>
          </p:cNvPr>
          <p:cNvCxnSpPr/>
          <p:nvPr/>
        </p:nvCxnSpPr>
        <p:spPr>
          <a:xfrm>
            <a:off x="304800" y="1717964"/>
            <a:ext cx="1158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22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2" name="Content Placeholder 1"/>
          <p:cNvSpPr>
            <a:spLocks noGrp="1"/>
          </p:cNvSpPr>
          <p:nvPr>
            <p:ph idx="1"/>
          </p:nvPr>
        </p:nvSpPr>
        <p:spPr>
          <a:xfrm>
            <a:off x="609600" y="1935480"/>
            <a:ext cx="10972800" cy="3384665"/>
          </a:xfrm>
        </p:spPr>
        <p:txBody>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some frequent passengers for the airlines, these people can be able to know when the airfare prices will be low and when it goes to high.</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But there are many people who don’t know these fluctuations.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Airlines increases the price of the ticket for their Revenue management. The goal the carrier will be to built its income, while the person who wants  to purchase a ticket will looks for the low cost.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report says that India is in third biggest avionics showcase of the world in 2020.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we collect data from different websites and apply machine learning models.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use different machine learning regression methods to predict the fare price at a given time.</a:t>
            </a:r>
          </a:p>
          <a:p>
            <a:pPr marL="0" indent="0">
              <a:buNone/>
            </a:pPr>
            <a:endParaRPr lang="en-US" dirty="0"/>
          </a:p>
        </p:txBody>
      </p:sp>
      <p:cxnSp>
        <p:nvCxnSpPr>
          <p:cNvPr id="7" name="Straight Connector 6">
            <a:extLst>
              <a:ext uri="{FF2B5EF4-FFF2-40B4-BE49-F238E27FC236}">
                <a16:creationId xmlns:a16="http://schemas.microsoft.com/office/drawing/2014/main" id="{96ACB920-C66A-7AAC-07B9-39014C27B139}"/>
              </a:ext>
            </a:extLst>
          </p:cNvPr>
          <p:cNvCxnSpPr/>
          <p:nvPr/>
        </p:nvCxnSpPr>
        <p:spPr>
          <a:xfrm>
            <a:off x="235527" y="1847088"/>
            <a:ext cx="115269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2" name="Content Placeholder 1"/>
          <p:cNvSpPr>
            <a:spLocks noGrp="1"/>
          </p:cNvSpPr>
          <p:nvPr>
            <p:ph idx="1"/>
          </p:nvPr>
        </p:nvSpPr>
        <p:spPr>
          <a:xfrm>
            <a:off x="609600" y="1935479"/>
            <a:ext cx="10972800" cy="4465319"/>
          </a:xfrm>
        </p:spPr>
        <p:txBody>
          <a:bodyPr>
            <a:normAutofit lnSpcReduction="10000"/>
          </a:bodyPr>
          <a:lstStyle/>
          <a:p>
            <a:pPr lvl="1">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Aim of the Project:</a:t>
            </a:r>
          </a:p>
          <a:p>
            <a:pPr marL="393192" lvl="1" indent="0" algn="just">
              <a:buNone/>
            </a:pPr>
            <a:r>
              <a:rPr lang="en-US" sz="22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aim of the project is to predict dynamic fare price of the ticket by applying machine learning techniques on collected data.</a:t>
            </a:r>
          </a:p>
          <a:p>
            <a:pPr marL="393192" lvl="1"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Scope of the Project:</a:t>
            </a:r>
          </a:p>
          <a:p>
            <a:pPr marL="393192" lvl="1"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the project is to estimate minimum airfare over specific period of time.</a:t>
            </a:r>
          </a:p>
          <a:p>
            <a:pPr marL="393192" lvl="1" indent="0">
              <a:buNone/>
            </a:pPr>
            <a:endParaRPr lang="en-US" sz="20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Project Domain:</a:t>
            </a:r>
          </a:p>
          <a:p>
            <a:pPr marL="393192" lvl="1" indent="0" algn="just">
              <a:buNone/>
            </a:pPr>
            <a:r>
              <a:rPr lang="en-US" sz="22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analysis is a process of extracting the useful information from the given set of information by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data through various ML algorithms and techniques.</a:t>
            </a:r>
            <a:endParaRPr lang="en-US" sz="2200" b="1" dirty="0">
              <a:latin typeface="Times New Roman" panose="02020603050405020304" pitchFamily="18" charset="0"/>
              <a:cs typeface="Times New Roman" panose="02020603050405020304" pitchFamily="18" charset="0"/>
            </a:endParaRPr>
          </a:p>
          <a:p>
            <a:pPr marL="393192" lvl="1" indent="0" algn="just">
              <a:buNone/>
            </a:pPr>
            <a:endParaRPr lang="en-US" sz="2000" b="1" dirty="0">
              <a:latin typeface="Times New Roman" panose="02020603050405020304" pitchFamily="18" charset="0"/>
              <a:cs typeface="Times New Roman" panose="02020603050405020304" pitchFamily="18" charset="0"/>
            </a:endParaRPr>
          </a:p>
          <a:p>
            <a:pPr marL="393192" lvl="1" indent="0">
              <a:buNone/>
            </a:pPr>
            <a:r>
              <a:rPr lang="en-US" sz="22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9094D52E-0CD4-ACFC-07FA-5C36583CD5C8}"/>
              </a:ext>
            </a:extLst>
          </p:cNvPr>
          <p:cNvCxnSpPr/>
          <p:nvPr/>
        </p:nvCxnSpPr>
        <p:spPr>
          <a:xfrm>
            <a:off x="277091" y="1847088"/>
            <a:ext cx="11610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F771-F6DA-58F2-6576-DC155A37728F}"/>
              </a:ext>
            </a:extLst>
          </p:cNvPr>
          <p:cNvSpPr>
            <a:spLocks noGrp="1"/>
          </p:cNvSpPr>
          <p:nvPr>
            <p:ph type="title"/>
          </p:nvPr>
        </p:nvSpPr>
        <p:spPr>
          <a:xfrm>
            <a:off x="609600" y="190362"/>
            <a:ext cx="10972800" cy="132214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405C8B-741F-CC32-B701-A29FAC3E92F3}"/>
              </a:ext>
            </a:extLst>
          </p:cNvPr>
          <p:cNvSpPr/>
          <p:nvPr/>
        </p:nvSpPr>
        <p:spPr>
          <a:xfrm>
            <a:off x="3699163" y="2053660"/>
            <a:ext cx="4447309" cy="4849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COLLECTION OF DATA</a:t>
            </a:r>
            <a:endParaRPr lang="en-IN" dirty="0">
              <a:latin typeface="Times New Roman" panose="02020603050405020304" pitchFamily="18" charset="0"/>
              <a:cs typeface="Times New Roman" panose="02020603050405020304" pitchFamily="18" charset="0"/>
            </a:endParaRPr>
          </a:p>
        </p:txBody>
      </p:sp>
      <p:sp>
        <p:nvSpPr>
          <p:cNvPr id="5" name="Arrow: Down 4">
            <a:extLst>
              <a:ext uri="{FF2B5EF4-FFF2-40B4-BE49-F238E27FC236}">
                <a16:creationId xmlns:a16="http://schemas.microsoft.com/office/drawing/2014/main" id="{EC2AED00-B155-947B-E322-6D8CFAC6F752}"/>
              </a:ext>
            </a:extLst>
          </p:cNvPr>
          <p:cNvSpPr/>
          <p:nvPr/>
        </p:nvSpPr>
        <p:spPr>
          <a:xfrm>
            <a:off x="5749636" y="2729345"/>
            <a:ext cx="346364" cy="14381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4719E37-0738-598F-3FAF-9A97BA082050}"/>
              </a:ext>
            </a:extLst>
          </p:cNvPr>
          <p:cNvSpPr/>
          <p:nvPr/>
        </p:nvSpPr>
        <p:spPr>
          <a:xfrm>
            <a:off x="3713018" y="2961548"/>
            <a:ext cx="4447309" cy="467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 OF DATA</a:t>
            </a:r>
            <a:endParaRPr lang="en-IN" dirty="0">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a16="http://schemas.microsoft.com/office/drawing/2014/main" id="{DE0AA042-1F24-649A-F8C8-2934B369C683}"/>
              </a:ext>
            </a:extLst>
          </p:cNvPr>
          <p:cNvSpPr/>
          <p:nvPr/>
        </p:nvSpPr>
        <p:spPr>
          <a:xfrm>
            <a:off x="5749636" y="3574473"/>
            <a:ext cx="346364" cy="12469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F4DF959-FFBA-C1B3-479A-B1D4E002660C}"/>
              </a:ext>
            </a:extLst>
          </p:cNvPr>
          <p:cNvSpPr/>
          <p:nvPr/>
        </p:nvSpPr>
        <p:spPr>
          <a:xfrm>
            <a:off x="3713018" y="3851564"/>
            <a:ext cx="4447309" cy="467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APPLY MACHINE LEARNING ALGORITHM</a:t>
            </a:r>
            <a:endParaRPr lang="en-IN" dirty="0">
              <a:latin typeface="Times New Roman" panose="02020603050405020304" pitchFamily="18" charset="0"/>
              <a:cs typeface="Times New Roman" panose="02020603050405020304" pitchFamily="18" charset="0"/>
            </a:endParaRPr>
          </a:p>
        </p:txBody>
      </p:sp>
      <p:sp>
        <p:nvSpPr>
          <p:cNvPr id="10" name="Arrow: Down 9">
            <a:extLst>
              <a:ext uri="{FF2B5EF4-FFF2-40B4-BE49-F238E27FC236}">
                <a16:creationId xmlns:a16="http://schemas.microsoft.com/office/drawing/2014/main" id="{FB9CB7FF-DD5C-2111-6970-1E91474259C2}"/>
              </a:ext>
            </a:extLst>
          </p:cNvPr>
          <p:cNvSpPr/>
          <p:nvPr/>
        </p:nvSpPr>
        <p:spPr>
          <a:xfrm>
            <a:off x="5749637" y="4407409"/>
            <a:ext cx="346364" cy="16459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4AB26F33-9DA6-C434-3A0F-2949B1F19BEE}"/>
              </a:ext>
            </a:extLst>
          </p:cNvPr>
          <p:cNvSpPr/>
          <p:nvPr/>
        </p:nvSpPr>
        <p:spPr>
          <a:xfrm>
            <a:off x="3713018" y="4752109"/>
            <a:ext cx="4433454" cy="467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TRAINING THE DATA</a:t>
            </a:r>
            <a:endParaRPr lang="en-IN" dirty="0"/>
          </a:p>
        </p:txBody>
      </p:sp>
      <p:sp>
        <p:nvSpPr>
          <p:cNvPr id="12" name="Arrow: Down 11">
            <a:extLst>
              <a:ext uri="{FF2B5EF4-FFF2-40B4-BE49-F238E27FC236}">
                <a16:creationId xmlns:a16="http://schemas.microsoft.com/office/drawing/2014/main" id="{25E6D5C1-A966-8702-8F5F-DC0DD695C183}"/>
              </a:ext>
            </a:extLst>
          </p:cNvPr>
          <p:cNvSpPr/>
          <p:nvPr/>
        </p:nvSpPr>
        <p:spPr>
          <a:xfrm>
            <a:off x="5749636" y="5371962"/>
            <a:ext cx="346364" cy="14214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09CA6075-A51D-3668-AC11-F35D75C67B74}"/>
              </a:ext>
            </a:extLst>
          </p:cNvPr>
          <p:cNvSpPr/>
          <p:nvPr/>
        </p:nvSpPr>
        <p:spPr>
          <a:xfrm>
            <a:off x="3713018" y="5611091"/>
            <a:ext cx="4433454" cy="467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TESTING THE DATA</a:t>
            </a:r>
            <a:endParaRPr lang="en-IN" dirty="0"/>
          </a:p>
        </p:txBody>
      </p:sp>
      <p:sp>
        <p:nvSpPr>
          <p:cNvPr id="14" name="Arrow: Down 13">
            <a:extLst>
              <a:ext uri="{FF2B5EF4-FFF2-40B4-BE49-F238E27FC236}">
                <a16:creationId xmlns:a16="http://schemas.microsoft.com/office/drawing/2014/main" id="{EF3FB00F-EC87-961D-3801-B455DDFD8A52}"/>
              </a:ext>
            </a:extLst>
          </p:cNvPr>
          <p:cNvSpPr/>
          <p:nvPr/>
        </p:nvSpPr>
        <p:spPr>
          <a:xfrm>
            <a:off x="5749636" y="6175525"/>
            <a:ext cx="346364" cy="12829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F1845306-EB0D-4474-43A5-33D09C722ECB}"/>
              </a:ext>
            </a:extLst>
          </p:cNvPr>
          <p:cNvSpPr/>
          <p:nvPr/>
        </p:nvSpPr>
        <p:spPr>
          <a:xfrm>
            <a:off x="3713018" y="6400800"/>
            <a:ext cx="4447309"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GET THE OUTPUT</a:t>
            </a:r>
            <a:endParaRPr lang="en-IN" dirty="0"/>
          </a:p>
        </p:txBody>
      </p:sp>
      <p:sp>
        <p:nvSpPr>
          <p:cNvPr id="22" name="Content Placeholder 21">
            <a:extLst>
              <a:ext uri="{FF2B5EF4-FFF2-40B4-BE49-F238E27FC236}">
                <a16:creationId xmlns:a16="http://schemas.microsoft.com/office/drawing/2014/main" id="{7D9CC4FA-8F98-7C9B-10E7-27E2A04BB355}"/>
              </a:ext>
            </a:extLst>
          </p:cNvPr>
          <p:cNvSpPr>
            <a:spLocks noGrp="1"/>
          </p:cNvSpPr>
          <p:nvPr>
            <p:ph idx="1"/>
          </p:nvPr>
        </p:nvSpPr>
        <p:spPr>
          <a:xfrm>
            <a:off x="609600" y="1935480"/>
            <a:ext cx="2923309" cy="473215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figure shows that data flow of the project . In this firstly the data is collected , then preprocessing is done to create the perfect data. After the training and testing the data is done by applying the machine learning techniques to get the output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prediction of flight ticket fare.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17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5966-13C3-53A3-F10D-CDE3060A0624}"/>
              </a:ext>
            </a:extLst>
          </p:cNvPr>
          <p:cNvSpPr>
            <a:spLocks noGrp="1"/>
          </p:cNvSpPr>
          <p:nvPr>
            <p:ph type="title"/>
          </p:nvPr>
        </p:nvSpPr>
        <p:spPr>
          <a:xfrm>
            <a:off x="609600" y="665018"/>
            <a:ext cx="10972800" cy="928256"/>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5600" b="1" dirty="0">
                <a:latin typeface="Times New Roman" panose="02020603050405020304" pitchFamily="18" charset="0"/>
                <a:cs typeface="Times New Roman" panose="02020603050405020304" pitchFamily="18" charset="0"/>
              </a:rPr>
              <a:t>USE CASE DIAGRAM</a:t>
            </a:r>
            <a:endParaRPr lang="en-IN" sz="5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11047E8-5ABD-96A8-C632-7A810A9988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9964" y="1729287"/>
            <a:ext cx="5486400" cy="4782349"/>
          </a:xfrm>
        </p:spPr>
      </p:pic>
      <p:sp>
        <p:nvSpPr>
          <p:cNvPr id="6" name="Rectangle 5">
            <a:extLst>
              <a:ext uri="{FF2B5EF4-FFF2-40B4-BE49-F238E27FC236}">
                <a16:creationId xmlns:a16="http://schemas.microsoft.com/office/drawing/2014/main" id="{7C4B6BF7-261A-B5AE-4F5E-4038524BB116}"/>
              </a:ext>
            </a:extLst>
          </p:cNvPr>
          <p:cNvSpPr/>
          <p:nvPr/>
        </p:nvSpPr>
        <p:spPr>
          <a:xfrm>
            <a:off x="429491" y="1593274"/>
            <a:ext cx="4807527" cy="2092036"/>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000" dirty="0">
                <a:latin typeface="Times New Roman" panose="02020603050405020304" pitchFamily="18" charset="0"/>
                <a:cs typeface="Times New Roman" panose="02020603050405020304" pitchFamily="18" charset="0"/>
              </a:rPr>
              <a:t>The use case diagram say a lot about the framework. It shows the diagram in the view point of the user who is using the application or the framework. In this way use case is a </a:t>
            </a:r>
            <a:r>
              <a:rPr lang="en-US" sz="2000" dirty="0" err="1">
                <a:latin typeface="Times New Roman" panose="02020603050405020304" pitchFamily="18" charset="0"/>
                <a:cs typeface="Times New Roman" panose="02020603050405020304" pitchFamily="18" charset="0"/>
              </a:rPr>
              <a:t>situatation</a:t>
            </a:r>
            <a:r>
              <a:rPr lang="en-US" sz="2000" dirty="0">
                <a:latin typeface="Times New Roman" panose="02020603050405020304" pitchFamily="18" charset="0"/>
                <a:cs typeface="Times New Roman" panose="02020603050405020304" pitchFamily="18" charset="0"/>
              </a:rPr>
              <a:t> which shows the perspective of the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03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ECA9-CAC3-F6D8-E96C-411CEB402A03}"/>
              </a:ext>
            </a:extLst>
          </p:cNvPr>
          <p:cNvSpPr>
            <a:spLocks noGrp="1"/>
          </p:cNvSpPr>
          <p:nvPr>
            <p:ph type="title"/>
          </p:nvPr>
        </p:nvSpPr>
        <p:spPr>
          <a:xfrm>
            <a:off x="609600" y="704088"/>
            <a:ext cx="10972800" cy="736785"/>
          </a:xfrm>
        </p:spPr>
        <p:txBody>
          <a:bodyPr>
            <a:normAutofit fontScale="90000"/>
          </a:bodyPr>
          <a:lstStyle/>
          <a:p>
            <a:r>
              <a:rPr lang="en-IN"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C230D8A8-4FC9-DA32-32F0-08C8FE0F8B49}"/>
              </a:ext>
            </a:extLst>
          </p:cNvPr>
          <p:cNvSpPr>
            <a:spLocks noGrp="1"/>
          </p:cNvSpPr>
          <p:nvPr>
            <p:ph idx="1"/>
          </p:nvPr>
        </p:nvSpPr>
        <p:spPr>
          <a:xfrm>
            <a:off x="609600" y="1648691"/>
            <a:ext cx="10972800" cy="4675909"/>
          </a:xfrm>
        </p:spPr>
        <p:txBody>
          <a:bodyPr>
            <a:normAutofit/>
          </a:bodyPr>
          <a:lstStyle/>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Importing the necessary libraries</a:t>
            </a: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Reading the dataset</a:t>
            </a: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4764EA-4FCD-BD4B-0216-E0A6DD394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6" y="2133600"/>
            <a:ext cx="7675418" cy="1295400"/>
          </a:xfrm>
          <a:prstGeom prst="rect">
            <a:avLst/>
          </a:prstGeom>
        </p:spPr>
      </p:pic>
      <p:pic>
        <p:nvPicPr>
          <p:cNvPr id="8" name="Picture 7">
            <a:extLst>
              <a:ext uri="{FF2B5EF4-FFF2-40B4-BE49-F238E27FC236}">
                <a16:creationId xmlns:a16="http://schemas.microsoft.com/office/drawing/2014/main" id="{3DFCA1D1-BC9B-EA5D-04C2-73C10D4F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347" y="4059382"/>
            <a:ext cx="7675417" cy="1149926"/>
          </a:xfrm>
          <a:prstGeom prst="rect">
            <a:avLst/>
          </a:prstGeom>
        </p:spPr>
      </p:pic>
    </p:spTree>
    <p:extLst>
      <p:ext uri="{BB962C8B-B14F-4D97-AF65-F5344CB8AC3E}">
        <p14:creationId xmlns:p14="http://schemas.microsoft.com/office/powerpoint/2010/main" val="32632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06E8-3AF3-CFE9-B148-D742C22A3BEA}"/>
              </a:ext>
            </a:extLst>
          </p:cNvPr>
          <p:cNvSpPr>
            <a:spLocks noGrp="1"/>
          </p:cNvSpPr>
          <p:nvPr>
            <p:ph type="title"/>
          </p:nvPr>
        </p:nvSpPr>
        <p:spPr>
          <a:xfrm>
            <a:off x="609600" y="872836"/>
            <a:ext cx="10972800" cy="720437"/>
          </a:xfrm>
        </p:spPr>
        <p:txBody>
          <a:bodyPr>
            <a:normAutofit/>
          </a:bodyPr>
          <a:lstStyle/>
          <a:p>
            <a:r>
              <a:rPr lang="en-IN" sz="3200" dirty="0">
                <a:latin typeface="Times New Roman" panose="02020603050405020304" pitchFamily="18" charset="0"/>
                <a:cs typeface="Times New Roman" panose="02020603050405020304" pitchFamily="18" charset="0"/>
              </a:rPr>
              <a:t>3. Dropping NAN values</a:t>
            </a:r>
          </a:p>
        </p:txBody>
      </p:sp>
      <p:pic>
        <p:nvPicPr>
          <p:cNvPr id="5" name="Content Placeholder 4">
            <a:extLst>
              <a:ext uri="{FF2B5EF4-FFF2-40B4-BE49-F238E27FC236}">
                <a16:creationId xmlns:a16="http://schemas.microsoft.com/office/drawing/2014/main" id="{F6F2CACD-1FFE-8037-DC63-3B55B0E67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677" y="1606221"/>
            <a:ext cx="9640645" cy="4946979"/>
          </a:xfrm>
        </p:spPr>
      </p:pic>
    </p:spTree>
    <p:extLst>
      <p:ext uri="{BB962C8B-B14F-4D97-AF65-F5344CB8AC3E}">
        <p14:creationId xmlns:p14="http://schemas.microsoft.com/office/powerpoint/2010/main" val="383384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DC54-32A7-3652-7B66-F7B20A88CEB5}"/>
              </a:ext>
            </a:extLst>
          </p:cNvPr>
          <p:cNvSpPr>
            <a:spLocks noGrp="1"/>
          </p:cNvSpPr>
          <p:nvPr>
            <p:ph type="title"/>
          </p:nvPr>
        </p:nvSpPr>
        <p:spPr>
          <a:xfrm>
            <a:off x="609600" y="704088"/>
            <a:ext cx="10972800" cy="750639"/>
          </a:xfrm>
        </p:spPr>
        <p:txBody>
          <a:bodyPr>
            <a:normAutofit/>
          </a:bodyPr>
          <a:lstStyle/>
          <a:p>
            <a:r>
              <a:rPr lang="en-IN" sz="3200" dirty="0">
                <a:latin typeface="Times New Roman" panose="02020603050405020304" pitchFamily="18" charset="0"/>
                <a:cs typeface="Times New Roman" panose="02020603050405020304" pitchFamily="18" charset="0"/>
              </a:rPr>
              <a:t>4. Feature Engineering</a:t>
            </a:r>
          </a:p>
        </p:txBody>
      </p:sp>
      <p:sp>
        <p:nvSpPr>
          <p:cNvPr id="3" name="Content Placeholder 2">
            <a:extLst>
              <a:ext uri="{FF2B5EF4-FFF2-40B4-BE49-F238E27FC236}">
                <a16:creationId xmlns:a16="http://schemas.microsoft.com/office/drawing/2014/main" id="{3AEA0874-6EA4-CC91-68C6-298C96CD2B50}"/>
              </a:ext>
            </a:extLst>
          </p:cNvPr>
          <p:cNvSpPr>
            <a:spLocks noGrp="1"/>
          </p:cNvSpPr>
          <p:nvPr>
            <p:ph idx="1"/>
          </p:nvPr>
        </p:nvSpPr>
        <p:spPr>
          <a:xfrm>
            <a:off x="609600" y="1454726"/>
            <a:ext cx="10972800" cy="4869873"/>
          </a:xfrm>
        </p:spPr>
        <p:txBody>
          <a:bodyPr>
            <a:normAutofit/>
          </a:bodyPr>
          <a:lstStyle/>
          <a:p>
            <a:pPr algn="just"/>
            <a:r>
              <a:rPr lang="en-US" sz="2000" dirty="0">
                <a:latin typeface="Times New Roman" panose="02020603050405020304" pitchFamily="18" charset="0"/>
                <a:cs typeface="Times New Roman" panose="02020603050405020304" pitchFamily="18" charset="0"/>
              </a:rPr>
              <a:t>We will pre-process our dataset. We will extract day and month from the column “Date of Journey” as the model will understand numerical value, for this we will use “</a:t>
            </a:r>
            <a:r>
              <a:rPr lang="en-US" sz="2000" dirty="0" err="1">
                <a:latin typeface="Times New Roman" panose="02020603050405020304" pitchFamily="18" charset="0"/>
                <a:cs typeface="Times New Roman" panose="02020603050405020304" pitchFamily="18" charset="0"/>
              </a:rPr>
              <a:t>pd.to_datetime</a:t>
            </a:r>
            <a:r>
              <a:rPr lang="en-US" sz="2000" dirty="0">
                <a:latin typeface="Times New Roman" panose="02020603050405020304" pitchFamily="18" charset="0"/>
                <a:cs typeface="Times New Roman" panose="02020603050405020304" pitchFamily="18" charset="0"/>
              </a:rPr>
              <a:t>” for day and month column. “</a:t>
            </a:r>
            <a:r>
              <a:rPr lang="en-US" sz="2000" dirty="0" err="1">
                <a:latin typeface="Times New Roman" panose="02020603050405020304" pitchFamily="18" charset="0"/>
                <a:cs typeface="Times New Roman" panose="02020603050405020304" pitchFamily="18" charset="0"/>
              </a:rPr>
              <a:t>dt.day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dt.month</a:t>
            </a:r>
            <a:r>
              <a:rPr lang="en-US" sz="2000" dirty="0">
                <a:latin typeface="Times New Roman" panose="02020603050405020304" pitchFamily="18" charset="0"/>
                <a:cs typeface="Times New Roman" panose="02020603050405020304" pitchFamily="18" charset="0"/>
              </a:rPr>
              <a:t>” will extract day and month respectively from the given column. Same process will be doing for the “</a:t>
            </a:r>
            <a:r>
              <a:rPr lang="en-US" sz="2000" dirty="0" err="1">
                <a:latin typeface="Times New Roman" panose="02020603050405020304" pitchFamily="18" charset="0"/>
                <a:cs typeface="Times New Roman" panose="02020603050405020304" pitchFamily="18" charset="0"/>
              </a:rPr>
              <a:t>dep_time</a:t>
            </a:r>
            <a:r>
              <a:rPr lang="en-US" sz="2000" dirty="0">
                <a:latin typeface="Times New Roman" panose="02020603050405020304" pitchFamily="18" charset="0"/>
                <a:cs typeface="Times New Roman" panose="02020603050405020304" pitchFamily="18" charset="0"/>
              </a:rPr>
              <a:t>” column, “Duration” column and “</a:t>
            </a:r>
            <a:r>
              <a:rPr lang="en-US" sz="2000" dirty="0" err="1">
                <a:latin typeface="Times New Roman" panose="02020603050405020304" pitchFamily="18" charset="0"/>
                <a:cs typeface="Times New Roman" panose="02020603050405020304" pitchFamily="18" charset="0"/>
              </a:rPr>
              <a:t>arrival_time</a:t>
            </a:r>
            <a:r>
              <a:rPr lang="en-US" sz="2000" dirty="0">
                <a:latin typeface="Times New Roman" panose="02020603050405020304" pitchFamily="18" charset="0"/>
                <a:cs typeface="Times New Roman" panose="02020603050405020304" pitchFamily="18" charset="0"/>
              </a:rPr>
              <a:t>” column and extract hours and min from it. After extracting day, month, hours and min, we will drop “Date of Journey”, “Duration”, “</a:t>
            </a:r>
            <a:r>
              <a:rPr lang="en-US" sz="2000" dirty="0" err="1">
                <a:latin typeface="Times New Roman" panose="02020603050405020304" pitchFamily="18" charset="0"/>
                <a:cs typeface="Times New Roman" panose="02020603050405020304" pitchFamily="18" charset="0"/>
              </a:rPr>
              <a:t>dep_time</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arrival_time</a:t>
            </a:r>
            <a:r>
              <a:rPr lang="en-US" sz="2000" dirty="0">
                <a:latin typeface="Times New Roman" panose="02020603050405020304" pitchFamily="18" charset="0"/>
                <a:cs typeface="Times New Roman" panose="02020603050405020304" pitchFamily="18" charset="0"/>
              </a:rPr>
              <a:t>” column from our dataset.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9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445</TotalTime>
  <Words>1192</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Century Gothic</vt:lpstr>
      <vt:lpstr>Palatino Linotype</vt:lpstr>
      <vt:lpstr>Times New Roman</vt:lpstr>
      <vt:lpstr>Wingdings</vt:lpstr>
      <vt:lpstr>Wingdings 2</vt:lpstr>
      <vt:lpstr>Presentation on brainstorming</vt:lpstr>
      <vt:lpstr>FLIGHT PRICE PREDICTION USING MACHINE LEARNING</vt:lpstr>
      <vt:lpstr>Abstract</vt:lpstr>
      <vt:lpstr>Introduction</vt:lpstr>
      <vt:lpstr>OBJECTIVES</vt:lpstr>
      <vt:lpstr> DATA FLOW DIAGRAM</vt:lpstr>
      <vt:lpstr> USE CASE DIAGRAM</vt:lpstr>
      <vt:lpstr>IMPLEMENTATION</vt:lpstr>
      <vt:lpstr>3. Dropping NAN values</vt:lpstr>
      <vt:lpstr>4. Feature Engineering</vt:lpstr>
      <vt:lpstr> 5. Exploratory Data Analysis</vt:lpstr>
      <vt:lpstr>6. Handling Categorical Data</vt:lpstr>
      <vt:lpstr>7. Feature Selection</vt:lpstr>
      <vt:lpstr>8. Applying Machine Learning Algorithm</vt:lpstr>
      <vt:lpstr>9. Result</vt:lpstr>
      <vt:lpstr>10.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Vivek Raut</dc:creator>
  <cp:lastModifiedBy>Vivek Raut</cp:lastModifiedBy>
  <cp:revision>22</cp:revision>
  <dcterms:created xsi:type="dcterms:W3CDTF">2022-09-27T06:32:14Z</dcterms:created>
  <dcterms:modified xsi:type="dcterms:W3CDTF">2022-10-29T16:24:35Z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