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92" r:id="rId5"/>
    <p:sldId id="275" r:id="rId6"/>
    <p:sldId id="278" r:id="rId7"/>
    <p:sldId id="296" r:id="rId8"/>
    <p:sldId id="297" r:id="rId9"/>
    <p:sldId id="298" r:id="rId10"/>
    <p:sldId id="299" r:id="rId11"/>
    <p:sldId id="300" r:id="rId12"/>
    <p:sldId id="301" r:id="rId13"/>
    <p:sldId id="302" r:id="rId14"/>
    <p:sldId id="303" r:id="rId15"/>
    <p:sldId id="304" r:id="rId16"/>
    <p:sldId id="305" r:id="rId17"/>
    <p:sldId id="307" r:id="rId18"/>
    <p:sldId id="306" r:id="rId19"/>
    <p:sldId id="308" r:id="rId20"/>
    <p:sldId id="311" r:id="rId21"/>
    <p:sldId id="312" r:id="rId22"/>
    <p:sldId id="309" r:id="rId23"/>
    <p:sldId id="310" r:id="rId24"/>
    <p:sldId id="313" r:id="rId25"/>
    <p:sldId id="314" r:id="rId26"/>
    <p:sldId id="315" r:id="rId27"/>
    <p:sldId id="288" r:id="rId28"/>
    <p:sldId id="28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634"/>
  </p:normalViewPr>
  <p:slideViewPr>
    <p:cSldViewPr snapToGrid="0" showGuides="1">
      <p:cViewPr varScale="1">
        <p:scale>
          <a:sx n="76" d="100"/>
          <a:sy n="76" d="100"/>
        </p:scale>
        <p:origin x="260" y="6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10/27/2023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6.xml"/><Relationship Id="rId5" Type="http://schemas.openxmlformats.org/officeDocument/2006/relationships/image" Target="../media/image19.jpeg"/><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ABC Call Volume Trend Analysis</a:t>
            </a:r>
            <a:br>
              <a:rPr lang="en-US" b="1" i="0" dirty="0">
                <a:solidFill>
                  <a:srgbClr val="3C4858"/>
                </a:solidFill>
                <a:effectLst/>
                <a:latin typeface="Manrope"/>
              </a:rPr>
            </a:b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latin typeface="Times New Roman" panose="02020603050405020304" pitchFamily="18" charset="0"/>
                <a:cs typeface="Times New Roman" panose="02020603050405020304" pitchFamily="18" charset="0"/>
              </a:rPr>
              <a:t>Vivek Kushwaha</a:t>
            </a:r>
          </a:p>
          <a:p>
            <a:endParaRPr lang="en-US" dirty="0"/>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2475" r="2475"/>
          <a:stretch/>
        </p:blipFill>
        <p:spPr>
          <a:xfrm>
            <a:off x="6742557" y="821836"/>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7E30-7815-1A44-4D91-28FCD5DAC39E}"/>
              </a:ext>
            </a:extLst>
          </p:cNvPr>
          <p:cNvSpPr>
            <a:spLocks noGrp="1"/>
          </p:cNvSpPr>
          <p:nvPr>
            <p:ph type="title"/>
          </p:nvPr>
        </p:nvSpPr>
        <p:spPr>
          <a:xfrm>
            <a:off x="587829" y="116539"/>
            <a:ext cx="10515600" cy="1115434"/>
          </a:xfrm>
        </p:spPr>
        <p:txBody>
          <a:bodyPr/>
          <a:lstStyle/>
          <a:p>
            <a:r>
              <a:rPr lang="en-IN" sz="3200" dirty="0"/>
              <a:t>Cleaned Data:</a:t>
            </a:r>
          </a:p>
        </p:txBody>
      </p:sp>
      <p:sp>
        <p:nvSpPr>
          <p:cNvPr id="4" name="Footer Placeholder 3">
            <a:extLst>
              <a:ext uri="{FF2B5EF4-FFF2-40B4-BE49-F238E27FC236}">
                <a16:creationId xmlns:a16="http://schemas.microsoft.com/office/drawing/2014/main" id="{69E67EF9-F71F-47A6-52A8-EB2344F8145E}"/>
              </a:ext>
            </a:extLst>
          </p:cNvPr>
          <p:cNvSpPr>
            <a:spLocks noGrp="1"/>
          </p:cNvSpPr>
          <p:nvPr>
            <p:ph type="ftr" sz="quarter" idx="28"/>
          </p:nvPr>
        </p:nvSpPr>
        <p:spPr/>
        <p:txBody>
          <a:bodyPr/>
          <a:lstStyle/>
          <a:p>
            <a:r>
              <a:rPr lang="en-US" noProof="0"/>
              <a:t>Presentation Title</a:t>
            </a:r>
            <a:endParaRPr lang="en-US" noProof="0" dirty="0"/>
          </a:p>
        </p:txBody>
      </p:sp>
      <p:pic>
        <p:nvPicPr>
          <p:cNvPr id="6" name="Picture 5">
            <a:extLst>
              <a:ext uri="{FF2B5EF4-FFF2-40B4-BE49-F238E27FC236}">
                <a16:creationId xmlns:a16="http://schemas.microsoft.com/office/drawing/2014/main" id="{53845B72-8635-5C61-E6CF-0D36CD8FB7AA}"/>
              </a:ext>
            </a:extLst>
          </p:cNvPr>
          <p:cNvPicPr>
            <a:picLocks noChangeAspect="1"/>
          </p:cNvPicPr>
          <p:nvPr/>
        </p:nvPicPr>
        <p:blipFill>
          <a:blip r:embed="rId2"/>
          <a:stretch>
            <a:fillRect/>
          </a:stretch>
        </p:blipFill>
        <p:spPr>
          <a:xfrm>
            <a:off x="1088571" y="1057772"/>
            <a:ext cx="10152677" cy="5710880"/>
          </a:xfrm>
          <a:prstGeom prst="rect">
            <a:avLst/>
          </a:prstGeom>
        </p:spPr>
      </p:pic>
    </p:spTree>
    <p:extLst>
      <p:ext uri="{BB962C8B-B14F-4D97-AF65-F5344CB8AC3E}">
        <p14:creationId xmlns:p14="http://schemas.microsoft.com/office/powerpoint/2010/main" val="2669297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5986-6733-0E32-FD4B-140EAB6A8F2B}"/>
              </a:ext>
            </a:extLst>
          </p:cNvPr>
          <p:cNvSpPr>
            <a:spLocks noGrp="1"/>
          </p:cNvSpPr>
          <p:nvPr>
            <p:ph type="title"/>
          </p:nvPr>
        </p:nvSpPr>
        <p:spPr>
          <a:xfrm>
            <a:off x="587829" y="67423"/>
            <a:ext cx="10515600" cy="1115434"/>
          </a:xfrm>
        </p:spPr>
        <p:txBody>
          <a:bodyPr/>
          <a:lstStyle/>
          <a:p>
            <a:r>
              <a:rPr lang="en-IN" sz="3200" dirty="0"/>
              <a:t>Task 1:</a:t>
            </a:r>
          </a:p>
        </p:txBody>
      </p:sp>
      <p:sp>
        <p:nvSpPr>
          <p:cNvPr id="3" name="Chart Placeholder 2">
            <a:extLst>
              <a:ext uri="{FF2B5EF4-FFF2-40B4-BE49-F238E27FC236}">
                <a16:creationId xmlns:a16="http://schemas.microsoft.com/office/drawing/2014/main" id="{7718436C-F996-B033-1214-B8573A0E7DE1}"/>
              </a:ext>
            </a:extLst>
          </p:cNvPr>
          <p:cNvSpPr>
            <a:spLocks noGrp="1"/>
          </p:cNvSpPr>
          <p:nvPr>
            <p:ph type="chart" sz="quarter" idx="27"/>
          </p:nvPr>
        </p:nvSpPr>
        <p:spPr>
          <a:xfrm>
            <a:off x="587829" y="1102393"/>
            <a:ext cx="10889796" cy="5474576"/>
          </a:xfrm>
        </p:spPr>
        <p:txBody>
          <a:bodyPr/>
          <a:lstStyle/>
          <a:p>
            <a:pPr>
              <a:buFont typeface="Wingdings" panose="05000000000000000000" pitchFamily="2" charset="2"/>
              <a:buChar char="Ø"/>
            </a:pPr>
            <a:r>
              <a:rPr lang="en-US" b="1" i="0" dirty="0">
                <a:effectLst/>
                <a:latin typeface="Manrope"/>
              </a:rPr>
              <a:t>Average Call Duration:</a:t>
            </a:r>
            <a:r>
              <a:rPr lang="en-US" b="0" i="0" dirty="0">
                <a:effectLst/>
                <a:latin typeface="Manrope"/>
              </a:rPr>
              <a:t> Determine the average duration of all incoming calls received by agents. This should be calculated for each time bucket.</a:t>
            </a:r>
          </a:p>
          <a:p>
            <a:pPr marL="0" indent="0">
              <a:buNone/>
            </a:pPr>
            <a:r>
              <a:rPr lang="en-US" b="1" i="0" dirty="0">
                <a:effectLst/>
                <a:latin typeface="Manrope"/>
              </a:rPr>
              <a:t>Your Task:</a:t>
            </a:r>
            <a:r>
              <a:rPr lang="en-US" b="0" i="0" dirty="0">
                <a:effectLst/>
                <a:latin typeface="Manrope"/>
              </a:rPr>
              <a:t> What is the average duration of calls for each time bucket?</a:t>
            </a:r>
          </a:p>
          <a:p>
            <a:pPr marL="0" indent="0">
              <a:buNone/>
            </a:pPr>
            <a:endParaRPr lang="en-IN" dirty="0"/>
          </a:p>
        </p:txBody>
      </p:sp>
      <p:pic>
        <p:nvPicPr>
          <p:cNvPr id="6" name="Picture 5">
            <a:extLst>
              <a:ext uri="{FF2B5EF4-FFF2-40B4-BE49-F238E27FC236}">
                <a16:creationId xmlns:a16="http://schemas.microsoft.com/office/drawing/2014/main" id="{DAECB045-B67F-09CC-6733-E8E798193E18}"/>
              </a:ext>
            </a:extLst>
          </p:cNvPr>
          <p:cNvPicPr>
            <a:picLocks noChangeAspect="1"/>
          </p:cNvPicPr>
          <p:nvPr/>
        </p:nvPicPr>
        <p:blipFill>
          <a:blip r:embed="rId2"/>
          <a:stretch>
            <a:fillRect/>
          </a:stretch>
        </p:blipFill>
        <p:spPr>
          <a:xfrm>
            <a:off x="2086712" y="2280128"/>
            <a:ext cx="8018576" cy="4510449"/>
          </a:xfrm>
          <a:prstGeom prst="rect">
            <a:avLst/>
          </a:prstGeom>
        </p:spPr>
      </p:pic>
    </p:spTree>
    <p:extLst>
      <p:ext uri="{BB962C8B-B14F-4D97-AF65-F5344CB8AC3E}">
        <p14:creationId xmlns:p14="http://schemas.microsoft.com/office/powerpoint/2010/main" val="2720807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77FB-9981-EB1A-8D1C-E4C737203903}"/>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Insights:</a:t>
            </a:r>
          </a:p>
        </p:txBody>
      </p:sp>
      <p:sp>
        <p:nvSpPr>
          <p:cNvPr id="3" name="Chart Placeholder 2">
            <a:extLst>
              <a:ext uri="{FF2B5EF4-FFF2-40B4-BE49-F238E27FC236}">
                <a16:creationId xmlns:a16="http://schemas.microsoft.com/office/drawing/2014/main" id="{B15CB058-FDE1-1BB6-E89B-1C31404610DE}"/>
              </a:ext>
            </a:extLst>
          </p:cNvPr>
          <p:cNvSpPr>
            <a:spLocks noGrp="1"/>
          </p:cNvSpPr>
          <p:nvPr>
            <p:ph type="chart" sz="quarter" idx="27"/>
          </p:nvPr>
        </p:nvSpPr>
        <p:spPr/>
        <p:txBody>
          <a:bodyPr/>
          <a:lstStyle/>
          <a:p>
            <a:pPr>
              <a:lnSpc>
                <a:spcPct val="100000"/>
              </a:lnSpc>
            </a:pPr>
            <a:r>
              <a:rPr lang="en-IN" dirty="0">
                <a:latin typeface="Times New Roman" panose="02020603050405020304" pitchFamily="18" charset="0"/>
                <a:cs typeface="Times New Roman" panose="02020603050405020304" pitchFamily="18" charset="0"/>
              </a:rPr>
              <a:t>Highest Average of Call Seconds is 203.41 sec within time bucket 19_20.</a:t>
            </a:r>
          </a:p>
          <a:p>
            <a:pPr marL="0" indent="0">
              <a:lnSpc>
                <a:spcPct val="100000"/>
              </a:lnSpc>
              <a:buNone/>
            </a:pPr>
            <a:r>
              <a:rPr lang="en-IN" dirty="0">
                <a:latin typeface="Times New Roman" panose="02020603050405020304" pitchFamily="18" charset="0"/>
                <a:cs typeface="Times New Roman" panose="02020603050405020304" pitchFamily="18" charset="0"/>
              </a:rPr>
              <a:t>It means mostly calls were made answered in between 19:00 PM – 20:00 PM.</a:t>
            </a:r>
          </a:p>
          <a:p>
            <a:pPr marL="0" indent="0">
              <a:lnSpc>
                <a:spcPct val="100000"/>
              </a:lnSpc>
              <a:buNone/>
            </a:pPr>
            <a:endParaRPr lang="en-IN" dirty="0">
              <a:latin typeface="Times New Roman" panose="02020603050405020304" pitchFamily="18" charset="0"/>
              <a:cs typeface="Times New Roman" panose="02020603050405020304" pitchFamily="18" charset="0"/>
            </a:endParaRPr>
          </a:p>
          <a:p>
            <a:pPr>
              <a:lnSpc>
                <a:spcPct val="100000"/>
              </a:lnSpc>
            </a:pPr>
            <a:r>
              <a:rPr lang="en-IN" dirty="0">
                <a:latin typeface="Times New Roman" panose="02020603050405020304" pitchFamily="18" charset="0"/>
                <a:cs typeface="Times New Roman" panose="02020603050405020304" pitchFamily="18" charset="0"/>
              </a:rPr>
              <a:t>Lowest Average of Call Seconds is 203.41 sec within time bucket 12_13.</a:t>
            </a:r>
          </a:p>
          <a:p>
            <a:pPr marL="0" indent="0">
              <a:lnSpc>
                <a:spcPct val="100000"/>
              </a:lnSpc>
              <a:buNone/>
            </a:pPr>
            <a:r>
              <a:rPr lang="en-IN" dirty="0">
                <a:latin typeface="Times New Roman" panose="02020603050405020304" pitchFamily="18" charset="0"/>
                <a:cs typeface="Times New Roman" panose="02020603050405020304" pitchFamily="18" charset="0"/>
              </a:rPr>
              <a:t>It means mostly calls were made answered in between 12:00 PM – 13:00 PM.</a:t>
            </a:r>
          </a:p>
          <a:p>
            <a:endParaRPr lang="en-IN" dirty="0"/>
          </a:p>
        </p:txBody>
      </p:sp>
    </p:spTree>
    <p:extLst>
      <p:ext uri="{BB962C8B-B14F-4D97-AF65-F5344CB8AC3E}">
        <p14:creationId xmlns:p14="http://schemas.microsoft.com/office/powerpoint/2010/main" val="2554042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9065-A307-C65C-768E-8A707803A0E4}"/>
              </a:ext>
            </a:extLst>
          </p:cNvPr>
          <p:cNvSpPr>
            <a:spLocks noGrp="1"/>
          </p:cNvSpPr>
          <p:nvPr>
            <p:ph type="title"/>
          </p:nvPr>
        </p:nvSpPr>
        <p:spPr>
          <a:xfrm>
            <a:off x="587829" y="-105320"/>
            <a:ext cx="10515600" cy="1115434"/>
          </a:xfrm>
        </p:spPr>
        <p:txBody>
          <a:bodyPr/>
          <a:lstStyle/>
          <a:p>
            <a:r>
              <a:rPr lang="en-IN" sz="3200" dirty="0">
                <a:latin typeface="Times New Roman" panose="02020603050405020304" pitchFamily="18" charset="0"/>
                <a:cs typeface="Times New Roman" panose="02020603050405020304" pitchFamily="18" charset="0"/>
              </a:rPr>
              <a:t>Task 2:</a:t>
            </a:r>
          </a:p>
        </p:txBody>
      </p:sp>
      <p:sp>
        <p:nvSpPr>
          <p:cNvPr id="3" name="Chart Placeholder 2">
            <a:extLst>
              <a:ext uri="{FF2B5EF4-FFF2-40B4-BE49-F238E27FC236}">
                <a16:creationId xmlns:a16="http://schemas.microsoft.com/office/drawing/2014/main" id="{EE4A38EB-E242-85F3-7460-815F95B17E53}"/>
              </a:ext>
            </a:extLst>
          </p:cNvPr>
          <p:cNvSpPr>
            <a:spLocks noGrp="1"/>
          </p:cNvSpPr>
          <p:nvPr>
            <p:ph type="chart" sz="quarter" idx="27"/>
          </p:nvPr>
        </p:nvSpPr>
        <p:spPr>
          <a:xfrm>
            <a:off x="587829" y="917835"/>
            <a:ext cx="10889796" cy="5940165"/>
          </a:xfrm>
        </p:spPr>
        <p:txBody>
          <a:bodyPr/>
          <a:lstStyle/>
          <a:p>
            <a:pP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Call Volume Analysis:</a:t>
            </a:r>
            <a:r>
              <a:rPr lang="en-US" b="0" i="0" dirty="0">
                <a:effectLst/>
                <a:latin typeface="Times New Roman" panose="02020603050405020304" pitchFamily="18" charset="0"/>
                <a:cs typeface="Times New Roman" panose="02020603050405020304" pitchFamily="18" charset="0"/>
              </a:rPr>
              <a:t> Visualize the total number of calls received. This should be represented as a graph or chart showing the number of calls against time. Time should be represented in buckets (e.g., 1-2, 2-3, etc.).</a:t>
            </a:r>
          </a:p>
          <a:p>
            <a:pPr marL="0" indent="0">
              <a:buNone/>
            </a:pPr>
            <a:r>
              <a:rPr lang="en-US" b="1" i="0" dirty="0">
                <a:effectLst/>
                <a:latin typeface="Times New Roman" panose="02020603050405020304" pitchFamily="18" charset="0"/>
                <a:cs typeface="Times New Roman" panose="02020603050405020304" pitchFamily="18" charset="0"/>
              </a:rPr>
              <a:t>Your Task:</a:t>
            </a:r>
            <a:r>
              <a:rPr lang="en-US" b="0" i="0" dirty="0">
                <a:effectLst/>
                <a:latin typeface="Times New Roman" panose="02020603050405020304" pitchFamily="18" charset="0"/>
                <a:cs typeface="Times New Roman" panose="02020603050405020304" pitchFamily="18" charset="0"/>
              </a:rPr>
              <a:t> Can you create a chart or graph that shows the number of calls received in each time bucket?</a:t>
            </a:r>
          </a:p>
          <a:p>
            <a:pPr marL="0" indent="0">
              <a:buNone/>
            </a:pPr>
            <a:endParaRPr lang="en-IN" dirty="0"/>
          </a:p>
        </p:txBody>
      </p:sp>
      <p:pic>
        <p:nvPicPr>
          <p:cNvPr id="10" name="Picture 9">
            <a:extLst>
              <a:ext uri="{FF2B5EF4-FFF2-40B4-BE49-F238E27FC236}">
                <a16:creationId xmlns:a16="http://schemas.microsoft.com/office/drawing/2014/main" id="{99D1458B-B62C-2BEB-DDF6-FE40B4742850}"/>
              </a:ext>
            </a:extLst>
          </p:cNvPr>
          <p:cNvPicPr>
            <a:picLocks noChangeAspect="1"/>
          </p:cNvPicPr>
          <p:nvPr/>
        </p:nvPicPr>
        <p:blipFill>
          <a:blip r:embed="rId2"/>
          <a:stretch>
            <a:fillRect/>
          </a:stretch>
        </p:blipFill>
        <p:spPr>
          <a:xfrm>
            <a:off x="587829" y="2232832"/>
            <a:ext cx="8222522" cy="4625168"/>
          </a:xfrm>
          <a:prstGeom prst="rect">
            <a:avLst/>
          </a:prstGeom>
        </p:spPr>
      </p:pic>
      <p:sp>
        <p:nvSpPr>
          <p:cNvPr id="11" name="TextBox 10">
            <a:extLst>
              <a:ext uri="{FF2B5EF4-FFF2-40B4-BE49-F238E27FC236}">
                <a16:creationId xmlns:a16="http://schemas.microsoft.com/office/drawing/2014/main" id="{7E2FD694-FC37-2638-D09A-BC437D37F7BA}"/>
              </a:ext>
            </a:extLst>
          </p:cNvPr>
          <p:cNvSpPr txBox="1"/>
          <p:nvPr/>
        </p:nvSpPr>
        <p:spPr>
          <a:xfrm>
            <a:off x="8976219" y="3883696"/>
            <a:ext cx="1937857" cy="1323439"/>
          </a:xfrm>
          <a:prstGeom prst="rect">
            <a:avLst/>
          </a:prstGeom>
        </p:spPr>
        <p:txBody>
          <a:bodyPr wrap="square" rtlCol="0">
            <a:spAutoFit/>
          </a:bodyPr>
          <a:lstStyle/>
          <a:p>
            <a:pPr marL="0" indent="0" algn="ctr">
              <a:lnSpc>
                <a:spcPct val="100000"/>
              </a:lnSpc>
              <a:spcBef>
                <a:spcPts val="0"/>
              </a:spcBef>
              <a:buFontTx/>
              <a:buNone/>
            </a:pPr>
            <a:r>
              <a:rPr lang="en-US" sz="2000" dirty="0">
                <a:solidFill>
                  <a:schemeClr val="bg1"/>
                </a:solidFill>
                <a:latin typeface="Times New Roman" panose="02020603050405020304" pitchFamily="18" charset="0"/>
                <a:cs typeface="Times New Roman" panose="02020603050405020304" pitchFamily="18" charset="0"/>
              </a:rPr>
              <a:t>Total share in percent for incoming calls in each time bucket</a:t>
            </a:r>
            <a:endParaRPr lang="en-IN" sz="2000" dirty="0">
              <a:solidFill>
                <a:schemeClr val="bg1"/>
              </a:solidFill>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2445874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D084-D5EF-9308-D2E3-B47243E48313}"/>
              </a:ext>
            </a:extLst>
          </p:cNvPr>
          <p:cNvSpPr>
            <a:spLocks noGrp="1"/>
          </p:cNvSpPr>
          <p:nvPr>
            <p:ph type="title"/>
          </p:nvPr>
        </p:nvSpPr>
        <p:spPr>
          <a:xfrm>
            <a:off x="484632" y="100297"/>
            <a:ext cx="10515600" cy="1115434"/>
          </a:xfrm>
        </p:spPr>
        <p:txBody>
          <a:bodyPr/>
          <a:lstStyle/>
          <a:p>
            <a:r>
              <a:rPr lang="en-IN" sz="3200" dirty="0">
                <a:latin typeface="Times New Roman" panose="02020603050405020304" pitchFamily="18" charset="0"/>
                <a:cs typeface="Times New Roman" panose="02020603050405020304" pitchFamily="18" charset="0"/>
              </a:rPr>
              <a:t>Calls received in each time bucket:</a:t>
            </a:r>
          </a:p>
        </p:txBody>
      </p:sp>
      <p:sp>
        <p:nvSpPr>
          <p:cNvPr id="4" name="Footer Placeholder 3">
            <a:extLst>
              <a:ext uri="{FF2B5EF4-FFF2-40B4-BE49-F238E27FC236}">
                <a16:creationId xmlns:a16="http://schemas.microsoft.com/office/drawing/2014/main" id="{29D1B58C-DC60-5790-EC9D-9CD95DD500D9}"/>
              </a:ext>
            </a:extLst>
          </p:cNvPr>
          <p:cNvSpPr>
            <a:spLocks noGrp="1"/>
          </p:cNvSpPr>
          <p:nvPr>
            <p:ph type="ftr" sz="quarter" idx="28"/>
          </p:nvPr>
        </p:nvSpPr>
        <p:spPr/>
        <p:txBody>
          <a:bodyPr/>
          <a:lstStyle/>
          <a:p>
            <a:r>
              <a:rPr lang="en-US" noProof="0"/>
              <a:t>Presentation Title</a:t>
            </a:r>
            <a:endParaRPr lang="en-US" noProof="0" dirty="0"/>
          </a:p>
        </p:txBody>
      </p:sp>
      <p:pic>
        <p:nvPicPr>
          <p:cNvPr id="8" name="Picture 7">
            <a:extLst>
              <a:ext uri="{FF2B5EF4-FFF2-40B4-BE49-F238E27FC236}">
                <a16:creationId xmlns:a16="http://schemas.microsoft.com/office/drawing/2014/main" id="{88826C60-3A14-207E-5B50-6A4D0201C5EA}"/>
              </a:ext>
            </a:extLst>
          </p:cNvPr>
          <p:cNvPicPr>
            <a:picLocks noChangeAspect="1"/>
          </p:cNvPicPr>
          <p:nvPr/>
        </p:nvPicPr>
        <p:blipFill>
          <a:blip r:embed="rId2"/>
          <a:stretch>
            <a:fillRect/>
          </a:stretch>
        </p:blipFill>
        <p:spPr>
          <a:xfrm>
            <a:off x="457239" y="1580857"/>
            <a:ext cx="10570386" cy="5002188"/>
          </a:xfrm>
          <a:prstGeom prst="rect">
            <a:avLst/>
          </a:prstGeom>
        </p:spPr>
      </p:pic>
    </p:spTree>
    <p:extLst>
      <p:ext uri="{BB962C8B-B14F-4D97-AF65-F5344CB8AC3E}">
        <p14:creationId xmlns:p14="http://schemas.microsoft.com/office/powerpoint/2010/main" val="1582490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18E6-04D7-6D15-DDED-93B42A841C57}"/>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Insights:</a:t>
            </a:r>
          </a:p>
        </p:txBody>
      </p:sp>
      <p:sp>
        <p:nvSpPr>
          <p:cNvPr id="3" name="Chart Placeholder 2">
            <a:extLst>
              <a:ext uri="{FF2B5EF4-FFF2-40B4-BE49-F238E27FC236}">
                <a16:creationId xmlns:a16="http://schemas.microsoft.com/office/drawing/2014/main" id="{E2D1DA12-4652-F87D-6B82-43786AFC124B}"/>
              </a:ext>
            </a:extLst>
          </p:cNvPr>
          <p:cNvSpPr>
            <a:spLocks noGrp="1"/>
          </p:cNvSpPr>
          <p:nvPr>
            <p:ph type="chart" sz="quarter" idx="27"/>
          </p:nvPr>
        </p:nvSpPr>
        <p:spPr>
          <a:xfrm>
            <a:off x="651102" y="1820604"/>
            <a:ext cx="10889796" cy="4155757"/>
          </a:xfrm>
        </p:spPr>
        <p:txBody>
          <a:bodyPr/>
          <a:lstStyle/>
          <a:p>
            <a:pPr marL="0" indent="0">
              <a:buNone/>
            </a:pPr>
            <a:r>
              <a:rPr lang="en-US" dirty="0">
                <a:latin typeface="Times New Roman" panose="02020603050405020304" pitchFamily="18" charset="0"/>
                <a:cs typeface="Times New Roman" panose="02020603050405020304" pitchFamily="18" charset="0"/>
              </a:rPr>
              <a:t>From the above bar plot we can infer that time bucket 11_12 i.e. 11AM to 12PM has the highest count for total number incoming calls i.e. 14431.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991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8B2C-FFF7-D175-120A-5E135D7B7F6D}"/>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Task 3:</a:t>
            </a:r>
          </a:p>
        </p:txBody>
      </p:sp>
      <p:sp>
        <p:nvSpPr>
          <p:cNvPr id="3" name="Chart Placeholder 2">
            <a:extLst>
              <a:ext uri="{FF2B5EF4-FFF2-40B4-BE49-F238E27FC236}">
                <a16:creationId xmlns:a16="http://schemas.microsoft.com/office/drawing/2014/main" id="{5BF89598-462D-DBAE-E6BB-675BD71711A1}"/>
              </a:ext>
            </a:extLst>
          </p:cNvPr>
          <p:cNvSpPr>
            <a:spLocks noGrp="1"/>
          </p:cNvSpPr>
          <p:nvPr>
            <p:ph type="chart" sz="quarter" idx="27"/>
          </p:nvPr>
        </p:nvSpPr>
        <p:spPr/>
        <p:txBody>
          <a:bodyPr/>
          <a:lstStyle/>
          <a:p>
            <a:pP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Manpower Planning:</a:t>
            </a:r>
            <a:r>
              <a:rPr lang="en-US" b="0" i="0" dirty="0">
                <a:effectLst/>
                <a:latin typeface="Times New Roman" panose="02020603050405020304" pitchFamily="18" charset="0"/>
                <a:cs typeface="Times New Roman" panose="02020603050405020304" pitchFamily="18" charset="0"/>
              </a:rPr>
              <a:t> 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a:t>
            </a:r>
          </a:p>
          <a:p>
            <a:pPr marL="0" indent="0">
              <a:buNone/>
            </a:pPr>
            <a:r>
              <a:rPr lang="en-US" b="1" i="0" dirty="0">
                <a:effectLst/>
                <a:latin typeface="Times New Roman" panose="02020603050405020304" pitchFamily="18" charset="0"/>
                <a:cs typeface="Times New Roman" panose="02020603050405020304" pitchFamily="18" charset="0"/>
              </a:rPr>
              <a:t>Your Task:</a:t>
            </a:r>
            <a:r>
              <a:rPr lang="en-US" b="0" i="0" dirty="0">
                <a:effectLst/>
                <a:latin typeface="Times New Roman" panose="02020603050405020304" pitchFamily="18" charset="0"/>
                <a:cs typeface="Times New Roman" panose="02020603050405020304" pitchFamily="18" charset="0"/>
              </a:rPr>
              <a:t> What is the minimum number of agents required in each time bucket to reduce the abandon rate to 10%?</a:t>
            </a:r>
          </a:p>
          <a:p>
            <a:pPr marL="0" indent="0">
              <a:buNone/>
            </a:pPr>
            <a:endParaRPr lang="en-IN" dirty="0"/>
          </a:p>
        </p:txBody>
      </p:sp>
    </p:spTree>
    <p:extLst>
      <p:ext uri="{BB962C8B-B14F-4D97-AF65-F5344CB8AC3E}">
        <p14:creationId xmlns:p14="http://schemas.microsoft.com/office/powerpoint/2010/main" val="634722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1B4067-57B0-9D4C-CDE3-914E3E5CC94A}"/>
              </a:ext>
            </a:extLst>
          </p:cNvPr>
          <p:cNvPicPr>
            <a:picLocks noChangeAspect="1"/>
          </p:cNvPicPr>
          <p:nvPr/>
        </p:nvPicPr>
        <p:blipFill>
          <a:blip r:embed="rId2"/>
          <a:stretch>
            <a:fillRect/>
          </a:stretch>
        </p:blipFill>
        <p:spPr>
          <a:xfrm>
            <a:off x="204831" y="115217"/>
            <a:ext cx="11782338" cy="6627565"/>
          </a:xfrm>
          <a:prstGeom prst="rect">
            <a:avLst/>
          </a:prstGeom>
        </p:spPr>
      </p:pic>
    </p:spTree>
    <p:extLst>
      <p:ext uri="{BB962C8B-B14F-4D97-AF65-F5344CB8AC3E}">
        <p14:creationId xmlns:p14="http://schemas.microsoft.com/office/powerpoint/2010/main" val="81977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9A9A-800D-F046-57D2-4ABF6B6A4FF8}"/>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Insights:</a:t>
            </a:r>
          </a:p>
        </p:txBody>
      </p:sp>
      <p:sp>
        <p:nvSpPr>
          <p:cNvPr id="3" name="Chart Placeholder 2">
            <a:extLst>
              <a:ext uri="{FF2B5EF4-FFF2-40B4-BE49-F238E27FC236}">
                <a16:creationId xmlns:a16="http://schemas.microsoft.com/office/drawing/2014/main" id="{082A902F-2F33-7859-80F2-297687C1A7FC}"/>
              </a:ext>
            </a:extLst>
          </p:cNvPr>
          <p:cNvSpPr>
            <a:spLocks noGrp="1"/>
          </p:cNvSpPr>
          <p:nvPr>
            <p:ph type="chart" sz="quarter" idx="27"/>
          </p:nvPr>
        </p:nvSpPr>
        <p:spPr/>
        <p:txBody>
          <a:bodyPr/>
          <a:lstStyle/>
          <a:p>
            <a:pPr marL="0" indent="0">
              <a:buNone/>
            </a:pPr>
            <a:r>
              <a:rPr lang="en-US" dirty="0">
                <a:latin typeface="Times New Roman" panose="02020603050405020304" pitchFamily="18" charset="0"/>
                <a:cs typeface="Times New Roman" panose="02020603050405020304" pitchFamily="18" charset="0"/>
              </a:rPr>
              <a:t>The distribution of manpower plan per time bucket to keep abandon rate at 10% i.e. keeping call answered rate at 90% is </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52EC17F-C776-CF64-F1B3-F8145DDCA10E}"/>
              </a:ext>
            </a:extLst>
          </p:cNvPr>
          <p:cNvPicPr>
            <a:picLocks noChangeAspect="1"/>
          </p:cNvPicPr>
          <p:nvPr/>
        </p:nvPicPr>
        <p:blipFill>
          <a:blip r:embed="rId2"/>
          <a:stretch>
            <a:fillRect/>
          </a:stretch>
        </p:blipFill>
        <p:spPr>
          <a:xfrm>
            <a:off x="714375" y="2578553"/>
            <a:ext cx="6953163" cy="3911155"/>
          </a:xfrm>
          <a:prstGeom prst="rect">
            <a:avLst/>
          </a:prstGeom>
        </p:spPr>
      </p:pic>
    </p:spTree>
    <p:extLst>
      <p:ext uri="{BB962C8B-B14F-4D97-AF65-F5344CB8AC3E}">
        <p14:creationId xmlns:p14="http://schemas.microsoft.com/office/powerpoint/2010/main" val="239745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4D09-A773-082C-327F-B8EF4BA28C84}"/>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Task 4:</a:t>
            </a:r>
          </a:p>
        </p:txBody>
      </p:sp>
      <p:sp>
        <p:nvSpPr>
          <p:cNvPr id="3" name="Chart Placeholder 2">
            <a:extLst>
              <a:ext uri="{FF2B5EF4-FFF2-40B4-BE49-F238E27FC236}">
                <a16:creationId xmlns:a16="http://schemas.microsoft.com/office/drawing/2014/main" id="{5BEAEE88-B5A0-F81F-74AD-756487C1D0CB}"/>
              </a:ext>
            </a:extLst>
          </p:cNvPr>
          <p:cNvSpPr>
            <a:spLocks noGrp="1"/>
          </p:cNvSpPr>
          <p:nvPr>
            <p:ph type="chart" sz="quarter" idx="27"/>
          </p:nvPr>
        </p:nvSpPr>
        <p:spPr/>
        <p:txBody>
          <a:bodyPr/>
          <a:lstStyle/>
          <a:p>
            <a:pP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Night Shift Manpower Planning:</a:t>
            </a:r>
            <a:r>
              <a:rPr lang="en-US" b="0" i="0" dirty="0">
                <a:effectLst/>
                <a:latin typeface="Times New Roman" panose="02020603050405020304" pitchFamily="18" charset="0"/>
                <a:cs typeface="Times New Roman" panose="02020603050405020304" pitchFamily="18" charset="0"/>
              </a:rPr>
              <a:t>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 :</a:t>
            </a:r>
          </a:p>
          <a:p>
            <a:pPr marL="0" indent="0">
              <a:buNone/>
            </a:pPr>
            <a:r>
              <a:rPr lang="en-US" b="1" i="0" dirty="0">
                <a:effectLst/>
                <a:latin typeface="Times New Roman" panose="02020603050405020304" pitchFamily="18" charset="0"/>
                <a:cs typeface="Times New Roman" panose="02020603050405020304" pitchFamily="18" charset="0"/>
              </a:rPr>
              <a:t>Your Task:</a:t>
            </a:r>
            <a:r>
              <a:rPr lang="en-US" b="0" i="0" dirty="0">
                <a:effectLst/>
                <a:latin typeface="Times New Roman" panose="02020603050405020304" pitchFamily="18" charset="0"/>
                <a:cs typeface="Times New Roman" panose="02020603050405020304" pitchFamily="18" charset="0"/>
              </a:rPr>
              <a:t> Propose a manpower plan for each time bucket throughout the day, keeping the maximum abandon rate at 10%.</a:t>
            </a:r>
          </a:p>
          <a:p>
            <a:pPr marL="0" indent="0">
              <a:buNone/>
            </a:pPr>
            <a:endParaRPr lang="en-IN" dirty="0"/>
          </a:p>
        </p:txBody>
      </p:sp>
    </p:spTree>
    <p:extLst>
      <p:ext uri="{BB962C8B-B14F-4D97-AF65-F5344CB8AC3E}">
        <p14:creationId xmlns:p14="http://schemas.microsoft.com/office/powerpoint/2010/main" val="155018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484632" y="3761213"/>
            <a:ext cx="4253399" cy="1740114"/>
          </a:xfrm>
        </p:spPr>
        <p:txBody>
          <a:bodyPr/>
          <a:lstStyle/>
          <a:p>
            <a:r>
              <a:rPr lang="en-US" b="1" i="0" dirty="0">
                <a:effectLst/>
                <a:latin typeface="Times New Roman" panose="02020603050405020304" pitchFamily="18" charset="0"/>
                <a:cs typeface="Times New Roman" panose="02020603050405020304" pitchFamily="18" charset="0"/>
              </a:rPr>
              <a:t>ABC Call Volume Trend Analysis</a:t>
            </a:r>
            <a:br>
              <a:rPr lang="en-US" b="1" i="0" dirty="0">
                <a:solidFill>
                  <a:srgbClr val="3C4858"/>
                </a:solidFill>
                <a:effectLst/>
                <a:latin typeface="Manrope"/>
              </a:rPr>
            </a:b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sz="2000" dirty="0">
                <a:latin typeface="Times New Roman" panose="02020603050405020304" pitchFamily="18" charset="0"/>
                <a:cs typeface="Times New Roman" panose="02020603050405020304" pitchFamily="18" charset="0"/>
              </a:rPr>
              <a:t>Description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a:xfrm>
            <a:off x="8365668" y="981671"/>
            <a:ext cx="2008817" cy="1247509"/>
          </a:xfrm>
        </p:spPr>
        <p:txBody>
          <a:bodyPr/>
          <a:lstStyle/>
          <a:p>
            <a:r>
              <a:rPr lang="en-US" sz="2000" dirty="0">
                <a:latin typeface="Times New Roman" panose="02020603050405020304" pitchFamily="18" charset="0"/>
                <a:cs typeface="Times New Roman" panose="02020603050405020304" pitchFamily="18" charset="0"/>
              </a:rPr>
              <a:t>Business Understanding</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sz="2000" dirty="0">
                <a:latin typeface="Times New Roman" panose="02020603050405020304" pitchFamily="18" charset="0"/>
                <a:cs typeface="Times New Roman" panose="02020603050405020304" pitchFamily="18" charset="0"/>
              </a:rPr>
              <a:t>List Of Tasks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sz="2000" dirty="0">
                <a:latin typeface="Times New Roman" panose="02020603050405020304" pitchFamily="18" charset="0"/>
                <a:cs typeface="Times New Roman" panose="02020603050405020304" pitchFamily="18" charset="0"/>
              </a:rPr>
              <a:t>Assumption</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latin typeface="Times New Roman" panose="02020603050405020304" pitchFamily="18" charset="0"/>
                <a:cs typeface="Times New Roman" panose="02020603050405020304" pitchFamily="18" charset="0"/>
              </a:rPr>
              <a:t>Tech Stack Used</a:t>
            </a:r>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68E7AD-B808-AFEF-8805-FDCB4FDE59DD}"/>
              </a:ext>
            </a:extLst>
          </p:cNvPr>
          <p:cNvPicPr>
            <a:picLocks noChangeAspect="1"/>
          </p:cNvPicPr>
          <p:nvPr/>
        </p:nvPicPr>
        <p:blipFill>
          <a:blip r:embed="rId2"/>
          <a:stretch>
            <a:fillRect/>
          </a:stretch>
        </p:blipFill>
        <p:spPr>
          <a:xfrm>
            <a:off x="1124123" y="613444"/>
            <a:ext cx="9848677" cy="5539881"/>
          </a:xfrm>
          <a:prstGeom prst="rect">
            <a:avLst/>
          </a:prstGeom>
        </p:spPr>
      </p:pic>
    </p:spTree>
    <p:extLst>
      <p:ext uri="{BB962C8B-B14F-4D97-AF65-F5344CB8AC3E}">
        <p14:creationId xmlns:p14="http://schemas.microsoft.com/office/powerpoint/2010/main" val="515176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E61C14-973C-1E55-DCFC-34C8517FAB8F}"/>
              </a:ext>
            </a:extLst>
          </p:cNvPr>
          <p:cNvPicPr>
            <a:picLocks noChangeAspect="1"/>
          </p:cNvPicPr>
          <p:nvPr/>
        </p:nvPicPr>
        <p:blipFill>
          <a:blip r:embed="rId2"/>
          <a:stretch>
            <a:fillRect/>
          </a:stretch>
        </p:blipFill>
        <p:spPr>
          <a:xfrm>
            <a:off x="768989" y="511727"/>
            <a:ext cx="10061198" cy="5659424"/>
          </a:xfrm>
          <a:prstGeom prst="rect">
            <a:avLst/>
          </a:prstGeom>
        </p:spPr>
      </p:pic>
    </p:spTree>
    <p:extLst>
      <p:ext uri="{BB962C8B-B14F-4D97-AF65-F5344CB8AC3E}">
        <p14:creationId xmlns:p14="http://schemas.microsoft.com/office/powerpoint/2010/main" val="1566976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2A86D-71D2-826E-CC12-33CBCC782AB0}"/>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Insights:</a:t>
            </a:r>
          </a:p>
        </p:txBody>
      </p:sp>
      <p:sp>
        <p:nvSpPr>
          <p:cNvPr id="3" name="Chart Placeholder 2">
            <a:extLst>
              <a:ext uri="{FF2B5EF4-FFF2-40B4-BE49-F238E27FC236}">
                <a16:creationId xmlns:a16="http://schemas.microsoft.com/office/drawing/2014/main" id="{AF38B8A0-A004-BE9D-ACF5-4430ED381F4F}"/>
              </a:ext>
            </a:extLst>
          </p:cNvPr>
          <p:cNvSpPr>
            <a:spLocks noGrp="1"/>
          </p:cNvSpPr>
          <p:nvPr>
            <p:ph type="chart" sz="quarter" idx="27"/>
          </p:nvPr>
        </p:nvSpPr>
        <p:spPr/>
        <p:txBody>
          <a:bodyPr/>
          <a:lstStyle/>
          <a:p>
            <a:r>
              <a:rPr lang="en-US" dirty="0">
                <a:latin typeface="Times New Roman" panose="02020603050405020304" pitchFamily="18" charset="0"/>
                <a:cs typeface="Times New Roman" panose="02020603050405020304" pitchFamily="18" charset="0"/>
              </a:rPr>
              <a:t>The table above shows the desired distribution of the night calls to keep the abandon rate at 10%</a:t>
            </a:r>
          </a:p>
          <a:p>
            <a:r>
              <a:rPr lang="en-US" dirty="0">
                <a:latin typeface="Times New Roman" panose="02020603050405020304" pitchFamily="18" charset="0"/>
                <a:cs typeface="Times New Roman" panose="02020603050405020304" pitchFamily="18" charset="0"/>
              </a:rPr>
              <a:t> Since we have only 12 agents during night we need to distribute in an </a:t>
            </a:r>
            <a:r>
              <a:rPr lang="en-US" dirty="0" err="1">
                <a:latin typeface="Times New Roman" panose="02020603050405020304" pitchFamily="18" charset="0"/>
                <a:cs typeface="Times New Roman" panose="02020603050405020304" pitchFamily="18" charset="0"/>
              </a:rPr>
              <a:t>non_Analytical</a:t>
            </a:r>
            <a:r>
              <a:rPr lang="en-US" dirty="0">
                <a:latin typeface="Times New Roman" panose="02020603050405020304" pitchFamily="18" charset="0"/>
                <a:cs typeface="Times New Roman" panose="02020603050405020304" pitchFamily="18" charset="0"/>
              </a:rPr>
              <a:t> way i.e. the agents who work in 19_20, 20_21 time bucket to wait and work in 21_22 and 22_23 time buckets as well</a:t>
            </a:r>
          </a:p>
          <a:p>
            <a:r>
              <a:rPr lang="en-US" dirty="0">
                <a:latin typeface="Times New Roman" panose="02020603050405020304" pitchFamily="18" charset="0"/>
                <a:cs typeface="Times New Roman" panose="02020603050405020304" pitchFamily="18" charset="0"/>
              </a:rPr>
              <a:t> Also agents who work during 14_15, 15_16 time bucket can be asked to work for 7_8 and 8_9 time bucket as well</a:t>
            </a:r>
          </a:p>
          <a:p>
            <a:r>
              <a:rPr lang="en-US" dirty="0">
                <a:latin typeface="Times New Roman" panose="02020603050405020304" pitchFamily="18" charset="0"/>
                <a:cs typeface="Times New Roman" panose="02020603050405020304" pitchFamily="18" charset="0"/>
              </a:rPr>
              <a:t> The agents who work in the time bucket 14_15, 15_16, 16_17 and 17_18 can be asked to work in time buckets 18_19, 19_20 and 20_21 so as to keep the abandon rate at 10%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352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6C06-3C06-7823-FBF9-CEC0142D092D}"/>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Excel file link:</a:t>
            </a:r>
          </a:p>
        </p:txBody>
      </p:sp>
      <p:sp>
        <p:nvSpPr>
          <p:cNvPr id="3" name="Chart Placeholder 2">
            <a:extLst>
              <a:ext uri="{FF2B5EF4-FFF2-40B4-BE49-F238E27FC236}">
                <a16:creationId xmlns:a16="http://schemas.microsoft.com/office/drawing/2014/main" id="{EA3A4751-F318-A280-D1FF-B962E5A7F8C1}"/>
              </a:ext>
            </a:extLst>
          </p:cNvPr>
          <p:cNvSpPr>
            <a:spLocks noGrp="1"/>
          </p:cNvSpPr>
          <p:nvPr>
            <p:ph type="chart" sz="quarter" idx="27"/>
          </p:nvPr>
        </p:nvSpPr>
        <p:spPr>
          <a:xfrm>
            <a:off x="587829" y="2050349"/>
            <a:ext cx="10889796" cy="4155757"/>
          </a:xfrm>
        </p:spPr>
        <p:txBody>
          <a:bodyPr/>
          <a:lstStyle/>
          <a:p>
            <a:pPr marL="0" indent="0">
              <a:buNone/>
            </a:pPr>
            <a:r>
              <a:rPr lang="en-IN" dirty="0"/>
              <a:t>https://docs.google.com/spreadsheets/d/1cpCvW8Ob_DYQeRvyIcG6QfHqxtcQ-Jeq/edit?usp=drive_link&amp;ouid=107522417124927572865&amp;rtpof=true&amp;sd=true</a:t>
            </a:r>
          </a:p>
        </p:txBody>
      </p:sp>
    </p:spTree>
    <p:extLst>
      <p:ext uri="{BB962C8B-B14F-4D97-AF65-F5344CB8AC3E}">
        <p14:creationId xmlns:p14="http://schemas.microsoft.com/office/powerpoint/2010/main" val="1527477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r>
              <a:rPr lang="en-US" sz="2000" dirty="0">
                <a:latin typeface="Times New Roman" panose="02020603050405020304" pitchFamily="18" charset="0"/>
                <a:cs typeface="Times New Roman" panose="02020603050405020304" pitchFamily="18" charset="0"/>
              </a:rPr>
              <a:t>Thus we have derived the insights for the company and understood the trends in the calling (Call center) Company</a:t>
            </a:r>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2" cstate="print">
            <a:extLst>
              <a:ext uri="{28A0092B-C50C-407E-A947-70E740481C1C}">
                <a14:useLocalDpi xmlns:a14="http://schemas.microsoft.com/office/drawing/2010/main"/>
              </a:ext>
            </a:extLst>
          </a:blip>
          <a:srcRect/>
          <a:stretch>
            <a:fillRect/>
          </a:stretch>
        </p:blipFill>
        <p:spPr/>
      </p:pic>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zh-CN" altLang="en-US" sz="1200" u="none" strike="noStrike" kern="120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4157533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093990"/>
            <a:ext cx="3752675" cy="1100505"/>
          </a:xfrm>
        </p:spPr>
        <p:txBody>
          <a:bodyPr/>
          <a:lstStyle/>
          <a:p>
            <a:r>
              <a:rPr lang="en-US" dirty="0"/>
              <a:t>Vivek Kushwaha</a:t>
            </a:r>
          </a:p>
          <a:p>
            <a:pPr lvl="0"/>
            <a:r>
              <a:rPr lang="en-US" dirty="0"/>
              <a:t>vivekkushawaha2020@gmail.com</a:t>
            </a:r>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sp>
        <p:nvSpPr>
          <p:cNvPr id="11" name="TextBox 10">
            <a:extLst>
              <a:ext uri="{FF2B5EF4-FFF2-40B4-BE49-F238E27FC236}">
                <a16:creationId xmlns:a16="http://schemas.microsoft.com/office/drawing/2014/main" id="{329E0642-4E63-7AAA-4BDD-CDFFCA9679F7}"/>
              </a:ext>
            </a:extLst>
          </p:cNvPr>
          <p:cNvSpPr txBox="1"/>
          <p:nvPr/>
        </p:nvSpPr>
        <p:spPr>
          <a:xfrm>
            <a:off x="136434" y="478173"/>
            <a:ext cx="4298932" cy="584775"/>
          </a:xfrm>
          <a:prstGeom prst="rect">
            <a:avLst/>
          </a:prstGeom>
        </p:spPr>
        <p:txBody>
          <a:bodyPr wrap="square" rtlCol="0">
            <a:spAutoFit/>
          </a:bodyPr>
          <a:lstStyle/>
          <a:p>
            <a:pPr marL="0" indent="0" algn="ctr">
              <a:lnSpc>
                <a:spcPct val="100000"/>
              </a:lnSpc>
              <a:spcBef>
                <a:spcPts val="0"/>
              </a:spcBef>
              <a:buFontTx/>
              <a:buNone/>
            </a:pPr>
            <a:r>
              <a:rPr lang="en-IN" sz="3200" b="1" dirty="0">
                <a:solidFill>
                  <a:prstClr val="white"/>
                </a:solidFill>
                <a:highlight>
                  <a:srgbClr val="000000"/>
                </a:highlight>
                <a:latin typeface="Times New Roman" panose="02020603050405020304" pitchFamily="18" charset="0"/>
                <a:ea typeface="微软雅黑"/>
                <a:cs typeface="Times New Roman" panose="02020603050405020304" pitchFamily="18" charset="0"/>
              </a:rPr>
              <a:t>Project Description</a:t>
            </a:r>
            <a:r>
              <a:rPr lang="en-IN" sz="2400" b="1" dirty="0">
                <a:solidFill>
                  <a:prstClr val="white"/>
                </a:solidFill>
                <a:highlight>
                  <a:srgbClr val="000000"/>
                </a:highlight>
                <a:latin typeface="Times New Roman" panose="02020603050405020304" pitchFamily="18" charset="0"/>
                <a:ea typeface="微软雅黑"/>
                <a:cs typeface="Times New Roman" panose="02020603050405020304" pitchFamily="18" charset="0"/>
              </a:rPr>
              <a:t>:</a:t>
            </a:r>
          </a:p>
        </p:txBody>
      </p:sp>
      <p:sp>
        <p:nvSpPr>
          <p:cNvPr id="12" name="TextBox 11">
            <a:extLst>
              <a:ext uri="{FF2B5EF4-FFF2-40B4-BE49-F238E27FC236}">
                <a16:creationId xmlns:a16="http://schemas.microsoft.com/office/drawing/2014/main" id="{1ECB50E9-87C9-ADC1-B801-2C6A96A7408C}"/>
              </a:ext>
            </a:extLst>
          </p:cNvPr>
          <p:cNvSpPr txBox="1"/>
          <p:nvPr/>
        </p:nvSpPr>
        <p:spPr>
          <a:xfrm>
            <a:off x="136434" y="1319914"/>
            <a:ext cx="11602528" cy="5078313"/>
          </a:xfrm>
          <a:prstGeom prst="rect">
            <a:avLst/>
          </a:prstGeom>
        </p:spPr>
        <p:txBody>
          <a:bodyPr wrap="square" rtlCol="0">
            <a:spAutoFit/>
          </a:bodyPr>
          <a:lstStyle/>
          <a:p>
            <a:pPr marL="0" indent="0">
              <a:lnSpc>
                <a:spcPct val="100000"/>
              </a:lnSpc>
              <a:spcBef>
                <a:spcPts val="0"/>
              </a:spcBef>
              <a:buFontTx/>
              <a:buNone/>
            </a:pPr>
            <a:r>
              <a:rPr lang="en-US" b="0" i="0" dirty="0">
                <a:solidFill>
                  <a:schemeClr val="bg1"/>
                </a:solidFill>
                <a:effectLst/>
                <a:latin typeface="Times New Roman" panose="02020603050405020304" pitchFamily="18" charset="0"/>
                <a:cs typeface="Times New Roman" panose="02020603050405020304" pitchFamily="18" charset="0"/>
              </a:rPr>
              <a:t>In this project, you'll be diving into the world of Customer Experience (CX) analytics, specifically focusing on the inbound calling team of a company. You'll be provided with a dataset that spans 23 days and includes various details such as the agent's name and ID, the queue time (how long a customer had to wait before connecting with an agent), the time of the call, the duration of the call, and the call status (whether it was abandoned, answered, or transferred).</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A Customer Experience (CX) team plays a crucial role in a company. They analyze customer feedback and data, derive insights from it, and share these insights with the rest of the organization. This team is responsible for a wide range of tasks, including managing customer experience programs, handling internal communications, mapping customer journeys, and managing customer data, among others.</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In the current era, several AI-powered tools are being used to enhance customer experience. These include Interactive Voice Response (IVR), Robotic Process Automation (RPA), Predictive Analytics, and Intelligent Routing.</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One of the key roles in a CX team is that of the customer service representative, also known as a call center agent. These agents handle various types of support, including email, inbound, outbound, and social media support.</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Inbound customer support, which is the focus of this project, involves handling incoming calls from existing or prospective customers. The goal is to attract, engage, and delight customers, turning them into loyal advocates for the business.</a:t>
            </a:r>
            <a:endParaRPr lang="en-IN" dirty="0">
              <a:solidFill>
                <a:schemeClr val="bg1"/>
              </a:solidFill>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1640288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5F8B-604C-B717-5620-C85659689CB6}"/>
              </a:ext>
            </a:extLst>
          </p:cNvPr>
          <p:cNvSpPr>
            <a:spLocks noGrp="1"/>
          </p:cNvSpPr>
          <p:nvPr>
            <p:ph type="title"/>
          </p:nvPr>
        </p:nvSpPr>
        <p:spPr/>
        <p:txBody>
          <a:bodyPr/>
          <a:lstStyle/>
          <a:p>
            <a:r>
              <a:rPr lang="en-IN" sz="3200" dirty="0">
                <a:highlight>
                  <a:srgbClr val="000000"/>
                </a:highlight>
                <a:latin typeface="Times New Roman" panose="02020603050405020304" pitchFamily="18" charset="0"/>
                <a:cs typeface="Times New Roman" panose="02020603050405020304" pitchFamily="18" charset="0"/>
              </a:rPr>
              <a:t>Business Understanding:</a:t>
            </a:r>
          </a:p>
        </p:txBody>
      </p:sp>
      <p:sp>
        <p:nvSpPr>
          <p:cNvPr id="3" name="Chart Placeholder 2">
            <a:extLst>
              <a:ext uri="{FF2B5EF4-FFF2-40B4-BE49-F238E27FC236}">
                <a16:creationId xmlns:a16="http://schemas.microsoft.com/office/drawing/2014/main" id="{323C6427-2A4D-45C9-636B-4219A389956B}"/>
              </a:ext>
            </a:extLst>
          </p:cNvPr>
          <p:cNvSpPr>
            <a:spLocks noGrp="1"/>
          </p:cNvSpPr>
          <p:nvPr>
            <p:ph type="chart" sz="quarter" idx="27"/>
          </p:nvPr>
        </p:nvSpPr>
        <p:spPr>
          <a:xfrm>
            <a:off x="587829" y="1622510"/>
            <a:ext cx="10889796" cy="4543398"/>
          </a:xfrm>
        </p:spPr>
        <p:txBody>
          <a:bodyPr/>
          <a:lstStyle/>
          <a:p>
            <a:pPr marL="0" indent="0">
              <a:lnSpc>
                <a:spcPct val="100000"/>
              </a:lnSpc>
              <a:buNone/>
            </a:pPr>
            <a:r>
              <a:rPr lang="en-US" b="0" i="0" dirty="0">
                <a:effectLst/>
                <a:latin typeface="Times New Roman" panose="02020603050405020304" pitchFamily="18" charset="0"/>
                <a:cs typeface="Times New Roman" panose="02020603050405020304" pitchFamily="18" charset="0"/>
              </a:rPr>
              <a:t>Advertising is a crucial aspect of any business. It helps increase sales and makes the audience aware of the company's products or services. The first impressions of a business are often formed through its advertising efforts.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 target audience for businesses can be local, regional, national, or international. Various types of advertising are used to reach these audiences, including online directories, trade and technical press, radio, cinema, outdoor advertising, and national papers, magazines, and TV.</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 advertising business is highly competitive, with many players bidding large amounts of money to target the same audience segment. This is where the company's analytical skills come into play. The goal is to identify those media platforms that can convert audiences into customers at a low cost.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In this project, you'll be using your analytical skills to understand the trends in the call volume of the CX team and derive valuable insights from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556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E18B-8C3E-5A42-1C5D-9AF4F35A8DD3}"/>
              </a:ext>
            </a:extLst>
          </p:cNvPr>
          <p:cNvSpPr>
            <a:spLocks noGrp="1"/>
          </p:cNvSpPr>
          <p:nvPr>
            <p:ph type="title"/>
          </p:nvPr>
        </p:nvSpPr>
        <p:spPr/>
        <p:txBody>
          <a:bodyPr/>
          <a:lstStyle/>
          <a:p>
            <a:r>
              <a:rPr lang="en-IN" sz="3200" dirty="0">
                <a:highlight>
                  <a:srgbClr val="000000"/>
                </a:highlight>
              </a:rPr>
              <a:t>Tasks</a:t>
            </a:r>
            <a:r>
              <a:rPr lang="en-IN" sz="2800" dirty="0">
                <a:highlight>
                  <a:srgbClr val="000000"/>
                </a:highlight>
              </a:rPr>
              <a:t>:</a:t>
            </a:r>
          </a:p>
        </p:txBody>
      </p:sp>
      <p:sp>
        <p:nvSpPr>
          <p:cNvPr id="3" name="Chart Placeholder 2">
            <a:extLst>
              <a:ext uri="{FF2B5EF4-FFF2-40B4-BE49-F238E27FC236}">
                <a16:creationId xmlns:a16="http://schemas.microsoft.com/office/drawing/2014/main" id="{B2613F21-548F-C504-81BC-2F49FAEE8328}"/>
              </a:ext>
            </a:extLst>
          </p:cNvPr>
          <p:cNvSpPr>
            <a:spLocks noGrp="1"/>
          </p:cNvSpPr>
          <p:nvPr>
            <p:ph type="chart" sz="quarter" idx="27"/>
          </p:nvPr>
        </p:nvSpPr>
        <p:spPr>
          <a:xfrm>
            <a:off x="587829" y="1622510"/>
            <a:ext cx="10889796" cy="4887347"/>
          </a:xfrm>
        </p:spPr>
        <p:txBody>
          <a:bodyPr/>
          <a:lstStyle/>
          <a:p>
            <a:pPr>
              <a:lnSpc>
                <a:spcPct val="10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What is the average duration of calls for each time bucket?</a:t>
            </a:r>
          </a:p>
          <a:p>
            <a:pPr>
              <a:lnSpc>
                <a:spcPct val="10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Can you create a chart or graph that shows the number of calls received in each time bucket?</a:t>
            </a:r>
            <a:endParaRPr lang="en-US" sz="24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What is the minimum number of agents required in each time bucket to reduce the abandon rate to 10%?</a:t>
            </a:r>
          </a:p>
          <a:p>
            <a:pPr>
              <a:lnSpc>
                <a:spcPct val="10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Propose a manpower plan for each time bucket throughout the day, keeping the maximum abandon rate at 10%.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32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2591-4289-7240-38AD-473DE55CF2A1}"/>
              </a:ext>
            </a:extLst>
          </p:cNvPr>
          <p:cNvSpPr>
            <a:spLocks noGrp="1"/>
          </p:cNvSpPr>
          <p:nvPr>
            <p:ph type="title"/>
          </p:nvPr>
        </p:nvSpPr>
        <p:spPr/>
        <p:txBody>
          <a:bodyPr/>
          <a:lstStyle/>
          <a:p>
            <a:r>
              <a:rPr lang="en-IN" sz="3200" dirty="0">
                <a:highlight>
                  <a:srgbClr val="000000"/>
                </a:highlight>
                <a:latin typeface="Times New Roman" panose="02020603050405020304" pitchFamily="18" charset="0"/>
                <a:cs typeface="Times New Roman" panose="02020603050405020304" pitchFamily="18" charset="0"/>
              </a:rPr>
              <a:t>Assumption:</a:t>
            </a:r>
          </a:p>
        </p:txBody>
      </p:sp>
      <p:sp>
        <p:nvSpPr>
          <p:cNvPr id="3" name="Chart Placeholder 2">
            <a:extLst>
              <a:ext uri="{FF2B5EF4-FFF2-40B4-BE49-F238E27FC236}">
                <a16:creationId xmlns:a16="http://schemas.microsoft.com/office/drawing/2014/main" id="{7A42D004-FBE8-0648-44D1-114DF37EEB9B}"/>
              </a:ext>
            </a:extLst>
          </p:cNvPr>
          <p:cNvSpPr>
            <a:spLocks noGrp="1"/>
          </p:cNvSpPr>
          <p:nvPr>
            <p:ph type="chart" sz="quarter" idx="27"/>
          </p:nvPr>
        </p:nvSpPr>
        <p:spPr/>
        <p:txBody>
          <a:bodyPr/>
          <a:lstStyle/>
          <a:p>
            <a:pPr marL="0" indent="0">
              <a:lnSpc>
                <a:spcPct val="100000"/>
              </a:lnSpc>
              <a:buNone/>
            </a:pPr>
            <a:r>
              <a:rPr lang="en-IN" sz="2400" dirty="0">
                <a:latin typeface="Times New Roman" panose="02020603050405020304" pitchFamily="18" charset="0"/>
                <a:cs typeface="Times New Roman" panose="02020603050405020304" pitchFamily="18" charset="0"/>
              </a:rPr>
              <a:t>Assumption to be taken…</a:t>
            </a: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a:p>
            <a:pPr marL="0" indent="0">
              <a:lnSpc>
                <a:spcPct val="100000"/>
              </a:lnSpc>
              <a:buNone/>
            </a:pPr>
            <a:r>
              <a:rPr lang="en-US" b="0" i="0" dirty="0">
                <a:effectLst/>
                <a:latin typeface="Times New Roman" panose="02020603050405020304" pitchFamily="18" charset="0"/>
                <a:cs typeface="Times New Roman" panose="02020603050405020304" pitchFamily="18" charset="0"/>
              </a:rPr>
              <a:t>An agent works for 6 days a week; On average, each agent takes 4 unplanned leaves per month; An agent's total working hours are 9 hours, out of which 1.5 hours are spent on lunch and snacks in the office. On average, an agent spends 60% of their total actual working hours (i.e., 60% of 7.5 hours) on calls with customers/users. The total number of days in a month is 30.</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E771B5-3539-9753-3023-DAAF77D23183}"/>
              </a:ext>
            </a:extLst>
          </p:cNvPr>
          <p:cNvPicPr>
            <a:picLocks noChangeAspect="1"/>
          </p:cNvPicPr>
          <p:nvPr/>
        </p:nvPicPr>
        <p:blipFill>
          <a:blip r:embed="rId2"/>
          <a:stretch>
            <a:fillRect/>
          </a:stretch>
        </p:blipFill>
        <p:spPr>
          <a:xfrm>
            <a:off x="934903" y="4438536"/>
            <a:ext cx="9943977" cy="929023"/>
          </a:xfrm>
          <a:prstGeom prst="rect">
            <a:avLst/>
          </a:prstGeom>
        </p:spPr>
      </p:pic>
    </p:spTree>
    <p:extLst>
      <p:ext uri="{BB962C8B-B14F-4D97-AF65-F5344CB8AC3E}">
        <p14:creationId xmlns:p14="http://schemas.microsoft.com/office/powerpoint/2010/main" val="418280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4BC4-5385-A62E-0E12-9736B3B2C720}"/>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Tech Stack Used:</a:t>
            </a:r>
          </a:p>
        </p:txBody>
      </p:sp>
      <p:sp>
        <p:nvSpPr>
          <p:cNvPr id="3" name="Chart Placeholder 2">
            <a:extLst>
              <a:ext uri="{FF2B5EF4-FFF2-40B4-BE49-F238E27FC236}">
                <a16:creationId xmlns:a16="http://schemas.microsoft.com/office/drawing/2014/main" id="{18882433-4F21-A474-4A47-C8AF9F28B36F}"/>
              </a:ext>
            </a:extLst>
          </p:cNvPr>
          <p:cNvSpPr>
            <a:spLocks noGrp="1"/>
          </p:cNvSpPr>
          <p:nvPr>
            <p:ph type="chart" sz="quarter" idx="27"/>
          </p:nvPr>
        </p:nvSpPr>
        <p:spPr/>
        <p:txBody>
          <a:bodyPr/>
          <a:lstStyle/>
          <a:p>
            <a:pPr marL="0" indent="0">
              <a:buNone/>
            </a:pPr>
            <a:r>
              <a:rPr lang="en-IN" sz="3200" b="1" dirty="0">
                <a:solidFill>
                  <a:srgbClr val="C00000"/>
                </a:solidFill>
                <a:latin typeface="Times New Roman" panose="02020603050405020304" pitchFamily="18" charset="0"/>
                <a:cs typeface="Times New Roman" panose="02020603050405020304" pitchFamily="18" charset="0"/>
              </a:rPr>
              <a:t>Ms Excel: </a:t>
            </a:r>
            <a:r>
              <a:rPr lang="en-IN" sz="2400" dirty="0">
                <a:latin typeface="Times New Roman" panose="02020603050405020304" pitchFamily="18" charset="0"/>
                <a:cs typeface="Times New Roman" panose="02020603050405020304" pitchFamily="18" charset="0"/>
              </a:rPr>
              <a:t>Helps in to gather , clean , removing duplicates and analyze data.</a:t>
            </a:r>
          </a:p>
          <a:p>
            <a:pPr marL="0" indent="0">
              <a:buNone/>
            </a:pPr>
            <a:r>
              <a:rPr lang="en-IN" sz="3200" b="1" dirty="0">
                <a:solidFill>
                  <a:srgbClr val="C00000"/>
                </a:solidFill>
                <a:latin typeface="Times New Roman" panose="02020603050405020304" pitchFamily="18" charset="0"/>
                <a:cs typeface="Times New Roman" panose="02020603050405020304" pitchFamily="18" charset="0"/>
              </a:rPr>
              <a:t>PowerPoint : </a:t>
            </a:r>
            <a:r>
              <a:rPr lang="en-IN" sz="2400" dirty="0">
                <a:latin typeface="Times New Roman" panose="02020603050405020304" pitchFamily="18" charset="0"/>
                <a:cs typeface="Times New Roman" panose="02020603050405020304" pitchFamily="18" charset="0"/>
              </a:rPr>
              <a:t>Enables</a:t>
            </a:r>
            <a:r>
              <a:rPr lang="en-IN" sz="2400" b="1" dirty="0">
                <a:latin typeface="Times New Roman" panose="02020603050405020304" pitchFamily="18" charset="0"/>
                <a:cs typeface="Times New Roman" panose="02020603050405020304" pitchFamily="18" charset="0"/>
              </a:rPr>
              <a:t> </a:t>
            </a:r>
            <a:r>
              <a:rPr lang="en-US" sz="2400" b="0" i="0" dirty="0">
                <a:solidFill>
                  <a:srgbClr val="D1D5DB"/>
                </a:solidFill>
                <a:effectLst/>
                <a:latin typeface="Times New Roman" panose="02020603050405020304" pitchFamily="18" charset="0"/>
                <a:cs typeface="Times New Roman" panose="02020603050405020304" pitchFamily="18" charset="0"/>
              </a:rPr>
              <a:t>to present the findings in a clear and compelling manner. </a:t>
            </a:r>
            <a:endParaRPr lang="en-IN" sz="2400" b="1" dirty="0">
              <a:latin typeface="Times New Roman" panose="02020603050405020304" pitchFamily="18" charset="0"/>
              <a:cs typeface="Times New Roman" panose="02020603050405020304" pitchFamily="18" charset="0"/>
            </a:endParaRPr>
          </a:p>
          <a:p>
            <a:pPr marL="0" indent="0">
              <a:buNone/>
            </a:pPr>
            <a:r>
              <a:rPr lang="en-IN" sz="32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38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5268-2846-EA78-6ED5-7CF95409873D}"/>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Methodology:</a:t>
            </a:r>
          </a:p>
        </p:txBody>
      </p:sp>
      <p:sp>
        <p:nvSpPr>
          <p:cNvPr id="3" name="Chart Placeholder 2">
            <a:extLst>
              <a:ext uri="{FF2B5EF4-FFF2-40B4-BE49-F238E27FC236}">
                <a16:creationId xmlns:a16="http://schemas.microsoft.com/office/drawing/2014/main" id="{88557262-2607-441F-9DFB-B680D9A077ED}"/>
              </a:ext>
            </a:extLst>
          </p:cNvPr>
          <p:cNvSpPr>
            <a:spLocks noGrp="1"/>
          </p:cNvSpPr>
          <p:nvPr>
            <p:ph type="chart" sz="quarter" idx="27"/>
          </p:nvPr>
        </p:nvSpPr>
        <p:spPr/>
        <p:txBody>
          <a:bodyPr/>
          <a:lstStyle/>
          <a:p>
            <a:pPr>
              <a:buFont typeface="Wingdings" panose="05000000000000000000" pitchFamily="2" charset="2"/>
              <a:buChar char="Ø"/>
            </a:pPr>
            <a:r>
              <a:rPr lang="en-IN" b="1" i="0" dirty="0">
                <a:effectLst/>
                <a:latin typeface="Söhne"/>
              </a:rPr>
              <a:t>Step 1: Data Collection</a:t>
            </a:r>
          </a:p>
          <a:p>
            <a:pPr>
              <a:buFont typeface="Wingdings" panose="05000000000000000000" pitchFamily="2" charset="2"/>
              <a:buChar char="Ø"/>
            </a:pPr>
            <a:r>
              <a:rPr lang="en-US" b="1" i="0" dirty="0">
                <a:effectLst/>
                <a:latin typeface="Söhne"/>
              </a:rPr>
              <a:t>Step 2: Data Cleaning and Formatting</a:t>
            </a:r>
            <a:endParaRPr lang="en-IN" b="1" dirty="0">
              <a:latin typeface="Söhne"/>
            </a:endParaRPr>
          </a:p>
          <a:p>
            <a:pPr>
              <a:buFont typeface="Wingdings" panose="05000000000000000000" pitchFamily="2" charset="2"/>
              <a:buChar char="Ø"/>
            </a:pPr>
            <a:r>
              <a:rPr lang="en-IN" b="1" i="0" dirty="0">
                <a:effectLst/>
                <a:latin typeface="Söhne"/>
              </a:rPr>
              <a:t>Step 3: Data Analysis</a:t>
            </a:r>
          </a:p>
          <a:p>
            <a:pPr>
              <a:buFont typeface="Wingdings" panose="05000000000000000000" pitchFamily="2" charset="2"/>
              <a:buChar char="Ø"/>
            </a:pPr>
            <a:r>
              <a:rPr lang="en-IN" b="1" i="0" dirty="0">
                <a:effectLst/>
                <a:latin typeface="Söhne"/>
              </a:rPr>
              <a:t>Step 4: Calculating Trends</a:t>
            </a:r>
            <a:endParaRPr lang="en-IN" b="1" dirty="0">
              <a:latin typeface="Söhne"/>
            </a:endParaRPr>
          </a:p>
          <a:p>
            <a:pPr>
              <a:buFont typeface="Wingdings" panose="05000000000000000000" pitchFamily="2" charset="2"/>
              <a:buChar char="Ø"/>
            </a:pPr>
            <a:r>
              <a:rPr lang="en-US" b="1" i="0" dirty="0">
                <a:effectLst/>
                <a:latin typeface="Söhne"/>
              </a:rPr>
              <a:t>Step 5: Building Your Presentation</a:t>
            </a:r>
            <a:endParaRPr lang="en-IN" b="1" i="0" dirty="0">
              <a:effectLst/>
              <a:latin typeface="Söhne"/>
            </a:endParaRPr>
          </a:p>
          <a:p>
            <a:pPr>
              <a:buFont typeface="Wingdings" panose="05000000000000000000" pitchFamily="2" charset="2"/>
              <a:buChar char="Ø"/>
            </a:pPr>
            <a:r>
              <a:rPr lang="en-IN" b="1" i="0" dirty="0">
                <a:effectLst/>
                <a:latin typeface="Söhne"/>
              </a:rPr>
              <a:t>Step 6: Data Visualization</a:t>
            </a:r>
            <a:endParaRPr lang="en-IN" b="1" dirty="0">
              <a:latin typeface="Söhne"/>
            </a:endParaRPr>
          </a:p>
          <a:p>
            <a:pPr>
              <a:buFont typeface="Wingdings" panose="05000000000000000000" pitchFamily="2" charset="2"/>
              <a:buChar char="Ø"/>
            </a:pPr>
            <a:r>
              <a:rPr lang="en-IN" b="1" i="0" dirty="0">
                <a:effectLst/>
                <a:latin typeface="Söhne"/>
              </a:rPr>
              <a:t>Step 7: Explaining Insights</a:t>
            </a:r>
            <a:endParaRPr lang="en-IN" dirty="0"/>
          </a:p>
        </p:txBody>
      </p:sp>
    </p:spTree>
    <p:extLst>
      <p:ext uri="{BB962C8B-B14F-4D97-AF65-F5344CB8AC3E}">
        <p14:creationId xmlns:p14="http://schemas.microsoft.com/office/powerpoint/2010/main" val="8623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4B68-4A0D-890C-AED6-80CAC6791A33}"/>
              </a:ext>
            </a:extLst>
          </p:cNvPr>
          <p:cNvSpPr>
            <a:spLocks noGrp="1"/>
          </p:cNvSpPr>
          <p:nvPr>
            <p:ph type="title"/>
          </p:nvPr>
        </p:nvSpPr>
        <p:spPr/>
        <p:txBody>
          <a:bodyPr/>
          <a:lstStyle/>
          <a:p>
            <a:r>
              <a:rPr lang="en-IN" sz="3200" dirty="0"/>
              <a:t>Data Cleaning:</a:t>
            </a:r>
          </a:p>
        </p:txBody>
      </p:sp>
      <p:sp>
        <p:nvSpPr>
          <p:cNvPr id="3" name="Chart Placeholder 2">
            <a:extLst>
              <a:ext uri="{FF2B5EF4-FFF2-40B4-BE49-F238E27FC236}">
                <a16:creationId xmlns:a16="http://schemas.microsoft.com/office/drawing/2014/main" id="{7042102E-C875-BC03-0266-7A3AE188FD2A}"/>
              </a:ext>
            </a:extLst>
          </p:cNvPr>
          <p:cNvSpPr>
            <a:spLocks noGrp="1"/>
          </p:cNvSpPr>
          <p:nvPr>
            <p:ph type="chart" sz="quarter" idx="27"/>
          </p:nvPr>
        </p:nvSpPr>
        <p:spPr/>
        <p:txBody>
          <a:bodyPr/>
          <a:lstStyle/>
          <a:p>
            <a:r>
              <a:rPr lang="en-IN" dirty="0"/>
              <a:t>Step1: Import Dataset</a:t>
            </a:r>
          </a:p>
          <a:p>
            <a:r>
              <a:rPr lang="en-IN" dirty="0"/>
              <a:t>Step2: Find Duplicates</a:t>
            </a:r>
          </a:p>
        </p:txBody>
      </p:sp>
      <p:sp>
        <p:nvSpPr>
          <p:cNvPr id="4" name="Footer Placeholder 3">
            <a:extLst>
              <a:ext uri="{FF2B5EF4-FFF2-40B4-BE49-F238E27FC236}">
                <a16:creationId xmlns:a16="http://schemas.microsoft.com/office/drawing/2014/main" id="{C68C253D-4D84-91C4-C547-49BC29328820}"/>
              </a:ext>
            </a:extLst>
          </p:cNvPr>
          <p:cNvSpPr>
            <a:spLocks noGrp="1"/>
          </p:cNvSpPr>
          <p:nvPr>
            <p:ph type="ftr" sz="quarter" idx="28"/>
          </p:nvPr>
        </p:nvSpPr>
        <p:spPr/>
        <p:txBody>
          <a:bodyPr/>
          <a:lstStyle/>
          <a:p>
            <a:r>
              <a:rPr lang="en-US" noProof="0"/>
              <a:t>Presentation Title</a:t>
            </a:r>
            <a:endParaRPr lang="en-US" noProof="0" dirty="0"/>
          </a:p>
        </p:txBody>
      </p:sp>
      <p:pic>
        <p:nvPicPr>
          <p:cNvPr id="6" name="Picture 5">
            <a:extLst>
              <a:ext uri="{FF2B5EF4-FFF2-40B4-BE49-F238E27FC236}">
                <a16:creationId xmlns:a16="http://schemas.microsoft.com/office/drawing/2014/main" id="{925E362A-55E0-91BA-653D-F107F155BD1F}"/>
              </a:ext>
            </a:extLst>
          </p:cNvPr>
          <p:cNvPicPr>
            <a:picLocks noChangeAspect="1"/>
          </p:cNvPicPr>
          <p:nvPr/>
        </p:nvPicPr>
        <p:blipFill rotWithShape="1">
          <a:blip r:embed="rId2"/>
          <a:srcRect r="16879"/>
          <a:stretch/>
        </p:blipFill>
        <p:spPr>
          <a:xfrm>
            <a:off x="114186" y="2457393"/>
            <a:ext cx="5513348" cy="4291365"/>
          </a:xfrm>
          <a:prstGeom prst="rect">
            <a:avLst/>
          </a:prstGeom>
        </p:spPr>
      </p:pic>
      <p:pic>
        <p:nvPicPr>
          <p:cNvPr id="8" name="Picture 7">
            <a:extLst>
              <a:ext uri="{FF2B5EF4-FFF2-40B4-BE49-F238E27FC236}">
                <a16:creationId xmlns:a16="http://schemas.microsoft.com/office/drawing/2014/main" id="{25DEE9EC-0D53-BAF7-2FC2-975E11C7BC98}"/>
              </a:ext>
            </a:extLst>
          </p:cNvPr>
          <p:cNvPicPr>
            <a:picLocks noChangeAspect="1"/>
          </p:cNvPicPr>
          <p:nvPr/>
        </p:nvPicPr>
        <p:blipFill rotWithShape="1">
          <a:blip r:embed="rId3"/>
          <a:srcRect l="528" t="594" r="20945" b="9620"/>
          <a:stretch/>
        </p:blipFill>
        <p:spPr>
          <a:xfrm>
            <a:off x="6227723" y="2457393"/>
            <a:ext cx="5850091" cy="4220506"/>
          </a:xfrm>
          <a:prstGeom prst="rect">
            <a:avLst/>
          </a:prstGeom>
        </p:spPr>
      </p:pic>
    </p:spTree>
    <p:extLst>
      <p:ext uri="{BB962C8B-B14F-4D97-AF65-F5344CB8AC3E}">
        <p14:creationId xmlns:p14="http://schemas.microsoft.com/office/powerpoint/2010/main" val="992425238"/>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19EC099-CA80-4E7D-B4BF-2970B26F4E5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288</TotalTime>
  <Words>1422</Words>
  <Application>Microsoft Office PowerPoint</Application>
  <PresentationFormat>Widescreen</PresentationFormat>
  <Paragraphs>78</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等线</vt:lpstr>
      <vt:lpstr>Abadi</vt:lpstr>
      <vt:lpstr>Arial</vt:lpstr>
      <vt:lpstr>Calibri</vt:lpstr>
      <vt:lpstr>Manrope</vt:lpstr>
      <vt:lpstr>Posterama Text Black</vt:lpstr>
      <vt:lpstr>Posterama Text SemiBold</vt:lpstr>
      <vt:lpstr>Söhne</vt:lpstr>
      <vt:lpstr>Times New Roman</vt:lpstr>
      <vt:lpstr>Wingdings</vt:lpstr>
      <vt:lpstr>Office 主题​​</vt:lpstr>
      <vt:lpstr>ABC Call Volume Trend Analysis </vt:lpstr>
      <vt:lpstr>ABC Call Volume Trend Analysis </vt:lpstr>
      <vt:lpstr>PowerPoint Presentation</vt:lpstr>
      <vt:lpstr>Business Understanding:</vt:lpstr>
      <vt:lpstr>Tasks:</vt:lpstr>
      <vt:lpstr>Assumption:</vt:lpstr>
      <vt:lpstr>Tech Stack Used:</vt:lpstr>
      <vt:lpstr>Methodology:</vt:lpstr>
      <vt:lpstr>Data Cleaning:</vt:lpstr>
      <vt:lpstr>Cleaned Data:</vt:lpstr>
      <vt:lpstr>Task 1:</vt:lpstr>
      <vt:lpstr>Insights:</vt:lpstr>
      <vt:lpstr>Task 2:</vt:lpstr>
      <vt:lpstr>Calls received in each time bucket:</vt:lpstr>
      <vt:lpstr>Insights:</vt:lpstr>
      <vt:lpstr>Task 3:</vt:lpstr>
      <vt:lpstr>PowerPoint Presentation</vt:lpstr>
      <vt:lpstr>Insights:</vt:lpstr>
      <vt:lpstr>Task 4:</vt:lpstr>
      <vt:lpstr>PowerPoint Presentation</vt:lpstr>
      <vt:lpstr>PowerPoint Presentation</vt:lpstr>
      <vt:lpstr>Insights:</vt:lpstr>
      <vt:lpstr>Excel file link: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 </dc:title>
  <dc:creator>Vivek kushwaha</dc:creator>
  <cp:lastModifiedBy>Vivek kushwaha</cp:lastModifiedBy>
  <cp:revision>10</cp:revision>
  <dcterms:created xsi:type="dcterms:W3CDTF">2023-10-27T05:08:25Z</dcterms:created>
  <dcterms:modified xsi:type="dcterms:W3CDTF">2023-10-27T18:35:53Z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