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DM Sans" pitchFamily="2" charset="0"/>
      <p:regular r:id="rId11"/>
      <p:bold r:id="rId12"/>
    </p:embeddedFont>
    <p:embeddedFont>
      <p:font typeface="PT Serif" panose="020A0603040505020204" pitchFamily="18"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3675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3.jpe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684377"/>
            <a:ext cx="7556421" cy="2054066"/>
          </a:xfrm>
          <a:prstGeom prst="rect">
            <a:avLst/>
          </a:prstGeom>
          <a:noFill/>
          <a:ln/>
        </p:spPr>
        <p:txBody>
          <a:bodyPr wrap="square" lIns="0" tIns="0" rIns="0" bIns="0" rtlCol="0" anchor="t"/>
          <a:lstStyle/>
          <a:p>
            <a:pPr marL="0" indent="0">
              <a:lnSpc>
                <a:spcPts val="8050"/>
              </a:lnSpc>
              <a:buNone/>
            </a:pPr>
            <a:r>
              <a:rPr lang="en-US" sz="6450" dirty="0">
                <a:solidFill>
                  <a:srgbClr val="020202"/>
                </a:solidFill>
                <a:latin typeface="PT Serif" pitchFamily="34" charset="0"/>
                <a:ea typeface="PT Serif" pitchFamily="34" charset="-122"/>
                <a:cs typeface="PT Serif" pitchFamily="34" charset="-120"/>
              </a:rPr>
              <a:t>Introduction to Phishing Attacks</a:t>
            </a:r>
            <a:endParaRPr lang="en-US" sz="6450" dirty="0"/>
          </a:p>
        </p:txBody>
      </p:sp>
      <p:sp>
        <p:nvSpPr>
          <p:cNvPr id="4" name="Text 1"/>
          <p:cNvSpPr/>
          <p:nvPr/>
        </p:nvSpPr>
        <p:spPr>
          <a:xfrm>
            <a:off x="6280190" y="4078605"/>
            <a:ext cx="7556421" cy="1814513"/>
          </a:xfrm>
          <a:prstGeom prst="rect">
            <a:avLst/>
          </a:prstGeom>
          <a:noFill/>
          <a:ln/>
        </p:spPr>
        <p:txBody>
          <a:bodyPr wrap="square" lIns="0" tIns="0" rIns="0" bIns="0" rtlCol="0" anchor="t"/>
          <a:lstStyle/>
          <a:p>
            <a:pPr marL="0" indent="0">
              <a:lnSpc>
                <a:spcPts val="2850"/>
              </a:lnSpc>
              <a:buNone/>
            </a:pPr>
            <a:r>
              <a:rPr lang="en-US" sz="1750" dirty="0">
                <a:solidFill>
                  <a:srgbClr val="383838"/>
                </a:solidFill>
                <a:latin typeface="DM Sans" pitchFamily="34" charset="0"/>
                <a:ea typeface="DM Sans" pitchFamily="34" charset="-122"/>
                <a:cs typeface="DM Sans" pitchFamily="34" charset="-120"/>
              </a:rPr>
              <a:t> Phishing is a type of cyber attack where criminals use deceptive tactics to trick individuals into revealing sensitive information, such as login credentials or financial details. This introductory section will provide an overview of the common techniques used in phishing attacks.</a:t>
            </a:r>
            <a:endParaRPr lang="en-US" sz="1750" dirty="0"/>
          </a:p>
        </p:txBody>
      </p:sp>
      <p:sp>
        <p:nvSpPr>
          <p:cNvPr id="5" name="Shape 2"/>
          <p:cNvSpPr/>
          <p:nvPr/>
        </p:nvSpPr>
        <p:spPr>
          <a:xfrm>
            <a:off x="6280190" y="6165175"/>
            <a:ext cx="362903" cy="362903"/>
          </a:xfrm>
          <a:prstGeom prst="roundRect">
            <a:avLst>
              <a:gd name="adj" fmla="val 25194296"/>
            </a:avLst>
          </a:prstGeom>
          <a:noFill/>
          <a:ln w="7620">
            <a:solidFill>
              <a:srgbClr val="FFFFFF"/>
            </a:solidFill>
            <a:prstDash val="solid"/>
          </a:ln>
        </p:spPr>
      </p:sp>
      <p:sp>
        <p:nvSpPr>
          <p:cNvPr id="7" name="Text 3"/>
          <p:cNvSpPr/>
          <p:nvPr/>
        </p:nvSpPr>
        <p:spPr>
          <a:xfrm>
            <a:off x="6756440" y="6148268"/>
            <a:ext cx="2974062" cy="396835"/>
          </a:xfrm>
          <a:prstGeom prst="rect">
            <a:avLst/>
          </a:prstGeom>
          <a:noFill/>
          <a:ln/>
        </p:spPr>
        <p:txBody>
          <a:bodyPr wrap="none" lIns="0" tIns="0" rIns="0" bIns="0" rtlCol="0" anchor="t"/>
          <a:lstStyle/>
          <a:p>
            <a:pPr marL="0" indent="0" algn="l">
              <a:lnSpc>
                <a:spcPts val="3100"/>
              </a:lnSpc>
              <a:buNone/>
            </a:pPr>
            <a:endParaRPr lang="en-US" sz="2200" dirty="0"/>
          </a:p>
        </p:txBody>
      </p:sp>
      <p:pic>
        <p:nvPicPr>
          <p:cNvPr id="9" name="Picture 8">
            <a:extLst>
              <a:ext uri="{FF2B5EF4-FFF2-40B4-BE49-F238E27FC236}">
                <a16:creationId xmlns:a16="http://schemas.microsoft.com/office/drawing/2014/main" id="{9AF88177-DE61-861C-F7E3-283E590C0199}"/>
              </a:ext>
            </a:extLst>
          </p:cNvPr>
          <p:cNvPicPr>
            <a:picLocks noChangeAspect="1"/>
          </p:cNvPicPr>
          <p:nvPr/>
        </p:nvPicPr>
        <p:blipFill>
          <a:blip r:embed="rId4"/>
          <a:stretch>
            <a:fillRect/>
          </a:stretch>
        </p:blipFill>
        <p:spPr>
          <a:xfrm>
            <a:off x="12058650" y="6515100"/>
            <a:ext cx="2571750" cy="1714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150388"/>
            <a:ext cx="9562505" cy="744260"/>
          </a:xfrm>
          <a:prstGeom prst="rect">
            <a:avLst/>
          </a:prstGeom>
          <a:noFill/>
          <a:ln/>
        </p:spPr>
        <p:txBody>
          <a:bodyPr wrap="none" lIns="0" tIns="0" rIns="0" bIns="0" rtlCol="0" anchor="t"/>
          <a:lstStyle/>
          <a:p>
            <a:pPr marL="0" indent="0">
              <a:lnSpc>
                <a:spcPts val="5850"/>
              </a:lnSpc>
              <a:buNone/>
            </a:pPr>
            <a:r>
              <a:rPr lang="en-US" sz="4650" dirty="0">
                <a:solidFill>
                  <a:srgbClr val="020202"/>
                </a:solidFill>
                <a:latin typeface="PT Serif" pitchFamily="34" charset="0"/>
                <a:ea typeface="PT Serif" pitchFamily="34" charset="-122"/>
                <a:cs typeface="PT Serif" pitchFamily="34" charset="-120"/>
              </a:rPr>
              <a:t>Understanding Phishing Techniques</a:t>
            </a:r>
            <a:endParaRPr lang="en-US" sz="4650" dirty="0"/>
          </a:p>
        </p:txBody>
      </p:sp>
      <p:sp>
        <p:nvSpPr>
          <p:cNvPr id="3" name="Text 1"/>
          <p:cNvSpPr/>
          <p:nvPr/>
        </p:nvSpPr>
        <p:spPr>
          <a:xfrm>
            <a:off x="793790" y="3461623"/>
            <a:ext cx="2977039" cy="372070"/>
          </a:xfrm>
          <a:prstGeom prst="rect">
            <a:avLst/>
          </a:prstGeom>
          <a:noFill/>
          <a:ln/>
        </p:spPr>
        <p:txBody>
          <a:bodyPr wrap="none" lIns="0" tIns="0" rIns="0" bIns="0" rtlCol="0" anchor="t"/>
          <a:lstStyle/>
          <a:p>
            <a:pPr marL="0" indent="0">
              <a:lnSpc>
                <a:spcPts val="2900"/>
              </a:lnSpc>
              <a:buNone/>
            </a:pPr>
            <a:r>
              <a:rPr lang="en-US" sz="2300" dirty="0">
                <a:solidFill>
                  <a:srgbClr val="020202"/>
                </a:solidFill>
                <a:latin typeface="PT Serif" pitchFamily="34" charset="0"/>
                <a:ea typeface="PT Serif" pitchFamily="34" charset="-122"/>
                <a:cs typeface="PT Serif" pitchFamily="34" charset="-120"/>
              </a:rPr>
              <a:t>Email Phishing</a:t>
            </a:r>
            <a:endParaRPr lang="en-US" sz="2300" dirty="0"/>
          </a:p>
        </p:txBody>
      </p:sp>
      <p:sp>
        <p:nvSpPr>
          <p:cNvPr id="4" name="Text 2"/>
          <p:cNvSpPr/>
          <p:nvPr/>
        </p:nvSpPr>
        <p:spPr>
          <a:xfrm>
            <a:off x="793790" y="4060508"/>
            <a:ext cx="3978116" cy="1814513"/>
          </a:xfrm>
          <a:prstGeom prst="rect">
            <a:avLst/>
          </a:prstGeom>
          <a:noFill/>
          <a:ln/>
        </p:spPr>
        <p:txBody>
          <a:bodyPr wrap="square" lIns="0" tIns="0" rIns="0" bIns="0" rtlCol="0" anchor="t"/>
          <a:lstStyle/>
          <a:p>
            <a:pPr marL="0" indent="0">
              <a:lnSpc>
                <a:spcPts val="2850"/>
              </a:lnSpc>
              <a:buNone/>
            </a:pPr>
            <a:r>
              <a:rPr lang="en-US" sz="1750" dirty="0">
                <a:solidFill>
                  <a:srgbClr val="383838"/>
                </a:solidFill>
                <a:latin typeface="DM Sans" pitchFamily="34" charset="0"/>
                <a:ea typeface="DM Sans" pitchFamily="34" charset="-122"/>
                <a:cs typeface="DM Sans" pitchFamily="34" charset="-120"/>
              </a:rPr>
              <a:t>Attackers send fake emails that appear to be from legitimate organizations, requesting the victim to click on a link or provide personal information.</a:t>
            </a:r>
            <a:endParaRPr lang="en-US" sz="1750" dirty="0"/>
          </a:p>
        </p:txBody>
      </p:sp>
      <p:sp>
        <p:nvSpPr>
          <p:cNvPr id="5" name="Text 3"/>
          <p:cNvSpPr/>
          <p:nvPr/>
        </p:nvSpPr>
        <p:spPr>
          <a:xfrm>
            <a:off x="5332928" y="3461623"/>
            <a:ext cx="2977039" cy="372070"/>
          </a:xfrm>
          <a:prstGeom prst="rect">
            <a:avLst/>
          </a:prstGeom>
          <a:noFill/>
          <a:ln/>
        </p:spPr>
        <p:txBody>
          <a:bodyPr wrap="none" lIns="0" tIns="0" rIns="0" bIns="0" rtlCol="0" anchor="t"/>
          <a:lstStyle/>
          <a:p>
            <a:pPr marL="0" indent="0">
              <a:lnSpc>
                <a:spcPts val="2900"/>
              </a:lnSpc>
              <a:buNone/>
            </a:pPr>
            <a:r>
              <a:rPr lang="en-US" sz="2300" dirty="0">
                <a:solidFill>
                  <a:srgbClr val="020202"/>
                </a:solidFill>
                <a:latin typeface="PT Serif" pitchFamily="34" charset="0"/>
                <a:ea typeface="PT Serif" pitchFamily="34" charset="-122"/>
                <a:cs typeface="PT Serif" pitchFamily="34" charset="-120"/>
              </a:rPr>
              <a:t>Spoofed Websites</a:t>
            </a:r>
            <a:endParaRPr lang="en-US" sz="2300" dirty="0"/>
          </a:p>
        </p:txBody>
      </p:sp>
      <p:sp>
        <p:nvSpPr>
          <p:cNvPr id="6" name="Text 4"/>
          <p:cNvSpPr/>
          <p:nvPr/>
        </p:nvSpPr>
        <p:spPr>
          <a:xfrm>
            <a:off x="5332928" y="4060508"/>
            <a:ext cx="3978116" cy="1451610"/>
          </a:xfrm>
          <a:prstGeom prst="rect">
            <a:avLst/>
          </a:prstGeom>
          <a:noFill/>
          <a:ln/>
        </p:spPr>
        <p:txBody>
          <a:bodyPr wrap="square" lIns="0" tIns="0" rIns="0" bIns="0" rtlCol="0" anchor="t"/>
          <a:lstStyle/>
          <a:p>
            <a:pPr marL="0" indent="0">
              <a:lnSpc>
                <a:spcPts val="2850"/>
              </a:lnSpc>
              <a:buNone/>
            </a:pPr>
            <a:r>
              <a:rPr lang="en-US" sz="1750" dirty="0">
                <a:solidFill>
                  <a:srgbClr val="383838"/>
                </a:solidFill>
                <a:latin typeface="DM Sans" pitchFamily="34" charset="0"/>
                <a:ea typeface="DM Sans" pitchFamily="34" charset="-122"/>
                <a:cs typeface="DM Sans" pitchFamily="34" charset="-120"/>
              </a:rPr>
              <a:t>Criminals create realistic-looking websites that mimic trusted brands, aiming to steal login credentials or other sensitive data.</a:t>
            </a:r>
            <a:endParaRPr lang="en-US" sz="1750" dirty="0"/>
          </a:p>
        </p:txBody>
      </p:sp>
      <p:sp>
        <p:nvSpPr>
          <p:cNvPr id="7" name="Text 5"/>
          <p:cNvSpPr/>
          <p:nvPr/>
        </p:nvSpPr>
        <p:spPr>
          <a:xfrm>
            <a:off x="9872067" y="3461623"/>
            <a:ext cx="2977039" cy="372070"/>
          </a:xfrm>
          <a:prstGeom prst="rect">
            <a:avLst/>
          </a:prstGeom>
          <a:noFill/>
          <a:ln/>
        </p:spPr>
        <p:txBody>
          <a:bodyPr wrap="none" lIns="0" tIns="0" rIns="0" bIns="0" rtlCol="0" anchor="t"/>
          <a:lstStyle/>
          <a:p>
            <a:pPr marL="0" indent="0">
              <a:lnSpc>
                <a:spcPts val="2900"/>
              </a:lnSpc>
              <a:buNone/>
            </a:pPr>
            <a:r>
              <a:rPr lang="en-US" sz="2300" dirty="0">
                <a:solidFill>
                  <a:srgbClr val="020202"/>
                </a:solidFill>
                <a:latin typeface="PT Serif" pitchFamily="34" charset="0"/>
                <a:ea typeface="PT Serif" pitchFamily="34" charset="-122"/>
                <a:cs typeface="PT Serif" pitchFamily="34" charset="-120"/>
              </a:rPr>
              <a:t>Smishing and Vishing</a:t>
            </a:r>
            <a:endParaRPr lang="en-US" sz="2300" dirty="0"/>
          </a:p>
        </p:txBody>
      </p:sp>
      <p:sp>
        <p:nvSpPr>
          <p:cNvPr id="8" name="Text 6"/>
          <p:cNvSpPr/>
          <p:nvPr/>
        </p:nvSpPr>
        <p:spPr>
          <a:xfrm>
            <a:off x="9872067" y="4060508"/>
            <a:ext cx="3978116" cy="1451610"/>
          </a:xfrm>
          <a:prstGeom prst="rect">
            <a:avLst/>
          </a:prstGeom>
          <a:noFill/>
          <a:ln/>
        </p:spPr>
        <p:txBody>
          <a:bodyPr wrap="square" lIns="0" tIns="0" rIns="0" bIns="0" rtlCol="0" anchor="t"/>
          <a:lstStyle/>
          <a:p>
            <a:pPr marL="0" indent="0">
              <a:lnSpc>
                <a:spcPts val="2850"/>
              </a:lnSpc>
              <a:buNone/>
            </a:pPr>
            <a:r>
              <a:rPr lang="en-US" sz="1750" dirty="0">
                <a:solidFill>
                  <a:srgbClr val="383838"/>
                </a:solidFill>
                <a:latin typeface="DM Sans" pitchFamily="34" charset="0"/>
                <a:ea typeface="DM Sans" pitchFamily="34" charset="-122"/>
                <a:cs typeface="DM Sans" pitchFamily="34" charset="-120"/>
              </a:rPr>
              <a:t>Phishing attacks can also occur via text messages (smishing) or phone calls (vishing), using similar deception tactics.</a:t>
            </a:r>
            <a:endParaRPr lang="en-US" sz="1750" dirty="0"/>
          </a:p>
        </p:txBody>
      </p:sp>
      <p:pic>
        <p:nvPicPr>
          <p:cNvPr id="12" name="Picture 11">
            <a:extLst>
              <a:ext uri="{FF2B5EF4-FFF2-40B4-BE49-F238E27FC236}">
                <a16:creationId xmlns:a16="http://schemas.microsoft.com/office/drawing/2014/main" id="{AD7284C0-C797-4068-D6BC-CA624EF74BB9}"/>
              </a:ext>
            </a:extLst>
          </p:cNvPr>
          <p:cNvPicPr>
            <a:picLocks noChangeAspect="1"/>
          </p:cNvPicPr>
          <p:nvPr/>
        </p:nvPicPr>
        <p:blipFill>
          <a:blip r:embed="rId3"/>
          <a:stretch>
            <a:fillRect/>
          </a:stretch>
        </p:blipFill>
        <p:spPr>
          <a:xfrm>
            <a:off x="12058650" y="6515100"/>
            <a:ext cx="2571750" cy="1714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361227" y="244672"/>
            <a:ext cx="6238518" cy="673060"/>
          </a:xfrm>
          <a:prstGeom prst="rect">
            <a:avLst/>
          </a:prstGeom>
          <a:noFill/>
          <a:ln/>
        </p:spPr>
        <p:txBody>
          <a:bodyPr wrap="none" lIns="0" tIns="0" rIns="0" bIns="0" rtlCol="0" anchor="t"/>
          <a:lstStyle/>
          <a:p>
            <a:pPr marL="0" indent="0">
              <a:lnSpc>
                <a:spcPts val="5300"/>
              </a:lnSpc>
              <a:buNone/>
            </a:pPr>
            <a:r>
              <a:rPr lang="en-US" sz="4200" dirty="0">
                <a:solidFill>
                  <a:srgbClr val="020202"/>
                </a:solidFill>
                <a:latin typeface="PT Serif" pitchFamily="34" charset="0"/>
                <a:ea typeface="PT Serif" pitchFamily="34" charset="-122"/>
                <a:cs typeface="PT Serif" pitchFamily="34" charset="-120"/>
              </a:rPr>
              <a:t>Common Phishing Tactics</a:t>
            </a:r>
            <a:endParaRPr lang="en-US" sz="4200" dirty="0"/>
          </a:p>
        </p:txBody>
      </p:sp>
      <p:sp>
        <p:nvSpPr>
          <p:cNvPr id="5" name="Text 2"/>
          <p:cNvSpPr/>
          <p:nvPr/>
        </p:nvSpPr>
        <p:spPr>
          <a:xfrm>
            <a:off x="361227" y="1147518"/>
            <a:ext cx="356839" cy="323136"/>
          </a:xfrm>
          <a:prstGeom prst="rect">
            <a:avLst/>
          </a:prstGeom>
          <a:noFill/>
          <a:ln/>
        </p:spPr>
        <p:txBody>
          <a:bodyPr wrap="none" lIns="0" tIns="0" rIns="0" bIns="0" rtlCol="0" anchor="t"/>
          <a:lstStyle/>
          <a:p>
            <a:pPr marL="0" indent="0" algn="ctr">
              <a:lnSpc>
                <a:spcPts val="2500"/>
              </a:lnSpc>
              <a:buNone/>
            </a:pPr>
            <a:r>
              <a:rPr lang="en-US" sz="2500" dirty="0">
                <a:solidFill>
                  <a:srgbClr val="383838"/>
                </a:solidFill>
                <a:latin typeface="PT Serif" pitchFamily="34" charset="0"/>
                <a:ea typeface="PT Serif" pitchFamily="34" charset="-122"/>
                <a:cs typeface="PT Serif" pitchFamily="34" charset="-120"/>
              </a:rPr>
              <a:t>1</a:t>
            </a:r>
            <a:endParaRPr lang="en-US" sz="2500" dirty="0"/>
          </a:p>
        </p:txBody>
      </p:sp>
      <p:sp>
        <p:nvSpPr>
          <p:cNvPr id="6" name="Text 3"/>
          <p:cNvSpPr/>
          <p:nvPr/>
        </p:nvSpPr>
        <p:spPr>
          <a:xfrm>
            <a:off x="948868" y="1134064"/>
            <a:ext cx="2692837" cy="336590"/>
          </a:xfrm>
          <a:prstGeom prst="rect">
            <a:avLst/>
          </a:prstGeom>
          <a:noFill/>
          <a:ln/>
        </p:spPr>
        <p:txBody>
          <a:bodyPr wrap="none" lIns="0" tIns="0" rIns="0" bIns="0" rtlCol="0" anchor="t"/>
          <a:lstStyle/>
          <a:p>
            <a:pPr marL="0" indent="0">
              <a:lnSpc>
                <a:spcPts val="2650"/>
              </a:lnSpc>
              <a:buNone/>
            </a:pPr>
            <a:r>
              <a:rPr lang="en-US" sz="2100" dirty="0">
                <a:solidFill>
                  <a:srgbClr val="383838"/>
                </a:solidFill>
                <a:latin typeface="PT Serif" pitchFamily="34" charset="0"/>
                <a:ea typeface="PT Serif" pitchFamily="34" charset="-122"/>
                <a:cs typeface="PT Serif" pitchFamily="34" charset="-120"/>
              </a:rPr>
              <a:t>Urgent Requests</a:t>
            </a:r>
            <a:endParaRPr lang="en-US" sz="2100" dirty="0"/>
          </a:p>
        </p:txBody>
      </p:sp>
      <p:sp>
        <p:nvSpPr>
          <p:cNvPr id="7" name="Text 4"/>
          <p:cNvSpPr/>
          <p:nvPr/>
        </p:nvSpPr>
        <p:spPr>
          <a:xfrm>
            <a:off x="862727" y="1686986"/>
            <a:ext cx="5827871" cy="656273"/>
          </a:xfrm>
          <a:prstGeom prst="rect">
            <a:avLst/>
          </a:prstGeom>
          <a:noFill/>
          <a:ln/>
        </p:spPr>
        <p:txBody>
          <a:bodyPr wrap="square" lIns="0" tIns="0" rIns="0" bIns="0" rtlCol="0" anchor="t"/>
          <a:lstStyle/>
          <a:p>
            <a:pPr marL="0" indent="0">
              <a:lnSpc>
                <a:spcPts val="2550"/>
              </a:lnSpc>
              <a:buNone/>
            </a:pPr>
            <a:r>
              <a:rPr lang="en-US" sz="1600" dirty="0">
                <a:solidFill>
                  <a:srgbClr val="383838"/>
                </a:solidFill>
                <a:latin typeface="DM Sans" pitchFamily="34" charset="0"/>
                <a:ea typeface="DM Sans" pitchFamily="34" charset="-122"/>
                <a:cs typeface="DM Sans" pitchFamily="34" charset="-120"/>
              </a:rPr>
              <a:t>Phishers often create a sense of urgency to pressure victims into acting quickly without thinking.</a:t>
            </a:r>
            <a:endParaRPr lang="en-US" sz="1600" dirty="0"/>
          </a:p>
        </p:txBody>
      </p:sp>
      <p:sp>
        <p:nvSpPr>
          <p:cNvPr id="9" name="Text 6"/>
          <p:cNvSpPr/>
          <p:nvPr/>
        </p:nvSpPr>
        <p:spPr>
          <a:xfrm>
            <a:off x="7707154" y="1134064"/>
            <a:ext cx="172283" cy="2020424"/>
          </a:xfrm>
          <a:prstGeom prst="rect">
            <a:avLst/>
          </a:prstGeom>
          <a:noFill/>
          <a:ln/>
        </p:spPr>
        <p:txBody>
          <a:bodyPr wrap="none" lIns="0" tIns="0" rIns="0" bIns="0" rtlCol="0" anchor="t"/>
          <a:lstStyle/>
          <a:p>
            <a:pPr marL="0" indent="0" algn="ctr">
              <a:lnSpc>
                <a:spcPts val="2500"/>
              </a:lnSpc>
              <a:buNone/>
            </a:pPr>
            <a:r>
              <a:rPr lang="en-US" sz="2500" dirty="0">
                <a:solidFill>
                  <a:srgbClr val="383838"/>
                </a:solidFill>
                <a:latin typeface="PT Serif" pitchFamily="34" charset="0"/>
                <a:ea typeface="PT Serif" pitchFamily="34" charset="-122"/>
                <a:cs typeface="PT Serif" pitchFamily="34" charset="-120"/>
              </a:rPr>
              <a:t>2</a:t>
            </a:r>
            <a:endParaRPr lang="en-US" sz="2500" dirty="0"/>
          </a:p>
        </p:txBody>
      </p:sp>
      <p:sp>
        <p:nvSpPr>
          <p:cNvPr id="10" name="Text 7"/>
          <p:cNvSpPr/>
          <p:nvPr/>
        </p:nvSpPr>
        <p:spPr>
          <a:xfrm>
            <a:off x="8275200" y="1147518"/>
            <a:ext cx="2723317" cy="336590"/>
          </a:xfrm>
          <a:prstGeom prst="rect">
            <a:avLst/>
          </a:prstGeom>
          <a:noFill/>
          <a:ln/>
        </p:spPr>
        <p:txBody>
          <a:bodyPr wrap="none" lIns="0" tIns="0" rIns="0" bIns="0" rtlCol="0" anchor="t"/>
          <a:lstStyle/>
          <a:p>
            <a:pPr marL="0" indent="0">
              <a:lnSpc>
                <a:spcPts val="2650"/>
              </a:lnSpc>
              <a:buNone/>
            </a:pPr>
            <a:r>
              <a:rPr lang="en-US" sz="2100" dirty="0">
                <a:solidFill>
                  <a:srgbClr val="383838"/>
                </a:solidFill>
                <a:latin typeface="PT Serif" pitchFamily="34" charset="0"/>
                <a:ea typeface="PT Serif" pitchFamily="34" charset="-122"/>
                <a:cs typeface="PT Serif" pitchFamily="34" charset="-120"/>
              </a:rPr>
              <a:t>Fake Authority Figures</a:t>
            </a:r>
            <a:endParaRPr lang="en-US" sz="2100" dirty="0"/>
          </a:p>
        </p:txBody>
      </p:sp>
      <p:sp>
        <p:nvSpPr>
          <p:cNvPr id="11" name="Text 8"/>
          <p:cNvSpPr/>
          <p:nvPr/>
        </p:nvSpPr>
        <p:spPr>
          <a:xfrm>
            <a:off x="8084581" y="1607100"/>
            <a:ext cx="5827871" cy="656273"/>
          </a:xfrm>
          <a:prstGeom prst="rect">
            <a:avLst/>
          </a:prstGeom>
          <a:noFill/>
          <a:ln/>
        </p:spPr>
        <p:txBody>
          <a:bodyPr wrap="square" lIns="0" tIns="0" rIns="0" bIns="0" rtlCol="0" anchor="t"/>
          <a:lstStyle/>
          <a:p>
            <a:pPr marL="0" indent="0">
              <a:lnSpc>
                <a:spcPts val="2550"/>
              </a:lnSpc>
              <a:buNone/>
            </a:pPr>
            <a:r>
              <a:rPr lang="en-US" sz="1600" dirty="0">
                <a:solidFill>
                  <a:srgbClr val="383838"/>
                </a:solidFill>
                <a:latin typeface="DM Sans" pitchFamily="34" charset="0"/>
                <a:ea typeface="DM Sans" pitchFamily="34" charset="-122"/>
                <a:cs typeface="DM Sans" pitchFamily="34" charset="-120"/>
              </a:rPr>
              <a:t>Attackers may impersonate trusted organizations or individuals to make their requests seem more legitimate.</a:t>
            </a:r>
            <a:endParaRPr lang="en-US" sz="1600" dirty="0"/>
          </a:p>
        </p:txBody>
      </p:sp>
      <p:sp>
        <p:nvSpPr>
          <p:cNvPr id="13" name="Text 10"/>
          <p:cNvSpPr/>
          <p:nvPr/>
        </p:nvSpPr>
        <p:spPr>
          <a:xfrm>
            <a:off x="1" y="2754351"/>
            <a:ext cx="1035010" cy="3858738"/>
          </a:xfrm>
          <a:prstGeom prst="rect">
            <a:avLst/>
          </a:prstGeom>
          <a:noFill/>
          <a:ln/>
        </p:spPr>
        <p:txBody>
          <a:bodyPr wrap="none" lIns="0" tIns="0" rIns="0" bIns="0" rtlCol="0" anchor="t"/>
          <a:lstStyle/>
          <a:p>
            <a:pPr marL="0" indent="0" algn="ctr">
              <a:lnSpc>
                <a:spcPts val="2500"/>
              </a:lnSpc>
              <a:buNone/>
            </a:pPr>
            <a:r>
              <a:rPr lang="en-US" sz="2500" dirty="0">
                <a:solidFill>
                  <a:srgbClr val="383838"/>
                </a:solidFill>
                <a:latin typeface="PT Serif" pitchFamily="34" charset="0"/>
                <a:ea typeface="PT Serif" pitchFamily="34" charset="-122"/>
                <a:cs typeface="PT Serif" pitchFamily="34" charset="-120"/>
              </a:rPr>
              <a:t>3</a:t>
            </a:r>
            <a:endParaRPr lang="en-US" sz="2500" dirty="0"/>
          </a:p>
        </p:txBody>
      </p:sp>
      <p:sp>
        <p:nvSpPr>
          <p:cNvPr id="14" name="Text 11"/>
          <p:cNvSpPr/>
          <p:nvPr/>
        </p:nvSpPr>
        <p:spPr>
          <a:xfrm>
            <a:off x="948867" y="2749692"/>
            <a:ext cx="2692837" cy="336590"/>
          </a:xfrm>
          <a:prstGeom prst="rect">
            <a:avLst/>
          </a:prstGeom>
          <a:noFill/>
          <a:ln/>
        </p:spPr>
        <p:txBody>
          <a:bodyPr wrap="none" lIns="0" tIns="0" rIns="0" bIns="0" rtlCol="0" anchor="t"/>
          <a:lstStyle/>
          <a:p>
            <a:pPr marL="0" indent="0">
              <a:lnSpc>
                <a:spcPts val="2650"/>
              </a:lnSpc>
              <a:buNone/>
            </a:pPr>
            <a:r>
              <a:rPr lang="en-US" sz="2100" dirty="0">
                <a:solidFill>
                  <a:srgbClr val="383838"/>
                </a:solidFill>
                <a:latin typeface="PT Serif" pitchFamily="34" charset="0"/>
                <a:ea typeface="PT Serif" pitchFamily="34" charset="-122"/>
                <a:cs typeface="PT Serif" pitchFamily="34" charset="-120"/>
              </a:rPr>
              <a:t>Emotional Appeals</a:t>
            </a:r>
            <a:endParaRPr lang="en-US" sz="2100" dirty="0"/>
          </a:p>
        </p:txBody>
      </p:sp>
      <p:sp>
        <p:nvSpPr>
          <p:cNvPr id="15" name="Text 12"/>
          <p:cNvSpPr/>
          <p:nvPr/>
        </p:nvSpPr>
        <p:spPr>
          <a:xfrm>
            <a:off x="771874" y="3298819"/>
            <a:ext cx="5827871" cy="656273"/>
          </a:xfrm>
          <a:prstGeom prst="rect">
            <a:avLst/>
          </a:prstGeom>
          <a:noFill/>
          <a:ln/>
        </p:spPr>
        <p:txBody>
          <a:bodyPr wrap="square" lIns="0" tIns="0" rIns="0" bIns="0" rtlCol="0" anchor="t"/>
          <a:lstStyle/>
          <a:p>
            <a:pPr marL="0" indent="0">
              <a:lnSpc>
                <a:spcPts val="2550"/>
              </a:lnSpc>
              <a:buNone/>
            </a:pPr>
            <a:r>
              <a:rPr lang="en-US" sz="1600" dirty="0">
                <a:solidFill>
                  <a:srgbClr val="383838"/>
                </a:solidFill>
                <a:latin typeface="DM Sans" pitchFamily="34" charset="0"/>
                <a:ea typeface="DM Sans" pitchFamily="34" charset="-122"/>
                <a:cs typeface="DM Sans" pitchFamily="34" charset="-120"/>
              </a:rPr>
              <a:t>Phishers may use fear, curiosity, or a desire to help to manipulate victims into revealing sensitive information.</a:t>
            </a:r>
            <a:endParaRPr lang="en-US" sz="1600" dirty="0"/>
          </a:p>
        </p:txBody>
      </p:sp>
      <p:sp>
        <p:nvSpPr>
          <p:cNvPr id="17" name="Text 14"/>
          <p:cNvSpPr/>
          <p:nvPr/>
        </p:nvSpPr>
        <p:spPr>
          <a:xfrm>
            <a:off x="7645281" y="2741950"/>
            <a:ext cx="172283" cy="323136"/>
          </a:xfrm>
          <a:prstGeom prst="rect">
            <a:avLst/>
          </a:prstGeom>
          <a:noFill/>
          <a:ln/>
        </p:spPr>
        <p:txBody>
          <a:bodyPr wrap="none" lIns="0" tIns="0" rIns="0" bIns="0" rtlCol="0" anchor="t"/>
          <a:lstStyle/>
          <a:p>
            <a:pPr marL="0" indent="0" algn="ctr">
              <a:lnSpc>
                <a:spcPts val="2500"/>
              </a:lnSpc>
              <a:buNone/>
            </a:pPr>
            <a:r>
              <a:rPr lang="en-US" sz="2500" dirty="0">
                <a:solidFill>
                  <a:srgbClr val="383838"/>
                </a:solidFill>
                <a:latin typeface="PT Serif" pitchFamily="34" charset="0"/>
                <a:ea typeface="PT Serif" pitchFamily="34" charset="-122"/>
                <a:cs typeface="PT Serif" pitchFamily="34" charset="-120"/>
              </a:rPr>
              <a:t>4</a:t>
            </a:r>
            <a:endParaRPr lang="en-US" sz="2500" dirty="0"/>
          </a:p>
        </p:txBody>
      </p:sp>
      <p:sp>
        <p:nvSpPr>
          <p:cNvPr id="18" name="Text 15"/>
          <p:cNvSpPr/>
          <p:nvPr/>
        </p:nvSpPr>
        <p:spPr>
          <a:xfrm>
            <a:off x="8275200" y="2754351"/>
            <a:ext cx="3972401" cy="336590"/>
          </a:xfrm>
          <a:prstGeom prst="rect">
            <a:avLst/>
          </a:prstGeom>
          <a:noFill/>
          <a:ln/>
        </p:spPr>
        <p:txBody>
          <a:bodyPr wrap="none" lIns="0" tIns="0" rIns="0" bIns="0" rtlCol="0" anchor="t"/>
          <a:lstStyle/>
          <a:p>
            <a:pPr marL="0" indent="0">
              <a:lnSpc>
                <a:spcPts val="2650"/>
              </a:lnSpc>
              <a:buNone/>
            </a:pPr>
            <a:r>
              <a:rPr lang="en-US" sz="2100" dirty="0">
                <a:solidFill>
                  <a:srgbClr val="383838"/>
                </a:solidFill>
                <a:latin typeface="PT Serif" pitchFamily="34" charset="0"/>
                <a:ea typeface="PT Serif" pitchFamily="34" charset="-122"/>
                <a:cs typeface="PT Serif" pitchFamily="34" charset="-120"/>
              </a:rPr>
              <a:t>Malicious Links and Attachments</a:t>
            </a:r>
            <a:endParaRPr lang="en-US" sz="2100" dirty="0"/>
          </a:p>
        </p:txBody>
      </p:sp>
      <p:sp>
        <p:nvSpPr>
          <p:cNvPr id="19" name="Text 16"/>
          <p:cNvSpPr/>
          <p:nvPr/>
        </p:nvSpPr>
        <p:spPr>
          <a:xfrm>
            <a:off x="7793295" y="3298819"/>
            <a:ext cx="5827871" cy="656273"/>
          </a:xfrm>
          <a:prstGeom prst="rect">
            <a:avLst/>
          </a:prstGeom>
          <a:noFill/>
          <a:ln/>
        </p:spPr>
        <p:txBody>
          <a:bodyPr wrap="square" lIns="0" tIns="0" rIns="0" bIns="0" rtlCol="0" anchor="t"/>
          <a:lstStyle/>
          <a:p>
            <a:pPr marL="0" indent="0">
              <a:lnSpc>
                <a:spcPts val="2550"/>
              </a:lnSpc>
              <a:buNone/>
            </a:pPr>
            <a:r>
              <a:rPr lang="en-US" sz="1600" dirty="0">
                <a:solidFill>
                  <a:srgbClr val="383838"/>
                </a:solidFill>
                <a:latin typeface="DM Sans" pitchFamily="34" charset="0"/>
                <a:ea typeface="DM Sans" pitchFamily="34" charset="-122"/>
                <a:cs typeface="DM Sans" pitchFamily="34" charset="-120"/>
              </a:rPr>
              <a:t>Phishing emails often contain links or attachments that, when clicked, can install malware or lead to credential theft.</a:t>
            </a:r>
            <a:endParaRPr lang="en-US" sz="1600" dirty="0"/>
          </a:p>
        </p:txBody>
      </p:sp>
      <p:pic>
        <p:nvPicPr>
          <p:cNvPr id="23" name="Picture 22">
            <a:extLst>
              <a:ext uri="{FF2B5EF4-FFF2-40B4-BE49-F238E27FC236}">
                <a16:creationId xmlns:a16="http://schemas.microsoft.com/office/drawing/2014/main" id="{627B8C31-CC40-B8B5-13F6-331F991DF8D4}"/>
              </a:ext>
            </a:extLst>
          </p:cNvPr>
          <p:cNvPicPr>
            <a:picLocks noChangeAspect="1"/>
          </p:cNvPicPr>
          <p:nvPr/>
        </p:nvPicPr>
        <p:blipFill>
          <a:blip r:embed="rId3"/>
          <a:stretch>
            <a:fillRect/>
          </a:stretch>
        </p:blipFill>
        <p:spPr>
          <a:xfrm>
            <a:off x="12058650" y="6515100"/>
            <a:ext cx="2571750" cy="1714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 0"/>
          <p:cNvSpPr/>
          <p:nvPr/>
        </p:nvSpPr>
        <p:spPr>
          <a:xfrm>
            <a:off x="325392" y="76950"/>
            <a:ext cx="9896356" cy="670917"/>
          </a:xfrm>
          <a:prstGeom prst="rect">
            <a:avLst/>
          </a:prstGeom>
          <a:noFill/>
          <a:ln/>
        </p:spPr>
        <p:txBody>
          <a:bodyPr wrap="none" lIns="0" tIns="0" rIns="0" bIns="0" rtlCol="0" anchor="t"/>
          <a:lstStyle/>
          <a:p>
            <a:pPr marL="0" indent="0">
              <a:lnSpc>
                <a:spcPts val="5250"/>
              </a:lnSpc>
              <a:buNone/>
            </a:pPr>
            <a:r>
              <a:rPr lang="en-US" sz="4200" dirty="0">
                <a:solidFill>
                  <a:srgbClr val="020202"/>
                </a:solidFill>
                <a:latin typeface="PT Serif" pitchFamily="34" charset="0"/>
                <a:ea typeface="PT Serif" pitchFamily="34" charset="-122"/>
                <a:cs typeface="PT Serif" pitchFamily="34" charset="-120"/>
              </a:rPr>
              <a:t>Identifying Phishing Emails and Websites</a:t>
            </a:r>
            <a:endParaRPr lang="en-US" sz="4200" dirty="0"/>
          </a:p>
        </p:txBody>
      </p:sp>
      <p:sp>
        <p:nvSpPr>
          <p:cNvPr id="5" name="Text 2"/>
          <p:cNvSpPr/>
          <p:nvPr/>
        </p:nvSpPr>
        <p:spPr>
          <a:xfrm>
            <a:off x="325392" y="1121115"/>
            <a:ext cx="2683788" cy="335399"/>
          </a:xfrm>
          <a:prstGeom prst="rect">
            <a:avLst/>
          </a:prstGeom>
          <a:noFill/>
          <a:ln/>
        </p:spPr>
        <p:txBody>
          <a:bodyPr wrap="none" lIns="0" tIns="0" rIns="0" bIns="0" rtlCol="0" anchor="t"/>
          <a:lstStyle/>
          <a:p>
            <a:pPr marL="0" indent="0">
              <a:lnSpc>
                <a:spcPts val="2600"/>
              </a:lnSpc>
              <a:buNone/>
            </a:pPr>
            <a:r>
              <a:rPr lang="en-US" sz="2100" dirty="0">
                <a:solidFill>
                  <a:srgbClr val="383838"/>
                </a:solidFill>
                <a:latin typeface="PT Serif" pitchFamily="34" charset="0"/>
                <a:ea typeface="PT Serif" pitchFamily="34" charset="-122"/>
                <a:cs typeface="PT Serif" pitchFamily="34" charset="-120"/>
              </a:rPr>
              <a:t>Suspicious Senders</a:t>
            </a:r>
            <a:endParaRPr lang="en-US" sz="2100" dirty="0"/>
          </a:p>
        </p:txBody>
      </p:sp>
      <p:sp>
        <p:nvSpPr>
          <p:cNvPr id="6" name="Text 3"/>
          <p:cNvSpPr/>
          <p:nvPr/>
        </p:nvSpPr>
        <p:spPr>
          <a:xfrm>
            <a:off x="325392" y="1740553"/>
            <a:ext cx="6088499" cy="654129"/>
          </a:xfrm>
          <a:prstGeom prst="rect">
            <a:avLst/>
          </a:prstGeom>
          <a:noFill/>
          <a:ln/>
        </p:spPr>
        <p:txBody>
          <a:bodyPr wrap="square" lIns="0" tIns="0" rIns="0" bIns="0" rtlCol="0" anchor="t"/>
          <a:lstStyle/>
          <a:p>
            <a:pPr marL="0" indent="0">
              <a:lnSpc>
                <a:spcPts val="2550"/>
              </a:lnSpc>
              <a:buNone/>
            </a:pPr>
            <a:r>
              <a:rPr lang="en-US" sz="1600" dirty="0">
                <a:solidFill>
                  <a:srgbClr val="383838"/>
                </a:solidFill>
                <a:latin typeface="DM Sans" pitchFamily="34" charset="0"/>
                <a:ea typeface="DM Sans" pitchFamily="34" charset="-122"/>
                <a:cs typeface="DM Sans" pitchFamily="34" charset="-120"/>
              </a:rPr>
              <a:t>Look for email addresses that don't match the organization they claim to represent or appear to be from a generic domain.</a:t>
            </a:r>
            <a:endParaRPr lang="en-US" sz="1600" dirty="0"/>
          </a:p>
        </p:txBody>
      </p:sp>
      <p:sp>
        <p:nvSpPr>
          <p:cNvPr id="8" name="Text 5"/>
          <p:cNvSpPr/>
          <p:nvPr/>
        </p:nvSpPr>
        <p:spPr>
          <a:xfrm>
            <a:off x="7315200" y="1116819"/>
            <a:ext cx="2683788" cy="335399"/>
          </a:xfrm>
          <a:prstGeom prst="rect">
            <a:avLst/>
          </a:prstGeom>
          <a:noFill/>
          <a:ln/>
        </p:spPr>
        <p:txBody>
          <a:bodyPr wrap="none" lIns="0" tIns="0" rIns="0" bIns="0" rtlCol="0" anchor="t"/>
          <a:lstStyle/>
          <a:p>
            <a:pPr marL="0" indent="0">
              <a:lnSpc>
                <a:spcPts val="2600"/>
              </a:lnSpc>
              <a:buNone/>
            </a:pPr>
            <a:r>
              <a:rPr lang="en-US" sz="2100" dirty="0">
                <a:solidFill>
                  <a:srgbClr val="383838"/>
                </a:solidFill>
                <a:latin typeface="PT Serif" pitchFamily="34" charset="0"/>
                <a:ea typeface="PT Serif" pitchFamily="34" charset="-122"/>
                <a:cs typeface="PT Serif" pitchFamily="34" charset="-120"/>
              </a:rPr>
              <a:t>Inconsistent Details</a:t>
            </a:r>
            <a:endParaRPr lang="en-US" sz="2100" dirty="0"/>
          </a:p>
        </p:txBody>
      </p:sp>
      <p:sp>
        <p:nvSpPr>
          <p:cNvPr id="9" name="Text 6"/>
          <p:cNvSpPr/>
          <p:nvPr/>
        </p:nvSpPr>
        <p:spPr>
          <a:xfrm>
            <a:off x="7315200" y="1742547"/>
            <a:ext cx="6088499" cy="654129"/>
          </a:xfrm>
          <a:prstGeom prst="rect">
            <a:avLst/>
          </a:prstGeom>
          <a:noFill/>
          <a:ln/>
        </p:spPr>
        <p:txBody>
          <a:bodyPr wrap="square" lIns="0" tIns="0" rIns="0" bIns="0" rtlCol="0" anchor="t"/>
          <a:lstStyle/>
          <a:p>
            <a:pPr marL="0" indent="0">
              <a:lnSpc>
                <a:spcPts val="2550"/>
              </a:lnSpc>
              <a:buNone/>
            </a:pPr>
            <a:r>
              <a:rPr lang="en-US" sz="1600" dirty="0">
                <a:solidFill>
                  <a:srgbClr val="383838"/>
                </a:solidFill>
                <a:latin typeface="DM Sans" pitchFamily="34" charset="0"/>
                <a:ea typeface="DM Sans" pitchFamily="34" charset="-122"/>
                <a:cs typeface="DM Sans" pitchFamily="34" charset="-120"/>
              </a:rPr>
              <a:t>Check for spelling and grammar errors, generic greetings, or other signs that the message may not be legitimate.</a:t>
            </a:r>
            <a:endParaRPr lang="en-US" sz="1600" dirty="0"/>
          </a:p>
        </p:txBody>
      </p:sp>
      <p:sp>
        <p:nvSpPr>
          <p:cNvPr id="11" name="Text 8"/>
          <p:cNvSpPr/>
          <p:nvPr/>
        </p:nvSpPr>
        <p:spPr>
          <a:xfrm>
            <a:off x="325392" y="2962759"/>
            <a:ext cx="2683788" cy="335399"/>
          </a:xfrm>
          <a:prstGeom prst="rect">
            <a:avLst/>
          </a:prstGeom>
          <a:noFill/>
          <a:ln/>
        </p:spPr>
        <p:txBody>
          <a:bodyPr wrap="none" lIns="0" tIns="0" rIns="0" bIns="0" rtlCol="0" anchor="t"/>
          <a:lstStyle/>
          <a:p>
            <a:pPr marL="0" indent="0">
              <a:lnSpc>
                <a:spcPts val="2600"/>
              </a:lnSpc>
              <a:buNone/>
            </a:pPr>
            <a:r>
              <a:rPr lang="en-US" sz="2100" dirty="0">
                <a:solidFill>
                  <a:srgbClr val="383838"/>
                </a:solidFill>
                <a:latin typeface="PT Serif" pitchFamily="34" charset="0"/>
                <a:ea typeface="PT Serif" pitchFamily="34" charset="-122"/>
                <a:cs typeface="PT Serif" pitchFamily="34" charset="-120"/>
              </a:rPr>
              <a:t>Unusual Requests</a:t>
            </a:r>
            <a:endParaRPr lang="en-US" sz="2100" dirty="0"/>
          </a:p>
        </p:txBody>
      </p:sp>
      <p:sp>
        <p:nvSpPr>
          <p:cNvPr id="12" name="Text 9"/>
          <p:cNvSpPr/>
          <p:nvPr/>
        </p:nvSpPr>
        <p:spPr>
          <a:xfrm>
            <a:off x="325392" y="3539170"/>
            <a:ext cx="6088499" cy="654129"/>
          </a:xfrm>
          <a:prstGeom prst="rect">
            <a:avLst/>
          </a:prstGeom>
          <a:noFill/>
          <a:ln/>
        </p:spPr>
        <p:txBody>
          <a:bodyPr wrap="square" lIns="0" tIns="0" rIns="0" bIns="0" rtlCol="0" anchor="t"/>
          <a:lstStyle/>
          <a:p>
            <a:pPr marL="0" indent="0">
              <a:lnSpc>
                <a:spcPts val="2550"/>
              </a:lnSpc>
              <a:buNone/>
            </a:pPr>
            <a:r>
              <a:rPr lang="en-US" sz="1600" dirty="0">
                <a:solidFill>
                  <a:srgbClr val="383838"/>
                </a:solidFill>
                <a:latin typeface="DM Sans" pitchFamily="34" charset="0"/>
                <a:ea typeface="DM Sans" pitchFamily="34" charset="-122"/>
                <a:cs typeface="DM Sans" pitchFamily="34" charset="-120"/>
              </a:rPr>
              <a:t>Be wary of emails or websites that ask for sensitive information, such as login credentials or financial details.</a:t>
            </a:r>
            <a:endParaRPr lang="en-US" sz="1600" dirty="0"/>
          </a:p>
        </p:txBody>
      </p:sp>
      <p:sp>
        <p:nvSpPr>
          <p:cNvPr id="14" name="Text 11"/>
          <p:cNvSpPr/>
          <p:nvPr/>
        </p:nvSpPr>
        <p:spPr>
          <a:xfrm>
            <a:off x="7315200" y="2963713"/>
            <a:ext cx="2683788" cy="335399"/>
          </a:xfrm>
          <a:prstGeom prst="rect">
            <a:avLst/>
          </a:prstGeom>
          <a:noFill/>
          <a:ln/>
        </p:spPr>
        <p:txBody>
          <a:bodyPr wrap="none" lIns="0" tIns="0" rIns="0" bIns="0" rtlCol="0" anchor="t"/>
          <a:lstStyle/>
          <a:p>
            <a:pPr marL="0" indent="0">
              <a:lnSpc>
                <a:spcPts val="2600"/>
              </a:lnSpc>
              <a:buNone/>
            </a:pPr>
            <a:r>
              <a:rPr lang="en-US" sz="2100" dirty="0">
                <a:solidFill>
                  <a:srgbClr val="383838"/>
                </a:solidFill>
                <a:latin typeface="PT Serif" pitchFamily="34" charset="0"/>
                <a:ea typeface="PT Serif" pitchFamily="34" charset="-122"/>
                <a:cs typeface="PT Serif" pitchFamily="34" charset="-120"/>
              </a:rPr>
              <a:t>Fake URLs</a:t>
            </a:r>
            <a:endParaRPr lang="en-US" sz="2100" dirty="0"/>
          </a:p>
        </p:txBody>
      </p:sp>
      <p:sp>
        <p:nvSpPr>
          <p:cNvPr id="15" name="Text 12"/>
          <p:cNvSpPr/>
          <p:nvPr/>
        </p:nvSpPr>
        <p:spPr>
          <a:xfrm>
            <a:off x="7177498" y="3539170"/>
            <a:ext cx="6088499" cy="654129"/>
          </a:xfrm>
          <a:prstGeom prst="rect">
            <a:avLst/>
          </a:prstGeom>
          <a:noFill/>
          <a:ln/>
        </p:spPr>
        <p:txBody>
          <a:bodyPr wrap="square" lIns="0" tIns="0" rIns="0" bIns="0" rtlCol="0" anchor="t"/>
          <a:lstStyle/>
          <a:p>
            <a:pPr marL="0" indent="0">
              <a:lnSpc>
                <a:spcPts val="2550"/>
              </a:lnSpc>
              <a:buNone/>
            </a:pPr>
            <a:r>
              <a:rPr lang="en-US" sz="1600" dirty="0">
                <a:solidFill>
                  <a:srgbClr val="383838"/>
                </a:solidFill>
                <a:latin typeface="DM Sans" pitchFamily="34" charset="0"/>
                <a:ea typeface="DM Sans" pitchFamily="34" charset="-122"/>
                <a:cs typeface="DM Sans" pitchFamily="34" charset="-120"/>
              </a:rPr>
              <a:t>Closely inspect the URL of any website you're directed to, as phishers often use similar-looking domain names.</a:t>
            </a:r>
            <a:endParaRPr lang="en-US" sz="1600" dirty="0"/>
          </a:p>
        </p:txBody>
      </p:sp>
      <p:pic>
        <p:nvPicPr>
          <p:cNvPr id="17" name="Picture 16">
            <a:extLst>
              <a:ext uri="{FF2B5EF4-FFF2-40B4-BE49-F238E27FC236}">
                <a16:creationId xmlns:a16="http://schemas.microsoft.com/office/drawing/2014/main" id="{4C1624D1-4A1F-71F5-AAF3-98CF975EC65A}"/>
              </a:ext>
            </a:extLst>
          </p:cNvPr>
          <p:cNvPicPr>
            <a:picLocks noChangeAspect="1"/>
          </p:cNvPicPr>
          <p:nvPr/>
        </p:nvPicPr>
        <p:blipFill>
          <a:blip r:embed="rId3"/>
          <a:stretch>
            <a:fillRect/>
          </a:stretch>
        </p:blipFill>
        <p:spPr>
          <a:xfrm>
            <a:off x="12058650" y="6515100"/>
            <a:ext cx="2571750" cy="1714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00656" y="647224"/>
            <a:ext cx="7715488" cy="1339453"/>
          </a:xfrm>
          <a:prstGeom prst="rect">
            <a:avLst/>
          </a:prstGeom>
          <a:noFill/>
          <a:ln/>
        </p:spPr>
        <p:txBody>
          <a:bodyPr wrap="square" lIns="0" tIns="0" rIns="0" bIns="0" rtlCol="0" anchor="t"/>
          <a:lstStyle/>
          <a:p>
            <a:pPr marL="0" indent="0">
              <a:lnSpc>
                <a:spcPts val="5250"/>
              </a:lnSpc>
              <a:buNone/>
            </a:pPr>
            <a:r>
              <a:rPr lang="en-US" sz="4200" dirty="0">
                <a:solidFill>
                  <a:srgbClr val="020202"/>
                </a:solidFill>
                <a:latin typeface="PT Serif" pitchFamily="34" charset="0"/>
                <a:ea typeface="PT Serif" pitchFamily="34" charset="-122"/>
                <a:cs typeface="PT Serif" pitchFamily="34" charset="-120"/>
              </a:rPr>
              <a:t>Protecting Yourself from Phishing</a:t>
            </a:r>
            <a:endParaRPr lang="en-US" sz="4200" dirty="0"/>
          </a:p>
        </p:txBody>
      </p:sp>
      <p:sp>
        <p:nvSpPr>
          <p:cNvPr id="4" name="Shape 1"/>
          <p:cNvSpPr/>
          <p:nvPr/>
        </p:nvSpPr>
        <p:spPr>
          <a:xfrm>
            <a:off x="6495336" y="2292787"/>
            <a:ext cx="22860" cy="5289471"/>
          </a:xfrm>
          <a:prstGeom prst="roundRect">
            <a:avLst>
              <a:gd name="adj" fmla="val 133926"/>
            </a:avLst>
          </a:prstGeom>
          <a:solidFill>
            <a:srgbClr val="D8D4D4"/>
          </a:solidFill>
          <a:ln/>
        </p:spPr>
      </p:sp>
      <p:sp>
        <p:nvSpPr>
          <p:cNvPr id="5" name="Shape 2"/>
          <p:cNvSpPr/>
          <p:nvPr/>
        </p:nvSpPr>
        <p:spPr>
          <a:xfrm>
            <a:off x="6713518" y="2740462"/>
            <a:ext cx="714256" cy="22860"/>
          </a:xfrm>
          <a:prstGeom prst="roundRect">
            <a:avLst>
              <a:gd name="adj" fmla="val 133926"/>
            </a:avLst>
          </a:prstGeom>
          <a:solidFill>
            <a:srgbClr val="D8D4D4"/>
          </a:solidFill>
          <a:ln/>
        </p:spPr>
      </p:sp>
      <p:sp>
        <p:nvSpPr>
          <p:cNvPr id="6" name="Shape 3"/>
          <p:cNvSpPr/>
          <p:nvPr/>
        </p:nvSpPr>
        <p:spPr>
          <a:xfrm>
            <a:off x="6277154" y="2522339"/>
            <a:ext cx="459224" cy="459224"/>
          </a:xfrm>
          <a:prstGeom prst="roundRect">
            <a:avLst>
              <a:gd name="adj" fmla="val 6667"/>
            </a:avLst>
          </a:prstGeom>
          <a:solidFill>
            <a:srgbClr val="F2EEEE"/>
          </a:solidFill>
          <a:ln/>
        </p:spPr>
      </p:sp>
      <p:sp>
        <p:nvSpPr>
          <p:cNvPr id="7" name="Text 4"/>
          <p:cNvSpPr/>
          <p:nvPr/>
        </p:nvSpPr>
        <p:spPr>
          <a:xfrm>
            <a:off x="6421100" y="2591157"/>
            <a:ext cx="171331" cy="321469"/>
          </a:xfrm>
          <a:prstGeom prst="rect">
            <a:avLst/>
          </a:prstGeom>
          <a:noFill/>
          <a:ln/>
        </p:spPr>
        <p:txBody>
          <a:bodyPr wrap="none" lIns="0" tIns="0" rIns="0" bIns="0" rtlCol="0" anchor="t"/>
          <a:lstStyle/>
          <a:p>
            <a:pPr marL="0" indent="0" algn="ctr">
              <a:lnSpc>
                <a:spcPts val="2500"/>
              </a:lnSpc>
              <a:buNone/>
            </a:pPr>
            <a:r>
              <a:rPr lang="en-US" sz="2500" dirty="0">
                <a:solidFill>
                  <a:srgbClr val="383838"/>
                </a:solidFill>
                <a:latin typeface="PT Serif" pitchFamily="34" charset="0"/>
                <a:ea typeface="PT Serif" pitchFamily="34" charset="-122"/>
                <a:cs typeface="PT Serif" pitchFamily="34" charset="-120"/>
              </a:rPr>
              <a:t>1</a:t>
            </a:r>
            <a:endParaRPr lang="en-US" sz="2500" dirty="0"/>
          </a:p>
        </p:txBody>
      </p:sp>
      <p:sp>
        <p:nvSpPr>
          <p:cNvPr id="8" name="Text 5"/>
          <p:cNvSpPr/>
          <p:nvPr/>
        </p:nvSpPr>
        <p:spPr>
          <a:xfrm>
            <a:off x="7629287" y="2496860"/>
            <a:ext cx="2678787" cy="334804"/>
          </a:xfrm>
          <a:prstGeom prst="rect">
            <a:avLst/>
          </a:prstGeom>
          <a:noFill/>
          <a:ln/>
        </p:spPr>
        <p:txBody>
          <a:bodyPr wrap="none" lIns="0" tIns="0" rIns="0" bIns="0" rtlCol="0" anchor="t"/>
          <a:lstStyle/>
          <a:p>
            <a:pPr marL="0" indent="0" algn="l">
              <a:lnSpc>
                <a:spcPts val="2600"/>
              </a:lnSpc>
              <a:buNone/>
            </a:pPr>
            <a:r>
              <a:rPr lang="en-US" sz="2100" dirty="0">
                <a:solidFill>
                  <a:srgbClr val="383838"/>
                </a:solidFill>
                <a:latin typeface="PT Serif" pitchFamily="34" charset="0"/>
                <a:ea typeface="PT Serif" pitchFamily="34" charset="-122"/>
                <a:cs typeface="PT Serif" pitchFamily="34" charset="-120"/>
              </a:rPr>
              <a:t>Be Cautious</a:t>
            </a:r>
            <a:endParaRPr lang="en-US" sz="2100" dirty="0"/>
          </a:p>
        </p:txBody>
      </p:sp>
      <p:sp>
        <p:nvSpPr>
          <p:cNvPr id="9" name="Text 6"/>
          <p:cNvSpPr/>
          <p:nvPr/>
        </p:nvSpPr>
        <p:spPr>
          <a:xfrm>
            <a:off x="7629287" y="2954060"/>
            <a:ext cx="6286857" cy="652939"/>
          </a:xfrm>
          <a:prstGeom prst="rect">
            <a:avLst/>
          </a:prstGeom>
          <a:noFill/>
          <a:ln/>
        </p:spPr>
        <p:txBody>
          <a:bodyPr wrap="square" lIns="0" tIns="0" rIns="0" bIns="0" rtlCol="0" anchor="t"/>
          <a:lstStyle/>
          <a:p>
            <a:pPr marL="0" indent="0" algn="l">
              <a:lnSpc>
                <a:spcPts val="2550"/>
              </a:lnSpc>
              <a:buNone/>
            </a:pPr>
            <a:r>
              <a:rPr lang="en-US" sz="1600" dirty="0">
                <a:solidFill>
                  <a:srgbClr val="383838"/>
                </a:solidFill>
                <a:latin typeface="DM Sans" pitchFamily="34" charset="0"/>
                <a:ea typeface="DM Sans" pitchFamily="34" charset="-122"/>
                <a:cs typeface="DM Sans" pitchFamily="34" charset="-120"/>
              </a:rPr>
              <a:t>Approach all unsolicited emails, text messages, and phone calls with skepticism, and don't rush to respond to urgent requests.</a:t>
            </a:r>
            <a:endParaRPr lang="en-US" sz="1600" dirty="0"/>
          </a:p>
        </p:txBody>
      </p:sp>
      <p:sp>
        <p:nvSpPr>
          <p:cNvPr id="10" name="Shape 7"/>
          <p:cNvSpPr/>
          <p:nvPr/>
        </p:nvSpPr>
        <p:spPr>
          <a:xfrm>
            <a:off x="6713518" y="4462820"/>
            <a:ext cx="714256" cy="22860"/>
          </a:xfrm>
          <a:prstGeom prst="roundRect">
            <a:avLst>
              <a:gd name="adj" fmla="val 133926"/>
            </a:avLst>
          </a:prstGeom>
          <a:solidFill>
            <a:srgbClr val="D8D4D4"/>
          </a:solidFill>
          <a:ln/>
        </p:spPr>
      </p:sp>
      <p:sp>
        <p:nvSpPr>
          <p:cNvPr id="11" name="Shape 8"/>
          <p:cNvSpPr/>
          <p:nvPr/>
        </p:nvSpPr>
        <p:spPr>
          <a:xfrm>
            <a:off x="6277154" y="4244697"/>
            <a:ext cx="459224" cy="459224"/>
          </a:xfrm>
          <a:prstGeom prst="roundRect">
            <a:avLst>
              <a:gd name="adj" fmla="val 6667"/>
            </a:avLst>
          </a:prstGeom>
          <a:solidFill>
            <a:srgbClr val="F2EEEE"/>
          </a:solidFill>
          <a:ln/>
        </p:spPr>
      </p:sp>
      <p:sp>
        <p:nvSpPr>
          <p:cNvPr id="12" name="Text 9"/>
          <p:cNvSpPr/>
          <p:nvPr/>
        </p:nvSpPr>
        <p:spPr>
          <a:xfrm>
            <a:off x="6421100" y="4313515"/>
            <a:ext cx="171331" cy="321469"/>
          </a:xfrm>
          <a:prstGeom prst="rect">
            <a:avLst/>
          </a:prstGeom>
          <a:noFill/>
          <a:ln/>
        </p:spPr>
        <p:txBody>
          <a:bodyPr wrap="none" lIns="0" tIns="0" rIns="0" bIns="0" rtlCol="0" anchor="t"/>
          <a:lstStyle/>
          <a:p>
            <a:pPr marL="0" indent="0" algn="ctr">
              <a:lnSpc>
                <a:spcPts val="2500"/>
              </a:lnSpc>
              <a:buNone/>
            </a:pPr>
            <a:r>
              <a:rPr lang="en-US" sz="2500" dirty="0">
                <a:solidFill>
                  <a:srgbClr val="383838"/>
                </a:solidFill>
                <a:latin typeface="PT Serif" pitchFamily="34" charset="0"/>
                <a:ea typeface="PT Serif" pitchFamily="34" charset="-122"/>
                <a:cs typeface="PT Serif" pitchFamily="34" charset="-120"/>
              </a:rPr>
              <a:t>2</a:t>
            </a:r>
            <a:endParaRPr lang="en-US" sz="2500" dirty="0"/>
          </a:p>
        </p:txBody>
      </p:sp>
      <p:sp>
        <p:nvSpPr>
          <p:cNvPr id="13" name="Text 10"/>
          <p:cNvSpPr/>
          <p:nvPr/>
        </p:nvSpPr>
        <p:spPr>
          <a:xfrm>
            <a:off x="7629287" y="4219218"/>
            <a:ext cx="2678787" cy="334804"/>
          </a:xfrm>
          <a:prstGeom prst="rect">
            <a:avLst/>
          </a:prstGeom>
          <a:noFill/>
          <a:ln/>
        </p:spPr>
        <p:txBody>
          <a:bodyPr wrap="none" lIns="0" tIns="0" rIns="0" bIns="0" rtlCol="0" anchor="t"/>
          <a:lstStyle/>
          <a:p>
            <a:pPr marL="0" indent="0" algn="l">
              <a:lnSpc>
                <a:spcPts val="2600"/>
              </a:lnSpc>
              <a:buNone/>
            </a:pPr>
            <a:r>
              <a:rPr lang="en-US" sz="2100" dirty="0">
                <a:solidFill>
                  <a:srgbClr val="383838"/>
                </a:solidFill>
                <a:latin typeface="PT Serif" pitchFamily="34" charset="0"/>
                <a:ea typeface="PT Serif" pitchFamily="34" charset="-122"/>
                <a:cs typeface="PT Serif" pitchFamily="34" charset="-120"/>
              </a:rPr>
              <a:t>Verify Information</a:t>
            </a:r>
            <a:endParaRPr lang="en-US" sz="2100" dirty="0"/>
          </a:p>
        </p:txBody>
      </p:sp>
      <p:sp>
        <p:nvSpPr>
          <p:cNvPr id="14" name="Text 11"/>
          <p:cNvSpPr/>
          <p:nvPr/>
        </p:nvSpPr>
        <p:spPr>
          <a:xfrm>
            <a:off x="7629287" y="4676418"/>
            <a:ext cx="6286857" cy="652939"/>
          </a:xfrm>
          <a:prstGeom prst="rect">
            <a:avLst/>
          </a:prstGeom>
          <a:noFill/>
          <a:ln/>
        </p:spPr>
        <p:txBody>
          <a:bodyPr wrap="square" lIns="0" tIns="0" rIns="0" bIns="0" rtlCol="0" anchor="t"/>
          <a:lstStyle/>
          <a:p>
            <a:pPr marL="0" indent="0" algn="l">
              <a:lnSpc>
                <a:spcPts val="2550"/>
              </a:lnSpc>
              <a:buNone/>
            </a:pPr>
            <a:r>
              <a:rPr lang="en-US" sz="1600" dirty="0">
                <a:solidFill>
                  <a:srgbClr val="383838"/>
                </a:solidFill>
                <a:latin typeface="DM Sans" pitchFamily="34" charset="0"/>
                <a:ea typeface="DM Sans" pitchFamily="34" charset="-122"/>
                <a:cs typeface="DM Sans" pitchFamily="34" charset="-120"/>
              </a:rPr>
              <a:t>Contact the organization directly using a known, trusted method to confirm the legitimacy of any requests for sensitive information.</a:t>
            </a:r>
            <a:endParaRPr lang="en-US" sz="1600" dirty="0"/>
          </a:p>
        </p:txBody>
      </p:sp>
      <p:sp>
        <p:nvSpPr>
          <p:cNvPr id="15" name="Shape 12"/>
          <p:cNvSpPr/>
          <p:nvPr/>
        </p:nvSpPr>
        <p:spPr>
          <a:xfrm>
            <a:off x="6713518" y="6185178"/>
            <a:ext cx="714256" cy="22860"/>
          </a:xfrm>
          <a:prstGeom prst="roundRect">
            <a:avLst>
              <a:gd name="adj" fmla="val 133926"/>
            </a:avLst>
          </a:prstGeom>
          <a:solidFill>
            <a:srgbClr val="D8D4D4"/>
          </a:solidFill>
          <a:ln/>
        </p:spPr>
      </p:sp>
      <p:sp>
        <p:nvSpPr>
          <p:cNvPr id="16" name="Shape 13"/>
          <p:cNvSpPr/>
          <p:nvPr/>
        </p:nvSpPr>
        <p:spPr>
          <a:xfrm>
            <a:off x="6277154" y="5967055"/>
            <a:ext cx="459224" cy="459224"/>
          </a:xfrm>
          <a:prstGeom prst="roundRect">
            <a:avLst>
              <a:gd name="adj" fmla="val 6667"/>
            </a:avLst>
          </a:prstGeom>
          <a:solidFill>
            <a:srgbClr val="F2EEEE"/>
          </a:solidFill>
          <a:ln/>
        </p:spPr>
      </p:sp>
      <p:sp>
        <p:nvSpPr>
          <p:cNvPr id="17" name="Text 14"/>
          <p:cNvSpPr/>
          <p:nvPr/>
        </p:nvSpPr>
        <p:spPr>
          <a:xfrm>
            <a:off x="6421100" y="6035873"/>
            <a:ext cx="171331" cy="321469"/>
          </a:xfrm>
          <a:prstGeom prst="rect">
            <a:avLst/>
          </a:prstGeom>
          <a:noFill/>
          <a:ln/>
        </p:spPr>
        <p:txBody>
          <a:bodyPr wrap="none" lIns="0" tIns="0" rIns="0" bIns="0" rtlCol="0" anchor="t"/>
          <a:lstStyle/>
          <a:p>
            <a:pPr marL="0" indent="0" algn="ctr">
              <a:lnSpc>
                <a:spcPts val="2500"/>
              </a:lnSpc>
              <a:buNone/>
            </a:pPr>
            <a:r>
              <a:rPr lang="en-US" sz="2500" dirty="0">
                <a:solidFill>
                  <a:srgbClr val="383838"/>
                </a:solidFill>
                <a:latin typeface="PT Serif" pitchFamily="34" charset="0"/>
                <a:ea typeface="PT Serif" pitchFamily="34" charset="-122"/>
                <a:cs typeface="PT Serif" pitchFamily="34" charset="-120"/>
              </a:rPr>
              <a:t>3</a:t>
            </a:r>
            <a:endParaRPr lang="en-US" sz="2500" dirty="0"/>
          </a:p>
        </p:txBody>
      </p:sp>
      <p:sp>
        <p:nvSpPr>
          <p:cNvPr id="18" name="Text 15"/>
          <p:cNvSpPr/>
          <p:nvPr/>
        </p:nvSpPr>
        <p:spPr>
          <a:xfrm>
            <a:off x="7629287" y="5941576"/>
            <a:ext cx="2678787" cy="334804"/>
          </a:xfrm>
          <a:prstGeom prst="rect">
            <a:avLst/>
          </a:prstGeom>
          <a:noFill/>
          <a:ln/>
        </p:spPr>
        <p:txBody>
          <a:bodyPr wrap="none" lIns="0" tIns="0" rIns="0" bIns="0" rtlCol="0" anchor="t"/>
          <a:lstStyle/>
          <a:p>
            <a:pPr marL="0" indent="0" algn="l">
              <a:lnSpc>
                <a:spcPts val="2600"/>
              </a:lnSpc>
              <a:buNone/>
            </a:pPr>
            <a:r>
              <a:rPr lang="en-US" sz="2100" dirty="0">
                <a:solidFill>
                  <a:srgbClr val="383838"/>
                </a:solidFill>
                <a:latin typeface="PT Serif" pitchFamily="34" charset="0"/>
                <a:ea typeface="PT Serif" pitchFamily="34" charset="-122"/>
                <a:cs typeface="PT Serif" pitchFamily="34" charset="-120"/>
              </a:rPr>
              <a:t>Use Security Tools</a:t>
            </a:r>
            <a:endParaRPr lang="en-US" sz="2100" dirty="0"/>
          </a:p>
        </p:txBody>
      </p:sp>
      <p:sp>
        <p:nvSpPr>
          <p:cNvPr id="19" name="Text 16"/>
          <p:cNvSpPr/>
          <p:nvPr/>
        </p:nvSpPr>
        <p:spPr>
          <a:xfrm>
            <a:off x="7629287" y="6398776"/>
            <a:ext cx="6286857" cy="979408"/>
          </a:xfrm>
          <a:prstGeom prst="rect">
            <a:avLst/>
          </a:prstGeom>
          <a:noFill/>
          <a:ln/>
        </p:spPr>
        <p:txBody>
          <a:bodyPr wrap="square" lIns="0" tIns="0" rIns="0" bIns="0" rtlCol="0" anchor="t"/>
          <a:lstStyle/>
          <a:p>
            <a:pPr marL="0" indent="0" algn="l">
              <a:lnSpc>
                <a:spcPts val="2550"/>
              </a:lnSpc>
              <a:buNone/>
            </a:pPr>
            <a:r>
              <a:rPr lang="en-US" sz="1600" dirty="0">
                <a:solidFill>
                  <a:srgbClr val="383838"/>
                </a:solidFill>
                <a:latin typeface="DM Sans" pitchFamily="34" charset="0"/>
                <a:ea typeface="DM Sans" pitchFamily="34" charset="-122"/>
                <a:cs typeface="DM Sans" pitchFamily="34" charset="-120"/>
              </a:rPr>
              <a:t>Employ strong antivirus software, keep your devices and software up-to-date, and use two-factor authentication whenever possible.</a:t>
            </a:r>
            <a:endParaRPr lang="en-US" sz="1600" dirty="0"/>
          </a:p>
        </p:txBody>
      </p:sp>
      <p:pic>
        <p:nvPicPr>
          <p:cNvPr id="21" name="Picture 20">
            <a:extLst>
              <a:ext uri="{FF2B5EF4-FFF2-40B4-BE49-F238E27FC236}">
                <a16:creationId xmlns:a16="http://schemas.microsoft.com/office/drawing/2014/main" id="{1EF9F0E0-5FC3-EA10-BAD1-73BA6E8D20CA}"/>
              </a:ext>
            </a:extLst>
          </p:cNvPr>
          <p:cNvPicPr>
            <a:picLocks noChangeAspect="1"/>
          </p:cNvPicPr>
          <p:nvPr/>
        </p:nvPicPr>
        <p:blipFill>
          <a:blip r:embed="rId4"/>
          <a:stretch>
            <a:fillRect/>
          </a:stretch>
        </p:blipFill>
        <p:spPr>
          <a:xfrm>
            <a:off x="12891445" y="7145018"/>
            <a:ext cx="1626872" cy="108458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651867" y="613767"/>
            <a:ext cx="6310908" cy="611029"/>
          </a:xfrm>
          <a:prstGeom prst="rect">
            <a:avLst/>
          </a:prstGeom>
          <a:noFill/>
          <a:ln/>
        </p:spPr>
        <p:txBody>
          <a:bodyPr wrap="none" lIns="0" tIns="0" rIns="0" bIns="0" rtlCol="0" anchor="t"/>
          <a:lstStyle/>
          <a:p>
            <a:pPr marL="0" indent="0">
              <a:lnSpc>
                <a:spcPts val="4800"/>
              </a:lnSpc>
              <a:buNone/>
            </a:pPr>
            <a:r>
              <a:rPr lang="en-US" sz="3800" dirty="0">
                <a:solidFill>
                  <a:srgbClr val="020202"/>
                </a:solidFill>
                <a:latin typeface="PT Serif" pitchFamily="34" charset="0"/>
                <a:ea typeface="PT Serif" pitchFamily="34" charset="-122"/>
                <a:cs typeface="PT Serif" pitchFamily="34" charset="-120"/>
              </a:rPr>
              <a:t>Reporting Phishing Attempts</a:t>
            </a:r>
            <a:endParaRPr lang="en-US" sz="3800" dirty="0"/>
          </a:p>
        </p:txBody>
      </p:sp>
      <p:pic>
        <p:nvPicPr>
          <p:cNvPr id="4" name="Image 1" descr="preencoded.png"/>
          <p:cNvPicPr>
            <a:picLocks noChangeAspect="1"/>
          </p:cNvPicPr>
          <p:nvPr/>
        </p:nvPicPr>
        <p:blipFill>
          <a:blip r:embed="rId3"/>
          <a:stretch>
            <a:fillRect/>
          </a:stretch>
        </p:blipFill>
        <p:spPr>
          <a:xfrm>
            <a:off x="651867" y="1504117"/>
            <a:ext cx="465534" cy="465534"/>
          </a:xfrm>
          <a:prstGeom prst="rect">
            <a:avLst/>
          </a:prstGeom>
        </p:spPr>
      </p:pic>
      <p:sp>
        <p:nvSpPr>
          <p:cNvPr id="5" name="Text 1"/>
          <p:cNvSpPr/>
          <p:nvPr/>
        </p:nvSpPr>
        <p:spPr>
          <a:xfrm>
            <a:off x="651867" y="2155865"/>
            <a:ext cx="3073598" cy="305514"/>
          </a:xfrm>
          <a:prstGeom prst="rect">
            <a:avLst/>
          </a:prstGeom>
          <a:noFill/>
          <a:ln/>
        </p:spPr>
        <p:txBody>
          <a:bodyPr wrap="none" lIns="0" tIns="0" rIns="0" bIns="0" rtlCol="0" anchor="t"/>
          <a:lstStyle/>
          <a:p>
            <a:pPr marL="0" indent="0" algn="l">
              <a:lnSpc>
                <a:spcPts val="2400"/>
              </a:lnSpc>
              <a:buNone/>
            </a:pPr>
            <a:r>
              <a:rPr lang="en-US" sz="1900" dirty="0">
                <a:solidFill>
                  <a:srgbClr val="383838"/>
                </a:solidFill>
                <a:latin typeface="PT Serif" pitchFamily="34" charset="0"/>
                <a:ea typeface="PT Serif" pitchFamily="34" charset="-122"/>
                <a:cs typeface="PT Serif" pitchFamily="34" charset="-120"/>
              </a:rPr>
              <a:t>Report to Your Organization</a:t>
            </a:r>
            <a:endParaRPr lang="en-US" sz="1900" dirty="0"/>
          </a:p>
        </p:txBody>
      </p:sp>
      <p:sp>
        <p:nvSpPr>
          <p:cNvPr id="6" name="Text 2"/>
          <p:cNvSpPr/>
          <p:nvPr/>
        </p:nvSpPr>
        <p:spPr>
          <a:xfrm>
            <a:off x="651867" y="2573060"/>
            <a:ext cx="7840266" cy="595789"/>
          </a:xfrm>
          <a:prstGeom prst="rect">
            <a:avLst/>
          </a:prstGeom>
          <a:noFill/>
          <a:ln/>
        </p:spPr>
        <p:txBody>
          <a:bodyPr wrap="square" lIns="0" tIns="0" rIns="0" bIns="0" rtlCol="0" anchor="t"/>
          <a:lstStyle/>
          <a:p>
            <a:pPr marL="0" indent="0" algn="l">
              <a:lnSpc>
                <a:spcPts val="2300"/>
              </a:lnSpc>
              <a:buNone/>
            </a:pPr>
            <a:r>
              <a:rPr lang="en-US" sz="1450" dirty="0">
                <a:solidFill>
                  <a:srgbClr val="383838"/>
                </a:solidFill>
                <a:latin typeface="DM Sans" pitchFamily="34" charset="0"/>
                <a:ea typeface="DM Sans" pitchFamily="34" charset="-122"/>
                <a:cs typeface="DM Sans" pitchFamily="34" charset="-120"/>
              </a:rPr>
              <a:t>Notify your employer or service provider about any suspected phishing emails or websites to help prevent others from falling victim.</a:t>
            </a:r>
            <a:endParaRPr lang="en-US" sz="1450" dirty="0"/>
          </a:p>
        </p:txBody>
      </p:sp>
      <p:pic>
        <p:nvPicPr>
          <p:cNvPr id="7" name="Image 2" descr="preencoded.png"/>
          <p:cNvPicPr>
            <a:picLocks noChangeAspect="1"/>
          </p:cNvPicPr>
          <p:nvPr/>
        </p:nvPicPr>
        <p:blipFill>
          <a:blip r:embed="rId4"/>
          <a:stretch>
            <a:fillRect/>
          </a:stretch>
        </p:blipFill>
        <p:spPr>
          <a:xfrm>
            <a:off x="651867" y="3727609"/>
            <a:ext cx="465534" cy="465534"/>
          </a:xfrm>
          <a:prstGeom prst="rect">
            <a:avLst/>
          </a:prstGeom>
        </p:spPr>
      </p:pic>
      <p:sp>
        <p:nvSpPr>
          <p:cNvPr id="8" name="Text 3"/>
          <p:cNvSpPr/>
          <p:nvPr/>
        </p:nvSpPr>
        <p:spPr>
          <a:xfrm>
            <a:off x="651867" y="4379357"/>
            <a:ext cx="2444591" cy="305514"/>
          </a:xfrm>
          <a:prstGeom prst="rect">
            <a:avLst/>
          </a:prstGeom>
          <a:noFill/>
          <a:ln/>
        </p:spPr>
        <p:txBody>
          <a:bodyPr wrap="none" lIns="0" tIns="0" rIns="0" bIns="0" rtlCol="0" anchor="t"/>
          <a:lstStyle/>
          <a:p>
            <a:pPr marL="0" indent="0" algn="l">
              <a:lnSpc>
                <a:spcPts val="2400"/>
              </a:lnSpc>
              <a:buNone/>
            </a:pPr>
            <a:r>
              <a:rPr lang="en-US" sz="1900" dirty="0">
                <a:solidFill>
                  <a:srgbClr val="383838"/>
                </a:solidFill>
                <a:latin typeface="PT Serif" pitchFamily="34" charset="0"/>
                <a:ea typeface="PT Serif" pitchFamily="34" charset="-122"/>
                <a:cs typeface="PT Serif" pitchFamily="34" charset="-120"/>
              </a:rPr>
              <a:t>Report to Authorities</a:t>
            </a:r>
            <a:endParaRPr lang="en-US" sz="1900" dirty="0"/>
          </a:p>
        </p:txBody>
      </p:sp>
      <p:sp>
        <p:nvSpPr>
          <p:cNvPr id="9" name="Text 4"/>
          <p:cNvSpPr/>
          <p:nvPr/>
        </p:nvSpPr>
        <p:spPr>
          <a:xfrm>
            <a:off x="651867" y="4796552"/>
            <a:ext cx="7840266" cy="595789"/>
          </a:xfrm>
          <a:prstGeom prst="rect">
            <a:avLst/>
          </a:prstGeom>
          <a:noFill/>
          <a:ln/>
        </p:spPr>
        <p:txBody>
          <a:bodyPr wrap="square" lIns="0" tIns="0" rIns="0" bIns="0" rtlCol="0" anchor="t"/>
          <a:lstStyle/>
          <a:p>
            <a:pPr marL="0" indent="0" algn="l">
              <a:lnSpc>
                <a:spcPts val="2300"/>
              </a:lnSpc>
              <a:buNone/>
            </a:pPr>
            <a:r>
              <a:rPr lang="en-US" sz="1450" dirty="0">
                <a:solidFill>
                  <a:srgbClr val="383838"/>
                </a:solidFill>
                <a:latin typeface="DM Sans" pitchFamily="34" charset="0"/>
                <a:ea typeface="DM Sans" pitchFamily="34" charset="-122"/>
                <a:cs typeface="DM Sans" pitchFamily="34" charset="-120"/>
              </a:rPr>
              <a:t>Contact your local authorities or the Federal Trade Commission to report phishing attempts, which can aid in investigation and prevention efforts.</a:t>
            </a:r>
            <a:endParaRPr lang="en-US" sz="1450" dirty="0"/>
          </a:p>
        </p:txBody>
      </p:sp>
      <p:pic>
        <p:nvPicPr>
          <p:cNvPr id="10" name="Image 3" descr="preencoded.png"/>
          <p:cNvPicPr>
            <a:picLocks noChangeAspect="1"/>
          </p:cNvPicPr>
          <p:nvPr/>
        </p:nvPicPr>
        <p:blipFill>
          <a:blip r:embed="rId5"/>
          <a:stretch>
            <a:fillRect/>
          </a:stretch>
        </p:blipFill>
        <p:spPr>
          <a:xfrm>
            <a:off x="651867" y="5951101"/>
            <a:ext cx="465534" cy="465534"/>
          </a:xfrm>
          <a:prstGeom prst="rect">
            <a:avLst/>
          </a:prstGeom>
        </p:spPr>
      </p:pic>
      <p:sp>
        <p:nvSpPr>
          <p:cNvPr id="11" name="Text 5"/>
          <p:cNvSpPr/>
          <p:nvPr/>
        </p:nvSpPr>
        <p:spPr>
          <a:xfrm>
            <a:off x="651867" y="6602849"/>
            <a:ext cx="2444591" cy="305514"/>
          </a:xfrm>
          <a:prstGeom prst="rect">
            <a:avLst/>
          </a:prstGeom>
          <a:noFill/>
          <a:ln/>
        </p:spPr>
        <p:txBody>
          <a:bodyPr wrap="none" lIns="0" tIns="0" rIns="0" bIns="0" rtlCol="0" anchor="t"/>
          <a:lstStyle/>
          <a:p>
            <a:pPr marL="0" indent="0" algn="l">
              <a:lnSpc>
                <a:spcPts val="2400"/>
              </a:lnSpc>
              <a:buNone/>
            </a:pPr>
            <a:r>
              <a:rPr lang="en-US" sz="1900" dirty="0">
                <a:solidFill>
                  <a:srgbClr val="383838"/>
                </a:solidFill>
                <a:latin typeface="PT Serif" pitchFamily="34" charset="0"/>
                <a:ea typeface="PT Serif" pitchFamily="34" charset="-122"/>
                <a:cs typeface="PT Serif" pitchFamily="34" charset="-120"/>
              </a:rPr>
              <a:t>Inform Your Contacts</a:t>
            </a:r>
            <a:endParaRPr lang="en-US" sz="1900" dirty="0"/>
          </a:p>
        </p:txBody>
      </p:sp>
      <p:sp>
        <p:nvSpPr>
          <p:cNvPr id="12" name="Text 6"/>
          <p:cNvSpPr/>
          <p:nvPr/>
        </p:nvSpPr>
        <p:spPr>
          <a:xfrm>
            <a:off x="651867" y="7020044"/>
            <a:ext cx="7840266" cy="595789"/>
          </a:xfrm>
          <a:prstGeom prst="rect">
            <a:avLst/>
          </a:prstGeom>
          <a:noFill/>
          <a:ln/>
        </p:spPr>
        <p:txBody>
          <a:bodyPr wrap="square" lIns="0" tIns="0" rIns="0" bIns="0" rtlCol="0" anchor="t"/>
          <a:lstStyle/>
          <a:p>
            <a:pPr marL="0" indent="0" algn="l">
              <a:lnSpc>
                <a:spcPts val="2300"/>
              </a:lnSpc>
              <a:buNone/>
            </a:pPr>
            <a:r>
              <a:rPr lang="en-US" sz="1450" dirty="0">
                <a:solidFill>
                  <a:srgbClr val="383838"/>
                </a:solidFill>
                <a:latin typeface="DM Sans" pitchFamily="34" charset="0"/>
                <a:ea typeface="DM Sans" pitchFamily="34" charset="-122"/>
                <a:cs typeface="DM Sans" pitchFamily="34" charset="-120"/>
              </a:rPr>
              <a:t>Warn your friends, family, and colleagues about any phishing scams you've encountered to raise awareness and protect them from similar attacks.</a:t>
            </a:r>
            <a:endParaRPr lang="en-US" sz="1450" dirty="0"/>
          </a:p>
        </p:txBody>
      </p:sp>
      <p:pic>
        <p:nvPicPr>
          <p:cNvPr id="14" name="Picture 13">
            <a:extLst>
              <a:ext uri="{FF2B5EF4-FFF2-40B4-BE49-F238E27FC236}">
                <a16:creationId xmlns:a16="http://schemas.microsoft.com/office/drawing/2014/main" id="{CDF9F7EA-3E1F-E39B-5428-A1B87067A9B3}"/>
              </a:ext>
            </a:extLst>
          </p:cNvPr>
          <p:cNvPicPr>
            <a:picLocks noChangeAspect="1"/>
          </p:cNvPicPr>
          <p:nvPr/>
        </p:nvPicPr>
        <p:blipFill>
          <a:blip r:embed="rId6"/>
          <a:stretch>
            <a:fillRect/>
          </a:stretch>
        </p:blipFill>
        <p:spPr>
          <a:xfrm>
            <a:off x="11972925" y="6515100"/>
            <a:ext cx="2571750" cy="1714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643414" y="1137642"/>
            <a:ext cx="6705957" cy="603171"/>
          </a:xfrm>
          <a:prstGeom prst="rect">
            <a:avLst/>
          </a:prstGeom>
          <a:noFill/>
          <a:ln/>
        </p:spPr>
        <p:txBody>
          <a:bodyPr wrap="none" lIns="0" tIns="0" rIns="0" bIns="0" rtlCol="0" anchor="t"/>
          <a:lstStyle/>
          <a:p>
            <a:pPr marL="0" indent="0">
              <a:lnSpc>
                <a:spcPts val="4700"/>
              </a:lnSpc>
              <a:buNone/>
            </a:pPr>
            <a:r>
              <a:rPr lang="en-US" sz="3750" dirty="0">
                <a:solidFill>
                  <a:srgbClr val="020202"/>
                </a:solidFill>
                <a:latin typeface="PT Serif" pitchFamily="34" charset="0"/>
                <a:ea typeface="PT Serif" pitchFamily="34" charset="-122"/>
                <a:cs typeface="PT Serif" pitchFamily="34" charset="-120"/>
              </a:rPr>
              <a:t>The Impact of Phishing Attacks</a:t>
            </a:r>
            <a:endParaRPr lang="en-US" sz="3750" dirty="0"/>
          </a:p>
        </p:txBody>
      </p:sp>
      <p:sp>
        <p:nvSpPr>
          <p:cNvPr id="4" name="Shape 1"/>
          <p:cNvSpPr/>
          <p:nvPr/>
        </p:nvSpPr>
        <p:spPr>
          <a:xfrm>
            <a:off x="643414" y="2016562"/>
            <a:ext cx="7857173" cy="5075396"/>
          </a:xfrm>
          <a:prstGeom prst="roundRect">
            <a:avLst>
              <a:gd name="adj" fmla="val 543"/>
            </a:avLst>
          </a:prstGeom>
          <a:noFill/>
          <a:ln w="7620">
            <a:solidFill>
              <a:srgbClr val="000000">
                <a:alpha val="8000"/>
              </a:srgbClr>
            </a:solidFill>
            <a:prstDash val="solid"/>
          </a:ln>
        </p:spPr>
      </p:sp>
      <p:sp>
        <p:nvSpPr>
          <p:cNvPr id="5" name="Shape 2"/>
          <p:cNvSpPr/>
          <p:nvPr/>
        </p:nvSpPr>
        <p:spPr>
          <a:xfrm>
            <a:off x="651034" y="2024182"/>
            <a:ext cx="7841933" cy="1117997"/>
          </a:xfrm>
          <a:prstGeom prst="rect">
            <a:avLst/>
          </a:prstGeom>
          <a:solidFill>
            <a:srgbClr val="FFFFFF">
              <a:alpha val="4000"/>
            </a:srgbClr>
          </a:solidFill>
          <a:ln/>
        </p:spPr>
      </p:sp>
      <p:sp>
        <p:nvSpPr>
          <p:cNvPr id="6" name="Text 3"/>
          <p:cNvSpPr/>
          <p:nvPr/>
        </p:nvSpPr>
        <p:spPr>
          <a:xfrm>
            <a:off x="834866" y="2142053"/>
            <a:ext cx="3549491" cy="294084"/>
          </a:xfrm>
          <a:prstGeom prst="rect">
            <a:avLst/>
          </a:prstGeom>
          <a:noFill/>
          <a:ln/>
        </p:spPr>
        <p:txBody>
          <a:bodyPr wrap="none" lIns="0" tIns="0" rIns="0" bIns="0" rtlCol="0" anchor="t"/>
          <a:lstStyle/>
          <a:p>
            <a:pPr marL="0" indent="0">
              <a:lnSpc>
                <a:spcPts val="2300"/>
              </a:lnSpc>
              <a:buNone/>
            </a:pPr>
            <a:r>
              <a:rPr lang="en-US" sz="1400" dirty="0">
                <a:solidFill>
                  <a:srgbClr val="383838"/>
                </a:solidFill>
                <a:latin typeface="DM Sans" pitchFamily="34" charset="0"/>
                <a:ea typeface="DM Sans" pitchFamily="34" charset="-122"/>
                <a:cs typeface="DM Sans" pitchFamily="34" charset="-120"/>
              </a:rPr>
              <a:t>Financial Losses</a:t>
            </a:r>
            <a:endParaRPr lang="en-US" sz="1400" dirty="0"/>
          </a:p>
        </p:txBody>
      </p:sp>
      <p:sp>
        <p:nvSpPr>
          <p:cNvPr id="7" name="Text 4"/>
          <p:cNvSpPr/>
          <p:nvPr/>
        </p:nvSpPr>
        <p:spPr>
          <a:xfrm>
            <a:off x="4759643" y="2142053"/>
            <a:ext cx="3549491" cy="882253"/>
          </a:xfrm>
          <a:prstGeom prst="rect">
            <a:avLst/>
          </a:prstGeom>
          <a:noFill/>
          <a:ln/>
        </p:spPr>
        <p:txBody>
          <a:bodyPr wrap="square" lIns="0" tIns="0" rIns="0" bIns="0" rtlCol="0" anchor="t"/>
          <a:lstStyle/>
          <a:p>
            <a:pPr marL="0" indent="0">
              <a:lnSpc>
                <a:spcPts val="2300"/>
              </a:lnSpc>
              <a:buNone/>
            </a:pPr>
            <a:r>
              <a:rPr lang="en-US" sz="1400" dirty="0">
                <a:solidFill>
                  <a:srgbClr val="383838"/>
                </a:solidFill>
                <a:latin typeface="DM Sans" pitchFamily="34" charset="0"/>
                <a:ea typeface="DM Sans" pitchFamily="34" charset="-122"/>
                <a:cs typeface="DM Sans" pitchFamily="34" charset="-120"/>
              </a:rPr>
              <a:t>Phishing can lead to stolen funds, identity theft, and other financial crimes that can have a devastating impact on victims.</a:t>
            </a:r>
            <a:endParaRPr lang="en-US" sz="1400" dirty="0"/>
          </a:p>
        </p:txBody>
      </p:sp>
      <p:sp>
        <p:nvSpPr>
          <p:cNvPr id="8" name="Shape 5"/>
          <p:cNvSpPr/>
          <p:nvPr/>
        </p:nvSpPr>
        <p:spPr>
          <a:xfrm>
            <a:off x="651034" y="3142178"/>
            <a:ext cx="7841933" cy="1117997"/>
          </a:xfrm>
          <a:prstGeom prst="rect">
            <a:avLst/>
          </a:prstGeom>
          <a:solidFill>
            <a:srgbClr val="000000">
              <a:alpha val="4000"/>
            </a:srgbClr>
          </a:solidFill>
          <a:ln/>
        </p:spPr>
      </p:sp>
      <p:sp>
        <p:nvSpPr>
          <p:cNvPr id="9" name="Text 6"/>
          <p:cNvSpPr/>
          <p:nvPr/>
        </p:nvSpPr>
        <p:spPr>
          <a:xfrm>
            <a:off x="834866" y="3260050"/>
            <a:ext cx="3549491" cy="294084"/>
          </a:xfrm>
          <a:prstGeom prst="rect">
            <a:avLst/>
          </a:prstGeom>
          <a:noFill/>
          <a:ln/>
        </p:spPr>
        <p:txBody>
          <a:bodyPr wrap="none" lIns="0" tIns="0" rIns="0" bIns="0" rtlCol="0" anchor="t"/>
          <a:lstStyle/>
          <a:p>
            <a:pPr marL="0" indent="0">
              <a:lnSpc>
                <a:spcPts val="2300"/>
              </a:lnSpc>
              <a:buNone/>
            </a:pPr>
            <a:r>
              <a:rPr lang="en-US" sz="1400" dirty="0">
                <a:solidFill>
                  <a:srgbClr val="383838"/>
                </a:solidFill>
                <a:latin typeface="DM Sans" pitchFamily="34" charset="0"/>
                <a:ea typeface="DM Sans" pitchFamily="34" charset="-122"/>
                <a:cs typeface="DM Sans" pitchFamily="34" charset="-120"/>
              </a:rPr>
              <a:t>Reputational Damage</a:t>
            </a:r>
            <a:endParaRPr lang="en-US" sz="1400" dirty="0"/>
          </a:p>
        </p:txBody>
      </p:sp>
      <p:sp>
        <p:nvSpPr>
          <p:cNvPr id="10" name="Text 7"/>
          <p:cNvSpPr/>
          <p:nvPr/>
        </p:nvSpPr>
        <p:spPr>
          <a:xfrm>
            <a:off x="4759643" y="3260050"/>
            <a:ext cx="3549491" cy="882253"/>
          </a:xfrm>
          <a:prstGeom prst="rect">
            <a:avLst/>
          </a:prstGeom>
          <a:noFill/>
          <a:ln/>
        </p:spPr>
        <p:txBody>
          <a:bodyPr wrap="square" lIns="0" tIns="0" rIns="0" bIns="0" rtlCol="0" anchor="t"/>
          <a:lstStyle/>
          <a:p>
            <a:pPr marL="0" indent="0">
              <a:lnSpc>
                <a:spcPts val="2300"/>
              </a:lnSpc>
              <a:buNone/>
            </a:pPr>
            <a:r>
              <a:rPr lang="en-US" sz="1400" dirty="0">
                <a:solidFill>
                  <a:srgbClr val="383838"/>
                </a:solidFill>
                <a:latin typeface="DM Sans" pitchFamily="34" charset="0"/>
                <a:ea typeface="DM Sans" pitchFamily="34" charset="-122"/>
                <a:cs typeface="DM Sans" pitchFamily="34" charset="-120"/>
              </a:rPr>
              <a:t>Successful phishing attacks can tarnish the reputation of the targeted organization, eroding trust and credibility.</a:t>
            </a:r>
            <a:endParaRPr lang="en-US" sz="1400" dirty="0"/>
          </a:p>
        </p:txBody>
      </p:sp>
      <p:sp>
        <p:nvSpPr>
          <p:cNvPr id="11" name="Shape 8"/>
          <p:cNvSpPr/>
          <p:nvPr/>
        </p:nvSpPr>
        <p:spPr>
          <a:xfrm>
            <a:off x="651034" y="4260175"/>
            <a:ext cx="7841933" cy="1412081"/>
          </a:xfrm>
          <a:prstGeom prst="rect">
            <a:avLst/>
          </a:prstGeom>
          <a:solidFill>
            <a:srgbClr val="FFFFFF">
              <a:alpha val="4000"/>
            </a:srgbClr>
          </a:solidFill>
          <a:ln/>
        </p:spPr>
      </p:sp>
      <p:sp>
        <p:nvSpPr>
          <p:cNvPr id="12" name="Text 9"/>
          <p:cNvSpPr/>
          <p:nvPr/>
        </p:nvSpPr>
        <p:spPr>
          <a:xfrm>
            <a:off x="834866" y="4378047"/>
            <a:ext cx="3549491" cy="294084"/>
          </a:xfrm>
          <a:prstGeom prst="rect">
            <a:avLst/>
          </a:prstGeom>
          <a:noFill/>
          <a:ln/>
        </p:spPr>
        <p:txBody>
          <a:bodyPr wrap="none" lIns="0" tIns="0" rIns="0" bIns="0" rtlCol="0" anchor="t"/>
          <a:lstStyle/>
          <a:p>
            <a:pPr marL="0" indent="0">
              <a:lnSpc>
                <a:spcPts val="2300"/>
              </a:lnSpc>
              <a:buNone/>
            </a:pPr>
            <a:r>
              <a:rPr lang="en-US" sz="1400" dirty="0">
                <a:solidFill>
                  <a:srgbClr val="383838"/>
                </a:solidFill>
                <a:latin typeface="DM Sans" pitchFamily="34" charset="0"/>
                <a:ea typeface="DM Sans" pitchFamily="34" charset="-122"/>
                <a:cs typeface="DM Sans" pitchFamily="34" charset="-120"/>
              </a:rPr>
              <a:t>Malware Infection</a:t>
            </a:r>
            <a:endParaRPr lang="en-US" sz="1400" dirty="0"/>
          </a:p>
        </p:txBody>
      </p:sp>
      <p:sp>
        <p:nvSpPr>
          <p:cNvPr id="13" name="Text 10"/>
          <p:cNvSpPr/>
          <p:nvPr/>
        </p:nvSpPr>
        <p:spPr>
          <a:xfrm>
            <a:off x="4759643" y="4378047"/>
            <a:ext cx="3549491" cy="1176337"/>
          </a:xfrm>
          <a:prstGeom prst="rect">
            <a:avLst/>
          </a:prstGeom>
          <a:noFill/>
          <a:ln/>
        </p:spPr>
        <p:txBody>
          <a:bodyPr wrap="square" lIns="0" tIns="0" rIns="0" bIns="0" rtlCol="0" anchor="t"/>
          <a:lstStyle/>
          <a:p>
            <a:pPr marL="0" indent="0">
              <a:lnSpc>
                <a:spcPts val="2300"/>
              </a:lnSpc>
              <a:buNone/>
            </a:pPr>
            <a:r>
              <a:rPr lang="en-US" sz="1400" dirty="0">
                <a:solidFill>
                  <a:srgbClr val="383838"/>
                </a:solidFill>
                <a:latin typeface="DM Sans" pitchFamily="34" charset="0"/>
                <a:ea typeface="DM Sans" pitchFamily="34" charset="-122"/>
                <a:cs typeface="DM Sans" pitchFamily="34" charset="-120"/>
              </a:rPr>
              <a:t>Clicking on malicious links or attachments in phishing emails can infect devices with malware, potentially giving attackers access to sensitive data.</a:t>
            </a:r>
            <a:endParaRPr lang="en-US" sz="1400" dirty="0"/>
          </a:p>
        </p:txBody>
      </p:sp>
      <p:sp>
        <p:nvSpPr>
          <p:cNvPr id="14" name="Shape 11"/>
          <p:cNvSpPr/>
          <p:nvPr/>
        </p:nvSpPr>
        <p:spPr>
          <a:xfrm>
            <a:off x="651034" y="5672257"/>
            <a:ext cx="7841933" cy="1412081"/>
          </a:xfrm>
          <a:prstGeom prst="rect">
            <a:avLst/>
          </a:prstGeom>
          <a:solidFill>
            <a:srgbClr val="000000">
              <a:alpha val="4000"/>
            </a:srgbClr>
          </a:solidFill>
          <a:ln/>
        </p:spPr>
      </p:sp>
      <p:sp>
        <p:nvSpPr>
          <p:cNvPr id="15" name="Text 12"/>
          <p:cNvSpPr/>
          <p:nvPr/>
        </p:nvSpPr>
        <p:spPr>
          <a:xfrm>
            <a:off x="834866" y="5790128"/>
            <a:ext cx="3549491" cy="294084"/>
          </a:xfrm>
          <a:prstGeom prst="rect">
            <a:avLst/>
          </a:prstGeom>
          <a:noFill/>
          <a:ln/>
        </p:spPr>
        <p:txBody>
          <a:bodyPr wrap="none" lIns="0" tIns="0" rIns="0" bIns="0" rtlCol="0" anchor="t"/>
          <a:lstStyle/>
          <a:p>
            <a:pPr marL="0" indent="0">
              <a:lnSpc>
                <a:spcPts val="2300"/>
              </a:lnSpc>
              <a:buNone/>
            </a:pPr>
            <a:r>
              <a:rPr lang="en-US" sz="1400" dirty="0">
                <a:solidFill>
                  <a:srgbClr val="383838"/>
                </a:solidFill>
                <a:latin typeface="DM Sans" pitchFamily="34" charset="0"/>
                <a:ea typeface="DM Sans" pitchFamily="34" charset="-122"/>
                <a:cs typeface="DM Sans" pitchFamily="34" charset="-120"/>
              </a:rPr>
              <a:t>Emotional Distress</a:t>
            </a:r>
            <a:endParaRPr lang="en-US" sz="1400" dirty="0"/>
          </a:p>
        </p:txBody>
      </p:sp>
      <p:sp>
        <p:nvSpPr>
          <p:cNvPr id="16" name="Text 13"/>
          <p:cNvSpPr/>
          <p:nvPr/>
        </p:nvSpPr>
        <p:spPr>
          <a:xfrm>
            <a:off x="4759643" y="5790128"/>
            <a:ext cx="3549491" cy="1176337"/>
          </a:xfrm>
          <a:prstGeom prst="rect">
            <a:avLst/>
          </a:prstGeom>
          <a:noFill/>
          <a:ln/>
        </p:spPr>
        <p:txBody>
          <a:bodyPr wrap="square" lIns="0" tIns="0" rIns="0" bIns="0" rtlCol="0" anchor="t"/>
          <a:lstStyle/>
          <a:p>
            <a:pPr marL="0" indent="0">
              <a:lnSpc>
                <a:spcPts val="2300"/>
              </a:lnSpc>
              <a:buNone/>
            </a:pPr>
            <a:r>
              <a:rPr lang="en-US" sz="1400" dirty="0">
                <a:solidFill>
                  <a:srgbClr val="383838"/>
                </a:solidFill>
                <a:latin typeface="DM Sans" pitchFamily="34" charset="0"/>
                <a:ea typeface="DM Sans" pitchFamily="34" charset="-122"/>
                <a:cs typeface="DM Sans" pitchFamily="34" charset="-120"/>
              </a:rPr>
              <a:t>The fear, anxiety, and stress caused by falling victim to a phishing scam can have a significant impact on an individual's well-being.</a:t>
            </a:r>
            <a:endParaRPr lang="en-US" sz="1400" dirty="0"/>
          </a:p>
        </p:txBody>
      </p:sp>
      <p:pic>
        <p:nvPicPr>
          <p:cNvPr id="18" name="Picture 17">
            <a:extLst>
              <a:ext uri="{FF2B5EF4-FFF2-40B4-BE49-F238E27FC236}">
                <a16:creationId xmlns:a16="http://schemas.microsoft.com/office/drawing/2014/main" id="{AB5F36DD-CF1F-ADEA-7839-C73F82D941FE}"/>
              </a:ext>
            </a:extLst>
          </p:cNvPr>
          <p:cNvPicPr>
            <a:picLocks noChangeAspect="1"/>
          </p:cNvPicPr>
          <p:nvPr/>
        </p:nvPicPr>
        <p:blipFill>
          <a:blip r:embed="rId3"/>
          <a:stretch>
            <a:fillRect/>
          </a:stretch>
        </p:blipFill>
        <p:spPr>
          <a:xfrm>
            <a:off x="12058650" y="6520301"/>
            <a:ext cx="2571750" cy="1714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3" name="Text 0"/>
          <p:cNvSpPr/>
          <p:nvPr/>
        </p:nvSpPr>
        <p:spPr>
          <a:xfrm>
            <a:off x="176212" y="390135"/>
            <a:ext cx="7442121" cy="699611"/>
          </a:xfrm>
          <a:prstGeom prst="rect">
            <a:avLst/>
          </a:prstGeom>
          <a:noFill/>
          <a:ln/>
        </p:spPr>
        <p:txBody>
          <a:bodyPr wrap="none" lIns="0" tIns="0" rIns="0" bIns="0" rtlCol="0" anchor="t"/>
          <a:lstStyle/>
          <a:p>
            <a:pPr marL="0" indent="0">
              <a:lnSpc>
                <a:spcPts val="5500"/>
              </a:lnSpc>
              <a:buNone/>
            </a:pPr>
            <a:r>
              <a:rPr lang="en-US" sz="4400" dirty="0">
                <a:solidFill>
                  <a:srgbClr val="020202"/>
                </a:solidFill>
                <a:latin typeface="PT Serif" pitchFamily="34" charset="0"/>
                <a:ea typeface="PT Serif" pitchFamily="34" charset="-122"/>
                <a:cs typeface="PT Serif" pitchFamily="34" charset="-120"/>
              </a:rPr>
              <a:t>Conclusion and Best Practices</a:t>
            </a:r>
            <a:endParaRPr lang="en-US" sz="4400" dirty="0"/>
          </a:p>
        </p:txBody>
      </p:sp>
      <p:pic>
        <p:nvPicPr>
          <p:cNvPr id="4" name="Image 1" descr="preencoded.png"/>
          <p:cNvPicPr>
            <a:picLocks noChangeAspect="1"/>
          </p:cNvPicPr>
          <p:nvPr/>
        </p:nvPicPr>
        <p:blipFill>
          <a:blip r:embed="rId3"/>
          <a:stretch>
            <a:fillRect/>
          </a:stretch>
        </p:blipFill>
        <p:spPr>
          <a:xfrm>
            <a:off x="176212" y="1201461"/>
            <a:ext cx="1065967" cy="1705570"/>
          </a:xfrm>
          <a:prstGeom prst="rect">
            <a:avLst/>
          </a:prstGeom>
        </p:spPr>
      </p:pic>
      <p:sp>
        <p:nvSpPr>
          <p:cNvPr id="5" name="Text 1"/>
          <p:cNvSpPr/>
          <p:nvPr/>
        </p:nvSpPr>
        <p:spPr>
          <a:xfrm>
            <a:off x="1830851" y="1201461"/>
            <a:ext cx="2798326" cy="349687"/>
          </a:xfrm>
          <a:prstGeom prst="rect">
            <a:avLst/>
          </a:prstGeom>
          <a:noFill/>
          <a:ln/>
        </p:spPr>
        <p:txBody>
          <a:bodyPr wrap="none" lIns="0" tIns="0" rIns="0" bIns="0" rtlCol="0" anchor="t"/>
          <a:lstStyle/>
          <a:p>
            <a:pPr marL="0" indent="0" algn="l">
              <a:lnSpc>
                <a:spcPts val="2750"/>
              </a:lnSpc>
              <a:buNone/>
            </a:pPr>
            <a:r>
              <a:rPr lang="en-US" sz="2200" dirty="0">
                <a:solidFill>
                  <a:srgbClr val="383838"/>
                </a:solidFill>
                <a:latin typeface="PT Serif" pitchFamily="34" charset="0"/>
                <a:ea typeface="PT Serif" pitchFamily="34" charset="-122"/>
                <a:cs typeface="PT Serif" pitchFamily="34" charset="-120"/>
              </a:rPr>
              <a:t>Stay Vigilant</a:t>
            </a:r>
            <a:endParaRPr lang="en-US" sz="2200" dirty="0"/>
          </a:p>
        </p:txBody>
      </p:sp>
      <p:sp>
        <p:nvSpPr>
          <p:cNvPr id="6" name="Text 2"/>
          <p:cNvSpPr/>
          <p:nvPr/>
        </p:nvSpPr>
        <p:spPr>
          <a:xfrm>
            <a:off x="1830851" y="1748476"/>
            <a:ext cx="6265902" cy="682228"/>
          </a:xfrm>
          <a:prstGeom prst="rect">
            <a:avLst/>
          </a:prstGeom>
          <a:noFill/>
          <a:ln/>
        </p:spPr>
        <p:txBody>
          <a:bodyPr wrap="square" lIns="0" tIns="0" rIns="0" bIns="0" rtlCol="0" anchor="t"/>
          <a:lstStyle/>
          <a:p>
            <a:pPr marL="0" indent="0" algn="l">
              <a:lnSpc>
                <a:spcPts val="2650"/>
              </a:lnSpc>
              <a:buNone/>
            </a:pPr>
            <a:r>
              <a:rPr lang="en-US" sz="1650" dirty="0">
                <a:solidFill>
                  <a:srgbClr val="383838"/>
                </a:solidFill>
                <a:latin typeface="DM Sans" pitchFamily="34" charset="0"/>
                <a:ea typeface="DM Sans" pitchFamily="34" charset="-122"/>
                <a:cs typeface="DM Sans" pitchFamily="34" charset="-120"/>
              </a:rPr>
              <a:t>Remain alert and cautious when interacting with emails, websites, and communications from unfamiliar sources.</a:t>
            </a:r>
            <a:endParaRPr lang="en-US" sz="1650" dirty="0"/>
          </a:p>
        </p:txBody>
      </p:sp>
      <p:pic>
        <p:nvPicPr>
          <p:cNvPr id="7" name="Image 2" descr="preencoded.png"/>
          <p:cNvPicPr>
            <a:picLocks noChangeAspect="1"/>
          </p:cNvPicPr>
          <p:nvPr/>
        </p:nvPicPr>
        <p:blipFill>
          <a:blip r:embed="rId4"/>
          <a:stretch>
            <a:fillRect/>
          </a:stretch>
        </p:blipFill>
        <p:spPr>
          <a:xfrm>
            <a:off x="176211" y="3262015"/>
            <a:ext cx="1065967" cy="1705570"/>
          </a:xfrm>
          <a:prstGeom prst="rect">
            <a:avLst/>
          </a:prstGeom>
        </p:spPr>
      </p:pic>
      <p:sp>
        <p:nvSpPr>
          <p:cNvPr id="8" name="Text 3"/>
          <p:cNvSpPr/>
          <p:nvPr/>
        </p:nvSpPr>
        <p:spPr>
          <a:xfrm>
            <a:off x="1830851" y="3429437"/>
            <a:ext cx="2798326" cy="349687"/>
          </a:xfrm>
          <a:prstGeom prst="rect">
            <a:avLst/>
          </a:prstGeom>
          <a:noFill/>
          <a:ln/>
        </p:spPr>
        <p:txBody>
          <a:bodyPr wrap="none" lIns="0" tIns="0" rIns="0" bIns="0" rtlCol="0" anchor="t"/>
          <a:lstStyle/>
          <a:p>
            <a:pPr marL="0" indent="0" algn="l">
              <a:lnSpc>
                <a:spcPts val="2750"/>
              </a:lnSpc>
              <a:buNone/>
            </a:pPr>
            <a:r>
              <a:rPr lang="en-US" sz="2200" dirty="0">
                <a:solidFill>
                  <a:srgbClr val="383838"/>
                </a:solidFill>
                <a:latin typeface="PT Serif" pitchFamily="34" charset="0"/>
                <a:ea typeface="PT Serif" pitchFamily="34" charset="-122"/>
                <a:cs typeface="PT Serif" pitchFamily="34" charset="-120"/>
              </a:rPr>
              <a:t>Educate Yourself</a:t>
            </a:r>
            <a:endParaRPr lang="en-US" sz="2200" dirty="0"/>
          </a:p>
        </p:txBody>
      </p:sp>
      <p:sp>
        <p:nvSpPr>
          <p:cNvPr id="9" name="Text 4"/>
          <p:cNvSpPr/>
          <p:nvPr/>
        </p:nvSpPr>
        <p:spPr>
          <a:xfrm>
            <a:off x="1830851" y="3971202"/>
            <a:ext cx="6265902" cy="682228"/>
          </a:xfrm>
          <a:prstGeom prst="rect">
            <a:avLst/>
          </a:prstGeom>
          <a:noFill/>
          <a:ln/>
        </p:spPr>
        <p:txBody>
          <a:bodyPr wrap="square" lIns="0" tIns="0" rIns="0" bIns="0" rtlCol="0" anchor="t"/>
          <a:lstStyle/>
          <a:p>
            <a:pPr marL="0" indent="0" algn="l">
              <a:lnSpc>
                <a:spcPts val="2650"/>
              </a:lnSpc>
              <a:buNone/>
            </a:pPr>
            <a:r>
              <a:rPr lang="en-US" sz="1650" dirty="0">
                <a:solidFill>
                  <a:srgbClr val="383838"/>
                </a:solidFill>
                <a:latin typeface="DM Sans" pitchFamily="34" charset="0"/>
                <a:ea typeface="DM Sans" pitchFamily="34" charset="-122"/>
                <a:cs typeface="DM Sans" pitchFamily="34" charset="-120"/>
              </a:rPr>
              <a:t>Continuously learn about the latest phishing techniques and stay informed on how to identify and protect against them.</a:t>
            </a:r>
            <a:endParaRPr lang="en-US" sz="1650" dirty="0"/>
          </a:p>
        </p:txBody>
      </p:sp>
      <p:pic>
        <p:nvPicPr>
          <p:cNvPr id="10" name="Image 3" descr="preencoded.png"/>
          <p:cNvPicPr>
            <a:picLocks noChangeAspect="1"/>
          </p:cNvPicPr>
          <p:nvPr/>
        </p:nvPicPr>
        <p:blipFill>
          <a:blip r:embed="rId5"/>
          <a:stretch>
            <a:fillRect/>
          </a:stretch>
        </p:blipFill>
        <p:spPr>
          <a:xfrm>
            <a:off x="176210" y="5477232"/>
            <a:ext cx="1065967" cy="1705570"/>
          </a:xfrm>
          <a:prstGeom prst="rect">
            <a:avLst/>
          </a:prstGeom>
        </p:spPr>
      </p:pic>
      <p:sp>
        <p:nvSpPr>
          <p:cNvPr id="11" name="Text 5"/>
          <p:cNvSpPr/>
          <p:nvPr/>
        </p:nvSpPr>
        <p:spPr>
          <a:xfrm>
            <a:off x="1830851" y="5690354"/>
            <a:ext cx="2798326" cy="349687"/>
          </a:xfrm>
          <a:prstGeom prst="rect">
            <a:avLst/>
          </a:prstGeom>
          <a:noFill/>
          <a:ln/>
        </p:spPr>
        <p:txBody>
          <a:bodyPr wrap="none" lIns="0" tIns="0" rIns="0" bIns="0" rtlCol="0" anchor="t"/>
          <a:lstStyle/>
          <a:p>
            <a:pPr marL="0" indent="0" algn="l">
              <a:lnSpc>
                <a:spcPts val="2750"/>
              </a:lnSpc>
              <a:buNone/>
            </a:pPr>
            <a:r>
              <a:rPr lang="en-US" sz="2200" dirty="0">
                <a:solidFill>
                  <a:srgbClr val="383838"/>
                </a:solidFill>
                <a:latin typeface="PT Serif" pitchFamily="34" charset="0"/>
                <a:ea typeface="PT Serif" pitchFamily="34" charset="-122"/>
                <a:cs typeface="PT Serif" pitchFamily="34" charset="-120"/>
              </a:rPr>
              <a:t>Report Incidents</a:t>
            </a:r>
            <a:endParaRPr lang="en-US" sz="2200" dirty="0"/>
          </a:p>
        </p:txBody>
      </p:sp>
      <p:sp>
        <p:nvSpPr>
          <p:cNvPr id="12" name="Text 6"/>
          <p:cNvSpPr/>
          <p:nvPr/>
        </p:nvSpPr>
        <p:spPr>
          <a:xfrm>
            <a:off x="1830851" y="6193928"/>
            <a:ext cx="6265902" cy="682228"/>
          </a:xfrm>
          <a:prstGeom prst="rect">
            <a:avLst/>
          </a:prstGeom>
          <a:noFill/>
          <a:ln/>
        </p:spPr>
        <p:txBody>
          <a:bodyPr wrap="square" lIns="0" tIns="0" rIns="0" bIns="0" rtlCol="0" anchor="t"/>
          <a:lstStyle/>
          <a:p>
            <a:pPr marL="0" indent="0" algn="l">
              <a:lnSpc>
                <a:spcPts val="2650"/>
              </a:lnSpc>
              <a:buNone/>
            </a:pPr>
            <a:r>
              <a:rPr lang="en-US" sz="1650" dirty="0">
                <a:solidFill>
                  <a:srgbClr val="383838"/>
                </a:solidFill>
                <a:latin typeface="DM Sans" pitchFamily="34" charset="0"/>
                <a:ea typeface="DM Sans" pitchFamily="34" charset="-122"/>
                <a:cs typeface="DM Sans" pitchFamily="34" charset="-120"/>
              </a:rPr>
              <a:t>Promptly report any suspected phishing attempts to the appropriate authorities to help prevent further harm.</a:t>
            </a:r>
            <a:endParaRPr lang="en-US" sz="1650" dirty="0"/>
          </a:p>
        </p:txBody>
      </p:sp>
      <p:pic>
        <p:nvPicPr>
          <p:cNvPr id="14" name="Picture 13">
            <a:extLst>
              <a:ext uri="{FF2B5EF4-FFF2-40B4-BE49-F238E27FC236}">
                <a16:creationId xmlns:a16="http://schemas.microsoft.com/office/drawing/2014/main" id="{F3675723-C7E2-5B0F-42A0-7419CAB34444}"/>
              </a:ext>
            </a:extLst>
          </p:cNvPr>
          <p:cNvPicPr>
            <a:picLocks noChangeAspect="1"/>
          </p:cNvPicPr>
          <p:nvPr/>
        </p:nvPicPr>
        <p:blipFill>
          <a:blip r:embed="rId6"/>
          <a:stretch>
            <a:fillRect/>
          </a:stretch>
        </p:blipFill>
        <p:spPr>
          <a:xfrm>
            <a:off x="12058650" y="6515100"/>
            <a:ext cx="2571750" cy="17145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639</Words>
  <Application>Microsoft Office PowerPoint</Application>
  <PresentationFormat>Custom</PresentationFormat>
  <Paragraphs>72</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PT Serif</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vivek meghwanshi</cp:lastModifiedBy>
  <cp:revision>2</cp:revision>
  <dcterms:created xsi:type="dcterms:W3CDTF">2024-09-15T13:22:17Z</dcterms:created>
  <dcterms:modified xsi:type="dcterms:W3CDTF">2024-09-15T13:44:34Z</dcterms:modified>
</cp:coreProperties>
</file>