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2" r:id="rId3"/>
    <p:sldId id="263" r:id="rId4"/>
    <p:sldId id="265" r:id="rId5"/>
    <p:sldId id="270" r:id="rId6"/>
    <p:sldId id="266" r:id="rId7"/>
    <p:sldId id="269"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26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du289@gmail.com" initials="s" lastIdx="1" clrIdx="0">
    <p:extLst>
      <p:ext uri="{19B8F6BF-5375-455C-9EA6-DF929625EA0E}">
        <p15:presenceInfo xmlns:p15="http://schemas.microsoft.com/office/powerpoint/2012/main" userId="6b10d32dcb13dd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27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41E3EF-8AC3-40C6-9351-38F7271A9E35}"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6836C8-B6D7-472C-92DB-AA1600388687}" type="slidenum">
              <a:rPr lang="en-IN" smtClean="0"/>
              <a:t>‹#›</a:t>
            </a:fld>
            <a:endParaRPr lang="en-IN"/>
          </a:p>
        </p:txBody>
      </p:sp>
    </p:spTree>
    <p:extLst>
      <p:ext uri="{BB962C8B-B14F-4D97-AF65-F5344CB8AC3E}">
        <p14:creationId xmlns:p14="http://schemas.microsoft.com/office/powerpoint/2010/main" val="183247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1E3EF-8AC3-40C6-9351-38F7271A9E35}"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836C8-B6D7-472C-92DB-AA1600388687}" type="slidenum">
              <a:rPr lang="en-IN" smtClean="0"/>
              <a:t>‹#›</a:t>
            </a:fld>
            <a:endParaRPr lang="en-IN"/>
          </a:p>
        </p:txBody>
      </p:sp>
    </p:spTree>
    <p:extLst>
      <p:ext uri="{BB962C8B-B14F-4D97-AF65-F5344CB8AC3E}">
        <p14:creationId xmlns:p14="http://schemas.microsoft.com/office/powerpoint/2010/main" val="3341689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1E3EF-8AC3-40C6-9351-38F7271A9E35}"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836C8-B6D7-472C-92DB-AA1600388687}" type="slidenum">
              <a:rPr lang="en-IN" smtClean="0"/>
              <a:t>‹#›</a:t>
            </a:fld>
            <a:endParaRPr lang="en-IN"/>
          </a:p>
        </p:txBody>
      </p:sp>
    </p:spTree>
    <p:extLst>
      <p:ext uri="{BB962C8B-B14F-4D97-AF65-F5344CB8AC3E}">
        <p14:creationId xmlns:p14="http://schemas.microsoft.com/office/powerpoint/2010/main" val="3942135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1E3EF-8AC3-40C6-9351-38F7271A9E35}"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836C8-B6D7-472C-92DB-AA160038868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7219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1E3EF-8AC3-40C6-9351-38F7271A9E35}"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836C8-B6D7-472C-92DB-AA1600388687}" type="slidenum">
              <a:rPr lang="en-IN" smtClean="0"/>
              <a:t>‹#›</a:t>
            </a:fld>
            <a:endParaRPr lang="en-IN"/>
          </a:p>
        </p:txBody>
      </p:sp>
    </p:spTree>
    <p:extLst>
      <p:ext uri="{BB962C8B-B14F-4D97-AF65-F5344CB8AC3E}">
        <p14:creationId xmlns:p14="http://schemas.microsoft.com/office/powerpoint/2010/main" val="1022917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41E3EF-8AC3-40C6-9351-38F7271A9E35}" type="datetimeFigureOut">
              <a:rPr lang="en-IN" smtClean="0"/>
              <a:t>10-01-2023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6836C8-B6D7-472C-92DB-AA1600388687}" type="slidenum">
              <a:rPr lang="en-IN" smtClean="0"/>
              <a:t>‹#›</a:t>
            </a:fld>
            <a:endParaRPr lang="en-IN"/>
          </a:p>
        </p:txBody>
      </p:sp>
    </p:spTree>
    <p:extLst>
      <p:ext uri="{BB962C8B-B14F-4D97-AF65-F5344CB8AC3E}">
        <p14:creationId xmlns:p14="http://schemas.microsoft.com/office/powerpoint/2010/main" val="3070193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41E3EF-8AC3-40C6-9351-38F7271A9E35}" type="datetimeFigureOut">
              <a:rPr lang="en-IN" smtClean="0"/>
              <a:t>10-01-2023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6836C8-B6D7-472C-92DB-AA1600388687}" type="slidenum">
              <a:rPr lang="en-IN" smtClean="0"/>
              <a:t>‹#›</a:t>
            </a:fld>
            <a:endParaRPr lang="en-IN"/>
          </a:p>
        </p:txBody>
      </p:sp>
    </p:spTree>
    <p:extLst>
      <p:ext uri="{BB962C8B-B14F-4D97-AF65-F5344CB8AC3E}">
        <p14:creationId xmlns:p14="http://schemas.microsoft.com/office/powerpoint/2010/main" val="3960708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1E3EF-8AC3-40C6-9351-38F7271A9E35}"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6836C8-B6D7-472C-92DB-AA1600388687}" type="slidenum">
              <a:rPr lang="en-IN" smtClean="0"/>
              <a:t>‹#›</a:t>
            </a:fld>
            <a:endParaRPr lang="en-IN"/>
          </a:p>
        </p:txBody>
      </p:sp>
    </p:spTree>
    <p:extLst>
      <p:ext uri="{BB962C8B-B14F-4D97-AF65-F5344CB8AC3E}">
        <p14:creationId xmlns:p14="http://schemas.microsoft.com/office/powerpoint/2010/main" val="3013927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1E3EF-8AC3-40C6-9351-38F7271A9E35}"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6836C8-B6D7-472C-92DB-AA1600388687}" type="slidenum">
              <a:rPr lang="en-IN" smtClean="0"/>
              <a:t>‹#›</a:t>
            </a:fld>
            <a:endParaRPr lang="en-IN"/>
          </a:p>
        </p:txBody>
      </p:sp>
    </p:spTree>
    <p:extLst>
      <p:ext uri="{BB962C8B-B14F-4D97-AF65-F5344CB8AC3E}">
        <p14:creationId xmlns:p14="http://schemas.microsoft.com/office/powerpoint/2010/main" val="256398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1E3EF-8AC3-40C6-9351-38F7271A9E35}"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6836C8-B6D7-472C-92DB-AA1600388687}" type="slidenum">
              <a:rPr lang="en-IN" smtClean="0"/>
              <a:t>‹#›</a:t>
            </a:fld>
            <a:endParaRPr lang="en-IN"/>
          </a:p>
        </p:txBody>
      </p:sp>
    </p:spTree>
    <p:extLst>
      <p:ext uri="{BB962C8B-B14F-4D97-AF65-F5344CB8AC3E}">
        <p14:creationId xmlns:p14="http://schemas.microsoft.com/office/powerpoint/2010/main" val="30533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1E3EF-8AC3-40C6-9351-38F7271A9E35}" type="datetimeFigureOut">
              <a:rPr lang="en-IN" smtClean="0"/>
              <a:t>10-01-2023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6836C8-B6D7-472C-92DB-AA1600388687}" type="slidenum">
              <a:rPr lang="en-IN" smtClean="0"/>
              <a:t>‹#›</a:t>
            </a:fld>
            <a:endParaRPr lang="en-IN"/>
          </a:p>
        </p:txBody>
      </p:sp>
    </p:spTree>
    <p:extLst>
      <p:ext uri="{BB962C8B-B14F-4D97-AF65-F5344CB8AC3E}">
        <p14:creationId xmlns:p14="http://schemas.microsoft.com/office/powerpoint/2010/main" val="837250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41E3EF-8AC3-40C6-9351-38F7271A9E35}"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836C8-B6D7-472C-92DB-AA1600388687}" type="slidenum">
              <a:rPr lang="en-IN" smtClean="0"/>
              <a:t>‹#›</a:t>
            </a:fld>
            <a:endParaRPr lang="en-IN"/>
          </a:p>
        </p:txBody>
      </p:sp>
    </p:spTree>
    <p:extLst>
      <p:ext uri="{BB962C8B-B14F-4D97-AF65-F5344CB8AC3E}">
        <p14:creationId xmlns:p14="http://schemas.microsoft.com/office/powerpoint/2010/main" val="3568782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41E3EF-8AC3-40C6-9351-38F7271A9E35}" type="datetimeFigureOut">
              <a:rPr lang="en-IN" smtClean="0"/>
              <a:t>10-01-2023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6836C8-B6D7-472C-92DB-AA1600388687}" type="slidenum">
              <a:rPr lang="en-IN" smtClean="0"/>
              <a:t>‹#›</a:t>
            </a:fld>
            <a:endParaRPr lang="en-IN"/>
          </a:p>
        </p:txBody>
      </p:sp>
    </p:spTree>
    <p:extLst>
      <p:ext uri="{BB962C8B-B14F-4D97-AF65-F5344CB8AC3E}">
        <p14:creationId xmlns:p14="http://schemas.microsoft.com/office/powerpoint/2010/main" val="282676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41E3EF-8AC3-40C6-9351-38F7271A9E35}" type="datetimeFigureOut">
              <a:rPr lang="en-IN" smtClean="0"/>
              <a:t>10-01-2023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6836C8-B6D7-472C-92DB-AA1600388687}" type="slidenum">
              <a:rPr lang="en-IN" smtClean="0"/>
              <a:t>‹#›</a:t>
            </a:fld>
            <a:endParaRPr lang="en-IN"/>
          </a:p>
        </p:txBody>
      </p:sp>
    </p:spTree>
    <p:extLst>
      <p:ext uri="{BB962C8B-B14F-4D97-AF65-F5344CB8AC3E}">
        <p14:creationId xmlns:p14="http://schemas.microsoft.com/office/powerpoint/2010/main" val="3844036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C41E3EF-8AC3-40C6-9351-38F7271A9E35}" type="datetimeFigureOut">
              <a:rPr lang="en-IN" smtClean="0"/>
              <a:t>10-01-2023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6836C8-B6D7-472C-92DB-AA1600388687}" type="slidenum">
              <a:rPr lang="en-IN" smtClean="0"/>
              <a:t>‹#›</a:t>
            </a:fld>
            <a:endParaRPr lang="en-IN"/>
          </a:p>
        </p:txBody>
      </p:sp>
    </p:spTree>
    <p:extLst>
      <p:ext uri="{BB962C8B-B14F-4D97-AF65-F5344CB8AC3E}">
        <p14:creationId xmlns:p14="http://schemas.microsoft.com/office/powerpoint/2010/main" val="192046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1E3EF-8AC3-40C6-9351-38F7271A9E35}"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836C8-B6D7-472C-92DB-AA1600388687}" type="slidenum">
              <a:rPr lang="en-IN" smtClean="0"/>
              <a:t>‹#›</a:t>
            </a:fld>
            <a:endParaRPr lang="en-IN"/>
          </a:p>
        </p:txBody>
      </p:sp>
    </p:spTree>
    <p:extLst>
      <p:ext uri="{BB962C8B-B14F-4D97-AF65-F5344CB8AC3E}">
        <p14:creationId xmlns:p14="http://schemas.microsoft.com/office/powerpoint/2010/main" val="426013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1E3EF-8AC3-40C6-9351-38F7271A9E35}" type="datetimeFigureOut">
              <a:rPr lang="en-IN" smtClean="0"/>
              <a:t>10-01-2023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6836C8-B6D7-472C-92DB-AA1600388687}" type="slidenum">
              <a:rPr lang="en-IN" smtClean="0"/>
              <a:t>‹#›</a:t>
            </a:fld>
            <a:endParaRPr lang="en-IN"/>
          </a:p>
        </p:txBody>
      </p:sp>
    </p:spTree>
    <p:extLst>
      <p:ext uri="{BB962C8B-B14F-4D97-AF65-F5344CB8AC3E}">
        <p14:creationId xmlns:p14="http://schemas.microsoft.com/office/powerpoint/2010/main" val="128803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C41E3EF-8AC3-40C6-9351-38F7271A9E35}" type="datetimeFigureOut">
              <a:rPr lang="en-IN" smtClean="0"/>
              <a:t>10-01-2023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B6836C8-B6D7-472C-92DB-AA1600388687}" type="slidenum">
              <a:rPr lang="en-IN" smtClean="0"/>
              <a:t>‹#›</a:t>
            </a:fld>
            <a:endParaRPr lang="en-IN"/>
          </a:p>
        </p:txBody>
      </p:sp>
    </p:spTree>
    <p:extLst>
      <p:ext uri="{BB962C8B-B14F-4D97-AF65-F5344CB8AC3E}">
        <p14:creationId xmlns:p14="http://schemas.microsoft.com/office/powerpoint/2010/main" val="111686213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en/photo/1637205"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team-table-playmobil-round-table-451372/" TargetMode="External"/><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CCE1-16F5-D430-5BE6-DE2D7AE7A9A6}"/>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BBA4EFB-58A5-21DD-F111-9D08695E4684}"/>
              </a:ext>
            </a:extLst>
          </p:cNvPr>
          <p:cNvSpPr>
            <a:spLocks noGrp="1"/>
          </p:cNvSpPr>
          <p:nvPr>
            <p:ph type="subTitle" idx="1"/>
          </p:nvPr>
        </p:nvSpPr>
        <p:spPr>
          <a:xfrm>
            <a:off x="1266548" y="4800523"/>
            <a:ext cx="9144000" cy="1655762"/>
          </a:xfrm>
        </p:spPr>
        <p:txBody>
          <a:bodyPr>
            <a:normAutofit fontScale="70000" lnSpcReduction="20000"/>
          </a:bodyPr>
          <a:lstStyle/>
          <a:p>
            <a:r>
              <a:rPr lang="en-US" sz="4800" cap="none" dirty="0">
                <a:solidFill>
                  <a:schemeClr val="accent1">
                    <a:lumMod val="75000"/>
                  </a:schemeClr>
                </a:solidFill>
              </a:rPr>
              <a:t>Oil Price Prediction</a:t>
            </a:r>
          </a:p>
          <a:p>
            <a:r>
              <a:rPr lang="en-US" sz="3600" cap="none" dirty="0">
                <a:solidFill>
                  <a:schemeClr val="accent1">
                    <a:lumMod val="75000"/>
                  </a:schemeClr>
                </a:solidFill>
              </a:rPr>
              <a:t>Group: 4</a:t>
            </a:r>
          </a:p>
          <a:p>
            <a:r>
              <a:rPr lang="en-US" sz="3600" cap="none" dirty="0">
                <a:solidFill>
                  <a:schemeClr val="accent1">
                    <a:lumMod val="75000"/>
                  </a:schemeClr>
                </a:solidFill>
              </a:rPr>
              <a:t>Mentors : Dhanyapriya &amp; Karthik </a:t>
            </a:r>
          </a:p>
          <a:p>
            <a:endParaRPr lang="en-IN" sz="4800" dirty="0"/>
          </a:p>
        </p:txBody>
      </p:sp>
      <p:pic>
        <p:nvPicPr>
          <p:cNvPr id="17" name="Picture 16">
            <a:extLst>
              <a:ext uri="{FF2B5EF4-FFF2-40B4-BE49-F238E27FC236}">
                <a16:creationId xmlns:a16="http://schemas.microsoft.com/office/drawing/2014/main" id="{DC4D5860-7B9A-BFDF-AE4F-0C83EAAFFFB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50920"/>
            <a:ext cx="12192000" cy="5042516"/>
          </a:xfrm>
          <a:prstGeom prst="rect">
            <a:avLst/>
          </a:prstGeom>
        </p:spPr>
      </p:pic>
    </p:spTree>
    <p:extLst>
      <p:ext uri="{BB962C8B-B14F-4D97-AF65-F5344CB8AC3E}">
        <p14:creationId xmlns:p14="http://schemas.microsoft.com/office/powerpoint/2010/main" val="190580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1CDDDF-CF75-B5BF-0427-8EFAFB57F260}"/>
              </a:ext>
            </a:extLst>
          </p:cNvPr>
          <p:cNvSpPr txBox="1"/>
          <p:nvPr/>
        </p:nvSpPr>
        <p:spPr>
          <a:xfrm>
            <a:off x="1269508" y="609885"/>
            <a:ext cx="7670306" cy="707886"/>
          </a:xfrm>
          <a:prstGeom prst="rect">
            <a:avLst/>
          </a:prstGeom>
          <a:noFill/>
        </p:spPr>
        <p:txBody>
          <a:bodyPr wrap="square">
            <a:spAutoFit/>
          </a:bodyPr>
          <a:lstStyle/>
          <a:p>
            <a:r>
              <a:rPr lang="en-GB" sz="4000" b="1" dirty="0">
                <a:solidFill>
                  <a:srgbClr val="002776"/>
                </a:solidFill>
                <a:latin typeface="Times New Roman"/>
                <a:ea typeface="Times New Roman"/>
                <a:cs typeface="Times New Roman"/>
                <a:sym typeface="Times New Roman"/>
              </a:rPr>
              <a:t>Inferences from Data-Set</a:t>
            </a:r>
            <a:endParaRPr lang="en-IN" sz="4000" dirty="0"/>
          </a:p>
        </p:txBody>
      </p:sp>
      <p:sp>
        <p:nvSpPr>
          <p:cNvPr id="23" name="Arrow: Pentagon 22">
            <a:extLst>
              <a:ext uri="{FF2B5EF4-FFF2-40B4-BE49-F238E27FC236}">
                <a16:creationId xmlns:a16="http://schemas.microsoft.com/office/drawing/2014/main" id="{7B06C5CD-1944-528D-31BC-7252200350EF}"/>
              </a:ext>
            </a:extLst>
          </p:cNvPr>
          <p:cNvSpPr/>
          <p:nvPr/>
        </p:nvSpPr>
        <p:spPr>
          <a:xfrm>
            <a:off x="577049" y="1961966"/>
            <a:ext cx="2618912" cy="16512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2400" dirty="0">
                <a:solidFill>
                  <a:srgbClr val="FF0000"/>
                </a:solidFill>
              </a:rPr>
              <a:t>    DATASET</a:t>
            </a:r>
          </a:p>
          <a:p>
            <a:r>
              <a:rPr lang="en-IN" dirty="0"/>
              <a:t>9034 Rows 2 Columns</a:t>
            </a:r>
          </a:p>
        </p:txBody>
      </p:sp>
      <p:sp>
        <p:nvSpPr>
          <p:cNvPr id="24" name="Arrow: Pentagon 23">
            <a:extLst>
              <a:ext uri="{FF2B5EF4-FFF2-40B4-BE49-F238E27FC236}">
                <a16:creationId xmlns:a16="http://schemas.microsoft.com/office/drawing/2014/main" id="{B456E2A6-B67B-2122-D3C9-D663DB688F9C}"/>
              </a:ext>
            </a:extLst>
          </p:cNvPr>
          <p:cNvSpPr/>
          <p:nvPr/>
        </p:nvSpPr>
        <p:spPr>
          <a:xfrm>
            <a:off x="3506680" y="1961966"/>
            <a:ext cx="2491666" cy="16512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dirty="0"/>
              <a:t>    </a:t>
            </a:r>
            <a:r>
              <a:rPr lang="en-IN" sz="2800" dirty="0">
                <a:solidFill>
                  <a:srgbClr val="FF0000"/>
                </a:solidFill>
              </a:rPr>
              <a:t>Data Types</a:t>
            </a:r>
          </a:p>
          <a:p>
            <a:r>
              <a:rPr lang="en-IN" dirty="0">
                <a:solidFill>
                  <a:schemeClr val="tx1"/>
                </a:solidFill>
              </a:rPr>
              <a:t>Datetime Float</a:t>
            </a:r>
          </a:p>
        </p:txBody>
      </p:sp>
      <p:sp>
        <p:nvSpPr>
          <p:cNvPr id="25" name="Arrow: Pentagon 24">
            <a:extLst>
              <a:ext uri="{FF2B5EF4-FFF2-40B4-BE49-F238E27FC236}">
                <a16:creationId xmlns:a16="http://schemas.microsoft.com/office/drawing/2014/main" id="{E1A91DDD-21E1-57ED-6B5E-B7A5ECD70D29}"/>
              </a:ext>
            </a:extLst>
          </p:cNvPr>
          <p:cNvSpPr/>
          <p:nvPr/>
        </p:nvSpPr>
        <p:spPr>
          <a:xfrm>
            <a:off x="6193656" y="1961966"/>
            <a:ext cx="2346662" cy="1651246"/>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2400" dirty="0">
                <a:solidFill>
                  <a:srgbClr val="FF0000"/>
                </a:solidFill>
              </a:rPr>
              <a:t>Missing Values</a:t>
            </a:r>
          </a:p>
          <a:p>
            <a:r>
              <a:rPr lang="en-IN" dirty="0">
                <a:solidFill>
                  <a:schemeClr val="tx1"/>
                </a:solidFill>
              </a:rPr>
              <a:t>Not Present in the dataset</a:t>
            </a:r>
          </a:p>
        </p:txBody>
      </p:sp>
      <p:sp>
        <p:nvSpPr>
          <p:cNvPr id="26" name="Arrow: Pentagon 25">
            <a:extLst>
              <a:ext uri="{FF2B5EF4-FFF2-40B4-BE49-F238E27FC236}">
                <a16:creationId xmlns:a16="http://schemas.microsoft.com/office/drawing/2014/main" id="{E2480785-F8B8-7323-4044-FBE9CCDDCE14}"/>
              </a:ext>
            </a:extLst>
          </p:cNvPr>
          <p:cNvSpPr/>
          <p:nvPr/>
        </p:nvSpPr>
        <p:spPr>
          <a:xfrm>
            <a:off x="8735627" y="1961965"/>
            <a:ext cx="2237173" cy="1651245"/>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sz="2400" dirty="0">
                <a:solidFill>
                  <a:srgbClr val="FF0000"/>
                </a:solidFill>
              </a:rPr>
              <a:t>Duplicated Rows</a:t>
            </a:r>
          </a:p>
          <a:p>
            <a:r>
              <a:rPr lang="en-IN" dirty="0">
                <a:solidFill>
                  <a:schemeClr val="tx1"/>
                </a:solidFill>
              </a:rPr>
              <a:t>No duplicated rows</a:t>
            </a:r>
          </a:p>
        </p:txBody>
      </p:sp>
    </p:spTree>
    <p:extLst>
      <p:ext uri="{BB962C8B-B14F-4D97-AF65-F5344CB8AC3E}">
        <p14:creationId xmlns:p14="http://schemas.microsoft.com/office/powerpoint/2010/main" val="59988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02B14-DA4C-1587-58FA-621BE98FC289}"/>
              </a:ext>
            </a:extLst>
          </p:cNvPr>
          <p:cNvSpPr>
            <a:spLocks noGrp="1"/>
          </p:cNvSpPr>
          <p:nvPr>
            <p:ph type="title"/>
          </p:nvPr>
        </p:nvSpPr>
        <p:spPr>
          <a:xfrm>
            <a:off x="913774" y="0"/>
            <a:ext cx="10364451" cy="1596177"/>
          </a:xfrm>
        </p:spPr>
        <p:txBody>
          <a:bodyPr/>
          <a:lstStyle/>
          <a:p>
            <a:pPr algn="l"/>
            <a:r>
              <a:rPr lang="en-US" cap="none" dirty="0"/>
              <a:t>    </a:t>
            </a:r>
            <a:r>
              <a:rPr lang="en-US" cap="none" dirty="0">
                <a:solidFill>
                  <a:schemeClr val="accent2">
                    <a:lumMod val="50000"/>
                  </a:schemeClr>
                </a:solidFill>
              </a:rPr>
              <a:t>Histogram and Distribution Plot</a:t>
            </a:r>
            <a:endParaRPr lang="en-IN" cap="none" dirty="0">
              <a:solidFill>
                <a:schemeClr val="accent2">
                  <a:lumMod val="50000"/>
                </a:schemeClr>
              </a:solidFill>
            </a:endParaRPr>
          </a:p>
        </p:txBody>
      </p:sp>
      <p:sp>
        <p:nvSpPr>
          <p:cNvPr id="3" name="Content Placeholder 2">
            <a:extLst>
              <a:ext uri="{FF2B5EF4-FFF2-40B4-BE49-F238E27FC236}">
                <a16:creationId xmlns:a16="http://schemas.microsoft.com/office/drawing/2014/main" id="{52ADE0C2-986A-C4D3-6746-D50C5BCB9B3A}"/>
              </a:ext>
            </a:extLst>
          </p:cNvPr>
          <p:cNvSpPr>
            <a:spLocks noGrp="1"/>
          </p:cNvSpPr>
          <p:nvPr>
            <p:ph sz="quarter" idx="13"/>
          </p:nvPr>
        </p:nvSpPr>
        <p:spPr>
          <a:xfrm>
            <a:off x="913774" y="1355037"/>
            <a:ext cx="5106026" cy="3424107"/>
          </a:xfrm>
        </p:spPr>
        <p:txBody>
          <a:bodyPr/>
          <a:lstStyle/>
          <a:p>
            <a:pPr marL="0" lvl="0" indent="0" algn="l" rtl="0">
              <a:lnSpc>
                <a:spcPct val="100000"/>
              </a:lnSpc>
              <a:spcBef>
                <a:spcPts val="0"/>
              </a:spcBef>
              <a:spcAft>
                <a:spcPts val="0"/>
              </a:spcAft>
              <a:buNone/>
            </a:pPr>
            <a:r>
              <a:rPr lang="en-US" sz="2400" cap="none" dirty="0">
                <a:solidFill>
                  <a:schemeClr val="dk1"/>
                </a:solidFill>
              </a:rPr>
              <a:t>Inferences</a:t>
            </a:r>
            <a:r>
              <a:rPr lang="en-US" sz="1800" cap="none" dirty="0">
                <a:solidFill>
                  <a:srgbClr val="4D5156"/>
                </a:solidFill>
                <a:highlight>
                  <a:srgbClr val="FFFFFF"/>
                </a:highlight>
              </a:rPr>
              <a:t> </a:t>
            </a:r>
            <a:r>
              <a:rPr lang="en-US" sz="1800" cap="none" dirty="0">
                <a:solidFill>
                  <a:schemeClr val="dk1"/>
                </a:solidFill>
              </a:rPr>
              <a:t>:</a:t>
            </a:r>
            <a:endParaRPr lang="en-US" sz="2000" cap="none" dirty="0">
              <a:solidFill>
                <a:srgbClr val="000000"/>
              </a:solidFill>
            </a:endParaRPr>
          </a:p>
          <a:p>
            <a:pPr marL="457200" marR="0" lvl="0" indent="-324090" algn="l" rtl="0">
              <a:lnSpc>
                <a:spcPct val="90000"/>
              </a:lnSpc>
              <a:spcBef>
                <a:spcPts val="1000"/>
              </a:spcBef>
              <a:spcAft>
                <a:spcPts val="0"/>
              </a:spcAft>
              <a:buClr>
                <a:srgbClr val="000000"/>
              </a:buClr>
              <a:buSzPts val="1504"/>
              <a:buChar char="●"/>
            </a:pPr>
            <a:r>
              <a:rPr lang="en-US" sz="2000" cap="none" dirty="0">
                <a:solidFill>
                  <a:srgbClr val="000000"/>
                </a:solidFill>
              </a:rPr>
              <a:t>Most frequent values of brent are in the range of 10 to 25.</a:t>
            </a:r>
          </a:p>
          <a:p>
            <a:pPr marL="457200" marR="0" lvl="0" indent="-324090" algn="l" rtl="0">
              <a:lnSpc>
                <a:spcPct val="90000"/>
              </a:lnSpc>
              <a:spcBef>
                <a:spcPts val="1000"/>
              </a:spcBef>
              <a:spcAft>
                <a:spcPts val="0"/>
              </a:spcAft>
              <a:buClr>
                <a:srgbClr val="000000"/>
              </a:buClr>
              <a:buSzPts val="1504"/>
              <a:buChar char="●"/>
            </a:pPr>
            <a:r>
              <a:rPr lang="en-US" sz="2000" cap="none" dirty="0">
                <a:solidFill>
                  <a:srgbClr val="000000"/>
                </a:solidFill>
              </a:rPr>
              <a:t>The brent oil price values from 0 to 40 are less frequent.</a:t>
            </a:r>
          </a:p>
          <a:p>
            <a:pPr marL="457200" marR="0" lvl="0" indent="-324090" algn="l" rtl="0">
              <a:lnSpc>
                <a:spcPct val="90000"/>
              </a:lnSpc>
              <a:spcBef>
                <a:spcPts val="1000"/>
              </a:spcBef>
              <a:spcAft>
                <a:spcPts val="0"/>
              </a:spcAft>
              <a:buClr>
                <a:srgbClr val="000000"/>
              </a:buClr>
              <a:buSzPts val="1504"/>
              <a:buChar char="●"/>
            </a:pPr>
            <a:r>
              <a:rPr lang="en-US" sz="2000" cap="none" dirty="0">
                <a:solidFill>
                  <a:srgbClr val="000000"/>
                </a:solidFill>
              </a:rPr>
              <a:t>It show the data doesn't follow normal distribution.</a:t>
            </a:r>
          </a:p>
          <a:p>
            <a:pPr marL="457200" marR="0" lvl="0" indent="-324090" algn="l" rtl="0">
              <a:lnSpc>
                <a:spcPct val="90000"/>
              </a:lnSpc>
              <a:spcBef>
                <a:spcPts val="1000"/>
              </a:spcBef>
              <a:spcAft>
                <a:spcPts val="0"/>
              </a:spcAft>
              <a:buClr>
                <a:srgbClr val="000000"/>
              </a:buClr>
              <a:buSzPts val="1504"/>
              <a:buChar char="●"/>
            </a:pPr>
            <a:r>
              <a:rPr lang="en-US" cap="none" dirty="0">
                <a:solidFill>
                  <a:srgbClr val="000000"/>
                </a:solidFill>
              </a:rPr>
              <a:t>Right</a:t>
            </a:r>
            <a:r>
              <a:rPr lang="en-US" sz="2000" cap="none" dirty="0">
                <a:solidFill>
                  <a:srgbClr val="000000"/>
                </a:solidFill>
              </a:rPr>
              <a:t> skewed data</a:t>
            </a:r>
          </a:p>
          <a:p>
            <a:endParaRPr lang="en-IN" dirty="0"/>
          </a:p>
        </p:txBody>
      </p:sp>
      <p:pic>
        <p:nvPicPr>
          <p:cNvPr id="1026" name="Picture 2">
            <a:extLst>
              <a:ext uri="{FF2B5EF4-FFF2-40B4-BE49-F238E27FC236}">
                <a16:creationId xmlns:a16="http://schemas.microsoft.com/office/drawing/2014/main" id="{DC541607-8AD7-9315-1692-9762AB7159FB}"/>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172202" y="1355037"/>
            <a:ext cx="6019798" cy="4211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584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D0F9A-87D6-B49C-C5E9-CAA4212324A7}"/>
              </a:ext>
            </a:extLst>
          </p:cNvPr>
          <p:cNvSpPr>
            <a:spLocks noGrp="1"/>
          </p:cNvSpPr>
          <p:nvPr>
            <p:ph type="title"/>
          </p:nvPr>
        </p:nvSpPr>
        <p:spPr>
          <a:xfrm>
            <a:off x="913774" y="76979"/>
            <a:ext cx="10364451" cy="1254671"/>
          </a:xfrm>
        </p:spPr>
        <p:txBody>
          <a:bodyPr/>
          <a:lstStyle/>
          <a:p>
            <a:pPr algn="l"/>
            <a:r>
              <a:rPr lang="en-US" dirty="0"/>
              <a:t>      </a:t>
            </a:r>
            <a:r>
              <a:rPr lang="en-US" sz="4800" cap="none" dirty="0">
                <a:solidFill>
                  <a:schemeClr val="accent1"/>
                </a:solidFill>
              </a:rPr>
              <a:t>Line plot</a:t>
            </a:r>
            <a:endParaRPr lang="en-IN" sz="4800" dirty="0">
              <a:solidFill>
                <a:schemeClr val="accent1"/>
              </a:solidFill>
            </a:endParaRPr>
          </a:p>
        </p:txBody>
      </p:sp>
      <p:sp>
        <p:nvSpPr>
          <p:cNvPr id="3" name="Content Placeholder 2">
            <a:extLst>
              <a:ext uri="{FF2B5EF4-FFF2-40B4-BE49-F238E27FC236}">
                <a16:creationId xmlns:a16="http://schemas.microsoft.com/office/drawing/2014/main" id="{46B70F0F-1863-E29F-9220-F36E3ED5C72C}"/>
              </a:ext>
            </a:extLst>
          </p:cNvPr>
          <p:cNvSpPr>
            <a:spLocks noGrp="1"/>
          </p:cNvSpPr>
          <p:nvPr>
            <p:ph sz="quarter" idx="13"/>
          </p:nvPr>
        </p:nvSpPr>
        <p:spPr>
          <a:xfrm>
            <a:off x="177553" y="1212994"/>
            <a:ext cx="5167544" cy="5347604"/>
          </a:xfrm>
        </p:spPr>
        <p:txBody>
          <a:bodyPr>
            <a:normAutofit fontScale="85000" lnSpcReduction="10000"/>
          </a:bodyPr>
          <a:lstStyle/>
          <a:p>
            <a:pPr marL="0" lvl="0" indent="0" algn="l" rtl="0">
              <a:spcBef>
                <a:spcPts val="0"/>
              </a:spcBef>
              <a:spcAft>
                <a:spcPts val="0"/>
              </a:spcAft>
              <a:buNone/>
            </a:pPr>
            <a:r>
              <a:rPr lang="en-US" sz="2400" b="1" cap="none" dirty="0">
                <a:solidFill>
                  <a:schemeClr val="tx2">
                    <a:lumMod val="75000"/>
                  </a:schemeClr>
                </a:solidFill>
              </a:rPr>
              <a:t>Inferences</a:t>
            </a:r>
            <a:r>
              <a:rPr lang="en-US" sz="1800" b="1" cap="none" dirty="0">
                <a:solidFill>
                  <a:schemeClr val="tx2">
                    <a:lumMod val="75000"/>
                  </a:schemeClr>
                </a:solidFill>
                <a:highlight>
                  <a:srgbClr val="FFFFFF"/>
                </a:highlight>
              </a:rPr>
              <a:t> </a:t>
            </a:r>
            <a:r>
              <a:rPr lang="en-US" b="1" cap="none" dirty="0">
                <a:solidFill>
                  <a:schemeClr val="tx2">
                    <a:lumMod val="75000"/>
                  </a:schemeClr>
                </a:solidFill>
              </a:rPr>
              <a:t>:</a:t>
            </a:r>
          </a:p>
          <a:p>
            <a:pPr marL="0" lvl="0" indent="0" algn="l" rtl="0">
              <a:spcBef>
                <a:spcPts val="1000"/>
              </a:spcBef>
              <a:spcAft>
                <a:spcPts val="0"/>
              </a:spcAft>
              <a:buNone/>
            </a:pPr>
            <a:r>
              <a:rPr lang="en-US" b="1" i="1" cap="none" dirty="0">
                <a:solidFill>
                  <a:schemeClr val="tx2">
                    <a:lumMod val="75000"/>
                  </a:schemeClr>
                </a:solidFill>
              </a:rPr>
              <a:t>Trend:</a:t>
            </a:r>
          </a:p>
          <a:p>
            <a:pPr marL="457200" lvl="0" indent="-311150" algn="l" rtl="0">
              <a:spcBef>
                <a:spcPts val="1000"/>
              </a:spcBef>
              <a:spcAft>
                <a:spcPts val="0"/>
              </a:spcAft>
              <a:buSzPts val="1300"/>
              <a:buChar char="●"/>
            </a:pPr>
            <a:r>
              <a:rPr lang="en-US" sz="2000" b="1" cap="none" dirty="0">
                <a:solidFill>
                  <a:schemeClr val="tx2">
                    <a:lumMod val="75000"/>
                  </a:schemeClr>
                </a:solidFill>
              </a:rPr>
              <a:t>The price was steady</a:t>
            </a:r>
            <a:r>
              <a:rPr lang="en-US" sz="3200" b="1" cap="none" dirty="0">
                <a:solidFill>
                  <a:schemeClr val="tx2">
                    <a:lumMod val="75000"/>
                  </a:schemeClr>
                </a:solidFill>
              </a:rPr>
              <a:t> </a:t>
            </a:r>
            <a:r>
              <a:rPr lang="en-US" b="1" cap="none" dirty="0">
                <a:solidFill>
                  <a:schemeClr val="tx2">
                    <a:lumMod val="75000"/>
                  </a:schemeClr>
                </a:solidFill>
              </a:rPr>
              <a:t>increasing till 2009($40 to $120).</a:t>
            </a:r>
          </a:p>
          <a:p>
            <a:pPr marL="457200" lvl="0" indent="-311150" algn="l" rtl="0">
              <a:spcBef>
                <a:spcPts val="1000"/>
              </a:spcBef>
              <a:spcAft>
                <a:spcPts val="0"/>
              </a:spcAft>
              <a:buSzPts val="1300"/>
              <a:buChar char="●"/>
            </a:pPr>
            <a:r>
              <a:rPr lang="en-US" sz="2000" b="1" cap="none" dirty="0">
                <a:solidFill>
                  <a:schemeClr val="tx2">
                    <a:lumMod val="75000"/>
                  </a:schemeClr>
                </a:solidFill>
              </a:rPr>
              <a:t>The price has dropped significantly in 2010 because of global recession hit. </a:t>
            </a:r>
          </a:p>
          <a:p>
            <a:pPr marL="457200" lvl="0" indent="-311150" algn="l" rtl="0">
              <a:spcBef>
                <a:spcPts val="1000"/>
              </a:spcBef>
              <a:spcAft>
                <a:spcPts val="0"/>
              </a:spcAft>
              <a:buSzPts val="1300"/>
              <a:buChar char="●"/>
            </a:pPr>
            <a:r>
              <a:rPr lang="en-US" sz="2000" b="1" cap="none" dirty="0">
                <a:solidFill>
                  <a:schemeClr val="tx2">
                    <a:lumMod val="75000"/>
                  </a:schemeClr>
                </a:solidFill>
              </a:rPr>
              <a:t>At the beginning of 2020, oil prices then again  declined by due to covid.</a:t>
            </a:r>
          </a:p>
          <a:p>
            <a:pPr marL="457200" lvl="0" indent="-311150" algn="l" rtl="0">
              <a:spcBef>
                <a:spcPts val="1000"/>
              </a:spcBef>
              <a:spcAft>
                <a:spcPts val="0"/>
              </a:spcAft>
              <a:buSzPts val="1300"/>
              <a:buChar char="●"/>
            </a:pPr>
            <a:r>
              <a:rPr lang="en-US" sz="2000" b="1" cap="none" dirty="0">
                <a:solidFill>
                  <a:schemeClr val="tx2">
                    <a:lumMod val="75000"/>
                  </a:schemeClr>
                </a:solidFill>
              </a:rPr>
              <a:t> It was observed that after the drop, towards the beginning of 2021 price started to climb to precovid </a:t>
            </a:r>
            <a:r>
              <a:rPr lang="en-US" b="1" cap="none" dirty="0">
                <a:solidFill>
                  <a:schemeClr val="tx2">
                    <a:lumMod val="75000"/>
                  </a:schemeClr>
                </a:solidFill>
              </a:rPr>
              <a:t>nu</a:t>
            </a:r>
            <a:r>
              <a:rPr lang="en-US" sz="2000" b="1" cap="none" dirty="0">
                <a:solidFill>
                  <a:schemeClr val="tx2">
                    <a:lumMod val="75000"/>
                  </a:schemeClr>
                </a:solidFill>
              </a:rPr>
              <a:t>mbers.</a:t>
            </a:r>
          </a:p>
          <a:p>
            <a:pPr marL="0" lvl="0" indent="0" algn="l" rtl="0">
              <a:spcBef>
                <a:spcPts val="1000"/>
              </a:spcBef>
              <a:spcAft>
                <a:spcPts val="0"/>
              </a:spcAft>
              <a:buNone/>
            </a:pPr>
            <a:r>
              <a:rPr lang="en-US" sz="2000" i="1" cap="none" dirty="0">
                <a:solidFill>
                  <a:schemeClr val="tx2">
                    <a:lumMod val="75000"/>
                  </a:schemeClr>
                </a:solidFill>
              </a:rPr>
              <a:t>Seasonality :</a:t>
            </a:r>
          </a:p>
          <a:p>
            <a:pPr marL="457200" lvl="0" indent="-311150" algn="l" rtl="0">
              <a:spcBef>
                <a:spcPts val="1000"/>
              </a:spcBef>
              <a:spcAft>
                <a:spcPts val="1000"/>
              </a:spcAft>
              <a:buSzPts val="1300"/>
              <a:buChar char="●"/>
            </a:pPr>
            <a:r>
              <a:rPr lang="en-US" sz="2000" cap="none" dirty="0">
                <a:solidFill>
                  <a:schemeClr val="tx2">
                    <a:lumMod val="75000"/>
                  </a:schemeClr>
                </a:solidFill>
              </a:rPr>
              <a:t>We can  see some weak seasonality from the data.</a:t>
            </a:r>
            <a:endParaRPr lang="en-US" sz="1800" cap="none" dirty="0">
              <a:solidFill>
                <a:schemeClr val="tx2">
                  <a:lumMod val="75000"/>
                </a:schemeClr>
              </a:solidFill>
            </a:endParaRPr>
          </a:p>
          <a:p>
            <a:pPr marL="457200" indent="-311150">
              <a:spcBef>
                <a:spcPts val="1000"/>
              </a:spcBef>
              <a:buSzPts val="1300"/>
              <a:buFont typeface="Arial"/>
              <a:buChar char="●"/>
            </a:pPr>
            <a:endParaRPr lang="en-US" sz="2000" b="1" dirty="0">
              <a:solidFill>
                <a:schemeClr val="tx2">
                  <a:lumMod val="75000"/>
                </a:schemeClr>
              </a:solidFill>
            </a:endParaRPr>
          </a:p>
          <a:p>
            <a:endParaRPr lang="en-IN" dirty="0"/>
          </a:p>
        </p:txBody>
      </p:sp>
      <p:pic>
        <p:nvPicPr>
          <p:cNvPr id="2052" name="Picture 4">
            <a:extLst>
              <a:ext uri="{FF2B5EF4-FFF2-40B4-BE49-F238E27FC236}">
                <a16:creationId xmlns:a16="http://schemas.microsoft.com/office/drawing/2014/main" id="{AF67B3B9-220F-974D-CDFE-F467ED52A0D6}"/>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5415379" y="550416"/>
            <a:ext cx="6702640" cy="5513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242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27DBF-7B87-ECDE-0046-F437AACCCEA9}"/>
              </a:ext>
            </a:extLst>
          </p:cNvPr>
          <p:cNvSpPr>
            <a:spLocks noGrp="1"/>
          </p:cNvSpPr>
          <p:nvPr>
            <p:ph type="title"/>
          </p:nvPr>
        </p:nvSpPr>
        <p:spPr>
          <a:xfrm>
            <a:off x="1002239" y="4994590"/>
            <a:ext cx="10364451" cy="1596177"/>
          </a:xfrm>
        </p:spPr>
        <p:txBody>
          <a:bodyPr>
            <a:normAutofit/>
          </a:bodyPr>
          <a:lstStyle/>
          <a:p>
            <a:pPr marL="342900" marR="0" lvl="0" indent="-342900" algn="l" rtl="0">
              <a:lnSpc>
                <a:spcPct val="100000"/>
              </a:lnSpc>
              <a:spcBef>
                <a:spcPts val="0"/>
              </a:spcBef>
              <a:spcAft>
                <a:spcPts val="0"/>
              </a:spcAft>
              <a:buFont typeface="Wingdings" panose="05000000000000000000" pitchFamily="2" charset="2"/>
              <a:buChar char="Ø"/>
            </a:pPr>
            <a:r>
              <a:rPr lang="en-US" sz="2400" i="1" cap="none" dirty="0">
                <a:solidFill>
                  <a:schemeClr val="dk1"/>
                </a:solidFill>
              </a:rPr>
              <a:t>Stationarity</a:t>
            </a:r>
            <a:r>
              <a:rPr lang="en-US" sz="2400" cap="none" dirty="0">
                <a:solidFill>
                  <a:schemeClr val="dk1"/>
                </a:solidFill>
                <a:latin typeface="Roboto"/>
                <a:ea typeface="Roboto"/>
                <a:cs typeface="Roboto"/>
                <a:sym typeface="Roboto"/>
              </a:rPr>
              <a:t>:</a:t>
            </a:r>
            <a:br>
              <a:rPr lang="en-US" sz="2400" cap="none" dirty="0">
                <a:solidFill>
                  <a:schemeClr val="dk1"/>
                </a:solidFill>
                <a:latin typeface="Roboto"/>
                <a:ea typeface="Roboto"/>
                <a:cs typeface="Roboto"/>
                <a:sym typeface="Roboto"/>
              </a:rPr>
            </a:br>
            <a:r>
              <a:rPr lang="en-US" sz="2400" cap="none" dirty="0">
                <a:solidFill>
                  <a:schemeClr val="dk1"/>
                </a:solidFill>
                <a:latin typeface="Roboto"/>
                <a:ea typeface="Roboto"/>
                <a:cs typeface="Roboto"/>
                <a:sym typeface="Roboto"/>
              </a:rPr>
              <a:t>                     As the mean is changing in different time period we can say        the data is not stationary.</a:t>
            </a:r>
            <a:br>
              <a:rPr lang="en-US" sz="2400" cap="none" dirty="0">
                <a:solidFill>
                  <a:schemeClr val="dk1"/>
                </a:solidFill>
                <a:latin typeface="Roboto"/>
                <a:ea typeface="Roboto"/>
                <a:cs typeface="Roboto"/>
                <a:sym typeface="Roboto"/>
              </a:rPr>
            </a:br>
            <a:endParaRPr lang="en-IN" sz="2400" cap="none" dirty="0"/>
          </a:p>
        </p:txBody>
      </p:sp>
      <p:pic>
        <p:nvPicPr>
          <p:cNvPr id="3074" name="Picture 2">
            <a:extLst>
              <a:ext uri="{FF2B5EF4-FFF2-40B4-BE49-F238E27FC236}">
                <a16:creationId xmlns:a16="http://schemas.microsoft.com/office/drawing/2014/main" id="{9E16A5CE-1CFD-C72E-53E0-764C795286A9}"/>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03682" y="422923"/>
            <a:ext cx="10582182" cy="449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197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EDE5-DD31-4478-0431-6E88CFC88B15}"/>
              </a:ext>
            </a:extLst>
          </p:cNvPr>
          <p:cNvSpPr>
            <a:spLocks noGrp="1"/>
          </p:cNvSpPr>
          <p:nvPr>
            <p:ph type="title"/>
          </p:nvPr>
        </p:nvSpPr>
        <p:spPr>
          <a:xfrm>
            <a:off x="807242" y="106533"/>
            <a:ext cx="4137619" cy="1189608"/>
          </a:xfrm>
        </p:spPr>
        <p:txBody>
          <a:bodyPr>
            <a:normAutofit/>
          </a:bodyPr>
          <a:lstStyle/>
          <a:p>
            <a:r>
              <a:rPr lang="en-US" sz="2400" cap="none" dirty="0">
                <a:solidFill>
                  <a:schemeClr val="bg2">
                    <a:lumMod val="50000"/>
                  </a:schemeClr>
                </a:solidFill>
              </a:rPr>
              <a:t>Lowest and Highest price</a:t>
            </a:r>
            <a:endParaRPr lang="en-IN" sz="2400" cap="none" dirty="0">
              <a:solidFill>
                <a:schemeClr val="bg2">
                  <a:lumMod val="50000"/>
                </a:schemeClr>
              </a:solidFill>
            </a:endParaRPr>
          </a:p>
        </p:txBody>
      </p:sp>
      <p:sp>
        <p:nvSpPr>
          <p:cNvPr id="3" name="Content Placeholder 2">
            <a:extLst>
              <a:ext uri="{FF2B5EF4-FFF2-40B4-BE49-F238E27FC236}">
                <a16:creationId xmlns:a16="http://schemas.microsoft.com/office/drawing/2014/main" id="{215171DB-0938-A47A-CD85-E325C49E8796}"/>
              </a:ext>
            </a:extLst>
          </p:cNvPr>
          <p:cNvSpPr>
            <a:spLocks noGrp="1"/>
          </p:cNvSpPr>
          <p:nvPr>
            <p:ph sz="quarter" idx="13"/>
          </p:nvPr>
        </p:nvSpPr>
        <p:spPr>
          <a:xfrm>
            <a:off x="568171" y="5175681"/>
            <a:ext cx="10156054" cy="1240259"/>
          </a:xfrm>
        </p:spPr>
        <p:txBody>
          <a:bodyPr/>
          <a:lstStyle/>
          <a:p>
            <a:pPr>
              <a:buFont typeface="Wingdings" panose="05000000000000000000" pitchFamily="2" charset="2"/>
              <a:buChar char="Ø"/>
            </a:pPr>
            <a:r>
              <a:rPr lang="en-IN" sz="2000" cap="none" dirty="0">
                <a:solidFill>
                  <a:schemeClr val="accent5">
                    <a:lumMod val="75000"/>
                  </a:schemeClr>
                </a:solidFill>
                <a:latin typeface="Arial Rounded MT Bold" panose="020F0704030504030204" pitchFamily="34" charset="0"/>
              </a:rPr>
              <a:t>In the above plot that the lowest price was recorded at 1998 which is 9.1$ and the apex of the price was at 2008 which is 143.95$.</a:t>
            </a:r>
            <a:endParaRPr lang="en-IN" cap="none" dirty="0">
              <a:solidFill>
                <a:schemeClr val="accent5">
                  <a:lumMod val="75000"/>
                </a:schemeClr>
              </a:solidFill>
            </a:endParaRPr>
          </a:p>
        </p:txBody>
      </p:sp>
      <p:pic>
        <p:nvPicPr>
          <p:cNvPr id="4098" name="Picture 2">
            <a:extLst>
              <a:ext uri="{FF2B5EF4-FFF2-40B4-BE49-F238E27FC236}">
                <a16:creationId xmlns:a16="http://schemas.microsoft.com/office/drawing/2014/main" id="{B2B5FB2A-CC0A-A820-DAEB-A39E47594C88}"/>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568171" y="816745"/>
            <a:ext cx="10709429" cy="4208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728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3177-6668-6442-8571-07D9300E1D51}"/>
              </a:ext>
            </a:extLst>
          </p:cNvPr>
          <p:cNvSpPr>
            <a:spLocks noGrp="1"/>
          </p:cNvSpPr>
          <p:nvPr>
            <p:ph type="title"/>
          </p:nvPr>
        </p:nvSpPr>
        <p:spPr>
          <a:xfrm>
            <a:off x="913775" y="618517"/>
            <a:ext cx="1838303" cy="1112629"/>
          </a:xfrm>
        </p:spPr>
        <p:txBody>
          <a:bodyPr/>
          <a:lstStyle/>
          <a:p>
            <a:pPr algn="l"/>
            <a:r>
              <a:rPr lang="en-US" cap="none" dirty="0">
                <a:solidFill>
                  <a:schemeClr val="accent1">
                    <a:lumMod val="75000"/>
                  </a:schemeClr>
                </a:solidFill>
              </a:rPr>
              <a:t>Barplot</a:t>
            </a:r>
            <a:endParaRPr lang="en-IN" cap="none" dirty="0">
              <a:solidFill>
                <a:schemeClr val="accent1">
                  <a:lumMod val="75000"/>
                </a:schemeClr>
              </a:solidFill>
            </a:endParaRPr>
          </a:p>
        </p:txBody>
      </p:sp>
      <p:pic>
        <p:nvPicPr>
          <p:cNvPr id="5122" name="Picture 2">
            <a:extLst>
              <a:ext uri="{FF2B5EF4-FFF2-40B4-BE49-F238E27FC236}">
                <a16:creationId xmlns:a16="http://schemas.microsoft.com/office/drawing/2014/main" id="{3F61F45D-3ECF-A05B-EF1B-570482F18A1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9899" y="1340527"/>
            <a:ext cx="10724225" cy="5517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289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A326-CC22-D9B1-8C8C-6924F4DE0734}"/>
              </a:ext>
            </a:extLst>
          </p:cNvPr>
          <p:cNvSpPr>
            <a:spLocks noGrp="1"/>
          </p:cNvSpPr>
          <p:nvPr>
            <p:ph type="title"/>
          </p:nvPr>
        </p:nvSpPr>
        <p:spPr>
          <a:xfrm>
            <a:off x="762854" y="85817"/>
            <a:ext cx="4492727" cy="1245833"/>
          </a:xfrm>
        </p:spPr>
        <p:txBody>
          <a:bodyPr/>
          <a:lstStyle/>
          <a:p>
            <a:pPr algn="l"/>
            <a:r>
              <a:rPr lang="en-US" cap="none" dirty="0">
                <a:solidFill>
                  <a:srgbClr val="FF0000"/>
                </a:solidFill>
              </a:rPr>
              <a:t>Boxplot Year Wise</a:t>
            </a:r>
            <a:endParaRPr lang="en-IN" cap="none" dirty="0">
              <a:solidFill>
                <a:srgbClr val="FF0000"/>
              </a:solidFill>
            </a:endParaRPr>
          </a:p>
        </p:txBody>
      </p:sp>
      <p:sp>
        <p:nvSpPr>
          <p:cNvPr id="4" name="Text Placeholder 3">
            <a:extLst>
              <a:ext uri="{FF2B5EF4-FFF2-40B4-BE49-F238E27FC236}">
                <a16:creationId xmlns:a16="http://schemas.microsoft.com/office/drawing/2014/main" id="{58F16DD0-B9B2-E742-4746-F0FFB0E33B07}"/>
              </a:ext>
            </a:extLst>
          </p:cNvPr>
          <p:cNvSpPr>
            <a:spLocks noGrp="1"/>
          </p:cNvSpPr>
          <p:nvPr>
            <p:ph type="body" sz="half" idx="15"/>
          </p:nvPr>
        </p:nvSpPr>
        <p:spPr>
          <a:xfrm>
            <a:off x="265703" y="1158536"/>
            <a:ext cx="3995578" cy="4203577"/>
          </a:xfrm>
        </p:spPr>
        <p:txBody>
          <a:bodyPr>
            <a:normAutofit fontScale="92500" lnSpcReduction="10000"/>
          </a:bodyPr>
          <a:lstStyle/>
          <a:p>
            <a:pPr algn="l"/>
            <a:r>
              <a:rPr lang="en-GB" sz="1400" dirty="0">
                <a:solidFill>
                  <a:schemeClr val="dk1"/>
                </a:solidFill>
              </a:rPr>
              <a:t>Inferences</a:t>
            </a:r>
            <a:r>
              <a:rPr lang="en-GB" sz="1200" dirty="0">
                <a:solidFill>
                  <a:srgbClr val="4D5156"/>
                </a:solidFill>
                <a:highlight>
                  <a:srgbClr val="FFFFFF"/>
                </a:highlight>
              </a:rPr>
              <a:t> </a:t>
            </a:r>
            <a:r>
              <a:rPr lang="en-GB" sz="1200" dirty="0">
                <a:solidFill>
                  <a:schemeClr val="dk1"/>
                </a:solidFill>
              </a:rPr>
              <a:t> :-</a:t>
            </a:r>
          </a:p>
          <a:p>
            <a:pPr marL="171450" indent="-171450" algn="l">
              <a:buFont typeface="Wingdings" panose="05000000000000000000" pitchFamily="2" charset="2"/>
              <a:buChar char="Ø"/>
            </a:pPr>
            <a:r>
              <a:rPr lang="en-GB" sz="1200" cap="none" dirty="0">
                <a:solidFill>
                  <a:schemeClr val="dk1"/>
                </a:solidFill>
              </a:rPr>
              <a:t>    </a:t>
            </a:r>
            <a:r>
              <a:rPr lang="en-GB" cap="none" dirty="0">
                <a:solidFill>
                  <a:schemeClr val="dk1"/>
                </a:solidFill>
              </a:rPr>
              <a:t>Oil prices fell from high of $143.95 in June 2008 to a low of $39.09 in February 2009.</a:t>
            </a:r>
          </a:p>
          <a:p>
            <a:pPr marL="171450" indent="-171450" algn="l">
              <a:buFont typeface="Wingdings" panose="05000000000000000000" pitchFamily="2" charset="2"/>
              <a:buChar char="Ø"/>
            </a:pPr>
            <a:r>
              <a:rPr lang="en-GB" cap="none" dirty="0">
                <a:solidFill>
                  <a:schemeClr val="dk1"/>
                </a:solidFill>
              </a:rPr>
              <a:t>The lower price for oil due to the financial crisis was the major impact on the sector</a:t>
            </a:r>
          </a:p>
          <a:p>
            <a:pPr marL="171450" indent="-171450" algn="l">
              <a:buFont typeface="Wingdings" panose="05000000000000000000" pitchFamily="2" charset="2"/>
              <a:buChar char="Ø"/>
            </a:pPr>
            <a:r>
              <a:rPr lang="en-GB" cap="none" dirty="0">
                <a:solidFill>
                  <a:schemeClr val="dk1"/>
                </a:solidFill>
              </a:rPr>
              <a:t>2017(june) to  2018 (oct) was the boom year for oil market.</a:t>
            </a:r>
          </a:p>
          <a:p>
            <a:pPr marL="171450" lvl="0" indent="-171450" algn="l" rtl="0">
              <a:lnSpc>
                <a:spcPct val="105000"/>
              </a:lnSpc>
              <a:spcBef>
                <a:spcPts val="1000"/>
              </a:spcBef>
              <a:spcAft>
                <a:spcPts val="0"/>
              </a:spcAft>
              <a:buFont typeface="Wingdings" panose="05000000000000000000" pitchFamily="2" charset="2"/>
              <a:buChar char="Ø"/>
            </a:pPr>
            <a:r>
              <a:rPr lang="en-US" dirty="0">
                <a:solidFill>
                  <a:schemeClr val="dk1"/>
                </a:solidFill>
              </a:rPr>
              <a:t>2018</a:t>
            </a:r>
          </a:p>
          <a:p>
            <a:pPr marL="171450" lvl="0" indent="-171450">
              <a:lnSpc>
                <a:spcPct val="90000"/>
              </a:lnSpc>
              <a:spcBef>
                <a:spcPts val="1200"/>
              </a:spcBef>
              <a:buClr>
                <a:srgbClr val="202124"/>
              </a:buClr>
              <a:buSzPts val="1060"/>
              <a:buFont typeface="Wingdings" panose="05000000000000000000" pitchFamily="2" charset="2"/>
              <a:buChar char="§"/>
            </a:pPr>
            <a:r>
              <a:rPr lang="en-US" cap="none" dirty="0">
                <a:solidFill>
                  <a:schemeClr val="dk1"/>
                </a:solidFill>
              </a:rPr>
              <a:t>The price of oil dropped in November 2018 because of  number of factors, including "rising petro-nations' oil production, the U.S. Shale oil boom, and swelling in north American oil inventories," according to market watch.</a:t>
            </a:r>
          </a:p>
          <a:p>
            <a:pPr marL="171450" lvl="0" indent="-171450" algn="l">
              <a:lnSpc>
                <a:spcPct val="90000"/>
              </a:lnSpc>
              <a:spcBef>
                <a:spcPts val="1200"/>
              </a:spcBef>
              <a:buClr>
                <a:srgbClr val="202124"/>
              </a:buClr>
              <a:buSzPts val="1060"/>
              <a:buFont typeface="Wingdings" panose="05000000000000000000" pitchFamily="2" charset="2"/>
              <a:buChar char="Ø"/>
            </a:pPr>
            <a:r>
              <a:rPr lang="en-US" cap="none" dirty="0">
                <a:solidFill>
                  <a:schemeClr val="dk1"/>
                </a:solidFill>
              </a:rPr>
              <a:t>2020</a:t>
            </a:r>
          </a:p>
          <a:p>
            <a:pPr marL="171450" lvl="0" indent="-171450" algn="l">
              <a:lnSpc>
                <a:spcPct val="90000"/>
              </a:lnSpc>
              <a:spcBef>
                <a:spcPts val="1200"/>
              </a:spcBef>
              <a:buClr>
                <a:srgbClr val="202124"/>
              </a:buClr>
              <a:buSzPts val="1060"/>
              <a:buFont typeface="Wingdings" panose="05000000000000000000" pitchFamily="2" charset="2"/>
              <a:buChar char="§"/>
            </a:pPr>
            <a:r>
              <a:rPr lang="en-US" cap="none" dirty="0">
                <a:solidFill>
                  <a:schemeClr val="dk1"/>
                </a:solidFill>
              </a:rPr>
              <a:t> </a:t>
            </a:r>
            <a:r>
              <a:rPr lang="en-GB" cap="none" dirty="0">
                <a:solidFill>
                  <a:schemeClr val="dk1"/>
                </a:solidFill>
              </a:rPr>
              <a:t>As rising covid cases prompted fears of demand slowdown, due to that the price of the oil dropped</a:t>
            </a:r>
            <a:endParaRPr lang="en-US" cap="none" dirty="0">
              <a:solidFill>
                <a:schemeClr val="dk1"/>
              </a:solidFill>
            </a:endParaRPr>
          </a:p>
          <a:p>
            <a:pPr marL="171450" lvl="0" indent="-171450" algn="l">
              <a:lnSpc>
                <a:spcPct val="90000"/>
              </a:lnSpc>
              <a:spcBef>
                <a:spcPts val="1200"/>
              </a:spcBef>
              <a:buClr>
                <a:srgbClr val="202124"/>
              </a:buClr>
              <a:buSzPts val="1060"/>
              <a:buFont typeface="Wingdings" panose="05000000000000000000" pitchFamily="2" charset="2"/>
              <a:buChar char="§"/>
            </a:pPr>
            <a:endParaRPr lang="en-US" sz="1200" cap="none" dirty="0">
              <a:solidFill>
                <a:schemeClr val="dk1"/>
              </a:solidFill>
            </a:endParaRPr>
          </a:p>
          <a:p>
            <a:pPr lvl="0">
              <a:lnSpc>
                <a:spcPct val="90000"/>
              </a:lnSpc>
              <a:spcBef>
                <a:spcPts val="1200"/>
              </a:spcBef>
              <a:buClr>
                <a:srgbClr val="202124"/>
              </a:buClr>
              <a:buSzPts val="1060"/>
            </a:pPr>
            <a:endParaRPr lang="en-US" sz="1200" cap="none" dirty="0">
              <a:solidFill>
                <a:schemeClr val="dk1"/>
              </a:solidFill>
            </a:endParaRPr>
          </a:p>
          <a:p>
            <a:pPr marL="171450" indent="-171450" algn="l">
              <a:buFont typeface="Wingdings" panose="05000000000000000000" pitchFamily="2" charset="2"/>
              <a:buChar char="Ø"/>
            </a:pPr>
            <a:endParaRPr lang="en-GB" sz="1200" cap="none" dirty="0">
              <a:solidFill>
                <a:schemeClr val="dk1"/>
              </a:solidFill>
            </a:endParaRPr>
          </a:p>
          <a:p>
            <a:pPr marL="171450" indent="-171450" algn="l">
              <a:buFont typeface="Wingdings" panose="05000000000000000000" pitchFamily="2" charset="2"/>
              <a:buChar char="Ø"/>
            </a:pPr>
            <a:endParaRPr lang="en-GB" sz="1200" dirty="0">
              <a:solidFill>
                <a:schemeClr val="dk1"/>
              </a:solidFill>
            </a:endParaRPr>
          </a:p>
          <a:p>
            <a:pPr lvl="0" indent="-295910">
              <a:lnSpc>
                <a:spcPct val="90000"/>
              </a:lnSpc>
              <a:spcBef>
                <a:spcPts val="1200"/>
              </a:spcBef>
              <a:buClr>
                <a:srgbClr val="202124"/>
              </a:buClr>
              <a:buSzPts val="1060"/>
            </a:pPr>
            <a:endParaRPr lang="en-US" sz="1200" cap="none" dirty="0">
              <a:solidFill>
                <a:schemeClr val="dk1"/>
              </a:solidFill>
            </a:endParaRPr>
          </a:p>
          <a:p>
            <a:pPr lvl="0">
              <a:lnSpc>
                <a:spcPct val="90000"/>
              </a:lnSpc>
              <a:spcBef>
                <a:spcPts val="1200"/>
              </a:spcBef>
              <a:buClr>
                <a:srgbClr val="202124"/>
              </a:buClr>
              <a:buSzPts val="1060"/>
            </a:pPr>
            <a:endParaRPr lang="en-US" sz="1200" cap="none" dirty="0">
              <a:solidFill>
                <a:schemeClr val="dk1"/>
              </a:solidFill>
            </a:endParaRPr>
          </a:p>
          <a:p>
            <a:pPr marL="171450" indent="-171450" algn="l">
              <a:buFont typeface="Wingdings" panose="05000000000000000000" pitchFamily="2" charset="2"/>
              <a:buChar char="Ø"/>
            </a:pPr>
            <a:endParaRPr lang="en-GB" sz="1200" dirty="0">
              <a:solidFill>
                <a:schemeClr val="dk1"/>
              </a:solidFill>
            </a:endParaRPr>
          </a:p>
          <a:p>
            <a:pPr algn="l"/>
            <a:endParaRPr lang="en-GB" sz="1200" dirty="0"/>
          </a:p>
          <a:p>
            <a:pPr algn="l"/>
            <a:endParaRPr lang="en-IN" dirty="0"/>
          </a:p>
        </p:txBody>
      </p:sp>
      <p:pic>
        <p:nvPicPr>
          <p:cNvPr id="6146" name="Picture 2">
            <a:extLst>
              <a:ext uri="{FF2B5EF4-FFF2-40B4-BE49-F238E27FC236}">
                <a16:creationId xmlns:a16="http://schemas.microsoft.com/office/drawing/2014/main" id="{111514EC-6A1F-727B-FD90-4CF78F466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0058" y="834501"/>
            <a:ext cx="7688062" cy="5122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77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DBEF-E7DB-671E-3C94-8D22C3EEBE40}"/>
              </a:ext>
            </a:extLst>
          </p:cNvPr>
          <p:cNvSpPr>
            <a:spLocks noGrp="1"/>
          </p:cNvSpPr>
          <p:nvPr>
            <p:ph type="title"/>
          </p:nvPr>
        </p:nvSpPr>
        <p:spPr>
          <a:xfrm>
            <a:off x="913794" y="435005"/>
            <a:ext cx="2228921" cy="511091"/>
          </a:xfrm>
        </p:spPr>
        <p:txBody>
          <a:bodyPr>
            <a:normAutofit fontScale="90000"/>
          </a:bodyPr>
          <a:lstStyle/>
          <a:p>
            <a:r>
              <a:rPr lang="en-US" cap="none" dirty="0">
                <a:solidFill>
                  <a:schemeClr val="accent1">
                    <a:lumMod val="50000"/>
                  </a:schemeClr>
                </a:solidFill>
              </a:rPr>
              <a:t>Heatmap</a:t>
            </a:r>
            <a:endParaRPr lang="en-IN" cap="none" dirty="0">
              <a:solidFill>
                <a:schemeClr val="accent1">
                  <a:lumMod val="50000"/>
                </a:schemeClr>
              </a:solidFill>
            </a:endParaRPr>
          </a:p>
        </p:txBody>
      </p:sp>
      <p:sp>
        <p:nvSpPr>
          <p:cNvPr id="4" name="Text Placeholder 3">
            <a:extLst>
              <a:ext uri="{FF2B5EF4-FFF2-40B4-BE49-F238E27FC236}">
                <a16:creationId xmlns:a16="http://schemas.microsoft.com/office/drawing/2014/main" id="{2CD0E771-B577-7603-F43E-98D72F7208FE}"/>
              </a:ext>
            </a:extLst>
          </p:cNvPr>
          <p:cNvSpPr>
            <a:spLocks noGrp="1"/>
          </p:cNvSpPr>
          <p:nvPr>
            <p:ph type="body" sz="half" idx="2"/>
          </p:nvPr>
        </p:nvSpPr>
        <p:spPr>
          <a:xfrm>
            <a:off x="152193" y="1327836"/>
            <a:ext cx="4952467" cy="4087544"/>
          </a:xfrm>
        </p:spPr>
        <p:txBody>
          <a:bodyPr>
            <a:normAutofit fontScale="92500" lnSpcReduction="10000"/>
          </a:bodyPr>
          <a:lstStyle/>
          <a:p>
            <a:pPr marL="285750" indent="-285750" algn="l">
              <a:buFont typeface="Wingdings" panose="05000000000000000000" pitchFamily="2" charset="2"/>
              <a:buChar char="Ø"/>
            </a:pPr>
            <a:r>
              <a:rPr lang="en-US" sz="1600" cap="none" dirty="0">
                <a:solidFill>
                  <a:schemeClr val="dk1"/>
                </a:solidFill>
              </a:rPr>
              <a:t>The darker the colour the lesser the value and lightest the colour the highest the value.</a:t>
            </a:r>
          </a:p>
          <a:p>
            <a:pPr marL="285750" indent="-285750" algn="l">
              <a:buFont typeface="Wingdings" panose="05000000000000000000" pitchFamily="2" charset="2"/>
              <a:buChar char="Ø"/>
            </a:pPr>
            <a:r>
              <a:rPr lang="en-GB" sz="1600" cap="none" dirty="0">
                <a:solidFill>
                  <a:schemeClr val="dk1"/>
                </a:solidFill>
              </a:rPr>
              <a:t>The all time high prices can be seen in recent months post epidemic in the month of June 2008 as high as 132.322 with continuation of rally in following month of July 2008 with price 132.718.</a:t>
            </a:r>
          </a:p>
          <a:p>
            <a:pPr marL="285750" indent="-285750" algn="l">
              <a:buFont typeface="Wingdings" panose="05000000000000000000" pitchFamily="2" charset="2"/>
              <a:buChar char="Ø"/>
            </a:pPr>
            <a:r>
              <a:rPr lang="en-GB" cap="none" dirty="0">
                <a:solidFill>
                  <a:schemeClr val="dk1"/>
                </a:solidFill>
              </a:rPr>
              <a:t>The all time lowest prices in the month of Dec 1998 as low as 9.82429.</a:t>
            </a:r>
          </a:p>
          <a:p>
            <a:pPr marL="285750" indent="-285750" algn="l">
              <a:buFont typeface="Wingdings" panose="05000000000000000000" pitchFamily="2" charset="2"/>
              <a:buChar char="Ø"/>
            </a:pPr>
            <a:r>
              <a:rPr lang="en-US" sz="1600" cap="none" dirty="0">
                <a:solidFill>
                  <a:schemeClr val="dk1"/>
                </a:solidFill>
              </a:rPr>
              <a:t>Finally, we can say that the prices are getting normal and touching highest which is a good symbol that now we have a stable demand of crude oil.</a:t>
            </a:r>
            <a:endParaRPr lang="en-US" sz="1200" cap="none" dirty="0"/>
          </a:p>
          <a:p>
            <a:pPr algn="l"/>
            <a:endParaRPr lang="en-GB" sz="1600" dirty="0">
              <a:solidFill>
                <a:schemeClr val="dk1"/>
              </a:solidFill>
            </a:endParaRPr>
          </a:p>
          <a:p>
            <a:pPr algn="l"/>
            <a:r>
              <a:rPr lang="en-GB" dirty="0">
                <a:solidFill>
                  <a:schemeClr val="dk1"/>
                </a:solidFill>
              </a:rPr>
              <a:t>  </a:t>
            </a:r>
            <a:endParaRPr lang="en-GB" sz="1600" dirty="0">
              <a:solidFill>
                <a:schemeClr val="dk1"/>
              </a:solidFill>
            </a:endParaRPr>
          </a:p>
          <a:p>
            <a:pPr marL="0" lvl="0" indent="0" algn="l" rtl="0">
              <a:lnSpc>
                <a:spcPct val="80000"/>
              </a:lnSpc>
              <a:spcBef>
                <a:spcPts val="1000"/>
              </a:spcBef>
              <a:spcAft>
                <a:spcPts val="0"/>
              </a:spcAft>
              <a:buSzPts val="688"/>
              <a:buNone/>
            </a:pPr>
            <a:endParaRPr lang="en-US" sz="1600" dirty="0">
              <a:solidFill>
                <a:srgbClr val="000000"/>
              </a:solidFill>
            </a:endParaRPr>
          </a:p>
          <a:p>
            <a:pPr algn="l"/>
            <a:endParaRPr lang="en-IN" dirty="0"/>
          </a:p>
        </p:txBody>
      </p:sp>
      <p:pic>
        <p:nvPicPr>
          <p:cNvPr id="10" name="Picture 2">
            <a:extLst>
              <a:ext uri="{FF2B5EF4-FFF2-40B4-BE49-F238E27FC236}">
                <a16:creationId xmlns:a16="http://schemas.microsoft.com/office/drawing/2014/main" id="{39762850-5788-E40E-BEC7-71ED6970129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577" b="2577"/>
          <a:stretch>
            <a:fillRect/>
          </a:stretch>
        </p:blipFill>
        <p:spPr bwMode="auto">
          <a:xfrm>
            <a:off x="5268272" y="164861"/>
            <a:ext cx="6578354" cy="4256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361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E63A8-AA40-D4AD-F4B2-B3EF8CB4411C}"/>
              </a:ext>
            </a:extLst>
          </p:cNvPr>
          <p:cNvSpPr>
            <a:spLocks noGrp="1"/>
          </p:cNvSpPr>
          <p:nvPr>
            <p:ph type="title"/>
          </p:nvPr>
        </p:nvSpPr>
        <p:spPr>
          <a:xfrm>
            <a:off x="1002553" y="268713"/>
            <a:ext cx="3320874" cy="1071816"/>
          </a:xfrm>
        </p:spPr>
        <p:txBody>
          <a:bodyPr/>
          <a:lstStyle/>
          <a:p>
            <a:pPr algn="l"/>
            <a:r>
              <a:rPr lang="en-US" cap="none" dirty="0">
                <a:solidFill>
                  <a:srgbClr val="0070C0"/>
                </a:solidFill>
              </a:rPr>
              <a:t>Lag Scatter Plot</a:t>
            </a:r>
            <a:endParaRPr lang="en-IN" cap="none" dirty="0">
              <a:solidFill>
                <a:srgbClr val="0070C0"/>
              </a:solidFill>
            </a:endParaRPr>
          </a:p>
        </p:txBody>
      </p:sp>
      <p:sp>
        <p:nvSpPr>
          <p:cNvPr id="3" name="Content Placeholder 2">
            <a:extLst>
              <a:ext uri="{FF2B5EF4-FFF2-40B4-BE49-F238E27FC236}">
                <a16:creationId xmlns:a16="http://schemas.microsoft.com/office/drawing/2014/main" id="{40ACDD3B-1E03-4F65-130B-CB9FD6E19A14}"/>
              </a:ext>
            </a:extLst>
          </p:cNvPr>
          <p:cNvSpPr>
            <a:spLocks noGrp="1"/>
          </p:cNvSpPr>
          <p:nvPr>
            <p:ph sz="quarter" idx="13"/>
          </p:nvPr>
        </p:nvSpPr>
        <p:spPr>
          <a:xfrm>
            <a:off x="549789" y="1340529"/>
            <a:ext cx="5611314" cy="4891595"/>
          </a:xfrm>
        </p:spPr>
        <p:txBody>
          <a:bodyPr>
            <a:normAutofit/>
          </a:bodyPr>
          <a:lstStyle/>
          <a:p>
            <a:pPr marL="457200" lvl="0" indent="-317500" algn="just" rtl="0">
              <a:spcBef>
                <a:spcPts val="0"/>
              </a:spcBef>
              <a:spcAft>
                <a:spcPts val="0"/>
              </a:spcAft>
              <a:buSzPts val="1400"/>
              <a:buChar char="●"/>
            </a:pPr>
            <a:r>
              <a:rPr lang="en-US" sz="2000" cap="none" dirty="0">
                <a:solidFill>
                  <a:schemeClr val="accent3">
                    <a:lumMod val="75000"/>
                  </a:schemeClr>
                </a:solidFill>
                <a:highlight>
                  <a:srgbClr val="FFFFFF"/>
                </a:highlight>
              </a:rPr>
              <a:t>A lag plot is a special type of scatter plot in which the x-axis represents the dataset with some time units behind or ahead as compared to the y-axis.</a:t>
            </a:r>
          </a:p>
          <a:p>
            <a:pPr marL="457200" lvl="0" indent="-311150" algn="just" rtl="0">
              <a:spcBef>
                <a:spcPts val="1000"/>
              </a:spcBef>
              <a:spcAft>
                <a:spcPts val="0"/>
              </a:spcAft>
              <a:buClr>
                <a:srgbClr val="273239"/>
              </a:buClr>
              <a:buSzPts val="1300"/>
              <a:buChar char="●"/>
            </a:pPr>
            <a:r>
              <a:rPr lang="en-US" sz="2000" cap="none" dirty="0">
                <a:solidFill>
                  <a:schemeClr val="accent3">
                    <a:lumMod val="75000"/>
                  </a:schemeClr>
                </a:solidFill>
                <a:highlight>
                  <a:srgbClr val="FFFFFF"/>
                </a:highlight>
              </a:rPr>
              <a:t>The difference between these time units is called lag.</a:t>
            </a:r>
          </a:p>
          <a:p>
            <a:pPr marL="0" lvl="0" indent="0" algn="l" rtl="0">
              <a:lnSpc>
                <a:spcPct val="80000"/>
              </a:lnSpc>
              <a:spcBef>
                <a:spcPts val="1000"/>
              </a:spcBef>
              <a:spcAft>
                <a:spcPts val="0"/>
              </a:spcAft>
              <a:buNone/>
            </a:pPr>
            <a:r>
              <a:rPr lang="en-US" sz="2400" cap="none" dirty="0">
                <a:solidFill>
                  <a:schemeClr val="dk1"/>
                </a:solidFill>
              </a:rPr>
              <a:t>Inferences</a:t>
            </a:r>
            <a:r>
              <a:rPr lang="en-US" sz="2000" cap="none" dirty="0">
                <a:solidFill>
                  <a:schemeClr val="dk1"/>
                </a:solidFill>
              </a:rPr>
              <a:t> :-</a:t>
            </a:r>
            <a:endParaRPr lang="en-US" sz="2000" cap="none" dirty="0">
              <a:solidFill>
                <a:srgbClr val="273239"/>
              </a:solidFill>
              <a:highlight>
                <a:srgbClr val="FFFFFF"/>
              </a:highlight>
            </a:endParaRPr>
          </a:p>
          <a:p>
            <a:pPr marL="457200" lvl="0" indent="-311150" algn="just" rtl="0">
              <a:spcBef>
                <a:spcPts val="1000"/>
              </a:spcBef>
              <a:spcAft>
                <a:spcPts val="0"/>
              </a:spcAft>
              <a:buClr>
                <a:srgbClr val="273239"/>
              </a:buClr>
              <a:buSzPts val="1300"/>
              <a:buChar char="●"/>
            </a:pPr>
            <a:r>
              <a:rPr lang="en-US" sz="2000" cap="none" dirty="0">
                <a:solidFill>
                  <a:srgbClr val="273239"/>
                </a:solidFill>
                <a:highlight>
                  <a:srgbClr val="FFFFFF"/>
                </a:highlight>
              </a:rPr>
              <a:t>Lag plot indicates that oil prices had </a:t>
            </a:r>
            <a:r>
              <a:rPr lang="en-US" sz="2000" b="1" cap="none" dirty="0">
                <a:solidFill>
                  <a:srgbClr val="273239"/>
                </a:solidFill>
                <a:highlight>
                  <a:srgbClr val="FFFFFF"/>
                </a:highlight>
              </a:rPr>
              <a:t>good positive correlation</a:t>
            </a:r>
            <a:r>
              <a:rPr lang="en-US" sz="2000" cap="none" dirty="0">
                <a:solidFill>
                  <a:srgbClr val="273239"/>
                </a:solidFill>
                <a:highlight>
                  <a:srgbClr val="FFFFFF"/>
                </a:highlight>
              </a:rPr>
              <a:t> relationship.</a:t>
            </a:r>
          </a:p>
          <a:p>
            <a:pPr marL="457200" lvl="0" indent="-311150" algn="just" rtl="0">
              <a:spcBef>
                <a:spcPts val="1000"/>
              </a:spcBef>
              <a:spcAft>
                <a:spcPts val="0"/>
              </a:spcAft>
              <a:buClr>
                <a:srgbClr val="273239"/>
              </a:buClr>
              <a:buSzPts val="1300"/>
              <a:buChar char="●"/>
            </a:pPr>
            <a:r>
              <a:rPr lang="en-US" sz="2000" cap="none" dirty="0" err="1">
                <a:solidFill>
                  <a:srgbClr val="273239"/>
                </a:solidFill>
                <a:highlight>
                  <a:srgbClr val="FFFFFF"/>
                </a:highlight>
              </a:rPr>
              <a:t>Hence,this</a:t>
            </a:r>
            <a:r>
              <a:rPr lang="en-US" sz="2000" cap="none" dirty="0">
                <a:solidFill>
                  <a:srgbClr val="273239"/>
                </a:solidFill>
                <a:highlight>
                  <a:srgbClr val="FFFFFF"/>
                </a:highlight>
              </a:rPr>
              <a:t> series is good for time series modelling as its showing autoregressive nature.</a:t>
            </a:r>
          </a:p>
          <a:p>
            <a:pPr marL="457200" lvl="0" indent="-311150" algn="just" rtl="0">
              <a:spcBef>
                <a:spcPts val="1000"/>
              </a:spcBef>
              <a:spcAft>
                <a:spcPts val="0"/>
              </a:spcAft>
              <a:buClr>
                <a:srgbClr val="273239"/>
              </a:buClr>
              <a:buSzPts val="1300"/>
              <a:buChar char="●"/>
            </a:pPr>
            <a:endParaRPr lang="en-IN" dirty="0"/>
          </a:p>
        </p:txBody>
      </p:sp>
      <p:pic>
        <p:nvPicPr>
          <p:cNvPr id="8194" name="Picture 2">
            <a:extLst>
              <a:ext uri="{FF2B5EF4-FFF2-40B4-BE49-F238E27FC236}">
                <a16:creationId xmlns:a16="http://schemas.microsoft.com/office/drawing/2014/main" id="{06D14BF6-45C0-7E4B-8DD1-D49187969A51}"/>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338544" y="268712"/>
            <a:ext cx="4939682" cy="3610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08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76E316-2947-298C-B936-0670244DA3FC}"/>
              </a:ext>
            </a:extLst>
          </p:cNvPr>
          <p:cNvSpPr txBox="1"/>
          <p:nvPr/>
        </p:nvSpPr>
        <p:spPr>
          <a:xfrm>
            <a:off x="1351625" y="231021"/>
            <a:ext cx="6094520" cy="461665"/>
          </a:xfrm>
          <a:prstGeom prst="rect">
            <a:avLst/>
          </a:prstGeom>
          <a:noFill/>
        </p:spPr>
        <p:txBody>
          <a:bodyPr wrap="square">
            <a:spAutoFit/>
          </a:bodyPr>
          <a:lstStyle/>
          <a:p>
            <a:r>
              <a:rPr lang="en-GB" sz="2400" b="1" dirty="0">
                <a:solidFill>
                  <a:srgbClr val="002776"/>
                </a:solidFill>
              </a:rPr>
              <a:t>Autocorrelation</a:t>
            </a:r>
            <a:r>
              <a:rPr lang="en-GB" b="1" dirty="0">
                <a:solidFill>
                  <a:srgbClr val="002776"/>
                </a:solidFill>
              </a:rPr>
              <a:t> </a:t>
            </a:r>
            <a:endParaRPr lang="en-IN" dirty="0"/>
          </a:p>
        </p:txBody>
      </p:sp>
      <p:sp>
        <p:nvSpPr>
          <p:cNvPr id="5" name="TextBox 4">
            <a:extLst>
              <a:ext uri="{FF2B5EF4-FFF2-40B4-BE49-F238E27FC236}">
                <a16:creationId xmlns:a16="http://schemas.microsoft.com/office/drawing/2014/main" id="{18EB843E-DC72-3A8C-2DB0-195437980B4C}"/>
              </a:ext>
            </a:extLst>
          </p:cNvPr>
          <p:cNvSpPr txBox="1"/>
          <p:nvPr/>
        </p:nvSpPr>
        <p:spPr>
          <a:xfrm>
            <a:off x="1192197" y="646441"/>
            <a:ext cx="9807606" cy="1477328"/>
          </a:xfrm>
          <a:prstGeom prst="rect">
            <a:avLst/>
          </a:prstGeom>
          <a:noFill/>
        </p:spPr>
        <p:txBody>
          <a:bodyPr wrap="square">
            <a:spAutoFit/>
          </a:bodyPr>
          <a:lstStyle/>
          <a:p>
            <a:pPr marL="0" lvl="0" indent="0" algn="l" rtl="0">
              <a:spcBef>
                <a:spcPts val="0"/>
              </a:spcBef>
              <a:spcAft>
                <a:spcPts val="0"/>
              </a:spcAft>
              <a:buNone/>
            </a:pPr>
            <a:r>
              <a:rPr lang="en-US" sz="1800" dirty="0"/>
              <a:t>To check the autocorrelation between the lagged values( </a:t>
            </a:r>
            <a:r>
              <a:rPr lang="en-US" sz="1800" dirty="0" err="1"/>
              <a:t>y</a:t>
            </a:r>
            <a:r>
              <a:rPr lang="en-US" sz="800" dirty="0" err="1"/>
              <a:t>t</a:t>
            </a:r>
            <a:r>
              <a:rPr lang="en-US" sz="800" dirty="0"/>
              <a:t> - </a:t>
            </a:r>
            <a:r>
              <a:rPr lang="en-US" sz="1800" dirty="0">
                <a:solidFill>
                  <a:schemeClr val="dk1"/>
                </a:solidFill>
              </a:rPr>
              <a:t>y</a:t>
            </a:r>
            <a:r>
              <a:rPr lang="en-US" sz="800" dirty="0">
                <a:solidFill>
                  <a:schemeClr val="dk1"/>
                </a:solidFill>
              </a:rPr>
              <a:t>t-1 </a:t>
            </a:r>
            <a:r>
              <a:rPr lang="en-US" sz="1800" dirty="0"/>
              <a:t>) at any stage is strong enough to build a model we will use the concept of </a:t>
            </a:r>
          </a:p>
          <a:p>
            <a:pPr marL="0" lvl="0" indent="0" algn="l" rtl="0">
              <a:spcBef>
                <a:spcPts val="0"/>
              </a:spcBef>
              <a:spcAft>
                <a:spcPts val="0"/>
              </a:spcAft>
              <a:buNone/>
            </a:pPr>
            <a:endParaRPr lang="en-US" sz="1800" dirty="0"/>
          </a:p>
          <a:p>
            <a:pPr marL="457200" lvl="0" indent="-304800" algn="l" rtl="0">
              <a:spcBef>
                <a:spcPts val="0"/>
              </a:spcBef>
              <a:spcAft>
                <a:spcPts val="0"/>
              </a:spcAft>
              <a:buSzPts val="1200"/>
              <a:buChar char="●"/>
            </a:pPr>
            <a:r>
              <a:rPr lang="en-US" sz="1800" b="1" i="1" dirty="0"/>
              <a:t>ACF (Autocorrelation Function)</a:t>
            </a:r>
          </a:p>
          <a:p>
            <a:pPr marL="457200" lvl="0" indent="-304800" algn="l" rtl="0">
              <a:spcBef>
                <a:spcPts val="0"/>
              </a:spcBef>
              <a:spcAft>
                <a:spcPts val="0"/>
              </a:spcAft>
              <a:buSzPts val="1200"/>
              <a:buChar char="●"/>
            </a:pPr>
            <a:r>
              <a:rPr lang="en-US" sz="1800" b="1" i="1" dirty="0"/>
              <a:t>PACF(Partial Autocorrelation Function)</a:t>
            </a:r>
          </a:p>
        </p:txBody>
      </p:sp>
      <p:pic>
        <p:nvPicPr>
          <p:cNvPr id="9218" name="Picture 2">
            <a:extLst>
              <a:ext uri="{FF2B5EF4-FFF2-40B4-BE49-F238E27FC236}">
                <a16:creationId xmlns:a16="http://schemas.microsoft.com/office/drawing/2014/main" id="{A157982A-839F-8EC5-AA01-97FEA8A5A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625" y="2027088"/>
            <a:ext cx="3676650" cy="246688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A3ECA70-5DEB-54AF-E431-A6B128284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820" y="2027088"/>
            <a:ext cx="3676650" cy="2514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EE55CAC-B479-115E-0CFB-AAC4163EBD66}"/>
              </a:ext>
            </a:extLst>
          </p:cNvPr>
          <p:cNvSpPr txBox="1"/>
          <p:nvPr/>
        </p:nvSpPr>
        <p:spPr>
          <a:xfrm>
            <a:off x="115409" y="4923428"/>
            <a:ext cx="12242307" cy="1168846"/>
          </a:xfrm>
          <a:prstGeom prst="rect">
            <a:avLst/>
          </a:prstGeom>
          <a:noFill/>
        </p:spPr>
        <p:txBody>
          <a:bodyPr wrap="square">
            <a:spAutoFit/>
          </a:bodyPr>
          <a:lstStyle/>
          <a:p>
            <a:pPr marL="0" marR="190500" lvl="0" indent="0" algn="l" rtl="0">
              <a:spcBef>
                <a:spcPts val="1100"/>
              </a:spcBef>
              <a:spcAft>
                <a:spcPts val="0"/>
              </a:spcAft>
              <a:buNone/>
            </a:pPr>
            <a:r>
              <a:rPr lang="en-US" sz="1600" b="1" dirty="0">
                <a:solidFill>
                  <a:schemeClr val="dk1"/>
                </a:solidFill>
              </a:rPr>
              <a:t>In this plot, the two dotted lines on either sides of 0 are the confidence intervals. These can be used to determine the ‘p’ and ‘q’ values as:</a:t>
            </a:r>
          </a:p>
          <a:p>
            <a:pPr marL="0" lvl="0" indent="457200" algn="l" rtl="0">
              <a:lnSpc>
                <a:spcPct val="115000"/>
              </a:lnSpc>
              <a:spcBef>
                <a:spcPts val="1100"/>
              </a:spcBef>
              <a:spcAft>
                <a:spcPts val="0"/>
              </a:spcAft>
              <a:buNone/>
            </a:pPr>
            <a:r>
              <a:rPr lang="en-US" sz="1600" dirty="0">
                <a:solidFill>
                  <a:schemeClr val="dk1"/>
                </a:solidFill>
              </a:rPr>
              <a:t>p – The lag value where the PACF chart crosses the upper confidence interval for the first time. If you notice closely, in this case p=1.</a:t>
            </a:r>
          </a:p>
          <a:p>
            <a:pPr marL="0" lvl="0" indent="457200" algn="l" rtl="0">
              <a:lnSpc>
                <a:spcPct val="115000"/>
              </a:lnSpc>
              <a:spcBef>
                <a:spcPts val="1100"/>
              </a:spcBef>
              <a:spcAft>
                <a:spcPts val="0"/>
              </a:spcAft>
              <a:buNone/>
            </a:pPr>
            <a:r>
              <a:rPr lang="en-US" sz="1600" dirty="0">
                <a:solidFill>
                  <a:schemeClr val="dk1"/>
                </a:solidFill>
              </a:rPr>
              <a:t>q– The lag value where the ACF chart crosses the upper confidence interval for the first time. If you notice closely, in this case q=1.</a:t>
            </a:r>
          </a:p>
        </p:txBody>
      </p:sp>
    </p:spTree>
    <p:extLst>
      <p:ext uri="{BB962C8B-B14F-4D97-AF65-F5344CB8AC3E}">
        <p14:creationId xmlns:p14="http://schemas.microsoft.com/office/powerpoint/2010/main" val="359261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0BE4-67B1-D0C6-73AA-E13014845E71}"/>
              </a:ext>
            </a:extLst>
          </p:cNvPr>
          <p:cNvSpPr>
            <a:spLocks noGrp="1"/>
          </p:cNvSpPr>
          <p:nvPr>
            <p:ph type="title"/>
          </p:nvPr>
        </p:nvSpPr>
        <p:spPr>
          <a:xfrm>
            <a:off x="-346857" y="-81341"/>
            <a:ext cx="4723545" cy="1596177"/>
          </a:xfrm>
        </p:spPr>
        <p:txBody>
          <a:bodyPr/>
          <a:lstStyle/>
          <a:p>
            <a:r>
              <a:rPr lang="en-US" dirty="0">
                <a:solidFill>
                  <a:srgbClr val="00B0F0"/>
                </a:solidFill>
              </a:rPr>
              <a:t>Team members</a:t>
            </a:r>
            <a:endParaRPr lang="en-IN" dirty="0">
              <a:solidFill>
                <a:srgbClr val="00B0F0"/>
              </a:solidFill>
            </a:endParaRPr>
          </a:p>
        </p:txBody>
      </p:sp>
      <p:sp>
        <p:nvSpPr>
          <p:cNvPr id="3" name="Content Placeholder 2">
            <a:extLst>
              <a:ext uri="{FF2B5EF4-FFF2-40B4-BE49-F238E27FC236}">
                <a16:creationId xmlns:a16="http://schemas.microsoft.com/office/drawing/2014/main" id="{3A4FEB25-2804-C7B4-6062-870797432B86}"/>
              </a:ext>
            </a:extLst>
          </p:cNvPr>
          <p:cNvSpPr>
            <a:spLocks noGrp="1"/>
          </p:cNvSpPr>
          <p:nvPr>
            <p:ph sz="quarter" idx="13"/>
          </p:nvPr>
        </p:nvSpPr>
        <p:spPr>
          <a:xfrm>
            <a:off x="0" y="1203325"/>
            <a:ext cx="6773662" cy="4167665"/>
          </a:xfrm>
        </p:spPr>
        <p:txBody>
          <a:bodyPr>
            <a:normAutofit fontScale="85000" lnSpcReduction="20000"/>
          </a:bodyPr>
          <a:lstStyle/>
          <a:p>
            <a:pPr marL="742950" indent="-742950">
              <a:buAutoNum type="arabicPeriod"/>
            </a:pPr>
            <a:r>
              <a:rPr lang="en-US" sz="3600" cap="none" dirty="0"/>
              <a:t>Harish Gone</a:t>
            </a:r>
          </a:p>
          <a:p>
            <a:pPr marL="742950" indent="-742950">
              <a:buAutoNum type="arabicPeriod"/>
            </a:pPr>
            <a:r>
              <a:rPr lang="en-US" sz="3600" cap="none" dirty="0"/>
              <a:t>M Sivasankari</a:t>
            </a:r>
          </a:p>
          <a:p>
            <a:pPr marL="742950" indent="-742950">
              <a:buAutoNum type="arabicPeriod"/>
            </a:pPr>
            <a:r>
              <a:rPr lang="en-US" sz="3600" cap="none" dirty="0"/>
              <a:t>Vivek</a:t>
            </a:r>
          </a:p>
          <a:p>
            <a:pPr marL="742950" indent="-742950">
              <a:buAutoNum type="arabicPeriod"/>
            </a:pPr>
            <a:r>
              <a:rPr lang="en-US" sz="3600" cap="none" dirty="0"/>
              <a:t>Chetan Bhat</a:t>
            </a:r>
          </a:p>
          <a:p>
            <a:pPr marL="742950" indent="-742950">
              <a:buAutoNum type="arabicPeriod"/>
            </a:pPr>
            <a:r>
              <a:rPr lang="en-US" sz="3600" cap="none" dirty="0"/>
              <a:t>Yogana Gowda B P</a:t>
            </a:r>
          </a:p>
          <a:p>
            <a:pPr marL="742950" indent="-742950">
              <a:buAutoNum type="arabicPeriod"/>
            </a:pPr>
            <a:r>
              <a:rPr lang="en-US" sz="3600" cap="none" dirty="0"/>
              <a:t>Dhairayasheel Dinesh Sadupatil</a:t>
            </a:r>
          </a:p>
          <a:p>
            <a:pPr marL="742950" indent="-742950">
              <a:buAutoNum type="arabicPeriod"/>
            </a:pPr>
            <a:r>
              <a:rPr lang="en-US" sz="3600" cap="none" dirty="0"/>
              <a:t>Arunesh Ankit</a:t>
            </a:r>
          </a:p>
          <a:p>
            <a:pPr marL="742950" indent="-742950">
              <a:buAutoNum type="arabicPeriod"/>
            </a:pPr>
            <a:endParaRPr lang="en-US" sz="3600" cap="none" dirty="0"/>
          </a:p>
          <a:p>
            <a:pPr marL="742950" indent="-742950">
              <a:buAutoNum type="arabicPeriod"/>
            </a:pPr>
            <a:endParaRPr lang="en-US" sz="3600" cap="none" dirty="0"/>
          </a:p>
          <a:p>
            <a:pPr marL="0" indent="0">
              <a:buNone/>
            </a:pPr>
            <a:endParaRPr lang="en-US" sz="3600" cap="none" dirty="0"/>
          </a:p>
          <a:p>
            <a:pPr marL="0" indent="0">
              <a:buNone/>
            </a:pPr>
            <a:endParaRPr lang="en-US" sz="3600" dirty="0"/>
          </a:p>
          <a:p>
            <a:pPr marL="742950" indent="-742950">
              <a:buAutoNum type="arabicPeriod"/>
            </a:pPr>
            <a:endParaRPr lang="en-IN" sz="4000" cap="none" dirty="0"/>
          </a:p>
        </p:txBody>
      </p:sp>
      <p:pic>
        <p:nvPicPr>
          <p:cNvPr id="6" name="Content Placeholder 5">
            <a:extLst>
              <a:ext uri="{FF2B5EF4-FFF2-40B4-BE49-F238E27FC236}">
                <a16:creationId xmlns:a16="http://schemas.microsoft.com/office/drawing/2014/main" id="{77D78EA7-40E0-5D07-769C-9C6415AB6AA9}"/>
              </a:ext>
            </a:extLst>
          </p:cNvPr>
          <p:cNvPicPr>
            <a:picLocks noGrp="1" noChangeAspect="1"/>
          </p:cNvPicPr>
          <p:nvPr>
            <p:ph sz="quarter" idx="14"/>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94772" y="1203325"/>
            <a:ext cx="5910671" cy="4842368"/>
          </a:xfrm>
        </p:spPr>
      </p:pic>
    </p:spTree>
    <p:extLst>
      <p:ext uri="{BB962C8B-B14F-4D97-AF65-F5344CB8AC3E}">
        <p14:creationId xmlns:p14="http://schemas.microsoft.com/office/powerpoint/2010/main" val="2388964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CA09-BD59-95D4-1206-D0ADB28B66E4}"/>
              </a:ext>
            </a:extLst>
          </p:cNvPr>
          <p:cNvSpPr>
            <a:spLocks noGrp="1"/>
          </p:cNvSpPr>
          <p:nvPr>
            <p:ph type="title"/>
          </p:nvPr>
        </p:nvSpPr>
        <p:spPr/>
        <p:txBody>
          <a:bodyPr>
            <a:normAutofit/>
          </a:bodyPr>
          <a:lstStyle/>
          <a:p>
            <a:pPr algn="l"/>
            <a:r>
              <a:rPr lang="en-US" sz="4000" cap="none" dirty="0">
                <a:solidFill>
                  <a:srgbClr val="00B0F0"/>
                </a:solidFill>
              </a:rPr>
              <a:t>Decomposition plot</a:t>
            </a:r>
            <a:endParaRPr lang="en-IN" sz="4000" cap="none" dirty="0">
              <a:solidFill>
                <a:srgbClr val="00B0F0"/>
              </a:solidFill>
            </a:endParaRPr>
          </a:p>
        </p:txBody>
      </p:sp>
      <p:pic>
        <p:nvPicPr>
          <p:cNvPr id="10242" name="Picture 2">
            <a:extLst>
              <a:ext uri="{FF2B5EF4-FFF2-40B4-BE49-F238E27FC236}">
                <a16:creationId xmlns:a16="http://schemas.microsoft.com/office/drawing/2014/main" id="{A7767D94-0A6A-FDC0-B356-336E1F0C4C90}"/>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535837" y="1775534"/>
            <a:ext cx="8362765" cy="459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316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D201-F5C5-375D-FB6E-F089382C511B}"/>
              </a:ext>
            </a:extLst>
          </p:cNvPr>
          <p:cNvSpPr>
            <a:spLocks noGrp="1"/>
          </p:cNvSpPr>
          <p:nvPr>
            <p:ph type="title"/>
          </p:nvPr>
        </p:nvSpPr>
        <p:spPr>
          <a:xfrm>
            <a:off x="780610" y="2074455"/>
            <a:ext cx="10364451" cy="1596177"/>
          </a:xfrm>
        </p:spPr>
        <p:txBody>
          <a:bodyPr>
            <a:normAutofit/>
          </a:bodyPr>
          <a:lstStyle/>
          <a:p>
            <a:pPr algn="l"/>
            <a:r>
              <a:rPr lang="en-US" sz="5400" dirty="0">
                <a:solidFill>
                  <a:srgbClr val="0070C0"/>
                </a:solidFill>
              </a:rPr>
              <a:t>           </a:t>
            </a:r>
            <a:r>
              <a:rPr lang="en-US" sz="5400" cap="none" dirty="0">
                <a:solidFill>
                  <a:srgbClr val="0070C0"/>
                </a:solidFill>
              </a:rPr>
              <a:t>Data Processing</a:t>
            </a:r>
            <a:endParaRPr lang="en-IN" sz="5400" dirty="0">
              <a:solidFill>
                <a:srgbClr val="0070C0"/>
              </a:solidFill>
            </a:endParaRPr>
          </a:p>
        </p:txBody>
      </p:sp>
    </p:spTree>
    <p:extLst>
      <p:ext uri="{BB962C8B-B14F-4D97-AF65-F5344CB8AC3E}">
        <p14:creationId xmlns:p14="http://schemas.microsoft.com/office/powerpoint/2010/main" val="601671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BBFCC1-5837-C69C-FD9F-9F9AF2486A2D}"/>
              </a:ext>
            </a:extLst>
          </p:cNvPr>
          <p:cNvSpPr txBox="1"/>
          <p:nvPr/>
        </p:nvSpPr>
        <p:spPr>
          <a:xfrm>
            <a:off x="810087" y="485597"/>
            <a:ext cx="6094520" cy="584775"/>
          </a:xfrm>
          <a:prstGeom prst="rect">
            <a:avLst/>
          </a:prstGeom>
          <a:noFill/>
        </p:spPr>
        <p:txBody>
          <a:bodyPr wrap="square">
            <a:spAutoFit/>
          </a:bodyPr>
          <a:lstStyle/>
          <a:p>
            <a:r>
              <a:rPr lang="en-GB" sz="3200" b="1" dirty="0">
                <a:solidFill>
                  <a:srgbClr val="002776"/>
                </a:solidFill>
              </a:rPr>
              <a:t>Stationarity</a:t>
            </a:r>
            <a:endParaRPr lang="en-IN" sz="3200" dirty="0"/>
          </a:p>
        </p:txBody>
      </p:sp>
      <p:sp>
        <p:nvSpPr>
          <p:cNvPr id="5" name="TextBox 4">
            <a:extLst>
              <a:ext uri="{FF2B5EF4-FFF2-40B4-BE49-F238E27FC236}">
                <a16:creationId xmlns:a16="http://schemas.microsoft.com/office/drawing/2014/main" id="{3DA3F7C8-3C9A-9662-FDAF-3FC0DFCC6D32}"/>
              </a:ext>
            </a:extLst>
          </p:cNvPr>
          <p:cNvSpPr txBox="1"/>
          <p:nvPr/>
        </p:nvSpPr>
        <p:spPr>
          <a:xfrm>
            <a:off x="810087" y="990473"/>
            <a:ext cx="5013664" cy="3242426"/>
          </a:xfrm>
          <a:prstGeom prst="rect">
            <a:avLst/>
          </a:prstGeom>
          <a:noFill/>
        </p:spPr>
        <p:txBody>
          <a:bodyPr wrap="square">
            <a:spAutoFit/>
          </a:bodyPr>
          <a:lstStyle/>
          <a:p>
            <a:pPr marL="0" lvl="0" indent="0" algn="l" rtl="0">
              <a:lnSpc>
                <a:spcPct val="100000"/>
              </a:lnSpc>
              <a:spcBef>
                <a:spcPts val="0"/>
              </a:spcBef>
              <a:spcAft>
                <a:spcPts val="0"/>
              </a:spcAft>
              <a:buNone/>
            </a:pPr>
            <a:r>
              <a:rPr lang="en-US" sz="1800" dirty="0">
                <a:solidFill>
                  <a:schemeClr val="dk1"/>
                </a:solidFill>
                <a:highlight>
                  <a:srgbClr val="FFFFFF"/>
                </a:highlight>
              </a:rPr>
              <a:t>A Stationary series is one whose statistical properties like mean, variance,do not vary with time</a:t>
            </a:r>
          </a:p>
          <a:p>
            <a:pPr marL="0" lvl="0" indent="0" algn="l" rtl="0">
              <a:lnSpc>
                <a:spcPct val="115000"/>
              </a:lnSpc>
              <a:spcBef>
                <a:spcPts val="1400"/>
              </a:spcBef>
              <a:spcAft>
                <a:spcPts val="0"/>
              </a:spcAft>
              <a:buNone/>
            </a:pPr>
            <a:r>
              <a:rPr lang="en-US" sz="1800" b="1" dirty="0">
                <a:solidFill>
                  <a:schemeClr val="dk1"/>
                </a:solidFill>
                <a:highlight>
                  <a:srgbClr val="FFFFFF"/>
                </a:highlight>
              </a:rPr>
              <a:t>Check for Stationarity</a:t>
            </a:r>
          </a:p>
          <a:p>
            <a:pPr marL="457200" lvl="0" indent="-304800" algn="l" rtl="0">
              <a:lnSpc>
                <a:spcPct val="100000"/>
              </a:lnSpc>
              <a:spcBef>
                <a:spcPts val="400"/>
              </a:spcBef>
              <a:spcAft>
                <a:spcPts val="0"/>
              </a:spcAft>
              <a:buClr>
                <a:schemeClr val="dk1"/>
              </a:buClr>
              <a:buSzPts val="1200"/>
              <a:buFont typeface="Roboto"/>
              <a:buChar char="●"/>
            </a:pPr>
            <a:r>
              <a:rPr lang="en-US" sz="1800" i="1" dirty="0">
                <a:solidFill>
                  <a:schemeClr val="dk1"/>
                </a:solidFill>
              </a:rPr>
              <a:t>Plotting Rolling Statistics:</a:t>
            </a:r>
          </a:p>
          <a:p>
            <a:pPr marL="457200" lvl="0" indent="0" algn="l" rtl="0">
              <a:lnSpc>
                <a:spcPct val="100000"/>
              </a:lnSpc>
              <a:spcBef>
                <a:spcPts val="1000"/>
              </a:spcBef>
              <a:spcAft>
                <a:spcPts val="0"/>
              </a:spcAft>
              <a:buNone/>
            </a:pPr>
            <a:r>
              <a:rPr lang="en-US" sz="1800" dirty="0">
                <a:solidFill>
                  <a:schemeClr val="dk1"/>
                </a:solidFill>
              </a:rPr>
              <a:t>Plot the moving average or moving variance and see if it varies with time</a:t>
            </a:r>
          </a:p>
          <a:p>
            <a:pPr marL="457200" lvl="0" indent="-304800" algn="l" rtl="0">
              <a:lnSpc>
                <a:spcPct val="100000"/>
              </a:lnSpc>
              <a:spcBef>
                <a:spcPts val="1000"/>
              </a:spcBef>
              <a:spcAft>
                <a:spcPts val="0"/>
              </a:spcAft>
              <a:buClr>
                <a:schemeClr val="dk1"/>
              </a:buClr>
              <a:buSzPts val="1200"/>
              <a:buChar char="●"/>
            </a:pPr>
            <a:r>
              <a:rPr lang="en-US" sz="1800" i="1" dirty="0">
                <a:solidFill>
                  <a:schemeClr val="dk1"/>
                </a:solidFill>
              </a:rPr>
              <a:t>Dickey-Fuller Test:</a:t>
            </a:r>
          </a:p>
          <a:p>
            <a:pPr marL="457200" lvl="0" indent="0" algn="l" rtl="0">
              <a:lnSpc>
                <a:spcPct val="100000"/>
              </a:lnSpc>
              <a:spcBef>
                <a:spcPts val="1000"/>
              </a:spcBef>
              <a:spcAft>
                <a:spcPts val="1000"/>
              </a:spcAft>
              <a:buNone/>
            </a:pPr>
            <a:r>
              <a:rPr lang="en-US" sz="1800" dirty="0">
                <a:solidFill>
                  <a:schemeClr val="dk1"/>
                </a:solidFill>
              </a:rPr>
              <a:t>One of the statistical tests for checking stationarity.</a:t>
            </a:r>
            <a:endParaRPr lang="en-US" sz="1800" dirty="0">
              <a:solidFill>
                <a:srgbClr val="273239"/>
              </a:solidFill>
            </a:endParaRPr>
          </a:p>
        </p:txBody>
      </p:sp>
      <p:sp>
        <p:nvSpPr>
          <p:cNvPr id="7" name="TextBox 6">
            <a:extLst>
              <a:ext uri="{FF2B5EF4-FFF2-40B4-BE49-F238E27FC236}">
                <a16:creationId xmlns:a16="http://schemas.microsoft.com/office/drawing/2014/main" id="{59A1E69F-4D26-CE8B-D622-7DB0653095EA}"/>
              </a:ext>
            </a:extLst>
          </p:cNvPr>
          <p:cNvSpPr txBox="1"/>
          <p:nvPr/>
        </p:nvSpPr>
        <p:spPr>
          <a:xfrm>
            <a:off x="472735" y="4232899"/>
            <a:ext cx="6094520" cy="707886"/>
          </a:xfrm>
          <a:prstGeom prst="rect">
            <a:avLst/>
          </a:prstGeom>
          <a:noFill/>
        </p:spPr>
        <p:txBody>
          <a:bodyPr wrap="square">
            <a:spAutoFit/>
          </a:bodyPr>
          <a:lstStyle/>
          <a:p>
            <a:pPr marL="0" lvl="0" indent="0" algn="l" rtl="0">
              <a:spcBef>
                <a:spcPts val="0"/>
              </a:spcBef>
              <a:spcAft>
                <a:spcPts val="0"/>
              </a:spcAft>
              <a:buNone/>
            </a:pPr>
            <a:r>
              <a:rPr lang="en-US" sz="2000" dirty="0"/>
              <a:t>From the above information we can say that data is </a:t>
            </a:r>
            <a:r>
              <a:rPr lang="en-US" sz="2000" b="1" i="1" dirty="0"/>
              <a:t>non stationary </a:t>
            </a:r>
            <a:r>
              <a:rPr lang="en-US" b="1" i="1" dirty="0"/>
              <a:t>.</a:t>
            </a:r>
          </a:p>
        </p:txBody>
      </p:sp>
      <p:pic>
        <p:nvPicPr>
          <p:cNvPr id="11266" name="Picture 2">
            <a:extLst>
              <a:ext uri="{FF2B5EF4-FFF2-40B4-BE49-F238E27FC236}">
                <a16:creationId xmlns:a16="http://schemas.microsoft.com/office/drawing/2014/main" id="{693A18FF-AE67-4BA8-EC35-F0DD21AB7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607" y="289633"/>
            <a:ext cx="4396667" cy="285306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6">
            <a:extLst>
              <a:ext uri="{FF2B5EF4-FFF2-40B4-BE49-F238E27FC236}">
                <a16:creationId xmlns:a16="http://schemas.microsoft.com/office/drawing/2014/main" id="{9FE01E82-A6A7-AD49-9539-6DBB0B01D735}"/>
              </a:ext>
            </a:extLst>
          </p:cNvPr>
          <p:cNvSpPr>
            <a:spLocks noChangeArrowheads="1"/>
          </p:cNvSpPr>
          <p:nvPr/>
        </p:nvSpPr>
        <p:spPr bwMode="auto">
          <a:xfrm>
            <a:off x="6904607" y="3198168"/>
            <a:ext cx="4236869"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Results of Dickey-Fuller 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Test Statistics                    -2.122381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p-value                             0.235611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#Lags Used                          29.000000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Number of Observations Used         9004.000000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Critical Value 1%                   -3.431076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Critical Value 5%                   -2.861861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Critical Value 10%                  -2.566941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dtype: float64</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201B6F5E-CD5B-F0F1-2390-FD4BCCD1CCB9}"/>
              </a:ext>
            </a:extLst>
          </p:cNvPr>
          <p:cNvSpPr txBox="1"/>
          <p:nvPr/>
        </p:nvSpPr>
        <p:spPr>
          <a:xfrm>
            <a:off x="1227708" y="5309295"/>
            <a:ext cx="9736584" cy="850105"/>
          </a:xfrm>
          <a:prstGeom prst="rect">
            <a:avLst/>
          </a:prstGeom>
          <a:noFill/>
        </p:spPr>
        <p:txBody>
          <a:bodyPr wrap="square">
            <a:spAutoFit/>
          </a:bodyPr>
          <a:lstStyle/>
          <a:p>
            <a:pPr marL="0" lvl="0" indent="0" algn="l" rtl="0">
              <a:lnSpc>
                <a:spcPct val="115000"/>
              </a:lnSpc>
              <a:spcBef>
                <a:spcPts val="0"/>
              </a:spcBef>
              <a:spcAft>
                <a:spcPts val="0"/>
              </a:spcAft>
              <a:buClr>
                <a:schemeClr val="dk1"/>
              </a:buClr>
              <a:buSzPts val="1100"/>
              <a:buFont typeface="Arial"/>
              <a:buNone/>
            </a:pPr>
            <a:r>
              <a:rPr lang="en-US" sz="1800" b="1" i="1" dirty="0">
                <a:solidFill>
                  <a:schemeClr val="dk1"/>
                </a:solidFill>
              </a:rPr>
              <a:t>p-value &gt; 0.05: </a:t>
            </a:r>
            <a:r>
              <a:rPr lang="en-US" sz="1800" dirty="0">
                <a:solidFill>
                  <a:schemeClr val="dk1"/>
                </a:solidFill>
              </a:rPr>
              <a:t>Accept the null hypothesis (H0), the data has a unit root and is non-stationary.</a:t>
            </a:r>
          </a:p>
          <a:p>
            <a:pPr marL="0" lvl="0" indent="0" algn="l" rtl="0">
              <a:lnSpc>
                <a:spcPct val="115000"/>
              </a:lnSpc>
              <a:spcBef>
                <a:spcPts val="1100"/>
              </a:spcBef>
              <a:spcAft>
                <a:spcPts val="500"/>
              </a:spcAft>
              <a:buClr>
                <a:schemeClr val="dk1"/>
              </a:buClr>
              <a:buSzPts val="1100"/>
              <a:buFont typeface="Arial"/>
              <a:buNone/>
            </a:pPr>
            <a:r>
              <a:rPr lang="en-US" sz="1800" b="1" i="1" dirty="0">
                <a:solidFill>
                  <a:schemeClr val="dk1"/>
                </a:solidFill>
              </a:rPr>
              <a:t>p-value &lt;= 0.05: </a:t>
            </a:r>
            <a:r>
              <a:rPr lang="en-US" sz="1800" dirty="0">
                <a:solidFill>
                  <a:schemeClr val="dk1"/>
                </a:solidFill>
              </a:rPr>
              <a:t>Reject the null hypothesis (H0), the data does not have a unit root and is stationary.</a:t>
            </a:r>
            <a:endParaRPr lang="en-US" dirty="0"/>
          </a:p>
        </p:txBody>
      </p:sp>
    </p:spTree>
    <p:extLst>
      <p:ext uri="{BB962C8B-B14F-4D97-AF65-F5344CB8AC3E}">
        <p14:creationId xmlns:p14="http://schemas.microsoft.com/office/powerpoint/2010/main" val="35855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F562-017C-3FA9-ABB2-A5E4703F3410}"/>
              </a:ext>
            </a:extLst>
          </p:cNvPr>
          <p:cNvSpPr>
            <a:spLocks noGrp="1"/>
          </p:cNvSpPr>
          <p:nvPr>
            <p:ph type="title"/>
          </p:nvPr>
        </p:nvSpPr>
        <p:spPr>
          <a:xfrm>
            <a:off x="913775" y="618517"/>
            <a:ext cx="10364451" cy="1210283"/>
          </a:xfrm>
        </p:spPr>
        <p:txBody>
          <a:bodyPr/>
          <a:lstStyle/>
          <a:p>
            <a:pPr algn="l"/>
            <a:r>
              <a:rPr lang="en-GB" b="1" cap="none" dirty="0">
                <a:solidFill>
                  <a:srgbClr val="002776"/>
                </a:solidFill>
              </a:rPr>
              <a:t>Converting non stationary to stationary</a:t>
            </a:r>
            <a:endParaRPr lang="en-IN" cap="none" dirty="0"/>
          </a:p>
        </p:txBody>
      </p:sp>
      <p:sp>
        <p:nvSpPr>
          <p:cNvPr id="3" name="Content Placeholder 2">
            <a:extLst>
              <a:ext uri="{FF2B5EF4-FFF2-40B4-BE49-F238E27FC236}">
                <a16:creationId xmlns:a16="http://schemas.microsoft.com/office/drawing/2014/main" id="{142CC4F7-1881-088F-1DB2-197011777EE2}"/>
              </a:ext>
            </a:extLst>
          </p:cNvPr>
          <p:cNvSpPr>
            <a:spLocks noGrp="1"/>
          </p:cNvSpPr>
          <p:nvPr>
            <p:ph sz="quarter" idx="13"/>
          </p:nvPr>
        </p:nvSpPr>
        <p:spPr/>
        <p:txBody>
          <a:bodyPr/>
          <a:lstStyle/>
          <a:p>
            <a:pPr marL="457200" lvl="0" indent="-317500" algn="l" rtl="0">
              <a:spcBef>
                <a:spcPts val="0"/>
              </a:spcBef>
              <a:spcAft>
                <a:spcPts val="0"/>
              </a:spcAft>
              <a:buSzPts val="1400"/>
              <a:buChar char="●"/>
            </a:pPr>
            <a:r>
              <a:rPr lang="en-US" cap="none" dirty="0"/>
              <a:t>To convert non stationary to stationary we have used </a:t>
            </a:r>
            <a:r>
              <a:rPr lang="en-US" b="1" cap="none" dirty="0"/>
              <a:t>differencing</a:t>
            </a:r>
            <a:r>
              <a:rPr lang="en-US" cap="none" dirty="0"/>
              <a:t> technique.</a:t>
            </a:r>
          </a:p>
          <a:p>
            <a:pPr marL="0" lvl="0" indent="0" algn="l" rtl="0">
              <a:spcBef>
                <a:spcPts val="0"/>
              </a:spcBef>
              <a:spcAft>
                <a:spcPts val="0"/>
              </a:spcAft>
              <a:buNone/>
            </a:pPr>
            <a:endParaRPr lang="en-US" cap="none" dirty="0"/>
          </a:p>
          <a:p>
            <a:pPr marL="457200" lvl="0" indent="-317500" algn="l" rtl="0">
              <a:spcBef>
                <a:spcPts val="0"/>
              </a:spcBef>
              <a:spcAft>
                <a:spcPts val="0"/>
              </a:spcAft>
              <a:buSzPts val="1400"/>
              <a:buChar char="●"/>
            </a:pPr>
            <a:r>
              <a:rPr lang="en-US" cap="none" dirty="0"/>
              <a:t>In differencing we subtract the values of the series with the values of the previous time periods</a:t>
            </a:r>
            <a:endParaRPr lang="en-IN" cap="none" dirty="0"/>
          </a:p>
        </p:txBody>
      </p:sp>
      <p:sp>
        <p:nvSpPr>
          <p:cNvPr id="6" name="Rectangle 2">
            <a:extLst>
              <a:ext uri="{FF2B5EF4-FFF2-40B4-BE49-F238E27FC236}">
                <a16:creationId xmlns:a16="http://schemas.microsoft.com/office/drawing/2014/main" id="{BA476F2D-0402-F3B9-FE2B-0BF6CA0A4D96}"/>
              </a:ext>
            </a:extLst>
          </p:cNvPr>
          <p:cNvSpPr>
            <a:spLocks noGrp="1" noChangeArrowheads="1"/>
          </p:cNvSpPr>
          <p:nvPr>
            <p:ph sz="quarter" idx="14"/>
          </p:nvPr>
        </p:nvSpPr>
        <p:spPr bwMode="auto">
          <a:xfrm>
            <a:off x="6921509" y="1962199"/>
            <a:ext cx="4356717"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Date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cap="none"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1987-05-20            NaN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1987-05-21           -0.18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1987-05-22            0.10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1987-05-25            0.05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1987-05-26            0.03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2022-12-13            2.14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2022-12-14            3.19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2022-12-15           -0.99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2022-12-16           -2.14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2022-12-19            1.46</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3440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CAF30E-234F-4522-702F-90488284FFBA}"/>
              </a:ext>
            </a:extLst>
          </p:cNvPr>
          <p:cNvSpPr txBox="1"/>
          <p:nvPr/>
        </p:nvSpPr>
        <p:spPr>
          <a:xfrm>
            <a:off x="1103048" y="577919"/>
            <a:ext cx="10002917" cy="523220"/>
          </a:xfrm>
          <a:prstGeom prst="rect">
            <a:avLst/>
          </a:prstGeom>
          <a:noFill/>
        </p:spPr>
        <p:txBody>
          <a:bodyPr wrap="square">
            <a:spAutoFit/>
          </a:bodyPr>
          <a:lstStyle/>
          <a:p>
            <a:pPr marL="0" lvl="0" indent="0" algn="l" rtl="0">
              <a:spcBef>
                <a:spcPts val="0"/>
              </a:spcBef>
              <a:spcAft>
                <a:spcPts val="0"/>
              </a:spcAft>
              <a:buNone/>
            </a:pPr>
            <a:r>
              <a:rPr lang="en-US" sz="2800" b="1" dirty="0">
                <a:solidFill>
                  <a:srgbClr val="002776"/>
                </a:solidFill>
              </a:rPr>
              <a:t>Checking Stationarity with Dickey-Fuller Test after Differencing</a:t>
            </a:r>
          </a:p>
        </p:txBody>
      </p:sp>
      <p:pic>
        <p:nvPicPr>
          <p:cNvPr id="14338" name="Picture 2">
            <a:extLst>
              <a:ext uri="{FF2B5EF4-FFF2-40B4-BE49-F238E27FC236}">
                <a16:creationId xmlns:a16="http://schemas.microsoft.com/office/drawing/2014/main" id="{FF5B506F-255E-1BD1-616A-8BBF3CF37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6043"/>
            <a:ext cx="5205914" cy="363429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62C0F93-4E8F-BAC4-EE31-4EE80F902448}"/>
              </a:ext>
            </a:extLst>
          </p:cNvPr>
          <p:cNvSpPr>
            <a:spLocks noChangeArrowheads="1"/>
          </p:cNvSpPr>
          <p:nvPr/>
        </p:nvSpPr>
        <p:spPr bwMode="auto">
          <a:xfrm>
            <a:off x="5637321" y="2235196"/>
            <a:ext cx="5850384"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Results of Dickey-Fuller 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Test Statistics                 -1.553166e+01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p-value                          2.216477e-28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#Lags Used                       2.800000e+01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Number of Observations Used      9.004000e+03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Critical Value 1%               -3.431076e+00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Critical Value 5%               -2.861861e+00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Critical Value 10%              -2.566941e+00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dtype: float64</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8593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1037D4-8249-941C-CD02-7F87E2BF1DAC}"/>
              </a:ext>
            </a:extLst>
          </p:cNvPr>
          <p:cNvSpPr txBox="1"/>
          <p:nvPr/>
        </p:nvSpPr>
        <p:spPr>
          <a:xfrm>
            <a:off x="1449278" y="645396"/>
            <a:ext cx="8564733" cy="646331"/>
          </a:xfrm>
          <a:prstGeom prst="rect">
            <a:avLst/>
          </a:prstGeom>
          <a:noFill/>
        </p:spPr>
        <p:txBody>
          <a:bodyPr wrap="square">
            <a:spAutoFit/>
          </a:bodyPr>
          <a:lstStyle/>
          <a:p>
            <a:r>
              <a:rPr lang="en-GB" sz="3600" b="1" dirty="0">
                <a:solidFill>
                  <a:srgbClr val="002776"/>
                </a:solidFill>
              </a:rPr>
              <a:t>ACF and PACF plot after differencing</a:t>
            </a:r>
            <a:endParaRPr lang="en-IN" sz="3600" dirty="0"/>
          </a:p>
        </p:txBody>
      </p:sp>
      <p:pic>
        <p:nvPicPr>
          <p:cNvPr id="15363" name="Picture 3">
            <a:extLst>
              <a:ext uri="{FF2B5EF4-FFF2-40B4-BE49-F238E27FC236}">
                <a16:creationId xmlns:a16="http://schemas.microsoft.com/office/drawing/2014/main" id="{2F7FBC78-CA67-3BCF-D267-0884D4FFD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002" y="1525369"/>
            <a:ext cx="4202744"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5365" name="Picture 5">
            <a:extLst>
              <a:ext uri="{FF2B5EF4-FFF2-40B4-BE49-F238E27FC236}">
                <a16:creationId xmlns:a16="http://schemas.microsoft.com/office/drawing/2014/main" id="{E7146C12-7C7A-94A8-C413-30020CEB3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7938" y="1525369"/>
            <a:ext cx="4305670" cy="2514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0BD046E-B8D7-D53F-1311-33BAC2382F08}"/>
              </a:ext>
            </a:extLst>
          </p:cNvPr>
          <p:cNvSpPr txBox="1"/>
          <p:nvPr/>
        </p:nvSpPr>
        <p:spPr>
          <a:xfrm>
            <a:off x="443884" y="4273611"/>
            <a:ext cx="11283518" cy="2182264"/>
          </a:xfrm>
          <a:prstGeom prst="rect">
            <a:avLst/>
          </a:prstGeom>
          <a:noFill/>
        </p:spPr>
        <p:txBody>
          <a:bodyPr wrap="square">
            <a:spAutoFit/>
          </a:bodyPr>
          <a:lstStyle/>
          <a:p>
            <a:pPr marL="0" marR="190500" lvl="0" indent="0" algn="l" rtl="0">
              <a:spcBef>
                <a:spcPts val="1100"/>
              </a:spcBef>
              <a:spcAft>
                <a:spcPts val="0"/>
              </a:spcAft>
              <a:buNone/>
            </a:pPr>
            <a:r>
              <a:rPr lang="en-US" sz="1800" b="1" dirty="0">
                <a:solidFill>
                  <a:schemeClr val="dk1"/>
                </a:solidFill>
              </a:rPr>
              <a:t>In this plot, the two dotted lines on either sides of 0 are the confidence intervals. These can be used to determine the ‘p’ and ‘q’ values as:</a:t>
            </a:r>
          </a:p>
          <a:p>
            <a:pPr marL="285750" lvl="0" indent="-285750" algn="l" rtl="0">
              <a:lnSpc>
                <a:spcPct val="115000"/>
              </a:lnSpc>
              <a:spcBef>
                <a:spcPts val="1100"/>
              </a:spcBef>
              <a:spcAft>
                <a:spcPts val="0"/>
              </a:spcAft>
              <a:buFont typeface="Wingdings" panose="05000000000000000000" pitchFamily="2" charset="2"/>
              <a:buChar char="Ø"/>
            </a:pPr>
            <a:r>
              <a:rPr lang="en-US" sz="1800" dirty="0">
                <a:solidFill>
                  <a:schemeClr val="dk1"/>
                </a:solidFill>
              </a:rPr>
              <a:t>p – The lag value where the PACF chart crosses the upper confidence interval for the first time. If you notice closely, in this case p=0</a:t>
            </a:r>
          </a:p>
          <a:p>
            <a:pPr marL="285750" lvl="0" indent="-285750" algn="l" rtl="0">
              <a:lnSpc>
                <a:spcPct val="115000"/>
              </a:lnSpc>
              <a:spcBef>
                <a:spcPts val="1100"/>
              </a:spcBef>
              <a:spcAft>
                <a:spcPts val="0"/>
              </a:spcAft>
              <a:buFont typeface="Wingdings" panose="05000000000000000000" pitchFamily="2" charset="2"/>
              <a:buChar char="Ø"/>
            </a:pPr>
            <a:r>
              <a:rPr lang="en-US" sz="1800" dirty="0">
                <a:solidFill>
                  <a:schemeClr val="dk1"/>
                </a:solidFill>
              </a:rPr>
              <a:t>q– The lag value where the ACF chart crosses the upper confidence interval for the first time. If you notice closely, in this case q=0</a:t>
            </a:r>
            <a:endParaRPr lang="en-US" dirty="0"/>
          </a:p>
        </p:txBody>
      </p:sp>
    </p:spTree>
    <p:extLst>
      <p:ext uri="{BB962C8B-B14F-4D97-AF65-F5344CB8AC3E}">
        <p14:creationId xmlns:p14="http://schemas.microsoft.com/office/powerpoint/2010/main" val="1284723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B5D0-DFE2-09FB-497A-FF919CA2882B}"/>
              </a:ext>
            </a:extLst>
          </p:cNvPr>
          <p:cNvSpPr>
            <a:spLocks noGrp="1"/>
          </p:cNvSpPr>
          <p:nvPr>
            <p:ph type="title"/>
          </p:nvPr>
        </p:nvSpPr>
        <p:spPr/>
        <p:txBody>
          <a:bodyPr/>
          <a:lstStyle/>
          <a:p>
            <a:r>
              <a:rPr lang="en-GB" sz="3600" b="1" cap="none" dirty="0">
                <a:solidFill>
                  <a:srgbClr val="002776"/>
                </a:solidFill>
              </a:rPr>
              <a:t>Decomposition plot after differencing</a:t>
            </a:r>
            <a:endParaRPr lang="en-IN" cap="none" dirty="0"/>
          </a:p>
        </p:txBody>
      </p:sp>
      <p:pic>
        <p:nvPicPr>
          <p:cNvPr id="16386" name="Picture 2">
            <a:extLst>
              <a:ext uri="{FF2B5EF4-FFF2-40B4-BE49-F238E27FC236}">
                <a16:creationId xmlns:a16="http://schemas.microsoft.com/office/drawing/2014/main" id="{AEEB1CB3-A9DD-4B6B-FB2B-11D2C3A59AEF}"/>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802167" y="2032987"/>
            <a:ext cx="7989903" cy="4367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422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9498-A996-3152-9605-75FF45D6E352}"/>
              </a:ext>
            </a:extLst>
          </p:cNvPr>
          <p:cNvSpPr>
            <a:spLocks noGrp="1"/>
          </p:cNvSpPr>
          <p:nvPr>
            <p:ph type="title"/>
          </p:nvPr>
        </p:nvSpPr>
        <p:spPr>
          <a:xfrm>
            <a:off x="913774" y="2065577"/>
            <a:ext cx="10364451" cy="1596177"/>
          </a:xfrm>
        </p:spPr>
        <p:txBody>
          <a:bodyPr/>
          <a:lstStyle/>
          <a:p>
            <a:pPr algn="l"/>
            <a:r>
              <a:rPr lang="en-US" dirty="0"/>
              <a:t>  </a:t>
            </a:r>
            <a:r>
              <a:rPr lang="en-US" sz="4000" cap="none" dirty="0">
                <a:solidFill>
                  <a:srgbClr val="00B0F0"/>
                </a:solidFill>
              </a:rPr>
              <a:t>Partition Series</a:t>
            </a:r>
            <a:endParaRPr lang="en-IN" sz="4000" dirty="0">
              <a:solidFill>
                <a:srgbClr val="00B0F0"/>
              </a:solidFill>
            </a:endParaRPr>
          </a:p>
        </p:txBody>
      </p:sp>
    </p:spTree>
    <p:extLst>
      <p:ext uri="{BB962C8B-B14F-4D97-AF65-F5344CB8AC3E}">
        <p14:creationId xmlns:p14="http://schemas.microsoft.com/office/powerpoint/2010/main" val="4194958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802D-E925-E2EA-6C23-A8EB71164AE1}"/>
              </a:ext>
            </a:extLst>
          </p:cNvPr>
          <p:cNvSpPr>
            <a:spLocks noGrp="1"/>
          </p:cNvSpPr>
          <p:nvPr>
            <p:ph type="title"/>
          </p:nvPr>
        </p:nvSpPr>
        <p:spPr/>
        <p:txBody>
          <a:bodyPr/>
          <a:lstStyle/>
          <a:p>
            <a:pPr algn="l"/>
            <a:r>
              <a:rPr lang="en-GB" sz="3600" b="1" cap="none" dirty="0">
                <a:solidFill>
                  <a:srgbClr val="002776"/>
                </a:solidFill>
              </a:rPr>
              <a:t>Splitting the data into test and train</a:t>
            </a:r>
            <a:endParaRPr lang="en-IN" cap="none" dirty="0"/>
          </a:p>
        </p:txBody>
      </p:sp>
      <p:sp>
        <p:nvSpPr>
          <p:cNvPr id="3" name="Content Placeholder 2">
            <a:extLst>
              <a:ext uri="{FF2B5EF4-FFF2-40B4-BE49-F238E27FC236}">
                <a16:creationId xmlns:a16="http://schemas.microsoft.com/office/drawing/2014/main" id="{7C83858B-AD71-099B-0E9F-B750F31809CC}"/>
              </a:ext>
            </a:extLst>
          </p:cNvPr>
          <p:cNvSpPr>
            <a:spLocks noGrp="1"/>
          </p:cNvSpPr>
          <p:nvPr>
            <p:ph sz="quarter" idx="13"/>
          </p:nvPr>
        </p:nvSpPr>
        <p:spPr>
          <a:xfrm>
            <a:off x="913774" y="1914331"/>
            <a:ext cx="10363826" cy="3424107"/>
          </a:xfrm>
        </p:spPr>
        <p:txBody>
          <a:bodyPr/>
          <a:lstStyle/>
          <a:p>
            <a:pPr>
              <a:buFont typeface="Wingdings" panose="05000000000000000000" pitchFamily="2" charset="2"/>
              <a:buChar char="Ø"/>
            </a:pPr>
            <a:r>
              <a:rPr lang="en-US" sz="2400" cap="none" dirty="0">
                <a:solidFill>
                  <a:schemeClr val="dk1"/>
                </a:solidFill>
              </a:rPr>
              <a:t>The final data after data processing was split into train data and test data</a:t>
            </a:r>
          </a:p>
          <a:p>
            <a:pPr marL="1371600" lvl="2" indent="-330200" algn="l" rtl="0">
              <a:spcBef>
                <a:spcPts val="1000"/>
              </a:spcBef>
              <a:spcAft>
                <a:spcPts val="0"/>
              </a:spcAft>
              <a:buClr>
                <a:schemeClr val="dk1"/>
              </a:buClr>
              <a:buSzPts val="1600"/>
              <a:buFont typeface="Open Sans"/>
              <a:buChar char="■"/>
            </a:pPr>
            <a:r>
              <a:rPr lang="en-US" sz="2400" cap="none" dirty="0">
                <a:solidFill>
                  <a:schemeClr val="dk1"/>
                </a:solidFill>
              </a:rPr>
              <a:t>Training data :8400</a:t>
            </a:r>
          </a:p>
          <a:p>
            <a:pPr marL="1371600" lvl="2" indent="-330200" algn="l" rtl="0">
              <a:spcBef>
                <a:spcPts val="1000"/>
              </a:spcBef>
              <a:spcAft>
                <a:spcPts val="1000"/>
              </a:spcAft>
              <a:buClr>
                <a:schemeClr val="dk1"/>
              </a:buClr>
              <a:buSzPts val="1600"/>
              <a:buFont typeface="Open Sans"/>
              <a:buChar char="■"/>
            </a:pPr>
            <a:r>
              <a:rPr lang="en-US" sz="2400" cap="none" dirty="0">
                <a:solidFill>
                  <a:schemeClr val="dk1"/>
                </a:solidFill>
              </a:rPr>
              <a:t>Test data :634 </a:t>
            </a:r>
          </a:p>
          <a:p>
            <a:pPr marL="0" indent="0">
              <a:buNone/>
            </a:pPr>
            <a:r>
              <a:rPr lang="en-IN" dirty="0"/>
              <a:t>                </a:t>
            </a:r>
          </a:p>
        </p:txBody>
      </p:sp>
    </p:spTree>
    <p:extLst>
      <p:ext uri="{BB962C8B-B14F-4D97-AF65-F5344CB8AC3E}">
        <p14:creationId xmlns:p14="http://schemas.microsoft.com/office/powerpoint/2010/main" val="2665964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ED17-1AAD-5FCE-B569-5BA6DBB5D8A7}"/>
              </a:ext>
            </a:extLst>
          </p:cNvPr>
          <p:cNvSpPr>
            <a:spLocks noGrp="1"/>
          </p:cNvSpPr>
          <p:nvPr>
            <p:ph type="title"/>
          </p:nvPr>
        </p:nvSpPr>
        <p:spPr>
          <a:xfrm>
            <a:off x="1100207" y="532661"/>
            <a:ext cx="3098932" cy="806064"/>
          </a:xfrm>
        </p:spPr>
        <p:txBody>
          <a:bodyPr/>
          <a:lstStyle/>
          <a:p>
            <a:pPr algn="l"/>
            <a:r>
              <a:rPr lang="en-US" cap="none" dirty="0">
                <a:solidFill>
                  <a:srgbClr val="00B0F0"/>
                </a:solidFill>
              </a:rPr>
              <a:t>Model building</a:t>
            </a:r>
            <a:endParaRPr lang="en-IN" cap="none" dirty="0">
              <a:solidFill>
                <a:srgbClr val="00B0F0"/>
              </a:solidFill>
            </a:endParaRPr>
          </a:p>
        </p:txBody>
      </p:sp>
      <p:graphicFrame>
        <p:nvGraphicFramePr>
          <p:cNvPr id="15" name="Table 15">
            <a:extLst>
              <a:ext uri="{FF2B5EF4-FFF2-40B4-BE49-F238E27FC236}">
                <a16:creationId xmlns:a16="http://schemas.microsoft.com/office/drawing/2014/main" id="{29A4F043-E50F-9768-DBD4-0D4569771928}"/>
              </a:ext>
            </a:extLst>
          </p:cNvPr>
          <p:cNvGraphicFramePr>
            <a:graphicFrameLocks noGrp="1"/>
          </p:cNvGraphicFramePr>
          <p:nvPr>
            <p:ph sz="quarter" idx="13"/>
            <p:extLst>
              <p:ext uri="{D42A27DB-BD31-4B8C-83A1-F6EECF244321}">
                <p14:modId xmlns:p14="http://schemas.microsoft.com/office/powerpoint/2010/main" val="3052877251"/>
              </p:ext>
            </p:extLst>
          </p:nvPr>
        </p:nvGraphicFramePr>
        <p:xfrm>
          <a:off x="1819922" y="1567973"/>
          <a:ext cx="6604988" cy="2225040"/>
        </p:xfrm>
        <a:graphic>
          <a:graphicData uri="http://schemas.openxmlformats.org/drawingml/2006/table">
            <a:tbl>
              <a:tblPr firstRow="1" bandRow="1">
                <a:tableStyleId>{F5AB1C69-6EDB-4FF4-983F-18BD219EF322}</a:tableStyleId>
              </a:tblPr>
              <a:tblGrid>
                <a:gridCol w="3302494">
                  <a:extLst>
                    <a:ext uri="{9D8B030D-6E8A-4147-A177-3AD203B41FA5}">
                      <a16:colId xmlns:a16="http://schemas.microsoft.com/office/drawing/2014/main" val="3159012538"/>
                    </a:ext>
                  </a:extLst>
                </a:gridCol>
                <a:gridCol w="3302494">
                  <a:extLst>
                    <a:ext uri="{9D8B030D-6E8A-4147-A177-3AD203B41FA5}">
                      <a16:colId xmlns:a16="http://schemas.microsoft.com/office/drawing/2014/main" val="1273888297"/>
                    </a:ext>
                  </a:extLst>
                </a:gridCol>
              </a:tblGrid>
              <a:tr h="370840">
                <a:tc>
                  <a:txBody>
                    <a:bodyPr/>
                    <a:lstStyle/>
                    <a:p>
                      <a:r>
                        <a:rPr lang="en-US" dirty="0"/>
                        <a:t>               Model</a:t>
                      </a:r>
                      <a:endParaRPr lang="en-IN" dirty="0"/>
                    </a:p>
                  </a:txBody>
                  <a:tcPr/>
                </a:tc>
                <a:tc>
                  <a:txBody>
                    <a:bodyPr/>
                    <a:lstStyle/>
                    <a:p>
                      <a:r>
                        <a:rPr lang="en-US" dirty="0"/>
                        <a:t>         Mape Value</a:t>
                      </a:r>
                      <a:endParaRPr lang="en-IN" dirty="0"/>
                    </a:p>
                  </a:txBody>
                  <a:tcPr/>
                </a:tc>
                <a:extLst>
                  <a:ext uri="{0D108BD9-81ED-4DB2-BD59-A6C34878D82A}">
                    <a16:rowId xmlns:a16="http://schemas.microsoft.com/office/drawing/2014/main" val="638393978"/>
                  </a:ext>
                </a:extLst>
              </a:tr>
              <a:tr h="370840">
                <a:tc>
                  <a:txBody>
                    <a:bodyPr/>
                    <a:lstStyle/>
                    <a:p>
                      <a:r>
                        <a:rPr lang="en-US" dirty="0"/>
                        <a:t>             SARIMA</a:t>
                      </a:r>
                      <a:endParaRPr lang="en-IN" dirty="0"/>
                    </a:p>
                  </a:txBody>
                  <a:tcPr/>
                </a:tc>
                <a:tc>
                  <a:txBody>
                    <a:bodyPr/>
                    <a:lstStyle/>
                    <a:p>
                      <a:r>
                        <a:rPr lang="en-US" dirty="0"/>
                        <a:t>            1.0837</a:t>
                      </a:r>
                      <a:endParaRPr lang="en-IN" dirty="0"/>
                    </a:p>
                  </a:txBody>
                  <a:tcPr/>
                </a:tc>
                <a:extLst>
                  <a:ext uri="{0D108BD9-81ED-4DB2-BD59-A6C34878D82A}">
                    <a16:rowId xmlns:a16="http://schemas.microsoft.com/office/drawing/2014/main" val="3429977451"/>
                  </a:ext>
                </a:extLst>
              </a:tr>
              <a:tr h="370840">
                <a:tc>
                  <a:txBody>
                    <a:bodyPr/>
                    <a:lstStyle/>
                    <a:p>
                      <a:r>
                        <a:rPr lang="en-US" dirty="0"/>
                        <a:t>             LSTM</a:t>
                      </a:r>
                      <a:endParaRPr lang="en-IN" dirty="0"/>
                    </a:p>
                  </a:txBody>
                  <a:tcPr/>
                </a:tc>
                <a:tc>
                  <a:txBody>
                    <a:bodyPr/>
                    <a:lstStyle/>
                    <a:p>
                      <a:r>
                        <a:rPr lang="en-US" dirty="0"/>
                        <a:t>            2.8545</a:t>
                      </a:r>
                      <a:endParaRPr lang="en-IN" dirty="0"/>
                    </a:p>
                  </a:txBody>
                  <a:tcPr/>
                </a:tc>
                <a:extLst>
                  <a:ext uri="{0D108BD9-81ED-4DB2-BD59-A6C34878D82A}">
                    <a16:rowId xmlns:a16="http://schemas.microsoft.com/office/drawing/2014/main" val="2844973056"/>
                  </a:ext>
                </a:extLst>
              </a:tr>
              <a:tr h="370840">
                <a:tc>
                  <a:txBody>
                    <a:bodyPr/>
                    <a:lstStyle/>
                    <a:p>
                      <a:r>
                        <a:rPr lang="en-US" dirty="0"/>
                        <a:t>             FB Prophet</a:t>
                      </a:r>
                      <a:endParaRPr lang="en-IN" dirty="0"/>
                    </a:p>
                  </a:txBody>
                  <a:tcPr/>
                </a:tc>
                <a:tc>
                  <a:txBody>
                    <a:bodyPr/>
                    <a:lstStyle/>
                    <a:p>
                      <a:r>
                        <a:rPr lang="en-US" dirty="0"/>
                        <a:t>            0.7727</a:t>
                      </a:r>
                      <a:endParaRPr lang="en-IN" dirty="0"/>
                    </a:p>
                  </a:txBody>
                  <a:tcPr/>
                </a:tc>
                <a:extLst>
                  <a:ext uri="{0D108BD9-81ED-4DB2-BD59-A6C34878D82A}">
                    <a16:rowId xmlns:a16="http://schemas.microsoft.com/office/drawing/2014/main" val="586286082"/>
                  </a:ext>
                </a:extLst>
              </a:tr>
              <a:tr h="370840">
                <a:tc>
                  <a:txBody>
                    <a:bodyPr/>
                    <a:lstStyle/>
                    <a:p>
                      <a:r>
                        <a:rPr lang="en-US" dirty="0"/>
                        <a:t>             Holt</a:t>
                      </a:r>
                      <a:endParaRPr lang="en-IN" dirty="0"/>
                    </a:p>
                  </a:txBody>
                  <a:tcPr/>
                </a:tc>
                <a:tc>
                  <a:txBody>
                    <a:bodyPr/>
                    <a:lstStyle/>
                    <a:p>
                      <a:r>
                        <a:rPr lang="en-US" dirty="0"/>
                        <a:t>             33.617</a:t>
                      </a:r>
                      <a:endParaRPr lang="en-IN" dirty="0"/>
                    </a:p>
                  </a:txBody>
                  <a:tcPr/>
                </a:tc>
                <a:extLst>
                  <a:ext uri="{0D108BD9-81ED-4DB2-BD59-A6C34878D82A}">
                    <a16:rowId xmlns:a16="http://schemas.microsoft.com/office/drawing/2014/main" val="529875728"/>
                  </a:ext>
                </a:extLst>
              </a:tr>
              <a:tr h="370840">
                <a:tc>
                  <a:txBody>
                    <a:bodyPr/>
                    <a:lstStyle/>
                    <a:p>
                      <a:r>
                        <a:rPr lang="en-US" dirty="0"/>
                        <a:t>             Holt Winter</a:t>
                      </a:r>
                      <a:endParaRPr lang="en-IN" dirty="0"/>
                    </a:p>
                  </a:txBody>
                  <a:tcPr/>
                </a:tc>
                <a:tc>
                  <a:txBody>
                    <a:bodyPr/>
                    <a:lstStyle/>
                    <a:p>
                      <a:r>
                        <a:rPr lang="en-US" dirty="0"/>
                        <a:t>             37.529</a:t>
                      </a:r>
                      <a:endParaRPr lang="en-IN" dirty="0"/>
                    </a:p>
                  </a:txBody>
                  <a:tcPr/>
                </a:tc>
                <a:extLst>
                  <a:ext uri="{0D108BD9-81ED-4DB2-BD59-A6C34878D82A}">
                    <a16:rowId xmlns:a16="http://schemas.microsoft.com/office/drawing/2014/main" val="1668467149"/>
                  </a:ext>
                </a:extLst>
              </a:tr>
            </a:tbl>
          </a:graphicData>
        </a:graphic>
      </p:graphicFrame>
      <p:sp>
        <p:nvSpPr>
          <p:cNvPr id="17" name="TextBox 16">
            <a:extLst>
              <a:ext uri="{FF2B5EF4-FFF2-40B4-BE49-F238E27FC236}">
                <a16:creationId xmlns:a16="http://schemas.microsoft.com/office/drawing/2014/main" id="{A1DA92A8-1D3D-33A2-C37F-44756B3B22F2}"/>
              </a:ext>
            </a:extLst>
          </p:cNvPr>
          <p:cNvSpPr txBox="1"/>
          <p:nvPr/>
        </p:nvSpPr>
        <p:spPr>
          <a:xfrm>
            <a:off x="967665" y="4759300"/>
            <a:ext cx="9223900" cy="646331"/>
          </a:xfrm>
          <a:prstGeom prst="rect">
            <a:avLst/>
          </a:prstGeom>
          <a:noFill/>
        </p:spPr>
        <p:txBody>
          <a:bodyPr wrap="square">
            <a:spAutoFit/>
          </a:bodyPr>
          <a:lstStyle/>
          <a:p>
            <a:pPr marL="457200" lvl="0" indent="-317500" algn="l" rtl="0">
              <a:spcBef>
                <a:spcPts val="0"/>
              </a:spcBef>
              <a:spcAft>
                <a:spcPts val="0"/>
              </a:spcAft>
              <a:buSzPts val="1400"/>
              <a:buChar char="●"/>
            </a:pPr>
            <a:r>
              <a:rPr lang="en-US" i="1" dirty="0"/>
              <a:t>The Forecast model was build based on SARIMA,LSTM and FB Prophet Models has it gives the least MAPE value</a:t>
            </a:r>
          </a:p>
        </p:txBody>
      </p:sp>
    </p:spTree>
    <p:extLst>
      <p:ext uri="{BB962C8B-B14F-4D97-AF65-F5344CB8AC3E}">
        <p14:creationId xmlns:p14="http://schemas.microsoft.com/office/powerpoint/2010/main" val="239651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DF1C-EB35-804D-48F0-32203D63AF90}"/>
              </a:ext>
            </a:extLst>
          </p:cNvPr>
          <p:cNvSpPr>
            <a:spLocks noGrp="1"/>
          </p:cNvSpPr>
          <p:nvPr>
            <p:ph type="title"/>
          </p:nvPr>
        </p:nvSpPr>
        <p:spPr/>
        <p:txBody>
          <a:bodyPr>
            <a:normAutofit/>
          </a:bodyPr>
          <a:lstStyle/>
          <a:p>
            <a:pPr algn="l"/>
            <a:r>
              <a:rPr lang="en-US" sz="4400" cap="none" dirty="0">
                <a:solidFill>
                  <a:schemeClr val="accent6">
                    <a:lumMod val="75000"/>
                  </a:schemeClr>
                </a:solidFill>
              </a:rPr>
              <a:t>Objective</a:t>
            </a:r>
            <a:endParaRPr lang="en-IN" sz="4400" cap="none" dirty="0">
              <a:solidFill>
                <a:schemeClr val="accent6">
                  <a:lumMod val="75000"/>
                </a:schemeClr>
              </a:solidFill>
            </a:endParaRPr>
          </a:p>
        </p:txBody>
      </p:sp>
      <p:sp>
        <p:nvSpPr>
          <p:cNvPr id="3" name="Content Placeholder 2">
            <a:extLst>
              <a:ext uri="{FF2B5EF4-FFF2-40B4-BE49-F238E27FC236}">
                <a16:creationId xmlns:a16="http://schemas.microsoft.com/office/drawing/2014/main" id="{F7FAF166-B8D0-3CED-C371-7E3625C93A0C}"/>
              </a:ext>
            </a:extLst>
          </p:cNvPr>
          <p:cNvSpPr>
            <a:spLocks noGrp="1"/>
          </p:cNvSpPr>
          <p:nvPr>
            <p:ph sz="quarter" idx="13"/>
          </p:nvPr>
        </p:nvSpPr>
        <p:spPr>
          <a:xfrm>
            <a:off x="776613" y="1716946"/>
            <a:ext cx="11039565" cy="4151194"/>
          </a:xfrm>
        </p:spPr>
        <p:txBody>
          <a:bodyPr>
            <a:normAutofit/>
          </a:bodyPr>
          <a:lstStyle/>
          <a:p>
            <a:pPr>
              <a:buFont typeface="Wingdings" panose="05000000000000000000" pitchFamily="2" charset="2"/>
              <a:buChar char="Ø"/>
            </a:pPr>
            <a:r>
              <a:rPr lang="en-US" sz="2800" cap="none" dirty="0">
                <a:latin typeface="Times New Roman" panose="02020603050405020304" pitchFamily="18" charset="0"/>
                <a:cs typeface="Times New Roman" panose="02020603050405020304" pitchFamily="18" charset="0"/>
              </a:rPr>
              <a:t>Oil is a product goes completely in a different direction for a single market event as the oil prices are rarely based on real-time data, instead, it is driven by externalities making our attempt to forecast it even more challenging.</a:t>
            </a:r>
          </a:p>
          <a:p>
            <a:pPr>
              <a:buFont typeface="Wingdings" panose="05000000000000000000" pitchFamily="2" charset="2"/>
              <a:buChar char="Ø"/>
            </a:pPr>
            <a:r>
              <a:rPr lang="en-US" sz="2800" cap="none" dirty="0">
                <a:latin typeface="Times New Roman" panose="02020603050405020304" pitchFamily="18" charset="0"/>
                <a:cs typeface="Times New Roman" panose="02020603050405020304" pitchFamily="18" charset="0"/>
              </a:rPr>
              <a:t>As the economy will be highly affected by oil prices our model will help to understand the pattern in prices to help the customers and businesses to make smart decisions. </a:t>
            </a:r>
            <a:endParaRPr lang="en-IN" sz="28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8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800" cap="none" dirty="0"/>
          </a:p>
        </p:txBody>
      </p:sp>
    </p:spTree>
    <p:extLst>
      <p:ext uri="{BB962C8B-B14F-4D97-AF65-F5344CB8AC3E}">
        <p14:creationId xmlns:p14="http://schemas.microsoft.com/office/powerpoint/2010/main" val="3805347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2BD128-1067-198B-5422-641377CEC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614" y="1496954"/>
            <a:ext cx="8916644" cy="5249008"/>
          </a:xfrm>
          <a:prstGeom prst="rect">
            <a:avLst/>
          </a:prstGeom>
        </p:spPr>
      </p:pic>
      <p:sp>
        <p:nvSpPr>
          <p:cNvPr id="6" name="TextBox 5">
            <a:extLst>
              <a:ext uri="{FF2B5EF4-FFF2-40B4-BE49-F238E27FC236}">
                <a16:creationId xmlns:a16="http://schemas.microsoft.com/office/drawing/2014/main" id="{0442DBB8-6A69-F495-A8C0-06F5B83E90A5}"/>
              </a:ext>
            </a:extLst>
          </p:cNvPr>
          <p:cNvSpPr txBox="1"/>
          <p:nvPr/>
        </p:nvSpPr>
        <p:spPr>
          <a:xfrm>
            <a:off x="1768875" y="769683"/>
            <a:ext cx="6094520" cy="584775"/>
          </a:xfrm>
          <a:prstGeom prst="rect">
            <a:avLst/>
          </a:prstGeom>
          <a:noFill/>
        </p:spPr>
        <p:txBody>
          <a:bodyPr wrap="square">
            <a:spAutoFit/>
          </a:bodyPr>
          <a:lstStyle/>
          <a:p>
            <a:r>
              <a:rPr lang="en-GB" sz="3200" b="1" dirty="0">
                <a:solidFill>
                  <a:srgbClr val="002776"/>
                </a:solidFill>
              </a:rPr>
              <a:t>SARIMA Model Summary</a:t>
            </a:r>
            <a:endParaRPr lang="en-IN" sz="3200" dirty="0"/>
          </a:p>
        </p:txBody>
      </p:sp>
    </p:spTree>
    <p:extLst>
      <p:ext uri="{BB962C8B-B14F-4D97-AF65-F5344CB8AC3E}">
        <p14:creationId xmlns:p14="http://schemas.microsoft.com/office/powerpoint/2010/main" val="4294675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88A41-7387-7782-0D93-4AC3A46D2F6B}"/>
              </a:ext>
            </a:extLst>
          </p:cNvPr>
          <p:cNvSpPr>
            <a:spLocks noGrp="1"/>
          </p:cNvSpPr>
          <p:nvPr>
            <p:ph type="title"/>
          </p:nvPr>
        </p:nvSpPr>
        <p:spPr/>
        <p:txBody>
          <a:bodyPr/>
          <a:lstStyle/>
          <a:p>
            <a:pPr algn="l"/>
            <a:r>
              <a:rPr lang="en-US" cap="none" dirty="0">
                <a:solidFill>
                  <a:srgbClr val="00B0F0"/>
                </a:solidFill>
              </a:rPr>
              <a:t>LSTM Mape Value</a:t>
            </a:r>
            <a:endParaRPr lang="en-IN" cap="none" dirty="0">
              <a:solidFill>
                <a:srgbClr val="00B0F0"/>
              </a:solidFill>
            </a:endParaRPr>
          </a:p>
        </p:txBody>
      </p:sp>
      <p:pic>
        <p:nvPicPr>
          <p:cNvPr id="5" name="Content Placeholder 4">
            <a:extLst>
              <a:ext uri="{FF2B5EF4-FFF2-40B4-BE49-F238E27FC236}">
                <a16:creationId xmlns:a16="http://schemas.microsoft.com/office/drawing/2014/main" id="{D82DFCA9-1997-802E-6B87-528D94D2E1C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45725" y="2214693"/>
            <a:ext cx="10363200" cy="2170875"/>
          </a:xfrm>
        </p:spPr>
      </p:pic>
    </p:spTree>
    <p:extLst>
      <p:ext uri="{BB962C8B-B14F-4D97-AF65-F5344CB8AC3E}">
        <p14:creationId xmlns:p14="http://schemas.microsoft.com/office/powerpoint/2010/main" val="4126524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2B9F-1B8C-2CFE-D2EC-03BD732DF6E9}"/>
              </a:ext>
            </a:extLst>
          </p:cNvPr>
          <p:cNvSpPr>
            <a:spLocks noGrp="1"/>
          </p:cNvSpPr>
          <p:nvPr>
            <p:ph type="title"/>
          </p:nvPr>
        </p:nvSpPr>
        <p:spPr>
          <a:xfrm>
            <a:off x="913775" y="618517"/>
            <a:ext cx="10364451" cy="1370081"/>
          </a:xfrm>
        </p:spPr>
        <p:txBody>
          <a:bodyPr/>
          <a:lstStyle/>
          <a:p>
            <a:pPr algn="l"/>
            <a:r>
              <a:rPr lang="en-US" dirty="0"/>
              <a:t>  </a:t>
            </a:r>
            <a:r>
              <a:rPr lang="en-US" cap="none" dirty="0">
                <a:solidFill>
                  <a:srgbClr val="00B0F0"/>
                </a:solidFill>
              </a:rPr>
              <a:t>Fb Prophet Mape Values</a:t>
            </a:r>
            <a:endParaRPr lang="en-IN" dirty="0">
              <a:solidFill>
                <a:srgbClr val="00B0F0"/>
              </a:solidFill>
            </a:endParaRPr>
          </a:p>
        </p:txBody>
      </p:sp>
      <p:pic>
        <p:nvPicPr>
          <p:cNvPr id="5" name="Content Placeholder 4">
            <a:extLst>
              <a:ext uri="{FF2B5EF4-FFF2-40B4-BE49-F238E27FC236}">
                <a16:creationId xmlns:a16="http://schemas.microsoft.com/office/drawing/2014/main" id="{402FB0E6-96FD-1002-7BB6-FC6A27205B2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78383" y="1811045"/>
            <a:ext cx="9357065" cy="4687409"/>
          </a:xfrm>
        </p:spPr>
      </p:pic>
    </p:spTree>
    <p:extLst>
      <p:ext uri="{BB962C8B-B14F-4D97-AF65-F5344CB8AC3E}">
        <p14:creationId xmlns:p14="http://schemas.microsoft.com/office/powerpoint/2010/main" val="198107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99E1-42B3-525F-0F63-B7513FBB4AE8}"/>
              </a:ext>
            </a:extLst>
          </p:cNvPr>
          <p:cNvSpPr>
            <a:spLocks noGrp="1"/>
          </p:cNvSpPr>
          <p:nvPr>
            <p:ph type="title"/>
          </p:nvPr>
        </p:nvSpPr>
        <p:spPr/>
        <p:txBody>
          <a:bodyPr/>
          <a:lstStyle/>
          <a:p>
            <a:pPr algn="l"/>
            <a:r>
              <a:rPr lang="en-US" dirty="0"/>
              <a:t> </a:t>
            </a:r>
            <a:r>
              <a:rPr lang="en-US" cap="none" dirty="0">
                <a:solidFill>
                  <a:srgbClr val="00B0F0"/>
                </a:solidFill>
              </a:rPr>
              <a:t>Holt and Holt Winters Mape Values</a:t>
            </a:r>
            <a:endParaRPr lang="en-IN" dirty="0">
              <a:solidFill>
                <a:srgbClr val="00B0F0"/>
              </a:solidFill>
            </a:endParaRPr>
          </a:p>
        </p:txBody>
      </p:sp>
      <p:pic>
        <p:nvPicPr>
          <p:cNvPr id="19" name="Content Placeholder 18">
            <a:extLst>
              <a:ext uri="{FF2B5EF4-FFF2-40B4-BE49-F238E27FC236}">
                <a16:creationId xmlns:a16="http://schemas.microsoft.com/office/drawing/2014/main" id="{115010AE-941C-F1DF-8AFD-E74BCDD46FF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72356" y="1953087"/>
            <a:ext cx="9871969" cy="4625266"/>
          </a:xfrm>
        </p:spPr>
      </p:pic>
    </p:spTree>
    <p:extLst>
      <p:ext uri="{BB962C8B-B14F-4D97-AF65-F5344CB8AC3E}">
        <p14:creationId xmlns:p14="http://schemas.microsoft.com/office/powerpoint/2010/main" val="714575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157F-23BE-054A-59FB-12D426EA555B}"/>
              </a:ext>
            </a:extLst>
          </p:cNvPr>
          <p:cNvSpPr>
            <a:spLocks noGrp="1"/>
          </p:cNvSpPr>
          <p:nvPr>
            <p:ph type="title"/>
          </p:nvPr>
        </p:nvSpPr>
        <p:spPr>
          <a:xfrm>
            <a:off x="1118587" y="352186"/>
            <a:ext cx="10364451" cy="1245795"/>
          </a:xfrm>
        </p:spPr>
        <p:txBody>
          <a:bodyPr/>
          <a:lstStyle/>
          <a:p>
            <a:pPr algn="l"/>
            <a:r>
              <a:rPr lang="en-GB" sz="3600" b="1" cap="none" dirty="0">
                <a:solidFill>
                  <a:schemeClr val="accent5"/>
                </a:solidFill>
              </a:rPr>
              <a:t>Model Deployment </a:t>
            </a:r>
            <a:r>
              <a:rPr lang="en-GB" b="1" cap="none" dirty="0">
                <a:solidFill>
                  <a:schemeClr val="accent5"/>
                </a:solidFill>
              </a:rPr>
              <a:t>U</a:t>
            </a:r>
            <a:r>
              <a:rPr lang="en-GB" sz="3600" b="1" cap="none" dirty="0">
                <a:solidFill>
                  <a:schemeClr val="accent5"/>
                </a:solidFill>
              </a:rPr>
              <a:t>sing </a:t>
            </a:r>
            <a:r>
              <a:rPr lang="en-GB" b="1" cap="none" dirty="0">
                <a:solidFill>
                  <a:schemeClr val="accent5"/>
                </a:solidFill>
              </a:rPr>
              <a:t>S</a:t>
            </a:r>
            <a:r>
              <a:rPr lang="en-GB" sz="3600" b="1" cap="none" dirty="0">
                <a:solidFill>
                  <a:schemeClr val="accent5"/>
                </a:solidFill>
              </a:rPr>
              <a:t>treamlit</a:t>
            </a:r>
            <a:endParaRPr lang="en-IN" cap="none" dirty="0">
              <a:solidFill>
                <a:schemeClr val="accent5"/>
              </a:solidFill>
            </a:endParaRPr>
          </a:p>
        </p:txBody>
      </p:sp>
      <p:pic>
        <p:nvPicPr>
          <p:cNvPr id="5" name="Content Placeholder 4">
            <a:extLst>
              <a:ext uri="{FF2B5EF4-FFF2-40B4-BE49-F238E27FC236}">
                <a16:creationId xmlns:a16="http://schemas.microsoft.com/office/drawing/2014/main" id="{4789EE96-0411-C6FE-DB06-3CA1D4B3F93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58283" y="1367161"/>
            <a:ext cx="8771138" cy="5246703"/>
          </a:xfrm>
        </p:spPr>
      </p:pic>
    </p:spTree>
    <p:extLst>
      <p:ext uri="{BB962C8B-B14F-4D97-AF65-F5344CB8AC3E}">
        <p14:creationId xmlns:p14="http://schemas.microsoft.com/office/powerpoint/2010/main" val="3955657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270C0-09E0-E99D-DF22-3EB6D4F115CE}"/>
              </a:ext>
            </a:extLst>
          </p:cNvPr>
          <p:cNvSpPr txBox="1"/>
          <p:nvPr/>
        </p:nvSpPr>
        <p:spPr>
          <a:xfrm>
            <a:off x="3291766" y="769683"/>
            <a:ext cx="5608468" cy="707886"/>
          </a:xfrm>
          <a:prstGeom prst="rect">
            <a:avLst/>
          </a:prstGeom>
          <a:noFill/>
        </p:spPr>
        <p:txBody>
          <a:bodyPr wrap="square">
            <a:spAutoFit/>
          </a:bodyPr>
          <a:lstStyle/>
          <a:p>
            <a:pPr marL="0" marR="0" lvl="0" indent="0" algn="l" rtl="0">
              <a:lnSpc>
                <a:spcPct val="100000"/>
              </a:lnSpc>
              <a:spcBef>
                <a:spcPts val="0"/>
              </a:spcBef>
              <a:spcAft>
                <a:spcPts val="0"/>
              </a:spcAft>
              <a:buNone/>
            </a:pPr>
            <a:r>
              <a:rPr lang="en-GB" sz="4000" b="1" dirty="0">
                <a:solidFill>
                  <a:schemeClr val="accent2">
                    <a:lumMod val="75000"/>
                  </a:schemeClr>
                </a:solidFill>
                <a:latin typeface="Times New Roman"/>
                <a:ea typeface="Times New Roman"/>
                <a:cs typeface="Times New Roman"/>
                <a:sym typeface="Times New Roman"/>
              </a:rPr>
              <a:t>CHALLENGES FACED</a:t>
            </a:r>
            <a:endParaRPr lang="en-GB" sz="4000" dirty="0">
              <a:solidFill>
                <a:schemeClr val="accent2">
                  <a:lumMod val="75000"/>
                </a:schemeClr>
              </a:solidFill>
            </a:endParaRPr>
          </a:p>
        </p:txBody>
      </p:sp>
      <p:grpSp>
        <p:nvGrpSpPr>
          <p:cNvPr id="4" name="Google Shape;314;p46">
            <a:extLst>
              <a:ext uri="{FF2B5EF4-FFF2-40B4-BE49-F238E27FC236}">
                <a16:creationId xmlns:a16="http://schemas.microsoft.com/office/drawing/2014/main" id="{2D1BF9FC-FAA6-3C85-C075-ADC0323D2182}"/>
              </a:ext>
            </a:extLst>
          </p:cNvPr>
          <p:cNvGrpSpPr/>
          <p:nvPr/>
        </p:nvGrpSpPr>
        <p:grpSpPr>
          <a:xfrm>
            <a:off x="1802167" y="2029569"/>
            <a:ext cx="7643674" cy="3592873"/>
            <a:chOff x="507922" y="-498493"/>
            <a:chExt cx="5088059" cy="5104238"/>
          </a:xfrm>
        </p:grpSpPr>
        <p:sp>
          <p:nvSpPr>
            <p:cNvPr id="5" name="Google Shape;315;p46">
              <a:extLst>
                <a:ext uri="{FF2B5EF4-FFF2-40B4-BE49-F238E27FC236}">
                  <a16:creationId xmlns:a16="http://schemas.microsoft.com/office/drawing/2014/main" id="{8CA79E07-2DFD-966D-267E-3092E469263D}"/>
                </a:ext>
              </a:extLst>
            </p:cNvPr>
            <p:cNvSpPr/>
            <p:nvPr/>
          </p:nvSpPr>
          <p:spPr>
            <a:xfrm>
              <a:off x="1935521" y="913179"/>
              <a:ext cx="2278200" cy="2278200"/>
            </a:xfrm>
            <a:prstGeom prst="ellipse">
              <a:avLst/>
            </a:prstGeom>
            <a:solidFill>
              <a:srgbClr val="FFFF00">
                <a:alpha val="49800"/>
              </a:srgbClr>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16;p46">
              <a:extLst>
                <a:ext uri="{FF2B5EF4-FFF2-40B4-BE49-F238E27FC236}">
                  <a16:creationId xmlns:a16="http://schemas.microsoft.com/office/drawing/2014/main" id="{ED1B20B9-E998-15A6-7B61-E9B841AE3099}"/>
                </a:ext>
              </a:extLst>
            </p:cNvPr>
            <p:cNvSpPr txBox="1"/>
            <p:nvPr/>
          </p:nvSpPr>
          <p:spPr>
            <a:xfrm>
              <a:off x="2269154" y="1246812"/>
              <a:ext cx="1611000" cy="1611000"/>
            </a:xfrm>
            <a:prstGeom prst="rect">
              <a:avLst/>
            </a:prstGeom>
            <a:noFill/>
            <a:ln>
              <a:noFill/>
            </a:ln>
          </p:spPr>
          <p:txBody>
            <a:bodyPr spcFirstLastPara="1" wrap="square" lIns="24125" tIns="24125" rIns="24125" bIns="24125" anchor="ctr" anchorCtr="0">
              <a:noAutofit/>
            </a:bodyPr>
            <a:lstStyle/>
            <a:p>
              <a:pPr marL="0" lvl="0" indent="0" algn="ctr" rtl="0">
                <a:lnSpc>
                  <a:spcPct val="90000"/>
                </a:lnSpc>
                <a:spcBef>
                  <a:spcPts val="0"/>
                </a:spcBef>
                <a:spcAft>
                  <a:spcPts val="0"/>
                </a:spcAft>
                <a:buClr>
                  <a:srgbClr val="000000"/>
                </a:buClr>
                <a:buSzPts val="1900"/>
                <a:buFont typeface="Century Gothic"/>
                <a:buNone/>
              </a:pPr>
              <a:r>
                <a:rPr lang="en-GB" sz="1900">
                  <a:latin typeface="Century Gothic"/>
                  <a:ea typeface="Century Gothic"/>
                  <a:cs typeface="Century Gothic"/>
                  <a:sym typeface="Century Gothic"/>
                </a:rPr>
                <a:t>CHALLENGES</a:t>
              </a:r>
              <a:endParaRPr sz="1900">
                <a:solidFill>
                  <a:schemeClr val="dk1"/>
                </a:solidFill>
                <a:latin typeface="Century Gothic"/>
                <a:ea typeface="Century Gothic"/>
                <a:cs typeface="Century Gothic"/>
                <a:sym typeface="Century Gothic"/>
              </a:endParaRPr>
            </a:p>
          </p:txBody>
        </p:sp>
        <p:sp>
          <p:nvSpPr>
            <p:cNvPr id="7" name="Google Shape;317;p46">
              <a:extLst>
                <a:ext uri="{FF2B5EF4-FFF2-40B4-BE49-F238E27FC236}">
                  <a16:creationId xmlns:a16="http://schemas.microsoft.com/office/drawing/2014/main" id="{848B25B9-D924-29C9-D9F6-CD82532B108A}"/>
                </a:ext>
              </a:extLst>
            </p:cNvPr>
            <p:cNvSpPr/>
            <p:nvPr/>
          </p:nvSpPr>
          <p:spPr>
            <a:xfrm>
              <a:off x="1920490" y="-498493"/>
              <a:ext cx="2308200" cy="2134200"/>
            </a:xfrm>
            <a:prstGeom prst="ellipse">
              <a:avLst/>
            </a:prstGeom>
            <a:solidFill>
              <a:srgbClr val="00B0F0">
                <a:alpha val="49800"/>
              </a:srgbClr>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8;p46">
              <a:extLst>
                <a:ext uri="{FF2B5EF4-FFF2-40B4-BE49-F238E27FC236}">
                  <a16:creationId xmlns:a16="http://schemas.microsoft.com/office/drawing/2014/main" id="{9F64AAE0-E402-5EE1-FDDE-EA6CBE0B82D7}"/>
                </a:ext>
              </a:extLst>
            </p:cNvPr>
            <p:cNvSpPr txBox="1"/>
            <p:nvPr/>
          </p:nvSpPr>
          <p:spPr>
            <a:xfrm>
              <a:off x="2258525" y="-185934"/>
              <a:ext cx="1632300" cy="1509300"/>
            </a:xfrm>
            <a:prstGeom prst="rect">
              <a:avLst/>
            </a:prstGeom>
            <a:noFill/>
            <a:ln>
              <a:noFill/>
            </a:ln>
          </p:spPr>
          <p:txBody>
            <a:bodyPr spcFirstLastPara="1" wrap="square" lIns="21575" tIns="21575" rIns="21575" bIns="21575" anchor="ctr" anchorCtr="0">
              <a:noAutofit/>
            </a:bodyPr>
            <a:lstStyle/>
            <a:p>
              <a:pPr marL="0" lvl="0" indent="0" algn="ctr" rtl="0">
                <a:lnSpc>
                  <a:spcPct val="90000"/>
                </a:lnSpc>
                <a:spcBef>
                  <a:spcPts val="0"/>
                </a:spcBef>
                <a:spcAft>
                  <a:spcPts val="0"/>
                </a:spcAft>
                <a:buClr>
                  <a:srgbClr val="000000"/>
                </a:buClr>
                <a:buSzPts val="1700"/>
                <a:buFont typeface="Century Gothic"/>
                <a:buNone/>
              </a:pPr>
              <a:r>
                <a:rPr lang="en-GB" sz="1700" dirty="0">
                  <a:latin typeface="Century Gothic"/>
                  <a:sym typeface="Century Gothic"/>
                </a:rPr>
                <a:t>Stationarity check</a:t>
              </a:r>
              <a:endParaRPr dirty="0"/>
            </a:p>
          </p:txBody>
        </p:sp>
        <p:sp>
          <p:nvSpPr>
            <p:cNvPr id="9" name="Google Shape;319;p46">
              <a:extLst>
                <a:ext uri="{FF2B5EF4-FFF2-40B4-BE49-F238E27FC236}">
                  <a16:creationId xmlns:a16="http://schemas.microsoft.com/office/drawing/2014/main" id="{8C6F11A9-D511-8083-B853-0443A6556DBB}"/>
                </a:ext>
              </a:extLst>
            </p:cNvPr>
            <p:cNvSpPr/>
            <p:nvPr/>
          </p:nvSpPr>
          <p:spPr>
            <a:xfrm>
              <a:off x="3520581" y="1017731"/>
              <a:ext cx="2075400" cy="2069100"/>
            </a:xfrm>
            <a:prstGeom prst="ellipse">
              <a:avLst/>
            </a:prstGeom>
            <a:solidFill>
              <a:srgbClr val="7030A0">
                <a:alpha val="49800"/>
              </a:srgbClr>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0;p46">
              <a:extLst>
                <a:ext uri="{FF2B5EF4-FFF2-40B4-BE49-F238E27FC236}">
                  <a16:creationId xmlns:a16="http://schemas.microsoft.com/office/drawing/2014/main" id="{34A692B0-44CF-0B76-171C-607B625C1C1D}"/>
                </a:ext>
              </a:extLst>
            </p:cNvPr>
            <p:cNvSpPr txBox="1"/>
            <p:nvPr/>
          </p:nvSpPr>
          <p:spPr>
            <a:xfrm>
              <a:off x="3890829" y="1320741"/>
              <a:ext cx="1467600" cy="1463100"/>
            </a:xfrm>
            <a:prstGeom prst="rect">
              <a:avLst/>
            </a:prstGeom>
            <a:noFill/>
            <a:ln>
              <a:noFill/>
            </a:ln>
          </p:spPr>
          <p:txBody>
            <a:bodyPr spcFirstLastPara="1" wrap="square" lIns="21575" tIns="21575" rIns="21575" bIns="21575" anchor="ctr" anchorCtr="0">
              <a:noAutofit/>
            </a:bodyPr>
            <a:lstStyle/>
            <a:p>
              <a:pPr marL="0" lvl="0" indent="0" algn="ctr" rtl="0">
                <a:lnSpc>
                  <a:spcPct val="90000"/>
                </a:lnSpc>
                <a:spcBef>
                  <a:spcPts val="0"/>
                </a:spcBef>
                <a:spcAft>
                  <a:spcPts val="0"/>
                </a:spcAft>
                <a:buClr>
                  <a:srgbClr val="000000"/>
                </a:buClr>
                <a:buSzPts val="1700"/>
                <a:buFont typeface="Century Gothic"/>
                <a:buNone/>
              </a:pPr>
              <a:r>
                <a:rPr lang="en-GB" sz="1700">
                  <a:latin typeface="Century Gothic"/>
                  <a:ea typeface="Century Gothic"/>
                  <a:cs typeface="Century Gothic"/>
                  <a:sym typeface="Century Gothic"/>
                </a:rPr>
                <a:t>Model Building</a:t>
              </a:r>
              <a:endParaRPr/>
            </a:p>
          </p:txBody>
        </p:sp>
        <p:sp>
          <p:nvSpPr>
            <p:cNvPr id="11" name="Google Shape;321;p46">
              <a:extLst>
                <a:ext uri="{FF2B5EF4-FFF2-40B4-BE49-F238E27FC236}">
                  <a16:creationId xmlns:a16="http://schemas.microsoft.com/office/drawing/2014/main" id="{44AF0EED-A9BF-C95A-551A-CAE03AD182E0}"/>
                </a:ext>
              </a:extLst>
            </p:cNvPr>
            <p:cNvSpPr/>
            <p:nvPr/>
          </p:nvSpPr>
          <p:spPr>
            <a:xfrm>
              <a:off x="1956059" y="2466145"/>
              <a:ext cx="2237100" cy="2139600"/>
            </a:xfrm>
            <a:prstGeom prst="ellipse">
              <a:avLst/>
            </a:prstGeom>
            <a:solidFill>
              <a:srgbClr val="FF0000">
                <a:alpha val="49800"/>
              </a:srgbClr>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2;p46">
              <a:extLst>
                <a:ext uri="{FF2B5EF4-FFF2-40B4-BE49-F238E27FC236}">
                  <a16:creationId xmlns:a16="http://schemas.microsoft.com/office/drawing/2014/main" id="{B368778C-838E-78E1-52F4-5BD1C554D7EB}"/>
                </a:ext>
              </a:extLst>
            </p:cNvPr>
            <p:cNvSpPr txBox="1"/>
            <p:nvPr/>
          </p:nvSpPr>
          <p:spPr>
            <a:xfrm>
              <a:off x="2283676" y="2779468"/>
              <a:ext cx="1581900" cy="1512900"/>
            </a:xfrm>
            <a:prstGeom prst="rect">
              <a:avLst/>
            </a:prstGeom>
            <a:noFill/>
            <a:ln>
              <a:noFill/>
            </a:ln>
          </p:spPr>
          <p:txBody>
            <a:bodyPr spcFirstLastPara="1" wrap="square" lIns="21575" tIns="21575" rIns="21575" bIns="21575" anchor="ctr" anchorCtr="0">
              <a:noAutofit/>
            </a:bodyPr>
            <a:lstStyle/>
            <a:p>
              <a:pPr marL="0" lvl="0" indent="0" algn="ctr" rtl="0">
                <a:lnSpc>
                  <a:spcPct val="90000"/>
                </a:lnSpc>
                <a:spcBef>
                  <a:spcPts val="0"/>
                </a:spcBef>
                <a:spcAft>
                  <a:spcPts val="0"/>
                </a:spcAft>
                <a:buClr>
                  <a:srgbClr val="000000"/>
                </a:buClr>
                <a:buSzPts val="1700"/>
                <a:buFont typeface="Century Gothic"/>
                <a:buNone/>
              </a:pPr>
              <a:r>
                <a:rPr lang="en-GB" sz="1700">
                  <a:latin typeface="Century Gothic"/>
                  <a:ea typeface="Century Gothic"/>
                  <a:cs typeface="Century Gothic"/>
                  <a:sym typeface="Century Gothic"/>
                </a:rPr>
                <a:t>Increasing Model accuracy</a:t>
              </a:r>
              <a:endParaRPr/>
            </a:p>
          </p:txBody>
        </p:sp>
        <p:sp>
          <p:nvSpPr>
            <p:cNvPr id="13" name="Google Shape;323;p46">
              <a:extLst>
                <a:ext uri="{FF2B5EF4-FFF2-40B4-BE49-F238E27FC236}">
                  <a16:creationId xmlns:a16="http://schemas.microsoft.com/office/drawing/2014/main" id="{0B36E09E-1BD0-BD4A-DCCE-57A3331C2D14}"/>
                </a:ext>
              </a:extLst>
            </p:cNvPr>
            <p:cNvSpPr/>
            <p:nvPr/>
          </p:nvSpPr>
          <p:spPr>
            <a:xfrm>
              <a:off x="507922" y="911197"/>
              <a:ext cx="2181900" cy="2282100"/>
            </a:xfrm>
            <a:prstGeom prst="ellipse">
              <a:avLst/>
            </a:prstGeom>
            <a:solidFill>
              <a:srgbClr val="92D050">
                <a:alpha val="49800"/>
              </a:srgbClr>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4;p46">
              <a:extLst>
                <a:ext uri="{FF2B5EF4-FFF2-40B4-BE49-F238E27FC236}">
                  <a16:creationId xmlns:a16="http://schemas.microsoft.com/office/drawing/2014/main" id="{90D7DD94-D818-4782-8032-0B7F7B04E139}"/>
                </a:ext>
              </a:extLst>
            </p:cNvPr>
            <p:cNvSpPr txBox="1"/>
            <p:nvPr/>
          </p:nvSpPr>
          <p:spPr>
            <a:xfrm>
              <a:off x="744301" y="1245410"/>
              <a:ext cx="1625733" cy="1613699"/>
            </a:xfrm>
            <a:prstGeom prst="rect">
              <a:avLst/>
            </a:prstGeom>
            <a:noFill/>
            <a:ln>
              <a:noFill/>
            </a:ln>
          </p:spPr>
          <p:txBody>
            <a:bodyPr spcFirstLastPara="1" wrap="square" lIns="21575" tIns="21575" rIns="21575" bIns="21575" anchor="ctr" anchorCtr="0">
              <a:noAutofit/>
            </a:bodyPr>
            <a:lstStyle/>
            <a:p>
              <a:pPr marL="0" lvl="0" indent="0" algn="l" rtl="0">
                <a:lnSpc>
                  <a:spcPct val="90000"/>
                </a:lnSpc>
                <a:spcBef>
                  <a:spcPts val="0"/>
                </a:spcBef>
                <a:spcAft>
                  <a:spcPts val="0"/>
                </a:spcAft>
                <a:buClr>
                  <a:srgbClr val="000000"/>
                </a:buClr>
                <a:buSzPts val="1700"/>
                <a:buFont typeface="Century Gothic"/>
                <a:buNone/>
              </a:pPr>
              <a:r>
                <a:rPr lang="en-GB" sz="1700" dirty="0">
                  <a:latin typeface="Century Gothic"/>
                  <a:ea typeface="Century Gothic"/>
                  <a:cs typeface="Century Gothic"/>
                  <a:sym typeface="Century Gothic"/>
                </a:rPr>
                <a:t>Insights into ACF and        PCAF plots  </a:t>
              </a:r>
              <a:endParaRPr dirty="0"/>
            </a:p>
          </p:txBody>
        </p:sp>
      </p:grpSp>
    </p:spTree>
    <p:extLst>
      <p:ext uri="{BB962C8B-B14F-4D97-AF65-F5344CB8AC3E}">
        <p14:creationId xmlns:p14="http://schemas.microsoft.com/office/powerpoint/2010/main" val="1246717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C525-D19A-B02C-4E6D-E773578DADBD}"/>
              </a:ext>
            </a:extLst>
          </p:cNvPr>
          <p:cNvSpPr>
            <a:spLocks noGrp="1"/>
          </p:cNvSpPr>
          <p:nvPr>
            <p:ph type="title"/>
          </p:nvPr>
        </p:nvSpPr>
        <p:spPr>
          <a:xfrm>
            <a:off x="913774" y="813826"/>
            <a:ext cx="10364451" cy="1281304"/>
          </a:xfrm>
        </p:spPr>
        <p:txBody>
          <a:bodyPr>
            <a:normAutofit fontScale="90000"/>
          </a:bodyPr>
          <a:lstStyle/>
          <a:p>
            <a:r>
              <a:rPr lang="en-GB" sz="4800" b="1" dirty="0">
                <a:solidFill>
                  <a:schemeClr val="accent2">
                    <a:lumMod val="60000"/>
                    <a:lumOff val="40000"/>
                  </a:schemeClr>
                </a:solidFill>
                <a:latin typeface="Times New Roman"/>
                <a:ea typeface="Times New Roman"/>
                <a:cs typeface="Times New Roman"/>
                <a:sym typeface="Times New Roman"/>
              </a:rPr>
              <a:t>CONCLUSION</a:t>
            </a:r>
            <a:r>
              <a:rPr lang="en-GB" sz="4800" dirty="0">
                <a:solidFill>
                  <a:schemeClr val="accent2">
                    <a:lumMod val="60000"/>
                    <a:lumOff val="40000"/>
                  </a:schemeClr>
                </a:solidFill>
                <a:latin typeface="Times New Roman"/>
                <a:ea typeface="Times New Roman"/>
                <a:cs typeface="Times New Roman"/>
                <a:sym typeface="Times New Roman"/>
              </a:rPr>
              <a:t> </a:t>
            </a:r>
            <a:r>
              <a:rPr lang="en-GB" sz="4800" b="1" dirty="0">
                <a:solidFill>
                  <a:schemeClr val="accent2">
                    <a:lumMod val="60000"/>
                    <a:lumOff val="40000"/>
                  </a:schemeClr>
                </a:solidFill>
                <a:latin typeface="Times New Roman"/>
                <a:ea typeface="Times New Roman"/>
                <a:cs typeface="Times New Roman"/>
                <a:sym typeface="Times New Roman"/>
              </a:rPr>
              <a:t>AND IMPROVEMENTS</a:t>
            </a:r>
            <a:br>
              <a:rPr lang="en-GB" sz="3600" b="1" dirty="0">
                <a:solidFill>
                  <a:schemeClr val="accent1"/>
                </a:solidFill>
                <a:latin typeface="Times New Roman"/>
                <a:ea typeface="Times New Roman"/>
                <a:cs typeface="Times New Roman"/>
                <a:sym typeface="Times New Roman"/>
              </a:rPr>
            </a:br>
            <a:endParaRPr lang="en-IN" dirty="0"/>
          </a:p>
        </p:txBody>
      </p:sp>
      <p:sp>
        <p:nvSpPr>
          <p:cNvPr id="3" name="Content Placeholder 2">
            <a:extLst>
              <a:ext uri="{FF2B5EF4-FFF2-40B4-BE49-F238E27FC236}">
                <a16:creationId xmlns:a16="http://schemas.microsoft.com/office/drawing/2014/main" id="{352F51FF-152D-224C-E8C0-AE72D6CBAAA7}"/>
              </a:ext>
            </a:extLst>
          </p:cNvPr>
          <p:cNvSpPr>
            <a:spLocks noGrp="1"/>
          </p:cNvSpPr>
          <p:nvPr>
            <p:ph sz="quarter" idx="13"/>
          </p:nvPr>
        </p:nvSpPr>
        <p:spPr>
          <a:xfrm>
            <a:off x="913774" y="2095130"/>
            <a:ext cx="10363826" cy="3424107"/>
          </a:xfrm>
        </p:spPr>
        <p:txBody>
          <a:bodyPr/>
          <a:lstStyle/>
          <a:p>
            <a:pPr>
              <a:buFont typeface="Wingdings" panose="05000000000000000000" pitchFamily="2" charset="2"/>
              <a:buChar char="Ø"/>
            </a:pPr>
            <a:r>
              <a:rPr lang="en-GB" sz="2000" cap="none" dirty="0">
                <a:latin typeface="Open Sans"/>
                <a:ea typeface="Open Sans"/>
                <a:cs typeface="Open Sans"/>
                <a:sym typeface="Open Sans"/>
              </a:rPr>
              <a:t>It can be inferred that on the whole a SARIMA model provides the good result in terms of accuracy for the given dataset.</a:t>
            </a:r>
          </a:p>
          <a:p>
            <a:pPr>
              <a:buFont typeface="Wingdings" panose="05000000000000000000" pitchFamily="2" charset="2"/>
              <a:buChar char="Ø"/>
            </a:pPr>
            <a:r>
              <a:rPr lang="en-US" sz="2000" cap="none" dirty="0">
                <a:latin typeface="Open Sans"/>
                <a:ea typeface="Open Sans"/>
                <a:cs typeface="Open Sans"/>
                <a:sym typeface="Open Sans"/>
              </a:rPr>
              <a:t>To make the data stationary , differencing method gave the least p-value.</a:t>
            </a:r>
          </a:p>
          <a:p>
            <a:pPr marL="0" indent="0">
              <a:buNone/>
            </a:pPr>
            <a:endParaRPr lang="en-US" sz="2000" cap="none" dirty="0">
              <a:latin typeface="Open Sans"/>
              <a:ea typeface="Open Sans"/>
              <a:cs typeface="Open Sans"/>
              <a:sym typeface="Open Sans"/>
            </a:endParaRPr>
          </a:p>
          <a:p>
            <a:pPr marL="0" indent="0">
              <a:buNone/>
            </a:pPr>
            <a:r>
              <a:rPr lang="en-US" sz="2000" cap="none" dirty="0">
                <a:latin typeface="Open Sans"/>
                <a:ea typeface="Open Sans"/>
                <a:cs typeface="Open Sans"/>
                <a:sym typeface="Open Sans"/>
              </a:rPr>
              <a:t>The above improvements have helped in getting a good accuracy for the final model.</a:t>
            </a:r>
          </a:p>
          <a:p>
            <a:pPr marL="0" indent="0">
              <a:buNone/>
            </a:pPr>
            <a:endParaRPr lang="en-US" sz="2000" cap="none" dirty="0">
              <a:latin typeface="Open Sans"/>
              <a:ea typeface="Open Sans"/>
              <a:cs typeface="Open Sans"/>
              <a:sym typeface="Open Sans"/>
            </a:endParaRPr>
          </a:p>
          <a:p>
            <a:pPr marL="0" indent="0">
              <a:buNone/>
            </a:pPr>
            <a:endParaRPr lang="en-IN" cap="none" dirty="0"/>
          </a:p>
        </p:txBody>
      </p:sp>
    </p:spTree>
    <p:extLst>
      <p:ext uri="{BB962C8B-B14F-4D97-AF65-F5344CB8AC3E}">
        <p14:creationId xmlns:p14="http://schemas.microsoft.com/office/powerpoint/2010/main" val="3957985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8B54-3B64-69D9-F58E-A674373379FD}"/>
              </a:ext>
            </a:extLst>
          </p:cNvPr>
          <p:cNvSpPr>
            <a:spLocks noGrp="1"/>
          </p:cNvSpPr>
          <p:nvPr>
            <p:ph type="title"/>
          </p:nvPr>
        </p:nvSpPr>
        <p:spPr>
          <a:xfrm>
            <a:off x="913774" y="2287519"/>
            <a:ext cx="9925861" cy="1596177"/>
          </a:xfrm>
        </p:spPr>
        <p:txBody>
          <a:bodyPr>
            <a:normAutofit/>
          </a:bodyPr>
          <a:lstStyle/>
          <a:p>
            <a:r>
              <a:rPr lang="en-US" sz="4800" dirty="0">
                <a:solidFill>
                  <a:srgbClr val="4027D9"/>
                </a:solidFill>
              </a:rPr>
              <a:t>THANK YOU</a:t>
            </a:r>
            <a:endParaRPr lang="en-IN" sz="4800" dirty="0">
              <a:solidFill>
                <a:srgbClr val="4027D9"/>
              </a:solidFill>
            </a:endParaRPr>
          </a:p>
        </p:txBody>
      </p:sp>
    </p:spTree>
    <p:extLst>
      <p:ext uri="{BB962C8B-B14F-4D97-AF65-F5344CB8AC3E}">
        <p14:creationId xmlns:p14="http://schemas.microsoft.com/office/powerpoint/2010/main" val="395817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306F-A218-A0A4-34EA-5CB267255D63}"/>
              </a:ext>
            </a:extLst>
          </p:cNvPr>
          <p:cNvSpPr>
            <a:spLocks noGrp="1"/>
          </p:cNvSpPr>
          <p:nvPr>
            <p:ph type="title"/>
          </p:nvPr>
        </p:nvSpPr>
        <p:spPr>
          <a:xfrm>
            <a:off x="1144595" y="0"/>
            <a:ext cx="10363825" cy="1596177"/>
          </a:xfrm>
        </p:spPr>
        <p:txBody>
          <a:bodyPr/>
          <a:lstStyle/>
          <a:p>
            <a:pPr algn="l"/>
            <a:r>
              <a:rPr lang="en-US" cap="none" dirty="0">
                <a:solidFill>
                  <a:schemeClr val="accent3">
                    <a:lumMod val="75000"/>
                  </a:schemeClr>
                </a:solidFill>
              </a:rPr>
              <a:t>Factors Affect the oil price</a:t>
            </a:r>
            <a:endParaRPr lang="en-IN" dirty="0"/>
          </a:p>
        </p:txBody>
      </p:sp>
      <p:pic>
        <p:nvPicPr>
          <p:cNvPr id="5" name="Content Placeholder 4">
            <a:extLst>
              <a:ext uri="{FF2B5EF4-FFF2-40B4-BE49-F238E27FC236}">
                <a16:creationId xmlns:a16="http://schemas.microsoft.com/office/drawing/2014/main" id="{729172B6-CDBB-A452-AC79-3914C8D205B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20318" y="1127464"/>
            <a:ext cx="10620653" cy="5548540"/>
          </a:xfrm>
        </p:spPr>
      </p:pic>
    </p:spTree>
    <p:extLst>
      <p:ext uri="{BB962C8B-B14F-4D97-AF65-F5344CB8AC3E}">
        <p14:creationId xmlns:p14="http://schemas.microsoft.com/office/powerpoint/2010/main" val="25228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0;p18">
            <a:extLst>
              <a:ext uri="{FF2B5EF4-FFF2-40B4-BE49-F238E27FC236}">
                <a16:creationId xmlns:a16="http://schemas.microsoft.com/office/drawing/2014/main" id="{3BACEB0F-F572-29F3-6736-37602E028367}"/>
              </a:ext>
            </a:extLst>
          </p:cNvPr>
          <p:cNvPicPr preferRelativeResize="0"/>
          <p:nvPr/>
        </p:nvPicPr>
        <p:blipFill rotWithShape="1">
          <a:blip r:embed="rId2">
            <a:alphaModFix/>
          </a:blip>
          <a:srcRect b="12418"/>
          <a:stretch/>
        </p:blipFill>
        <p:spPr>
          <a:xfrm>
            <a:off x="1181859" y="428749"/>
            <a:ext cx="2553550" cy="2415301"/>
          </a:xfrm>
          <a:prstGeom prst="rect">
            <a:avLst/>
          </a:prstGeom>
          <a:noFill/>
          <a:ln>
            <a:noFill/>
          </a:ln>
        </p:spPr>
      </p:pic>
      <p:pic>
        <p:nvPicPr>
          <p:cNvPr id="3" name="Google Shape;91;p18">
            <a:extLst>
              <a:ext uri="{FF2B5EF4-FFF2-40B4-BE49-F238E27FC236}">
                <a16:creationId xmlns:a16="http://schemas.microsoft.com/office/drawing/2014/main" id="{2640D214-A33A-1740-EC15-B2760C1EB9C9}"/>
              </a:ext>
            </a:extLst>
          </p:cNvPr>
          <p:cNvPicPr preferRelativeResize="0"/>
          <p:nvPr/>
        </p:nvPicPr>
        <p:blipFill>
          <a:blip r:embed="rId3">
            <a:alphaModFix/>
          </a:blip>
          <a:stretch>
            <a:fillRect/>
          </a:stretch>
        </p:blipFill>
        <p:spPr>
          <a:xfrm>
            <a:off x="4811697" y="240327"/>
            <a:ext cx="6136300" cy="3111204"/>
          </a:xfrm>
          <a:prstGeom prst="rect">
            <a:avLst/>
          </a:prstGeom>
          <a:noFill/>
          <a:ln>
            <a:noFill/>
          </a:ln>
        </p:spPr>
      </p:pic>
      <p:sp>
        <p:nvSpPr>
          <p:cNvPr id="8" name="TextBox 7">
            <a:extLst>
              <a:ext uri="{FF2B5EF4-FFF2-40B4-BE49-F238E27FC236}">
                <a16:creationId xmlns:a16="http://schemas.microsoft.com/office/drawing/2014/main" id="{67178940-C5A2-0EC8-2D92-7A5DAB827FB1}"/>
              </a:ext>
            </a:extLst>
          </p:cNvPr>
          <p:cNvSpPr txBox="1"/>
          <p:nvPr/>
        </p:nvSpPr>
        <p:spPr>
          <a:xfrm>
            <a:off x="5417598" y="3791355"/>
            <a:ext cx="6094520" cy="2131737"/>
          </a:xfrm>
          <a:prstGeom prst="rect">
            <a:avLst/>
          </a:prstGeom>
          <a:noFill/>
        </p:spPr>
        <p:txBody>
          <a:bodyPr wrap="square">
            <a:spAutoFit/>
          </a:bodyPr>
          <a:lstStyle/>
          <a:p>
            <a:pPr marL="0" lvl="0" indent="0" algn="l" rtl="0">
              <a:lnSpc>
                <a:spcPct val="105000"/>
              </a:lnSpc>
              <a:spcBef>
                <a:spcPts val="0"/>
              </a:spcBef>
              <a:spcAft>
                <a:spcPts val="0"/>
              </a:spcAft>
              <a:buSzPts val="1018"/>
              <a:buNone/>
            </a:pPr>
            <a:r>
              <a:rPr lang="en-US" sz="1800" dirty="0">
                <a:solidFill>
                  <a:srgbClr val="0070C0"/>
                </a:solidFill>
                <a:highlight>
                  <a:srgbClr val="C0C0C0"/>
                </a:highlight>
              </a:rPr>
              <a:t>A benchmark crude is a crude oil that serves as a reference price for buyers and sellers of crude oil. </a:t>
            </a:r>
          </a:p>
          <a:p>
            <a:pPr marL="0" lvl="0" indent="0" algn="l" rtl="0">
              <a:lnSpc>
                <a:spcPct val="105000"/>
              </a:lnSpc>
              <a:spcBef>
                <a:spcPts val="1200"/>
              </a:spcBef>
              <a:spcAft>
                <a:spcPts val="0"/>
              </a:spcAft>
              <a:buSzPts val="1018"/>
              <a:buNone/>
            </a:pPr>
            <a:r>
              <a:rPr lang="en-US" sz="1800" dirty="0">
                <a:solidFill>
                  <a:srgbClr val="0070C0"/>
                </a:solidFill>
                <a:highlight>
                  <a:srgbClr val="C0C0C0"/>
                </a:highlight>
              </a:rPr>
              <a:t>There are three primary benchmarks</a:t>
            </a:r>
          </a:p>
          <a:p>
            <a:pPr marL="457200" lvl="0" indent="-311785" algn="l" rtl="0">
              <a:lnSpc>
                <a:spcPct val="105000"/>
              </a:lnSpc>
              <a:spcBef>
                <a:spcPts val="1200"/>
              </a:spcBef>
              <a:spcAft>
                <a:spcPts val="0"/>
              </a:spcAft>
              <a:buClr>
                <a:srgbClr val="202124"/>
              </a:buClr>
              <a:buSzPts val="1310"/>
              <a:buChar char="●"/>
            </a:pPr>
            <a:r>
              <a:rPr lang="en-US" sz="1800" b="1" dirty="0">
                <a:solidFill>
                  <a:srgbClr val="0070C0"/>
                </a:solidFill>
                <a:highlight>
                  <a:srgbClr val="C0C0C0"/>
                </a:highlight>
              </a:rPr>
              <a:t>West Texas Intermediate (WTI)</a:t>
            </a:r>
          </a:p>
          <a:p>
            <a:pPr marL="457200" lvl="0" indent="-311785" algn="l" rtl="0">
              <a:lnSpc>
                <a:spcPct val="105000"/>
              </a:lnSpc>
              <a:spcBef>
                <a:spcPts val="0"/>
              </a:spcBef>
              <a:spcAft>
                <a:spcPts val="0"/>
              </a:spcAft>
              <a:buClr>
                <a:srgbClr val="202124"/>
              </a:buClr>
              <a:buSzPts val="1310"/>
              <a:buChar char="●"/>
            </a:pPr>
            <a:r>
              <a:rPr lang="en-US" sz="1800" b="1" dirty="0">
                <a:solidFill>
                  <a:srgbClr val="0070C0"/>
                </a:solidFill>
                <a:highlight>
                  <a:srgbClr val="C0C0C0"/>
                </a:highlight>
              </a:rPr>
              <a:t>Brent Blend</a:t>
            </a:r>
          </a:p>
          <a:p>
            <a:pPr marL="457200" lvl="0" indent="-311785" algn="l" rtl="0">
              <a:lnSpc>
                <a:spcPct val="105000"/>
              </a:lnSpc>
              <a:spcBef>
                <a:spcPts val="0"/>
              </a:spcBef>
              <a:spcAft>
                <a:spcPts val="0"/>
              </a:spcAft>
              <a:buClr>
                <a:srgbClr val="202124"/>
              </a:buClr>
              <a:buSzPts val="1310"/>
              <a:buChar char="●"/>
            </a:pPr>
            <a:r>
              <a:rPr lang="en-US" sz="1800" b="1" dirty="0">
                <a:solidFill>
                  <a:srgbClr val="0070C0"/>
                </a:solidFill>
                <a:highlight>
                  <a:srgbClr val="C0C0C0"/>
                </a:highlight>
              </a:rPr>
              <a:t>Dubai Crude</a:t>
            </a:r>
            <a:endParaRPr lang="en-IN" dirty="0">
              <a:solidFill>
                <a:srgbClr val="0070C0"/>
              </a:solidFill>
              <a:highlight>
                <a:srgbClr val="C0C0C0"/>
              </a:highlight>
            </a:endParaRPr>
          </a:p>
        </p:txBody>
      </p:sp>
      <p:pic>
        <p:nvPicPr>
          <p:cNvPr id="10" name="Picture 9">
            <a:extLst>
              <a:ext uri="{FF2B5EF4-FFF2-40B4-BE49-F238E27FC236}">
                <a16:creationId xmlns:a16="http://schemas.microsoft.com/office/drawing/2014/main" id="{2CF3546C-8840-F2C3-1586-EAFC3A4E5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777" y="3351531"/>
            <a:ext cx="4220551" cy="3338004"/>
          </a:xfrm>
          <a:prstGeom prst="rect">
            <a:avLst/>
          </a:prstGeom>
        </p:spPr>
      </p:pic>
    </p:spTree>
    <p:extLst>
      <p:ext uri="{BB962C8B-B14F-4D97-AF65-F5344CB8AC3E}">
        <p14:creationId xmlns:p14="http://schemas.microsoft.com/office/powerpoint/2010/main" val="368723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E677-76B9-3B7A-1D8A-C4D3D332D501}"/>
              </a:ext>
            </a:extLst>
          </p:cNvPr>
          <p:cNvSpPr>
            <a:spLocks noGrp="1"/>
          </p:cNvSpPr>
          <p:nvPr>
            <p:ph type="title"/>
          </p:nvPr>
        </p:nvSpPr>
        <p:spPr>
          <a:xfrm>
            <a:off x="913775" y="618517"/>
            <a:ext cx="10364451" cy="828543"/>
          </a:xfrm>
        </p:spPr>
        <p:txBody>
          <a:bodyPr>
            <a:normAutofit fontScale="90000"/>
          </a:bodyPr>
          <a:lstStyle/>
          <a:p>
            <a:pPr algn="l"/>
            <a:r>
              <a:rPr lang="en-GB" sz="4000" b="1" cap="none" dirty="0">
                <a:solidFill>
                  <a:srgbClr val="002776"/>
                </a:solidFill>
                <a:latin typeface="Times New Roman" panose="02020603050405020304" pitchFamily="18" charset="0"/>
                <a:cs typeface="Times New Roman" panose="02020603050405020304" pitchFamily="18" charset="0"/>
              </a:rPr>
              <a:t>Project architecture / project flow</a:t>
            </a:r>
            <a:br>
              <a:rPr lang="en-IN" sz="3600" dirty="0">
                <a:latin typeface="Times New Roman" panose="02020603050405020304" pitchFamily="18" charset="0"/>
                <a:cs typeface="Times New Roman" panose="02020603050405020304" pitchFamily="18" charset="0"/>
              </a:rPr>
            </a:br>
            <a:endParaRPr lang="en-IN" dirty="0"/>
          </a:p>
        </p:txBody>
      </p:sp>
      <p:sp>
        <p:nvSpPr>
          <p:cNvPr id="6" name="Content Placeholder 5">
            <a:extLst>
              <a:ext uri="{FF2B5EF4-FFF2-40B4-BE49-F238E27FC236}">
                <a16:creationId xmlns:a16="http://schemas.microsoft.com/office/drawing/2014/main" id="{D72AF813-7F19-0AE8-9375-EB494C34811A}"/>
              </a:ext>
            </a:extLst>
          </p:cNvPr>
          <p:cNvSpPr>
            <a:spLocks noGrp="1"/>
          </p:cNvSpPr>
          <p:nvPr>
            <p:ph sz="quarter" idx="13"/>
          </p:nvPr>
        </p:nvSpPr>
        <p:spPr>
          <a:xfrm>
            <a:off x="824997" y="1230750"/>
            <a:ext cx="10363826" cy="5249949"/>
          </a:xfrm>
        </p:spPr>
        <p:txBody>
          <a:bodyPr>
            <a:normAutofit/>
          </a:bodyPr>
          <a:lstStyle/>
          <a:p>
            <a:pPr marL="457200" lvl="0" indent="-342900" algn="l" rtl="0">
              <a:spcBef>
                <a:spcPts val="1000"/>
              </a:spcBef>
              <a:spcAft>
                <a:spcPts val="0"/>
              </a:spcAft>
              <a:buClr>
                <a:schemeClr val="dk1"/>
              </a:buClr>
              <a:buSzPts val="1800"/>
              <a:buAutoNum type="arabicPeriod"/>
            </a:pPr>
            <a:r>
              <a:rPr lang="en-US" sz="2400" b="1" cap="none" dirty="0">
                <a:solidFill>
                  <a:schemeClr val="dk1"/>
                </a:solidFill>
                <a:latin typeface="Times New Roman" panose="02020603050405020304" pitchFamily="18" charset="0"/>
                <a:cs typeface="Times New Roman" panose="02020603050405020304" pitchFamily="18" charset="0"/>
              </a:rPr>
              <a:t>Data collection</a:t>
            </a:r>
          </a:p>
          <a:p>
            <a:pPr marL="457200" lvl="0" indent="-342900" algn="l" rtl="0">
              <a:spcBef>
                <a:spcPts val="1000"/>
              </a:spcBef>
              <a:spcAft>
                <a:spcPts val="0"/>
              </a:spcAft>
              <a:buClr>
                <a:schemeClr val="dk1"/>
              </a:buClr>
              <a:buSzPts val="1800"/>
              <a:buAutoNum type="arabicPeriod"/>
            </a:pPr>
            <a:r>
              <a:rPr lang="en-US" sz="2400" b="1" cap="none" dirty="0">
                <a:solidFill>
                  <a:schemeClr val="dk1"/>
                </a:solidFill>
                <a:latin typeface="Times New Roman" panose="02020603050405020304" pitchFamily="18" charset="0"/>
                <a:cs typeface="Times New Roman" panose="02020603050405020304" pitchFamily="18" charset="0"/>
              </a:rPr>
              <a:t>Explore &amp; visualizations</a:t>
            </a:r>
          </a:p>
          <a:p>
            <a:pPr marL="457200" lvl="0" indent="-342900" algn="l" rtl="0">
              <a:spcBef>
                <a:spcPts val="1000"/>
              </a:spcBef>
              <a:spcAft>
                <a:spcPts val="0"/>
              </a:spcAft>
              <a:buClr>
                <a:schemeClr val="dk1"/>
              </a:buClr>
              <a:buSzPts val="1800"/>
              <a:buAutoNum type="arabicPeriod"/>
            </a:pPr>
            <a:r>
              <a:rPr lang="en-US" sz="2400" b="1" cap="none" dirty="0">
                <a:solidFill>
                  <a:schemeClr val="dk1"/>
                </a:solidFill>
                <a:latin typeface="Times New Roman" panose="02020603050405020304" pitchFamily="18" charset="0"/>
                <a:cs typeface="Times New Roman" panose="02020603050405020304" pitchFamily="18" charset="0"/>
              </a:rPr>
              <a:t>Data processing</a:t>
            </a:r>
          </a:p>
          <a:p>
            <a:pPr marL="457200" lvl="0" indent="-342900" algn="l" rtl="0">
              <a:spcBef>
                <a:spcPts val="1000"/>
              </a:spcBef>
              <a:spcAft>
                <a:spcPts val="0"/>
              </a:spcAft>
              <a:buClr>
                <a:schemeClr val="dk1"/>
              </a:buClr>
              <a:buSzPts val="1800"/>
              <a:buAutoNum type="arabicPeriod"/>
            </a:pPr>
            <a:r>
              <a:rPr lang="en-US" sz="2400" b="1" cap="none" dirty="0">
                <a:solidFill>
                  <a:schemeClr val="dk1"/>
                </a:solidFill>
                <a:latin typeface="Times New Roman" panose="02020603050405020304" pitchFamily="18" charset="0"/>
                <a:cs typeface="Times New Roman" panose="02020603050405020304" pitchFamily="18" charset="0"/>
              </a:rPr>
              <a:t>Partition series</a:t>
            </a:r>
          </a:p>
          <a:p>
            <a:pPr marL="457200" lvl="0" indent="-342900" algn="l" rtl="0">
              <a:spcBef>
                <a:spcPts val="1000"/>
              </a:spcBef>
              <a:spcAft>
                <a:spcPts val="0"/>
              </a:spcAft>
              <a:buClr>
                <a:schemeClr val="dk1"/>
              </a:buClr>
              <a:buSzPts val="1800"/>
              <a:buAutoNum type="arabicPeriod"/>
            </a:pPr>
            <a:r>
              <a:rPr lang="en-US" sz="2400" b="1" cap="none" dirty="0">
                <a:solidFill>
                  <a:schemeClr val="dk1"/>
                </a:solidFill>
                <a:latin typeface="Times New Roman" panose="02020603050405020304" pitchFamily="18" charset="0"/>
                <a:cs typeface="Times New Roman" panose="02020603050405020304" pitchFamily="18" charset="0"/>
              </a:rPr>
              <a:t>Model building</a:t>
            </a:r>
          </a:p>
          <a:p>
            <a:pPr marL="457200" lvl="0" indent="-342900" algn="l" rtl="0">
              <a:spcBef>
                <a:spcPts val="1000"/>
              </a:spcBef>
              <a:spcAft>
                <a:spcPts val="0"/>
              </a:spcAft>
              <a:buClr>
                <a:schemeClr val="dk1"/>
              </a:buClr>
              <a:buSzPts val="1800"/>
              <a:buAutoNum type="arabicPeriod"/>
            </a:pPr>
            <a:r>
              <a:rPr lang="en-US" sz="2400" b="1" cap="none" dirty="0">
                <a:solidFill>
                  <a:schemeClr val="dk1"/>
                </a:solidFill>
                <a:latin typeface="Times New Roman" panose="02020603050405020304" pitchFamily="18" charset="0"/>
                <a:cs typeface="Times New Roman" panose="02020603050405020304" pitchFamily="18" charset="0"/>
              </a:rPr>
              <a:t>Evaluate &amp; compare performance</a:t>
            </a:r>
          </a:p>
          <a:p>
            <a:pPr marL="457200" lvl="0" indent="-342900" algn="l" rtl="0">
              <a:spcBef>
                <a:spcPts val="1000"/>
              </a:spcBef>
              <a:spcAft>
                <a:spcPts val="1000"/>
              </a:spcAft>
              <a:buClr>
                <a:schemeClr val="dk1"/>
              </a:buClr>
              <a:buSzPts val="1800"/>
              <a:buAutoNum type="arabicPeriod"/>
            </a:pPr>
            <a:r>
              <a:rPr lang="en-US" sz="2400" b="1" cap="none" dirty="0">
                <a:solidFill>
                  <a:schemeClr val="dk1"/>
                </a:solidFill>
                <a:latin typeface="Times New Roman" panose="02020603050405020304" pitchFamily="18" charset="0"/>
                <a:cs typeface="Times New Roman" panose="02020603050405020304" pitchFamily="18" charset="0"/>
              </a:rPr>
              <a:t>Deployment</a:t>
            </a:r>
          </a:p>
          <a:p>
            <a:pPr marL="114300" lvl="0" indent="0" algn="l" rtl="0">
              <a:spcBef>
                <a:spcPts val="1000"/>
              </a:spcBef>
              <a:spcAft>
                <a:spcPts val="1000"/>
              </a:spcAft>
              <a:buClr>
                <a:schemeClr val="dk1"/>
              </a:buClr>
              <a:buSzPts val="1800"/>
              <a:buNone/>
            </a:pPr>
            <a:endParaRPr lang="en-US" sz="2000" b="1" cap="none" dirty="0">
              <a:solidFill>
                <a:schemeClr val="dk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9236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811C-D1C7-B405-8371-45C9788F16D5}"/>
              </a:ext>
            </a:extLst>
          </p:cNvPr>
          <p:cNvSpPr>
            <a:spLocks noGrp="1"/>
          </p:cNvSpPr>
          <p:nvPr>
            <p:ph type="title"/>
          </p:nvPr>
        </p:nvSpPr>
        <p:spPr>
          <a:xfrm>
            <a:off x="780610" y="1832823"/>
            <a:ext cx="10364451" cy="1596177"/>
          </a:xfrm>
        </p:spPr>
        <p:txBody>
          <a:bodyPr>
            <a:normAutofit/>
          </a:bodyPr>
          <a:lstStyle/>
          <a:p>
            <a:pPr algn="l"/>
            <a:r>
              <a:rPr lang="en-US" sz="4400" dirty="0"/>
              <a:t>      </a:t>
            </a:r>
            <a:r>
              <a:rPr lang="en-US" sz="4400" cap="none" dirty="0">
                <a:solidFill>
                  <a:schemeClr val="bg2">
                    <a:lumMod val="75000"/>
                  </a:schemeClr>
                </a:solidFill>
              </a:rPr>
              <a:t>Data collection</a:t>
            </a:r>
            <a:endParaRPr lang="en-IN" sz="4400" dirty="0">
              <a:solidFill>
                <a:schemeClr val="bg2">
                  <a:lumMod val="75000"/>
                </a:schemeClr>
              </a:solidFill>
            </a:endParaRPr>
          </a:p>
        </p:txBody>
      </p:sp>
    </p:spTree>
    <p:extLst>
      <p:ext uri="{BB962C8B-B14F-4D97-AF65-F5344CB8AC3E}">
        <p14:creationId xmlns:p14="http://schemas.microsoft.com/office/powerpoint/2010/main" val="798466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1FAA-8E61-68A1-A2A9-552FC07AB0A5}"/>
              </a:ext>
            </a:extLst>
          </p:cNvPr>
          <p:cNvSpPr>
            <a:spLocks noGrp="1"/>
          </p:cNvSpPr>
          <p:nvPr>
            <p:ph type="title"/>
          </p:nvPr>
        </p:nvSpPr>
        <p:spPr>
          <a:xfrm>
            <a:off x="523156" y="730681"/>
            <a:ext cx="10364451" cy="1316815"/>
          </a:xfrm>
        </p:spPr>
        <p:txBody>
          <a:bodyPr/>
          <a:lstStyle/>
          <a:p>
            <a:pPr algn="l"/>
            <a:r>
              <a:rPr lang="en-IN" dirty="0"/>
              <a:t>   </a:t>
            </a:r>
            <a:r>
              <a:rPr lang="en-IN" sz="4000" cap="none" dirty="0">
                <a:solidFill>
                  <a:schemeClr val="accent6"/>
                </a:solidFill>
              </a:rPr>
              <a:t>Dataset</a:t>
            </a:r>
            <a:endParaRPr lang="en-IN" sz="4000" dirty="0">
              <a:solidFill>
                <a:schemeClr val="accent6"/>
              </a:solidFill>
            </a:endParaRPr>
          </a:p>
        </p:txBody>
      </p:sp>
      <p:sp>
        <p:nvSpPr>
          <p:cNvPr id="3" name="Content Placeholder 2">
            <a:extLst>
              <a:ext uri="{FF2B5EF4-FFF2-40B4-BE49-F238E27FC236}">
                <a16:creationId xmlns:a16="http://schemas.microsoft.com/office/drawing/2014/main" id="{D55752A9-FBD3-32FE-19C1-EB63DF56D5C1}"/>
              </a:ext>
            </a:extLst>
          </p:cNvPr>
          <p:cNvSpPr>
            <a:spLocks noGrp="1"/>
          </p:cNvSpPr>
          <p:nvPr>
            <p:ph sz="quarter" idx="13"/>
          </p:nvPr>
        </p:nvSpPr>
        <p:spPr/>
        <p:txBody>
          <a:bodyPr/>
          <a:lstStyle/>
          <a:p>
            <a:r>
              <a:rPr lang="en-US" sz="2800" cap="none" dirty="0">
                <a:solidFill>
                  <a:schemeClr val="dk1"/>
                </a:solidFill>
              </a:rPr>
              <a:t>Downloaded the brent oil price dataset from U.S. Energy information administration (EIA) website.</a:t>
            </a:r>
          </a:p>
          <a:p>
            <a:endParaRPr lang="en-US" dirty="0">
              <a:solidFill>
                <a:schemeClr val="dk1"/>
              </a:solidFill>
            </a:endParaRPr>
          </a:p>
          <a:p>
            <a:r>
              <a:rPr lang="en-US" sz="2800" cap="none" dirty="0">
                <a:solidFill>
                  <a:schemeClr val="dk1"/>
                </a:solidFill>
              </a:rPr>
              <a:t>Dataset consist of 20 May 1987 to 19 Dec 2022 (36 years) of daily oil price.</a:t>
            </a:r>
          </a:p>
          <a:p>
            <a:endParaRPr lang="en-IN" dirty="0"/>
          </a:p>
        </p:txBody>
      </p:sp>
    </p:spTree>
    <p:extLst>
      <p:ext uri="{BB962C8B-B14F-4D97-AF65-F5344CB8AC3E}">
        <p14:creationId xmlns:p14="http://schemas.microsoft.com/office/powerpoint/2010/main" val="252412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3E404-9FCE-9A7A-2AE9-E9FDD78F0828}"/>
              </a:ext>
            </a:extLst>
          </p:cNvPr>
          <p:cNvSpPr>
            <a:spLocks noGrp="1"/>
          </p:cNvSpPr>
          <p:nvPr>
            <p:ph type="title"/>
          </p:nvPr>
        </p:nvSpPr>
        <p:spPr>
          <a:xfrm>
            <a:off x="913774" y="1950168"/>
            <a:ext cx="10364451" cy="1596177"/>
          </a:xfrm>
        </p:spPr>
        <p:txBody>
          <a:bodyPr/>
          <a:lstStyle/>
          <a:p>
            <a:pPr algn="l"/>
            <a:r>
              <a:rPr lang="en-IN" dirty="0"/>
              <a:t>    </a:t>
            </a:r>
            <a:r>
              <a:rPr lang="en-IN" sz="4400" cap="none" dirty="0">
                <a:solidFill>
                  <a:srgbClr val="00B050"/>
                </a:solidFill>
              </a:rPr>
              <a:t>Explore &amp; visualizations</a:t>
            </a:r>
            <a:endParaRPr lang="en-IN" sz="4400" dirty="0">
              <a:solidFill>
                <a:srgbClr val="00B050"/>
              </a:solidFill>
            </a:endParaRPr>
          </a:p>
        </p:txBody>
      </p:sp>
    </p:spTree>
    <p:extLst>
      <p:ext uri="{BB962C8B-B14F-4D97-AF65-F5344CB8AC3E}">
        <p14:creationId xmlns:p14="http://schemas.microsoft.com/office/powerpoint/2010/main" val="155010394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556</TotalTime>
  <Words>1424</Words>
  <Application>Microsoft Office PowerPoint</Application>
  <PresentationFormat>Widescreen</PresentationFormat>
  <Paragraphs>192</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Arial Rounded MT Bold</vt:lpstr>
      <vt:lpstr>Century Gothic</vt:lpstr>
      <vt:lpstr>Courier New</vt:lpstr>
      <vt:lpstr>Open Sans</vt:lpstr>
      <vt:lpstr>Roboto</vt:lpstr>
      <vt:lpstr>Times New Roman</vt:lpstr>
      <vt:lpstr>Tw Cen MT</vt:lpstr>
      <vt:lpstr>Wingdings</vt:lpstr>
      <vt:lpstr>Droplet</vt:lpstr>
      <vt:lpstr>PowerPoint Presentation</vt:lpstr>
      <vt:lpstr>Team members</vt:lpstr>
      <vt:lpstr>Objective</vt:lpstr>
      <vt:lpstr>Factors Affect the oil price</vt:lpstr>
      <vt:lpstr>PowerPoint Presentation</vt:lpstr>
      <vt:lpstr>Project architecture / project flow </vt:lpstr>
      <vt:lpstr>      Data collection</vt:lpstr>
      <vt:lpstr>   Dataset</vt:lpstr>
      <vt:lpstr>    Explore &amp; visualizations</vt:lpstr>
      <vt:lpstr>PowerPoint Presentation</vt:lpstr>
      <vt:lpstr>    Histogram and Distribution Plot</vt:lpstr>
      <vt:lpstr>      Line plot</vt:lpstr>
      <vt:lpstr>Stationarity:                      As the mean is changing in different time period we can say        the data is not stationary. </vt:lpstr>
      <vt:lpstr>Lowest and Highest price</vt:lpstr>
      <vt:lpstr>Barplot</vt:lpstr>
      <vt:lpstr>Boxplot Year Wise</vt:lpstr>
      <vt:lpstr>Heatmap</vt:lpstr>
      <vt:lpstr>Lag Scatter Plot</vt:lpstr>
      <vt:lpstr>PowerPoint Presentation</vt:lpstr>
      <vt:lpstr>Decomposition plot</vt:lpstr>
      <vt:lpstr>           Data Processing</vt:lpstr>
      <vt:lpstr>PowerPoint Presentation</vt:lpstr>
      <vt:lpstr>Converting non stationary to stationary</vt:lpstr>
      <vt:lpstr>PowerPoint Presentation</vt:lpstr>
      <vt:lpstr>PowerPoint Presentation</vt:lpstr>
      <vt:lpstr>Decomposition plot after differencing</vt:lpstr>
      <vt:lpstr>  Partition Series</vt:lpstr>
      <vt:lpstr>Splitting the data into test and train</vt:lpstr>
      <vt:lpstr>Model building</vt:lpstr>
      <vt:lpstr>PowerPoint Presentation</vt:lpstr>
      <vt:lpstr>LSTM Mape Value</vt:lpstr>
      <vt:lpstr>  Fb Prophet Mape Values</vt:lpstr>
      <vt:lpstr> Holt and Holt Winters Mape Values</vt:lpstr>
      <vt:lpstr>Model Deployment Using Streamlit</vt:lpstr>
      <vt:lpstr>PowerPoint Presentation</vt:lpstr>
      <vt:lpstr>CONCLUSION AND IMPROVEMENTS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suddu289@gmail.com</dc:creator>
  <cp:lastModifiedBy>suddu289@gmail.com</cp:lastModifiedBy>
  <cp:revision>8</cp:revision>
  <dcterms:created xsi:type="dcterms:W3CDTF">2022-12-23T07:06:50Z</dcterms:created>
  <dcterms:modified xsi:type="dcterms:W3CDTF">2023-01-10T09:08:57Z</dcterms:modified>
</cp:coreProperties>
</file>