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62" r:id="rId6"/>
    <p:sldId id="258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9" autoAdjust="0"/>
    <p:restoredTop sz="86482" autoAdjust="0"/>
  </p:normalViewPr>
  <p:slideViewPr>
    <p:cSldViewPr>
      <p:cViewPr varScale="1">
        <p:scale>
          <a:sx n="63" d="100"/>
          <a:sy n="63" d="100"/>
        </p:scale>
        <p:origin x="-135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0D74-C143-4AB9-B64C-72ADA17006EA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9247-F8A3-4B46-9344-7BD04E4CF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3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0D74-C143-4AB9-B64C-72ADA17006EA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9247-F8A3-4B46-9344-7BD04E4CF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8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0D74-C143-4AB9-B64C-72ADA17006EA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9247-F8A3-4B46-9344-7BD04E4CF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0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0D74-C143-4AB9-B64C-72ADA17006EA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9247-F8A3-4B46-9344-7BD04E4CF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7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0D74-C143-4AB9-B64C-72ADA17006EA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9247-F8A3-4B46-9344-7BD04E4CF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5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0D74-C143-4AB9-B64C-72ADA17006EA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9247-F8A3-4B46-9344-7BD04E4CF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0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0D74-C143-4AB9-B64C-72ADA17006EA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9247-F8A3-4B46-9344-7BD04E4CF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7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0D74-C143-4AB9-B64C-72ADA17006EA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9247-F8A3-4B46-9344-7BD04E4CF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8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0D74-C143-4AB9-B64C-72ADA17006EA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9247-F8A3-4B46-9344-7BD04E4CF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1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0D74-C143-4AB9-B64C-72ADA17006EA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9247-F8A3-4B46-9344-7BD04E4CF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5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0D74-C143-4AB9-B64C-72ADA17006EA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9247-F8A3-4B46-9344-7BD04E4CF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3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50D74-C143-4AB9-B64C-72ADA17006EA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D9247-F8A3-4B46-9344-7BD04E4CF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7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mirrors.html" TargetMode="External"/><Relationship Id="rId2" Type="http://schemas.openxmlformats.org/officeDocument/2006/relationships/hyperlink" Target="http://cran.r-project.org/web/view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tutor.com/" TargetMode="External"/><Relationship Id="rId7" Type="http://schemas.openxmlformats.org/officeDocument/2006/relationships/hyperlink" Target="http://blog.revolutionanalytics.com/" TargetMode="External"/><Relationship Id="rId2" Type="http://schemas.openxmlformats.org/officeDocument/2006/relationships/hyperlink" Target="http://www.statmethods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-bloggers.com/" TargetMode="External"/><Relationship Id="rId5" Type="http://schemas.openxmlformats.org/officeDocument/2006/relationships/hyperlink" Target="http://r.789695.n4.nabble.com/" TargetMode="External"/><Relationship Id="rId4" Type="http://schemas.openxmlformats.org/officeDocument/2006/relationships/hyperlink" Target="http://stackoverflow.com/questions/tagged/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R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Ravishankar Rajagopalan</a:t>
            </a:r>
          </a:p>
          <a:p>
            <a:r>
              <a:rPr lang="en-US" dirty="0" smtClean="0"/>
              <a:t>DSG - Dat</a:t>
            </a:r>
            <a:r>
              <a:rPr lang="en-US" dirty="0" smtClean="0"/>
              <a:t>a Sciences Engineering</a:t>
            </a:r>
          </a:p>
          <a:p>
            <a:r>
              <a:rPr lang="en-US" dirty="0" smtClean="0"/>
              <a:t>05/12/2016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-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Free Open Source programming developed based on S language from Bell Labs</a:t>
            </a:r>
          </a:p>
          <a:p>
            <a:endParaRPr lang="en-US" sz="2400" dirty="0" smtClean="0"/>
          </a:p>
          <a:p>
            <a:r>
              <a:rPr lang="en-US" sz="2400" dirty="0" smtClean="0"/>
              <a:t>Integrated suite of software for data manipulation, modeling and visualization</a:t>
            </a:r>
          </a:p>
          <a:p>
            <a:endParaRPr lang="en-US" sz="2400" dirty="0"/>
          </a:p>
          <a:p>
            <a:r>
              <a:rPr lang="en-US" sz="2400" dirty="0" smtClean="0"/>
              <a:t>Provides a set of packages (base/contributed) meant for various stages of the modeling process:</a:t>
            </a:r>
          </a:p>
          <a:p>
            <a:pPr lvl="1"/>
            <a:r>
              <a:rPr lang="en-US" sz="2000" dirty="0" smtClean="0"/>
              <a:t>CRAN Task View: </a:t>
            </a:r>
            <a:r>
              <a:rPr lang="en-US" sz="2000" dirty="0" smtClean="0">
                <a:hlinkClick r:id="rId2"/>
              </a:rPr>
              <a:t>http://cran.r-project.org/web/views/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Installing R: </a:t>
            </a:r>
            <a:r>
              <a:rPr lang="en-US" sz="2000" dirty="0" smtClean="0">
                <a:hlinkClick r:id="rId3"/>
              </a:rPr>
              <a:t>http://cran.r-project.org/mirrors.html</a:t>
            </a:r>
            <a:endParaRPr lang="en-US" sz="20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8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- </a:t>
            </a:r>
            <a:r>
              <a:rPr lang="en-US" dirty="0" smtClean="0"/>
              <a:t>Packages</a:t>
            </a:r>
            <a:endParaRPr lang="en-US" dirty="0"/>
          </a:p>
        </p:txBody>
      </p:sp>
      <p:pic>
        <p:nvPicPr>
          <p:cNvPr id="1026" name="Picture 2" descr="http://revolution-computing.typepad.com/.a/6a010534b1db25970b01bb08c29a21970d-p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8129999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26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Vs Other Statistical Software</a:t>
            </a:r>
            <a:endParaRPr lang="en-US" dirty="0"/>
          </a:p>
        </p:txBody>
      </p:sp>
      <p:pic>
        <p:nvPicPr>
          <p:cNvPr id="2050" name="Picture 2" descr="Popularity of Statistical Soft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6019800" cy="511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53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-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 Tutorials:</a:t>
            </a:r>
          </a:p>
          <a:p>
            <a:pPr lvl="1"/>
            <a:r>
              <a:rPr lang="en-US" sz="1800" dirty="0">
                <a:hlinkClick r:id="rId2"/>
              </a:rPr>
              <a:t>http://www.statmethods.net</a:t>
            </a:r>
            <a:r>
              <a:rPr lang="en-US" sz="1600" dirty="0" smtClean="0">
                <a:hlinkClick r:id="rId2"/>
              </a:rPr>
              <a:t>/</a:t>
            </a:r>
            <a:r>
              <a:rPr lang="en-US" sz="1600" dirty="0" smtClean="0"/>
              <a:t> - Quick R</a:t>
            </a:r>
            <a:endParaRPr lang="en-US" sz="1800" dirty="0" smtClean="0">
              <a:hlinkClick r:id="rId3"/>
            </a:endParaRP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400" dirty="0" smtClean="0"/>
              <a:t>R </a:t>
            </a:r>
            <a:r>
              <a:rPr lang="en-US" sz="2400" dirty="0" smtClean="0"/>
              <a:t>Discussion Forums:</a:t>
            </a:r>
          </a:p>
          <a:p>
            <a:pPr lvl="1"/>
            <a:r>
              <a:rPr lang="en-US" sz="2000" dirty="0" err="1" smtClean="0"/>
              <a:t>Stackoverflow</a:t>
            </a:r>
            <a:r>
              <a:rPr lang="en-US" sz="2000" dirty="0" smtClean="0"/>
              <a:t> - </a:t>
            </a:r>
            <a:r>
              <a:rPr lang="en-US" sz="2000" dirty="0" smtClean="0">
                <a:hlinkClick r:id="rId4"/>
              </a:rPr>
              <a:t>http://stackoverflow.com/questions/tagged/r</a:t>
            </a:r>
            <a:endParaRPr lang="en-US" sz="2000" dirty="0" smtClean="0"/>
          </a:p>
          <a:p>
            <a:pPr lvl="1"/>
            <a:r>
              <a:rPr lang="en-US" sz="2000" dirty="0" err="1" smtClean="0"/>
              <a:t>Nabble</a:t>
            </a:r>
            <a:r>
              <a:rPr lang="en-US" sz="2000" dirty="0" smtClean="0"/>
              <a:t> - </a:t>
            </a:r>
            <a:r>
              <a:rPr lang="en-US" sz="2000" dirty="0" smtClean="0">
                <a:hlinkClick r:id="rId5"/>
              </a:rPr>
              <a:t>http://r.789695.n4.nabble.com/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400" dirty="0" smtClean="0"/>
              <a:t>R Blogs:</a:t>
            </a:r>
          </a:p>
          <a:p>
            <a:pPr lvl="1"/>
            <a:r>
              <a:rPr lang="en-US" sz="2000" dirty="0" smtClean="0">
                <a:hlinkClick r:id="rId6"/>
              </a:rPr>
              <a:t>http://www.r-bloggers.com/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7"/>
              </a:rPr>
              <a:t>http://blog.revolutionanalytics.com/</a:t>
            </a:r>
            <a:endParaRPr lang="en-US" sz="20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91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Development Environment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93966"/>
            <a:ext cx="3352800" cy="2601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07255" y="1230868"/>
            <a:ext cx="15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Default Editor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893966"/>
            <a:ext cx="3109913" cy="2584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29300" y="1230923"/>
            <a:ext cx="135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R Studio IDE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0" y="4747418"/>
            <a:ext cx="8229600" cy="172958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Eclipse </a:t>
            </a:r>
            <a:r>
              <a:rPr lang="en-US" sz="2400" dirty="0" smtClean="0"/>
              <a:t>+ </a:t>
            </a:r>
            <a:r>
              <a:rPr lang="en-US" sz="2400" dirty="0" err="1" smtClean="0"/>
              <a:t>statET</a:t>
            </a:r>
            <a:r>
              <a:rPr lang="en-US" sz="2400" dirty="0" smtClean="0"/>
              <a:t> plugin</a:t>
            </a:r>
          </a:p>
          <a:p>
            <a:r>
              <a:rPr lang="en-US" sz="2400" dirty="0" smtClean="0"/>
              <a:t>Revolution R ($$$ Commercial $$$)</a:t>
            </a:r>
          </a:p>
          <a:p>
            <a:r>
              <a:rPr lang="en-US" sz="2400" dirty="0" smtClean="0"/>
              <a:t>GUI – Shiny, Rattle</a:t>
            </a:r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345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covered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>
                <a:solidFill>
                  <a:schemeClr val="accent2"/>
                </a:solidFill>
              </a:rPr>
              <a:t>Day 1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Section </a:t>
            </a:r>
            <a:r>
              <a:rPr lang="en-US" sz="2400" dirty="0" smtClean="0">
                <a:solidFill>
                  <a:schemeClr val="accent2"/>
                </a:solidFill>
              </a:rPr>
              <a:t>1: Getting Started with R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Section 2: Data Types in R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Section 3: Data </a:t>
            </a:r>
            <a:r>
              <a:rPr lang="en-US" sz="2400" dirty="0" err="1" smtClean="0">
                <a:solidFill>
                  <a:schemeClr val="accent2"/>
                </a:solidFill>
              </a:rPr>
              <a:t>Input/Output</a:t>
            </a:r>
            <a:endParaRPr lang="en-US" sz="2400" dirty="0" smtClean="0">
              <a:solidFill>
                <a:schemeClr val="accent2"/>
              </a:solidFill>
            </a:endParaRPr>
          </a:p>
          <a:p>
            <a:r>
              <a:rPr lang="en-US" sz="2400" dirty="0" smtClean="0">
                <a:solidFill>
                  <a:schemeClr val="accent2"/>
                </a:solidFill>
              </a:rPr>
              <a:t>Section 4: Data </a:t>
            </a:r>
            <a:r>
              <a:rPr lang="en-US" sz="2400" dirty="0" smtClean="0">
                <a:solidFill>
                  <a:schemeClr val="accent2"/>
                </a:solidFill>
              </a:rPr>
              <a:t>Manipulation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Section 5</a:t>
            </a:r>
            <a:r>
              <a:rPr lang="en-US" sz="2400" dirty="0">
                <a:solidFill>
                  <a:schemeClr val="accent2"/>
                </a:solidFill>
              </a:rPr>
              <a:t>: Functions and Control </a:t>
            </a:r>
            <a:r>
              <a:rPr lang="en-US" sz="2400" dirty="0" smtClean="0">
                <a:solidFill>
                  <a:schemeClr val="accent2"/>
                </a:solidFill>
              </a:rPr>
              <a:t>Statements</a:t>
            </a: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400" b="1" u="sng" dirty="0">
                <a:solidFill>
                  <a:schemeClr val="accent2"/>
                </a:solidFill>
              </a:rPr>
              <a:t>Day 2</a:t>
            </a:r>
          </a:p>
          <a:p>
            <a:r>
              <a:rPr lang="en-US" sz="2400" dirty="0" smtClean="0"/>
              <a:t>Section 5: Exploratory Data Analysis</a:t>
            </a:r>
          </a:p>
          <a:p>
            <a:r>
              <a:rPr lang="en-US" sz="2400" dirty="0" smtClean="0"/>
              <a:t>Section 6: Statistical Modeling and Data Mining</a:t>
            </a:r>
          </a:p>
          <a:p>
            <a:r>
              <a:rPr lang="en-US" sz="2400" dirty="0" smtClean="0"/>
              <a:t>Section 7: Visualization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3279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11A109A072DD40B5CE487317DC09F4" ma:contentTypeVersion="8" ma:contentTypeDescription="Create a new document." ma:contentTypeScope="" ma:versionID="61077a370cf4f6ada3b695e312ce76fb">
  <xsd:schema xmlns:xsd="http://www.w3.org/2001/XMLSchema" xmlns:xs="http://www.w3.org/2001/XMLSchema" xmlns:p="http://schemas.microsoft.com/office/2006/metadata/properties" xmlns:ns2="173322ac-d5e7-4412-a21b-e39e4f28e6d8" targetNamespace="http://schemas.microsoft.com/office/2006/metadata/properties" ma:root="true" ma:fieldsID="249038ad95f9c92a968a899b8cae4d8e" ns2:_="">
    <xsd:import namespace="173322ac-d5e7-4412-a21b-e39e4f28e6d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3322ac-d5e7-4412-a21b-e39e4f28e6d8" elementFormDefault="qualified">
    <xsd:import namespace="http://schemas.microsoft.com/office/2006/documentManagement/types"/>
    <xsd:import namespace="http://schemas.microsoft.com/office/infopath/2007/PartnerControls"/>
    <xsd:element name="SharedWithUsers" ma:index="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BDB4F6-D6CD-49F0-A54B-C975EAE192C4}"/>
</file>

<file path=customXml/itemProps2.xml><?xml version="1.0" encoding="utf-8"?>
<ds:datastoreItem xmlns:ds="http://schemas.openxmlformats.org/officeDocument/2006/customXml" ds:itemID="{231403AD-6715-4F9A-AE0E-0F930D9A8A65}"/>
</file>

<file path=customXml/itemProps3.xml><?xml version="1.0" encoding="utf-8"?>
<ds:datastoreItem xmlns:ds="http://schemas.openxmlformats.org/officeDocument/2006/customXml" ds:itemID="{BE10899F-20DD-48A3-BEDD-C5CF4919C9F5}"/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195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Introduction to R Programming</vt:lpstr>
      <vt:lpstr>R - Introduction</vt:lpstr>
      <vt:lpstr>R - Packages</vt:lpstr>
      <vt:lpstr>R Vs Other Statistical Software</vt:lpstr>
      <vt:lpstr>R - Resources</vt:lpstr>
      <vt:lpstr>R Development Environment</vt:lpstr>
      <vt:lpstr>Topics to be covered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Training</dc:title>
  <dc:creator>Ravishankar Rajgopalan</dc:creator>
  <cp:lastModifiedBy>Ravishankar R</cp:lastModifiedBy>
  <cp:revision>116</cp:revision>
  <dcterms:created xsi:type="dcterms:W3CDTF">2013-09-24T10:53:30Z</dcterms:created>
  <dcterms:modified xsi:type="dcterms:W3CDTF">2016-05-12T09:21:54Z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0x0101009611A109A072DD40B5CE487317DC09F4</vt:lpwstr>
  </property>
</Properties>
</file>