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11"/>
  </p:notesMasterIdLst>
  <p:sldIdLst>
    <p:sldId id="256" r:id="rId2"/>
    <p:sldId id="393" r:id="rId3"/>
    <p:sldId id="263" r:id="rId4"/>
    <p:sldId id="258" r:id="rId5"/>
    <p:sldId id="330" r:id="rId6"/>
    <p:sldId id="274" r:id="rId7"/>
    <p:sldId id="275" r:id="rId8"/>
    <p:sldId id="319" r:id="rId9"/>
    <p:sldId id="276" r:id="rId10"/>
    <p:sldId id="398" r:id="rId11"/>
    <p:sldId id="394" r:id="rId12"/>
    <p:sldId id="257" r:id="rId13"/>
    <p:sldId id="264" r:id="rId14"/>
    <p:sldId id="267" r:id="rId15"/>
    <p:sldId id="268" r:id="rId16"/>
    <p:sldId id="269" r:id="rId17"/>
    <p:sldId id="283" r:id="rId18"/>
    <p:sldId id="272" r:id="rId19"/>
    <p:sldId id="278" r:id="rId20"/>
    <p:sldId id="298" r:id="rId21"/>
    <p:sldId id="299" r:id="rId22"/>
    <p:sldId id="300" r:id="rId23"/>
    <p:sldId id="301" r:id="rId24"/>
    <p:sldId id="309" r:id="rId25"/>
    <p:sldId id="304" r:id="rId26"/>
    <p:sldId id="265" r:id="rId27"/>
    <p:sldId id="288" r:id="rId28"/>
    <p:sldId id="282" r:id="rId29"/>
    <p:sldId id="284" r:id="rId30"/>
    <p:sldId id="285" r:id="rId31"/>
    <p:sldId id="286" r:id="rId32"/>
    <p:sldId id="287" r:id="rId33"/>
    <p:sldId id="320" r:id="rId34"/>
    <p:sldId id="324" r:id="rId35"/>
    <p:sldId id="325" r:id="rId36"/>
    <p:sldId id="326" r:id="rId37"/>
    <p:sldId id="327" r:id="rId38"/>
    <p:sldId id="323" r:id="rId39"/>
    <p:sldId id="305" r:id="rId40"/>
    <p:sldId id="306" r:id="rId41"/>
    <p:sldId id="307" r:id="rId42"/>
    <p:sldId id="308" r:id="rId43"/>
    <p:sldId id="395" r:id="rId44"/>
    <p:sldId id="396" r:id="rId45"/>
    <p:sldId id="397" r:id="rId46"/>
    <p:sldId id="281" r:id="rId47"/>
    <p:sldId id="290" r:id="rId48"/>
    <p:sldId id="293" r:id="rId49"/>
    <p:sldId id="291" r:id="rId50"/>
    <p:sldId id="292" r:id="rId51"/>
    <p:sldId id="310" r:id="rId52"/>
    <p:sldId id="328" r:id="rId53"/>
    <p:sldId id="329" r:id="rId54"/>
    <p:sldId id="331" r:id="rId55"/>
    <p:sldId id="332" r:id="rId56"/>
    <p:sldId id="333" r:id="rId57"/>
    <p:sldId id="335" r:id="rId58"/>
    <p:sldId id="336" r:id="rId59"/>
    <p:sldId id="337" r:id="rId60"/>
    <p:sldId id="338" r:id="rId61"/>
    <p:sldId id="384" r:id="rId62"/>
    <p:sldId id="385" r:id="rId63"/>
    <p:sldId id="386" r:id="rId64"/>
    <p:sldId id="387" r:id="rId65"/>
    <p:sldId id="339" r:id="rId66"/>
    <p:sldId id="340" r:id="rId67"/>
    <p:sldId id="341" r:id="rId68"/>
    <p:sldId id="342" r:id="rId69"/>
    <p:sldId id="357" r:id="rId70"/>
    <p:sldId id="360" r:id="rId71"/>
    <p:sldId id="361" r:id="rId72"/>
    <p:sldId id="362" r:id="rId73"/>
    <p:sldId id="358" r:id="rId74"/>
    <p:sldId id="363" r:id="rId75"/>
    <p:sldId id="367" r:id="rId76"/>
    <p:sldId id="368" r:id="rId77"/>
    <p:sldId id="370" r:id="rId78"/>
    <p:sldId id="369" r:id="rId79"/>
    <p:sldId id="366" r:id="rId80"/>
    <p:sldId id="371" r:id="rId81"/>
    <p:sldId id="388" r:id="rId82"/>
    <p:sldId id="390" r:id="rId83"/>
    <p:sldId id="391" r:id="rId84"/>
    <p:sldId id="392" r:id="rId85"/>
    <p:sldId id="389" r:id="rId86"/>
    <p:sldId id="266" r:id="rId87"/>
    <p:sldId id="296" r:id="rId88"/>
    <p:sldId id="294" r:id="rId89"/>
    <p:sldId id="295" r:id="rId90"/>
    <p:sldId id="311" r:id="rId91"/>
    <p:sldId id="312" r:id="rId92"/>
    <p:sldId id="314" r:id="rId93"/>
    <p:sldId id="317" r:id="rId94"/>
    <p:sldId id="318" r:id="rId95"/>
    <p:sldId id="315"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262" r:id="rId109"/>
    <p:sldId id="297" r:id="rId110"/>
  </p:sldIdLst>
  <p:sldSz cx="12192000" cy="6858000"/>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88" userDrawn="1">
          <p15:clr>
            <a:srgbClr val="A4A3A4"/>
          </p15:clr>
        </p15:guide>
        <p15:guide id="3" pos="54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2" clrIdx="0">
    <p:extLst>
      <p:ext uri="{19B8F6BF-5375-455C-9EA6-DF929625EA0E}">
        <p15:presenceInfo xmlns:p15="http://schemas.microsoft.com/office/powerpoint/2012/main" userId="Sameer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CCC"/>
    <a:srgbClr val="E8761D"/>
    <a:srgbClr val="CDCDCD"/>
    <a:srgbClr val="E68042"/>
    <a:srgbClr val="8BDD8D"/>
    <a:srgbClr val="FFFFFF"/>
    <a:srgbClr val="1482AC"/>
    <a:srgbClr val="1D9BA1"/>
    <a:srgbClr val="CFEDF9"/>
    <a:srgbClr val="DB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44" autoAdjust="0"/>
    <p:restoredTop sz="93474" autoAdjust="0"/>
  </p:normalViewPr>
  <p:slideViewPr>
    <p:cSldViewPr snapToGrid="0">
      <p:cViewPr varScale="1">
        <p:scale>
          <a:sx n="56" d="100"/>
          <a:sy n="56" d="100"/>
        </p:scale>
        <p:origin x="96" y="234"/>
      </p:cViewPr>
      <p:guideLst>
        <p:guide orient="horz" pos="2160"/>
        <p:guide pos="2088"/>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61936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1"/>
            <a:ext cx="3169920" cy="619363"/>
          </a:xfrm>
          <a:prstGeom prst="rect">
            <a:avLst/>
          </a:prstGeom>
        </p:spPr>
        <p:txBody>
          <a:bodyPr vert="horz" lIns="96661" tIns="48331" rIns="96661" bIns="48331" rtlCol="0"/>
          <a:lstStyle>
            <a:lvl1pPr algn="r">
              <a:defRPr sz="1300"/>
            </a:lvl1pPr>
          </a:lstStyle>
          <a:p>
            <a:fld id="{92BB404F-F032-4DF2-829A-C9AF60C1744F}" type="datetimeFigureOut">
              <a:rPr lang="en-US" smtClean="0"/>
              <a:t>3/16/2017</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5940743"/>
            <a:ext cx="5852160" cy="4860608"/>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1725038"/>
            <a:ext cx="3169920" cy="61936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11725038"/>
            <a:ext cx="3169920" cy="619362"/>
          </a:xfrm>
          <a:prstGeom prst="rect">
            <a:avLst/>
          </a:prstGeom>
        </p:spPr>
        <p:txBody>
          <a:bodyPr vert="horz" lIns="96661" tIns="48331" rIns="96661" bIns="48331" rtlCol="0" anchor="b"/>
          <a:lstStyle>
            <a:lvl1pPr algn="r">
              <a:defRPr sz="1300"/>
            </a:lvl1pPr>
          </a:lstStyle>
          <a:p>
            <a:fld id="{9D1D2FF2-A594-4F5E-8E3E-8DD700E0E9D6}" type="slidenum">
              <a:rPr lang="en-US" smtClean="0"/>
              <a:t>‹#›</a:t>
            </a:fld>
            <a:endParaRPr lang="en-US"/>
          </a:p>
        </p:txBody>
      </p:sp>
    </p:spTree>
    <p:extLst>
      <p:ext uri="{BB962C8B-B14F-4D97-AF65-F5344CB8AC3E}">
        <p14:creationId xmlns:p14="http://schemas.microsoft.com/office/powerpoint/2010/main" val="241801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p>
        </p:txBody>
      </p:sp>
      <p:sp>
        <p:nvSpPr>
          <p:cNvPr id="4" name="Slide Number Placeholder 3"/>
          <p:cNvSpPr>
            <a:spLocks noGrp="1"/>
          </p:cNvSpPr>
          <p:nvPr>
            <p:ph type="sldNum" sz="quarter" idx="10"/>
          </p:nvPr>
        </p:nvSpPr>
        <p:spPr/>
        <p:txBody>
          <a:bodyPr/>
          <a:lstStyle/>
          <a:p>
            <a:fld id="{9D1D2FF2-A594-4F5E-8E3E-8DD700E0E9D6}" type="slidenum">
              <a:rPr lang="en-US" smtClean="0"/>
              <a:t>1</a:t>
            </a:fld>
            <a:endParaRPr lang="en-US"/>
          </a:p>
        </p:txBody>
      </p:sp>
    </p:spTree>
    <p:extLst>
      <p:ext uri="{BB962C8B-B14F-4D97-AF65-F5344CB8AC3E}">
        <p14:creationId xmlns:p14="http://schemas.microsoft.com/office/powerpoint/2010/main" val="1903921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Return a new RDD by applying a function to each element of this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13</a:t>
            </a:fld>
            <a:endParaRPr lang="en-US"/>
          </a:p>
        </p:txBody>
      </p:sp>
    </p:spTree>
    <p:extLst>
      <p:ext uri="{BB962C8B-B14F-4D97-AF65-F5344CB8AC3E}">
        <p14:creationId xmlns:p14="http://schemas.microsoft.com/office/powerpoint/2010/main" val="4947403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105</a:t>
            </a:fld>
            <a:endParaRPr lang="en-US"/>
          </a:p>
        </p:txBody>
      </p:sp>
    </p:spTree>
    <p:extLst>
      <p:ext uri="{BB962C8B-B14F-4D97-AF65-F5344CB8AC3E}">
        <p14:creationId xmlns:p14="http://schemas.microsoft.com/office/powerpoint/2010/main" val="20368741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106</a:t>
            </a:fld>
            <a:endParaRPr lang="en-US"/>
          </a:p>
        </p:txBody>
      </p:sp>
    </p:spTree>
    <p:extLst>
      <p:ext uri="{BB962C8B-B14F-4D97-AF65-F5344CB8AC3E}">
        <p14:creationId xmlns:p14="http://schemas.microsoft.com/office/powerpoint/2010/main" val="420535431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107</a:t>
            </a:fld>
            <a:endParaRPr lang="en-US"/>
          </a:p>
        </p:txBody>
      </p:sp>
    </p:spTree>
    <p:extLst>
      <p:ext uri="{BB962C8B-B14F-4D97-AF65-F5344CB8AC3E}">
        <p14:creationId xmlns:p14="http://schemas.microsoft.com/office/powerpoint/2010/main" val="28162475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state-of-the-art in Big Data is "simple things complex, complex things impossible." We think the future should be "simple things easy, and complex things possible."</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108</a:t>
            </a:fld>
            <a:endParaRPr lang="en-US"/>
          </a:p>
        </p:txBody>
      </p:sp>
    </p:spTree>
    <p:extLst>
      <p:ext uri="{BB962C8B-B14F-4D97-AF65-F5344CB8AC3E}">
        <p14:creationId xmlns:p14="http://schemas.microsoft.com/office/powerpoint/2010/main" val="13484546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https://spark.apache.org/docs/1.6.0/api/java/org/apache/spark/rdd/package-tree.html</a:t>
            </a:r>
          </a:p>
          <a:p>
            <a:endParaRPr lang="en-US" dirty="0" smtClean="0"/>
          </a:p>
          <a:p>
            <a:r>
              <a:rPr lang="en-IN" dirty="0" smtClean="0"/>
              <a:t>https://spark.apache.org/docs/1.6.0/api/java/org/apache/spark/rdd/package-summary.html</a:t>
            </a:r>
          </a:p>
          <a:p>
            <a:endParaRPr lang="en-US" smtClean="0"/>
          </a:p>
          <a:p>
            <a:endParaRPr lang="en-IN" dirty="0"/>
          </a:p>
        </p:txBody>
      </p:sp>
      <p:sp>
        <p:nvSpPr>
          <p:cNvPr id="4" name="Slide Number Placeholder 3"/>
          <p:cNvSpPr>
            <a:spLocks noGrp="1"/>
          </p:cNvSpPr>
          <p:nvPr>
            <p:ph type="sldNum" sz="quarter" idx="10"/>
          </p:nvPr>
        </p:nvSpPr>
        <p:spPr/>
        <p:txBody>
          <a:bodyPr/>
          <a:lstStyle/>
          <a:p>
            <a:fld id="{9D1D2FF2-A594-4F5E-8E3E-8DD700E0E9D6}" type="slidenum">
              <a:rPr lang="en-US" smtClean="0"/>
              <a:t>109</a:t>
            </a:fld>
            <a:endParaRPr lang="en-US"/>
          </a:p>
        </p:txBody>
      </p:sp>
    </p:spTree>
    <p:extLst>
      <p:ext uri="{BB962C8B-B14F-4D97-AF65-F5344CB8AC3E}">
        <p14:creationId xmlns:p14="http://schemas.microsoft.com/office/powerpoint/2010/main" val="38606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14</a:t>
            </a:fld>
            <a:endParaRPr lang="en-US"/>
          </a:p>
        </p:txBody>
      </p:sp>
    </p:spTree>
    <p:extLst>
      <p:ext uri="{BB962C8B-B14F-4D97-AF65-F5344CB8AC3E}">
        <p14:creationId xmlns:p14="http://schemas.microsoft.com/office/powerpoint/2010/main" val="67307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15</a:t>
            </a:fld>
            <a:endParaRPr lang="en-US"/>
          </a:p>
        </p:txBody>
      </p:sp>
    </p:spTree>
    <p:extLst>
      <p:ext uri="{BB962C8B-B14F-4D97-AF65-F5344CB8AC3E}">
        <p14:creationId xmlns:p14="http://schemas.microsoft.com/office/powerpoint/2010/main" val="34352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16</a:t>
            </a:fld>
            <a:endParaRPr lang="en-US"/>
          </a:p>
        </p:txBody>
      </p:sp>
    </p:spTree>
    <p:extLst>
      <p:ext uri="{BB962C8B-B14F-4D97-AF65-F5344CB8AC3E}">
        <p14:creationId xmlns:p14="http://schemas.microsoft.com/office/powerpoint/2010/main" val="3701190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17</a:t>
            </a:fld>
            <a:endParaRPr lang="en-US"/>
          </a:p>
        </p:txBody>
      </p:sp>
    </p:spTree>
    <p:extLst>
      <p:ext uri="{BB962C8B-B14F-4D97-AF65-F5344CB8AC3E}">
        <p14:creationId xmlns:p14="http://schemas.microsoft.com/office/powerpoint/2010/main" val="583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18</a:t>
            </a:fld>
            <a:endParaRPr lang="en-US"/>
          </a:p>
        </p:txBody>
      </p:sp>
    </p:spTree>
    <p:extLst>
      <p:ext uri="{BB962C8B-B14F-4D97-AF65-F5344CB8AC3E}">
        <p14:creationId xmlns:p14="http://schemas.microsoft.com/office/powerpoint/2010/main" val="1941027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effectLst/>
              </a:rPr>
              <a:t>preservesPartitioning</a:t>
            </a:r>
            <a:r>
              <a:rPr lang="en-IN" dirty="0" smtClean="0"/>
              <a:t> indicates whether the input function preserves the partitioner, which should be </a:t>
            </a:r>
            <a:r>
              <a:rPr lang="en-IN" dirty="0" smtClean="0">
                <a:effectLst/>
              </a:rPr>
              <a:t>false</a:t>
            </a:r>
            <a:r>
              <a:rPr lang="en-IN" dirty="0" smtClean="0"/>
              <a:t> unless this is a pair RDD and the input function doesn’t modify the keys.</a:t>
            </a:r>
          </a:p>
          <a:p>
            <a:endParaRPr lang="en-US" dirty="0" smtClean="0"/>
          </a:p>
          <a:p>
            <a:r>
              <a:rPr lang="en-US" dirty="0" smtClean="0"/>
              <a:t>http://apache-spark-user-list.1001560.n3.nabble.com/preservesPartitioning-td10019.html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19</a:t>
            </a:fld>
            <a:endParaRPr lang="en-US"/>
          </a:p>
        </p:txBody>
      </p:sp>
    </p:spTree>
    <p:extLst>
      <p:ext uri="{BB962C8B-B14F-4D97-AF65-F5344CB8AC3E}">
        <p14:creationId xmlns:p14="http://schemas.microsoft.com/office/powerpoint/2010/main" val="300796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20</a:t>
            </a:fld>
            <a:endParaRPr lang="en-US"/>
          </a:p>
        </p:txBody>
      </p:sp>
    </p:spTree>
    <p:extLst>
      <p:ext uri="{BB962C8B-B14F-4D97-AF65-F5344CB8AC3E}">
        <p14:creationId xmlns:p14="http://schemas.microsoft.com/office/powerpoint/2010/main" val="127553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21</a:t>
            </a:fld>
            <a:endParaRPr lang="en-US"/>
          </a:p>
        </p:txBody>
      </p:sp>
    </p:spTree>
    <p:extLst>
      <p:ext uri="{BB962C8B-B14F-4D97-AF65-F5344CB8AC3E}">
        <p14:creationId xmlns:p14="http://schemas.microsoft.com/office/powerpoint/2010/main" val="152114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22</a:t>
            </a:fld>
            <a:endParaRPr lang="en-US"/>
          </a:p>
        </p:txBody>
      </p:sp>
    </p:spTree>
    <p:extLst>
      <p:ext uri="{BB962C8B-B14F-4D97-AF65-F5344CB8AC3E}">
        <p14:creationId xmlns:p14="http://schemas.microsoft.com/office/powerpoint/2010/main" val="160826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t>Apache Spark is an open-source cluster computing framework originally developed in 2009 in the UC Berkeley </a:t>
            </a:r>
            <a:r>
              <a:rPr lang="en-US" sz="1300" dirty="0" err="1"/>
              <a:t>AMPLab</a:t>
            </a:r>
            <a:r>
              <a:rPr lang="en-US" sz="1300" dirty="0"/>
              <a:t>. Spark makes it easy to get value from big data. It can read from any data source (relational, NoSQL, file systems, </a:t>
            </a:r>
            <a:r>
              <a:rPr lang="en-US" sz="1300" dirty="0" err="1"/>
              <a:t>etc</a:t>
            </a:r>
            <a:r>
              <a:rPr lang="en-US" sz="1300" dirty="0"/>
              <a:t>) and offers one unified API for batch analytics, SQL queries, real time analysis, machine learning and graph processing. Developers no longer have to learn separate processing engines for different tasks.</a:t>
            </a:r>
            <a:r>
              <a:rPr lang="en-US" dirty="0" smtClean="0"/>
              <a:t/>
            </a:r>
            <a:br>
              <a:rPr lang="en-US" dirty="0" smtClean="0"/>
            </a:br>
            <a:r>
              <a:rPr lang="en-US" dirty="0" smtClean="0"/>
              <a:t/>
            </a:r>
            <a:br>
              <a:rPr lang="en-US" dirty="0" smtClean="0"/>
            </a:br>
            <a:r>
              <a:rPr lang="en-US" sz="1300" dirty="0"/>
              <a:t>Spark is 10x-100x faster than older systems such as Hadoop </a:t>
            </a:r>
            <a:r>
              <a:rPr lang="en-US" sz="1300" dirty="0" err="1"/>
              <a:t>MapReduce</a:t>
            </a:r>
            <a:r>
              <a:rPr lang="en-US" sz="1300" dirty="0"/>
              <a:t> with proven scalability (the largest Spark cluster has over 8,000 nodes). Spark had over 450 contributors in 2014, making it the most active open source project in the Big Data space.</a:t>
            </a:r>
            <a:r>
              <a:rPr lang="en-US" dirty="0" smtClean="0"/>
              <a:t/>
            </a:r>
            <a:br>
              <a:rPr lang="en-US" dirty="0" smtClean="0"/>
            </a:br>
            <a:r>
              <a:rPr lang="en-US" dirty="0" smtClean="0"/>
              <a:t/>
            </a:r>
            <a:br>
              <a:rPr lang="en-US" dirty="0" smtClean="0"/>
            </a:br>
            <a:r>
              <a:rPr lang="en-US" sz="1300" dirty="0"/>
              <a:t>The core Spark team is now at </a:t>
            </a:r>
            <a:r>
              <a:rPr lang="en-US" sz="1300" dirty="0" err="1"/>
              <a:t>Databricks</a:t>
            </a:r>
            <a:r>
              <a:rPr lang="en-US" sz="1300" dirty="0"/>
              <a:t>. With over 50 employees and $47 million in funding, </a:t>
            </a:r>
            <a:r>
              <a:rPr lang="en-US" sz="1300" dirty="0" err="1"/>
              <a:t>Databricks</a:t>
            </a:r>
            <a:r>
              <a:rPr lang="en-US" sz="1300" dirty="0"/>
              <a:t> is the main steward of the Spark project. As a Trainer for </a:t>
            </a:r>
            <a:r>
              <a:rPr lang="en-US" sz="1300" dirty="0" err="1"/>
              <a:t>Databricks</a:t>
            </a:r>
            <a:r>
              <a:rPr lang="en-US" sz="1300" dirty="0"/>
              <a:t> and Spark, you will work closely with this team to understand Spark’s internals and then teach it to engineers around the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a:t>
            </a:fld>
            <a:endParaRPr lang="en-US"/>
          </a:p>
        </p:txBody>
      </p:sp>
    </p:spTree>
    <p:extLst>
      <p:ext uri="{BB962C8B-B14F-4D97-AF65-F5344CB8AC3E}">
        <p14:creationId xmlns:p14="http://schemas.microsoft.com/office/powerpoint/2010/main" val="54076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23</a:t>
            </a:fld>
            <a:endParaRPr lang="en-US"/>
          </a:p>
        </p:txBody>
      </p:sp>
    </p:spTree>
    <p:extLst>
      <p:ext uri="{BB962C8B-B14F-4D97-AF65-F5344CB8AC3E}">
        <p14:creationId xmlns:p14="http://schemas.microsoft.com/office/powerpoint/2010/main" val="2996847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24</a:t>
            </a:fld>
            <a:endParaRPr lang="en-US"/>
          </a:p>
        </p:txBody>
      </p:sp>
    </p:spTree>
    <p:extLst>
      <p:ext uri="{BB962C8B-B14F-4D97-AF65-F5344CB8AC3E}">
        <p14:creationId xmlns:p14="http://schemas.microsoft.com/office/powerpoint/2010/main" val="1634965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Idiomatic</a:t>
            </a:r>
            <a:r>
              <a:rPr lang="en-US" baseline="0" dirty="0" smtClean="0"/>
              <a:t> Scala might write this filter as _%2==1 using _ to stand for the input </a:t>
            </a:r>
            <a:r>
              <a:rPr lang="en-US" baseline="0" dirty="0" err="1" smtClean="0"/>
              <a:t>param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25</a:t>
            </a:fld>
            <a:endParaRPr lang="en-US"/>
          </a:p>
        </p:txBody>
      </p:sp>
    </p:spTree>
    <p:extLst>
      <p:ext uri="{BB962C8B-B14F-4D97-AF65-F5344CB8AC3E}">
        <p14:creationId xmlns:p14="http://schemas.microsoft.com/office/powerpoint/2010/main" val="423074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26</a:t>
            </a:fld>
            <a:endParaRPr lang="en-US"/>
          </a:p>
        </p:txBody>
      </p:sp>
    </p:spTree>
    <p:extLst>
      <p:ext uri="{BB962C8B-B14F-4D97-AF65-F5344CB8AC3E}">
        <p14:creationId xmlns:p14="http://schemas.microsoft.com/office/powerpoint/2010/main" val="3423913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27</a:t>
            </a:fld>
            <a:endParaRPr lang="en-US"/>
          </a:p>
        </p:txBody>
      </p:sp>
    </p:spTree>
    <p:extLst>
      <p:ext uri="{BB962C8B-B14F-4D97-AF65-F5344CB8AC3E}">
        <p14:creationId xmlns:p14="http://schemas.microsoft.com/office/powerpoint/2010/main" val="1113292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28</a:t>
            </a:fld>
            <a:endParaRPr lang="en-US"/>
          </a:p>
        </p:txBody>
      </p:sp>
    </p:spTree>
    <p:extLst>
      <p:ext uri="{BB962C8B-B14F-4D97-AF65-F5344CB8AC3E}">
        <p14:creationId xmlns:p14="http://schemas.microsoft.com/office/powerpoint/2010/main" val="299780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29</a:t>
            </a:fld>
            <a:endParaRPr lang="en-US"/>
          </a:p>
        </p:txBody>
      </p:sp>
    </p:spTree>
    <p:extLst>
      <p:ext uri="{BB962C8B-B14F-4D97-AF65-F5344CB8AC3E}">
        <p14:creationId xmlns:p14="http://schemas.microsoft.com/office/powerpoint/2010/main" val="1266670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30</a:t>
            </a:fld>
            <a:endParaRPr lang="en-US"/>
          </a:p>
        </p:txBody>
      </p:sp>
    </p:spTree>
    <p:extLst>
      <p:ext uri="{BB962C8B-B14F-4D97-AF65-F5344CB8AC3E}">
        <p14:creationId xmlns:p14="http://schemas.microsoft.com/office/powerpoint/2010/main" val="2171378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31</a:t>
            </a:fld>
            <a:endParaRPr lang="en-US"/>
          </a:p>
        </p:txBody>
      </p:sp>
    </p:spTree>
    <p:extLst>
      <p:ext uri="{BB962C8B-B14F-4D97-AF65-F5344CB8AC3E}">
        <p14:creationId xmlns:p14="http://schemas.microsoft.com/office/powerpoint/2010/main" val="2189458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32</a:t>
            </a:fld>
            <a:endParaRPr lang="en-US"/>
          </a:p>
        </p:txBody>
      </p:sp>
    </p:spTree>
    <p:extLst>
      <p:ext uri="{BB962C8B-B14F-4D97-AF65-F5344CB8AC3E}">
        <p14:creationId xmlns:p14="http://schemas.microsoft.com/office/powerpoint/2010/main" val="100247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a:t>
            </a:fld>
            <a:endParaRPr lang="en-US"/>
          </a:p>
        </p:txBody>
      </p:sp>
    </p:spTree>
    <p:extLst>
      <p:ext uri="{BB962C8B-B14F-4D97-AF65-F5344CB8AC3E}">
        <p14:creationId xmlns:p14="http://schemas.microsoft.com/office/powerpoint/2010/main" val="3476342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33</a:t>
            </a:fld>
            <a:endParaRPr lang="en-US"/>
          </a:p>
        </p:txBody>
      </p:sp>
    </p:spTree>
    <p:extLst>
      <p:ext uri="{BB962C8B-B14F-4D97-AF65-F5344CB8AC3E}">
        <p14:creationId xmlns:p14="http://schemas.microsoft.com/office/powerpoint/2010/main" val="2986558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34</a:t>
            </a:fld>
            <a:endParaRPr lang="en-US"/>
          </a:p>
        </p:txBody>
      </p:sp>
    </p:spTree>
    <p:extLst>
      <p:ext uri="{BB962C8B-B14F-4D97-AF65-F5344CB8AC3E}">
        <p14:creationId xmlns:p14="http://schemas.microsoft.com/office/powerpoint/2010/main" val="3021164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35</a:t>
            </a:fld>
            <a:endParaRPr lang="en-US"/>
          </a:p>
        </p:txBody>
      </p:sp>
    </p:spTree>
    <p:extLst>
      <p:ext uri="{BB962C8B-B14F-4D97-AF65-F5344CB8AC3E}">
        <p14:creationId xmlns:p14="http://schemas.microsoft.com/office/powerpoint/2010/main" val="2099028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36</a:t>
            </a:fld>
            <a:endParaRPr lang="en-US"/>
          </a:p>
        </p:txBody>
      </p:sp>
    </p:spTree>
    <p:extLst>
      <p:ext uri="{BB962C8B-B14F-4D97-AF65-F5344CB8AC3E}">
        <p14:creationId xmlns:p14="http://schemas.microsoft.com/office/powerpoint/2010/main" val="3403816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37</a:t>
            </a:fld>
            <a:endParaRPr lang="en-US"/>
          </a:p>
        </p:txBody>
      </p:sp>
    </p:spTree>
    <p:extLst>
      <p:ext uri="{BB962C8B-B14F-4D97-AF65-F5344CB8AC3E}">
        <p14:creationId xmlns:p14="http://schemas.microsoft.com/office/powerpoint/2010/main" val="31512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38</a:t>
            </a:fld>
            <a:endParaRPr lang="en-US"/>
          </a:p>
        </p:txBody>
      </p:sp>
    </p:spTree>
    <p:extLst>
      <p:ext uri="{BB962C8B-B14F-4D97-AF65-F5344CB8AC3E}">
        <p14:creationId xmlns:p14="http://schemas.microsoft.com/office/powerpoint/2010/main" val="4148226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39</a:t>
            </a:fld>
            <a:endParaRPr lang="en-US"/>
          </a:p>
        </p:txBody>
      </p:sp>
    </p:spTree>
    <p:extLst>
      <p:ext uri="{BB962C8B-B14F-4D97-AF65-F5344CB8AC3E}">
        <p14:creationId xmlns:p14="http://schemas.microsoft.com/office/powerpoint/2010/main" val="3215501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results</a:t>
            </a:r>
            <a:r>
              <a:rPr lang="en-US" baseline="0" dirty="0" smtClean="0"/>
              <a:t> are not necessarily ordered, and that order is not guaranteed consistent between executions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40</a:t>
            </a:fld>
            <a:endParaRPr lang="en-US"/>
          </a:p>
        </p:txBody>
      </p:sp>
    </p:spTree>
    <p:extLst>
      <p:ext uri="{BB962C8B-B14F-4D97-AF65-F5344CB8AC3E}">
        <p14:creationId xmlns:p14="http://schemas.microsoft.com/office/powerpoint/2010/main" val="13755296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41</a:t>
            </a:fld>
            <a:endParaRPr lang="en-US"/>
          </a:p>
        </p:txBody>
      </p:sp>
    </p:spTree>
    <p:extLst>
      <p:ext uri="{BB962C8B-B14F-4D97-AF65-F5344CB8AC3E}">
        <p14:creationId xmlns:p14="http://schemas.microsoft.com/office/powerpoint/2010/main" val="56694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 in output not guaranteed</a:t>
            </a:r>
            <a:br>
              <a:rPr lang="en-US" dirty="0" smtClean="0"/>
            </a:br>
            <a:r>
              <a:rPr lang="en-US" dirty="0" smtClean="0"/>
              <a:t>Point out that most wide transformations support</a:t>
            </a:r>
            <a:r>
              <a:rPr lang="en-US" baseline="0" dirty="0" smtClean="0"/>
              <a:t> an optional argument with the number of partitions in the output RDD</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42</a:t>
            </a:fld>
            <a:endParaRPr lang="en-US"/>
          </a:p>
        </p:txBody>
      </p:sp>
    </p:spTree>
    <p:extLst>
      <p:ext uri="{BB962C8B-B14F-4D97-AF65-F5344CB8AC3E}">
        <p14:creationId xmlns:p14="http://schemas.microsoft.com/office/powerpoint/2010/main" val="11423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a:t>
            </a:fld>
            <a:endParaRPr lang="en-US"/>
          </a:p>
        </p:txBody>
      </p:sp>
    </p:spTree>
    <p:extLst>
      <p:ext uri="{BB962C8B-B14F-4D97-AF65-F5344CB8AC3E}">
        <p14:creationId xmlns:p14="http://schemas.microsoft.com/office/powerpoint/2010/main" val="2723086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two different ways to compute word counts, one using </a:t>
            </a:r>
            <a:r>
              <a:rPr lang="en-US" dirty="0" err="1" smtClean="0"/>
              <a:t>reduceByKey</a:t>
            </a:r>
            <a:r>
              <a:rPr lang="en-US" sz="1200" b="0" i="0" kern="1200" dirty="0" smtClean="0">
                <a:solidFill>
                  <a:schemeClr val="tx1"/>
                </a:solidFill>
                <a:effectLst/>
                <a:latin typeface="+mn-lt"/>
                <a:ea typeface="+mn-ea"/>
                <a:cs typeface="+mn-cs"/>
              </a:rPr>
              <a:t> and the other using </a:t>
            </a:r>
            <a:r>
              <a:rPr lang="en-US" dirty="0" err="1" smtClean="0"/>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both of these functions will produce the correct answer, the </a:t>
            </a:r>
            <a:r>
              <a:rPr lang="en-US" dirty="0" err="1" smtClean="0"/>
              <a:t>reduceByKey</a:t>
            </a:r>
            <a:r>
              <a:rPr lang="en-US" sz="1200" b="0" i="0" kern="1200" dirty="0" smtClean="0">
                <a:solidFill>
                  <a:schemeClr val="tx1"/>
                </a:solidFill>
                <a:effectLst/>
                <a:latin typeface="+mn-lt"/>
                <a:ea typeface="+mn-ea"/>
                <a:cs typeface="+mn-cs"/>
              </a:rPr>
              <a:t> example works much better on a large dataset. That's because Spark knows it can combine output with a common key on each partition before shuffling the data.</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43</a:t>
            </a:fld>
            <a:endParaRPr lang="en-US"/>
          </a:p>
        </p:txBody>
      </p:sp>
    </p:spTree>
    <p:extLst>
      <p:ext uri="{BB962C8B-B14F-4D97-AF65-F5344CB8AC3E}">
        <p14:creationId xmlns:p14="http://schemas.microsoft.com/office/powerpoint/2010/main" val="223243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Look at the diagram below to understand what happens with </a:t>
            </a:r>
            <a:r>
              <a:rPr lang="en-US" dirty="0" err="1" smtClean="0"/>
              <a:t>reduceByKey</a:t>
            </a:r>
            <a:r>
              <a:rPr lang="en-US" sz="1200" b="0" i="0" kern="1200" dirty="0" smtClean="0">
                <a:solidFill>
                  <a:schemeClr val="tx1"/>
                </a:solidFill>
                <a:effectLst/>
                <a:latin typeface="+mn-lt"/>
                <a:ea typeface="+mn-ea"/>
                <a:cs typeface="+mn-cs"/>
              </a:rPr>
              <a:t>. Notice how pairs on the same machine with the same key are combined (by using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passed </a:t>
            </a:r>
            <a:r>
              <a:rPr lang="en-US" sz="1200" b="0" i="0" kern="1200" dirty="0" err="1" smtClean="0">
                <a:solidFill>
                  <a:schemeClr val="tx1"/>
                </a:solidFill>
                <a:effectLst/>
                <a:latin typeface="+mn-lt"/>
                <a:ea typeface="+mn-ea"/>
                <a:cs typeface="+mn-cs"/>
              </a:rPr>
              <a:t>into</a:t>
            </a:r>
            <a:r>
              <a:rPr lang="en-US" dirty="0" err="1" smtClean="0"/>
              <a:t>reduceByKey</a:t>
            </a:r>
            <a:r>
              <a:rPr lang="en-US" sz="1200" b="0" i="0" kern="1200" dirty="0" smtClean="0">
                <a:solidFill>
                  <a:schemeClr val="tx1"/>
                </a:solidFill>
                <a:effectLst/>
                <a:latin typeface="+mn-lt"/>
                <a:ea typeface="+mn-ea"/>
                <a:cs typeface="+mn-cs"/>
              </a:rPr>
              <a:t>) before the data is shuffled. Then the </a:t>
            </a:r>
            <a:r>
              <a:rPr lang="en-US" sz="1200" b="0" i="0" kern="1200" dirty="0" err="1" smtClean="0">
                <a:solidFill>
                  <a:schemeClr val="tx1"/>
                </a:solidFill>
                <a:effectLst/>
                <a:latin typeface="+mn-lt"/>
                <a:ea typeface="+mn-ea"/>
                <a:cs typeface="+mn-cs"/>
              </a:rPr>
              <a:t>lamdba</a:t>
            </a:r>
            <a:r>
              <a:rPr lang="en-US" sz="1200" b="0" i="0" kern="1200" dirty="0" smtClean="0">
                <a:solidFill>
                  <a:schemeClr val="tx1"/>
                </a:solidFill>
                <a:effectLst/>
                <a:latin typeface="+mn-lt"/>
                <a:ea typeface="+mn-ea"/>
                <a:cs typeface="+mn-cs"/>
              </a:rPr>
              <a:t> function is called again to reduce all the values from each partition to produce one final result.</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44</a:t>
            </a:fld>
            <a:endParaRPr lang="en-US"/>
          </a:p>
        </p:txBody>
      </p:sp>
    </p:spTree>
    <p:extLst>
      <p:ext uri="{BB962C8B-B14F-4D97-AF65-F5344CB8AC3E}">
        <p14:creationId xmlns:p14="http://schemas.microsoft.com/office/powerpoint/2010/main" val="2601015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the other hand, when calling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 - all the key-value pairs are shuffled around. This is a lot of unnecessary data to being transferred over the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determine which machine to shuffle a pair to, Spark calls a partitioning function on the key of the pair. Spark spills data to disk when there is more data shuffled onto a single executor machine than can fit in memory. However, it flushes out the data to disk one key at a time - so if a single key has more key-value pairs than can fit in memory, an out of memory exception occurs. This will be more gracefully handled in a later release of Spark so the job can still proceed, but should still be avoided - when Spark needs to spill to disk, performance is severely impacted.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imagine that for a much larger dataset size, the difference in the amount of data you are shuffling becomes more exaggerated and different between </a:t>
            </a:r>
            <a:r>
              <a:rPr lang="en-US" sz="1200" b="0" i="0" kern="1200" dirty="0" err="1" smtClean="0">
                <a:solidFill>
                  <a:schemeClr val="tx1"/>
                </a:solidFill>
                <a:effectLst/>
                <a:latin typeface="+mn-lt"/>
                <a:ea typeface="+mn-ea"/>
                <a:cs typeface="+mn-cs"/>
              </a:rPr>
              <a:t>reduceByKey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Here are more functions to prefer over </a:t>
            </a:r>
            <a:r>
              <a:rPr lang="en-US" sz="1200" b="0" i="0" kern="1200" dirty="0" err="1" smtClean="0">
                <a:solidFill>
                  <a:schemeClr val="tx1"/>
                </a:solidFill>
                <a:effectLst/>
                <a:latin typeface="+mn-lt"/>
                <a:ea typeface="+mn-ea"/>
                <a:cs typeface="+mn-cs"/>
              </a:rPr>
              <a:t>groupByKey</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combineByKey</a:t>
            </a:r>
            <a:r>
              <a:rPr lang="en-US" sz="1200" b="0" i="0" kern="1200" dirty="0" smtClean="0">
                <a:solidFill>
                  <a:schemeClr val="tx1"/>
                </a:solidFill>
                <a:effectLst/>
                <a:latin typeface="+mn-lt"/>
                <a:ea typeface="+mn-ea"/>
                <a:cs typeface="+mn-cs"/>
              </a:rPr>
              <a:t> can be used when you are combining elements but your return type differs from your input value type.</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foldByKey</a:t>
            </a:r>
            <a:r>
              <a:rPr lang="en-US" sz="1200" b="0" i="0" kern="1200" dirty="0" smtClean="0">
                <a:solidFill>
                  <a:schemeClr val="tx1"/>
                </a:solidFill>
                <a:effectLst/>
                <a:latin typeface="+mn-lt"/>
                <a:ea typeface="+mn-ea"/>
                <a:cs typeface="+mn-cs"/>
              </a:rPr>
              <a:t> merges the values for each key using an associative function and a neutral "zero value".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1D2FF2-A594-4F5E-8E3E-8DD700E0E9D6}" type="slidenum">
              <a:rPr lang="en-US" smtClean="0"/>
              <a:t>45</a:t>
            </a:fld>
            <a:endParaRPr lang="en-US"/>
          </a:p>
        </p:txBody>
      </p:sp>
    </p:spTree>
    <p:extLst>
      <p:ext uri="{BB962C8B-B14F-4D97-AF65-F5344CB8AC3E}">
        <p14:creationId xmlns:p14="http://schemas.microsoft.com/office/powerpoint/2010/main" val="2225041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err="1" smtClean="0">
                <a:solidFill>
                  <a:schemeClr val="tx1"/>
                </a:solidFill>
                <a:effectLst/>
                <a:latin typeface="+mn-lt"/>
                <a:ea typeface="+mn-ea"/>
                <a:cs typeface="+mn-cs"/>
              </a:rPr>
              <a:t>mapPartitions</a:t>
            </a:r>
            <a:r>
              <a:rPr lang="en-IN" sz="1200" b="1" kern="1200" dirty="0" smtClean="0">
                <a:solidFill>
                  <a:schemeClr val="tx1"/>
                </a:solidFill>
                <a:effectLst/>
                <a:latin typeface="+mn-lt"/>
                <a:ea typeface="+mn-ea"/>
                <a:cs typeface="+mn-cs"/>
              </a:rPr>
              <a:t>()</a:t>
            </a:r>
            <a:r>
              <a:rPr lang="en-IN" dirty="0" smtClean="0"/>
              <a:t> can be used as an alternative to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is called once for each Partition unlike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which is called for each element in the RDD. The main advantage being that, we can do initialization on Per-Partition basis instead of per-element basis(as done by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a:t>
            </a:r>
          </a:p>
          <a:p>
            <a:endParaRPr lang="en-US" dirty="0" smtClean="0"/>
          </a:p>
          <a:p>
            <a:r>
              <a:rPr lang="en-IN" dirty="0" smtClean="0"/>
              <a:t>As I have mentioned ; the map() &amp; </a:t>
            </a:r>
            <a:r>
              <a:rPr lang="en-IN" dirty="0" err="1" smtClean="0"/>
              <a:t>foreach</a:t>
            </a:r>
            <a:r>
              <a:rPr lang="en-IN" dirty="0" smtClean="0"/>
              <a:t>() iterates through all the elements. whereas in </a:t>
            </a:r>
            <a:r>
              <a:rPr lang="en-IN" dirty="0" err="1" smtClean="0"/>
              <a:t>mapPartitions</a:t>
            </a:r>
            <a:r>
              <a:rPr lang="en-IN" dirty="0" smtClean="0"/>
              <a:t>() you get an iterator ; and it is your responsibility to iterate through all the elements. So as you have the iterator, it becomes possible for y.</a:t>
            </a:r>
          </a:p>
          <a:p>
            <a:endParaRPr lang="en-US" dirty="0" smtClean="0"/>
          </a:p>
          <a:p>
            <a:r>
              <a:rPr lang="en-IN" dirty="0" smtClean="0"/>
              <a:t>map will not change the number of elements in an RDD, while </a:t>
            </a:r>
            <a:r>
              <a:rPr lang="en-IN" dirty="0" err="1" smtClean="0"/>
              <a:t>mapPartitions</a:t>
            </a:r>
            <a:r>
              <a:rPr lang="en-IN" dirty="0" smtClean="0"/>
              <a:t> might very well do so.</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46</a:t>
            </a:fld>
            <a:endParaRPr lang="en-US"/>
          </a:p>
        </p:txBody>
      </p:sp>
    </p:spTree>
    <p:extLst>
      <p:ext uri="{BB962C8B-B14F-4D97-AF65-F5344CB8AC3E}">
        <p14:creationId xmlns:p14="http://schemas.microsoft.com/office/powerpoint/2010/main" val="3048254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p>
          <a:p>
            <a:r>
              <a:rPr lang="en-IN" dirty="0" smtClean="0"/>
              <a:t>“glom” on spark </a:t>
            </a:r>
            <a:r>
              <a:rPr lang="en-IN" dirty="0" err="1" smtClean="0"/>
              <a:t>rdd</a:t>
            </a:r>
            <a:r>
              <a:rPr lang="en-IN" dirty="0" smtClean="0"/>
              <a:t> allows you to treat a partition as an array rather as single row at time. This allows you speed up some operations with some increased memory usage.</a:t>
            </a:r>
            <a:endParaRPr lang="en-US" baseline="0" dirty="0" smtClean="0"/>
          </a:p>
          <a:p>
            <a:endParaRPr lang="en-US" dirty="0" smtClean="0"/>
          </a:p>
          <a:p>
            <a:r>
              <a:rPr lang="en-IN" dirty="0" smtClean="0"/>
              <a:t>As a note, a presentation provided by a speaker at the 2013 San Francisco Spark Summit (goo.gl/JZXDCR) highlights that tasks with high per-record overhead perform better with a </a:t>
            </a:r>
            <a:r>
              <a:rPr lang="en-IN" dirty="0" err="1" smtClean="0"/>
              <a:t>mapPartition</a:t>
            </a:r>
            <a:r>
              <a:rPr lang="en-IN" dirty="0" smtClean="0"/>
              <a:t> than with a map transformation. This is, according to the presentation, due to the high cost of setting up a new task. </a:t>
            </a:r>
          </a:p>
          <a:p>
            <a:endParaRPr lang="en-US" dirty="0" smtClean="0"/>
          </a:p>
          <a:p>
            <a:r>
              <a:rPr lang="en-US" dirty="0" smtClean="0"/>
              <a:t>http://stackoverflow.com/questions/21185092/apache-spark-map-vs-mappartitions</a:t>
            </a:r>
          </a:p>
          <a:p>
            <a:endParaRPr lang="en-US" dirty="0" smtClean="0"/>
          </a:p>
          <a:p>
            <a:r>
              <a:rPr lang="en-US" dirty="0" smtClean="0"/>
              <a:t>https://bzhangusc.wordpress.com/2014/06/19/optimize-map-performamce-with-mappartitions/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47</a:t>
            </a:fld>
            <a:endParaRPr lang="en-US"/>
          </a:p>
        </p:txBody>
      </p:sp>
    </p:spTree>
    <p:extLst>
      <p:ext uri="{BB962C8B-B14F-4D97-AF65-F5344CB8AC3E}">
        <p14:creationId xmlns:p14="http://schemas.microsoft.com/office/powerpoint/2010/main" val="39290210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result of the mapping is an iterator (with unspecified size), so m items in the original partition can map to n items in the resulting new partition. So the new partition can have more items, the same number of items, or fewer items than the original.</a:t>
            </a:r>
          </a:p>
          <a:p>
            <a:endParaRPr lang="en-US" baseline="0" dirty="0" smtClean="0"/>
          </a:p>
          <a:p>
            <a:r>
              <a:rPr lang="en-IN" sz="1200" b="1" kern="1200" dirty="0" err="1" smtClean="0">
                <a:solidFill>
                  <a:schemeClr val="tx1"/>
                </a:solidFill>
                <a:effectLst/>
                <a:latin typeface="+mn-lt"/>
                <a:ea typeface="+mn-ea"/>
                <a:cs typeface="+mn-cs"/>
              </a:rPr>
              <a:t>mapPartitions</a:t>
            </a:r>
            <a:r>
              <a:rPr lang="en-IN" sz="1200" b="1" kern="1200" dirty="0" smtClean="0">
                <a:solidFill>
                  <a:schemeClr val="tx1"/>
                </a:solidFill>
                <a:effectLst/>
                <a:latin typeface="+mn-lt"/>
                <a:ea typeface="+mn-ea"/>
                <a:cs typeface="+mn-cs"/>
              </a:rPr>
              <a:t>()</a:t>
            </a:r>
            <a:r>
              <a:rPr lang="en-IN" dirty="0" smtClean="0"/>
              <a:t> can be used as an alternative to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is called once for each Partition unlike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which is called for each element in the RDD. The main advantage being that, we can do initialization on Per-Partition basis instead of per-element basis(as done by </a:t>
            </a:r>
            <a:r>
              <a:rPr lang="en-IN" sz="1200" kern="1200" dirty="0" smtClean="0">
                <a:solidFill>
                  <a:schemeClr val="tx1"/>
                </a:solidFill>
                <a:effectLst/>
                <a:latin typeface="+mn-lt"/>
                <a:ea typeface="+mn-ea"/>
                <a:cs typeface="+mn-cs"/>
              </a:rPr>
              <a:t>map()</a:t>
            </a:r>
            <a:r>
              <a:rPr lang="en-IN" dirty="0" smtClean="0"/>
              <a:t> &amp;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a:t>
            </a:r>
            <a:br>
              <a:rPr lang="en-IN" dirty="0" smtClean="0"/>
            </a:br>
            <a:r>
              <a:rPr lang="en-IN" dirty="0" smtClean="0"/>
              <a:t>Consider the case of Initializing a database. If we are using </a:t>
            </a:r>
            <a:r>
              <a:rPr lang="en-IN" sz="1200" kern="1200" dirty="0" smtClean="0">
                <a:solidFill>
                  <a:schemeClr val="tx1"/>
                </a:solidFill>
                <a:effectLst/>
                <a:latin typeface="+mn-lt"/>
                <a:ea typeface="+mn-ea"/>
                <a:cs typeface="+mn-cs"/>
              </a:rPr>
              <a:t>map()</a:t>
            </a:r>
            <a:r>
              <a:rPr lang="en-IN" dirty="0" smtClean="0"/>
              <a:t> or </a:t>
            </a:r>
            <a:r>
              <a:rPr lang="en-IN" sz="1200" kern="1200" dirty="0" err="1" smtClean="0">
                <a:solidFill>
                  <a:schemeClr val="tx1"/>
                </a:solidFill>
                <a:effectLst/>
                <a:latin typeface="+mn-lt"/>
                <a:ea typeface="+mn-ea"/>
                <a:cs typeface="+mn-cs"/>
              </a:rPr>
              <a:t>foreach</a:t>
            </a:r>
            <a:r>
              <a:rPr lang="en-IN" sz="1200" kern="1200" dirty="0" smtClean="0">
                <a:solidFill>
                  <a:schemeClr val="tx1"/>
                </a:solidFill>
                <a:effectLst/>
                <a:latin typeface="+mn-lt"/>
                <a:ea typeface="+mn-ea"/>
                <a:cs typeface="+mn-cs"/>
              </a:rPr>
              <a:t>()</a:t>
            </a:r>
            <a:r>
              <a:rPr lang="en-IN" dirty="0" smtClean="0"/>
              <a:t>, the number of times we would need to initialize will be equal to the no of elements in RDD. Whereas if we use </a:t>
            </a:r>
            <a:r>
              <a:rPr lang="en-IN" sz="1200" kern="1200" dirty="0" err="1" smtClean="0">
                <a:solidFill>
                  <a:schemeClr val="tx1"/>
                </a:solidFill>
                <a:effectLst/>
                <a:latin typeface="+mn-lt"/>
                <a:ea typeface="+mn-ea"/>
                <a:cs typeface="+mn-cs"/>
              </a:rPr>
              <a:t>mapPartitions</a:t>
            </a:r>
            <a:r>
              <a:rPr lang="en-IN" sz="1200" kern="1200" dirty="0" smtClean="0">
                <a:solidFill>
                  <a:schemeClr val="tx1"/>
                </a:solidFill>
                <a:effectLst/>
                <a:latin typeface="+mn-lt"/>
                <a:ea typeface="+mn-ea"/>
                <a:cs typeface="+mn-cs"/>
              </a:rPr>
              <a:t>()</a:t>
            </a:r>
            <a:r>
              <a:rPr lang="en-IN" dirty="0" smtClean="0"/>
              <a:t>, the no of times we would need to initialize would be equal to number of Partitions</a:t>
            </a:r>
          </a:p>
          <a:p>
            <a:r>
              <a:rPr lang="en-IN" dirty="0" smtClean="0"/>
              <a:t>We get Iterator as an argument for </a:t>
            </a:r>
            <a:r>
              <a:rPr lang="en-IN" dirty="0" err="1" smtClean="0"/>
              <a:t>mapPartition</a:t>
            </a:r>
            <a:r>
              <a:rPr lang="en-IN" dirty="0" smtClean="0"/>
              <a:t>, through which we can iterate through all the elements in a Partition. </a:t>
            </a:r>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48</a:t>
            </a:fld>
            <a:endParaRPr lang="en-US"/>
          </a:p>
        </p:txBody>
      </p:sp>
    </p:spTree>
    <p:extLst>
      <p:ext uri="{BB962C8B-B14F-4D97-AF65-F5344CB8AC3E}">
        <p14:creationId xmlns:p14="http://schemas.microsoft.com/office/powerpoint/2010/main" val="183403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49</a:t>
            </a:fld>
            <a:endParaRPr lang="en-US"/>
          </a:p>
        </p:txBody>
      </p:sp>
    </p:spTree>
    <p:extLst>
      <p:ext uri="{BB962C8B-B14F-4D97-AF65-F5344CB8AC3E}">
        <p14:creationId xmlns:p14="http://schemas.microsoft.com/office/powerpoint/2010/main" val="2733040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50</a:t>
            </a:fld>
            <a:endParaRPr lang="en-US"/>
          </a:p>
        </p:txBody>
      </p:sp>
    </p:spTree>
    <p:extLst>
      <p:ext uri="{BB962C8B-B14F-4D97-AF65-F5344CB8AC3E}">
        <p14:creationId xmlns:p14="http://schemas.microsoft.com/office/powerpoint/2010/main" val="441545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51</a:t>
            </a:fld>
            <a:endParaRPr lang="en-US"/>
          </a:p>
        </p:txBody>
      </p:sp>
    </p:spTree>
    <p:extLst>
      <p:ext uri="{BB962C8B-B14F-4D97-AF65-F5344CB8AC3E}">
        <p14:creationId xmlns:p14="http://schemas.microsoft.com/office/powerpoint/2010/main" val="2651885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http://www.bigsynapse.com/sampling-large-datasets-using-spark</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52</a:t>
            </a:fld>
            <a:endParaRPr lang="en-US"/>
          </a:p>
        </p:txBody>
      </p:sp>
    </p:spTree>
    <p:extLst>
      <p:ext uri="{BB962C8B-B14F-4D97-AF65-F5344CB8AC3E}">
        <p14:creationId xmlns:p14="http://schemas.microsoft.com/office/powerpoint/2010/main" val="117679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a:t>
            </a:fld>
            <a:endParaRPr lang="en-US"/>
          </a:p>
        </p:txBody>
      </p:sp>
    </p:spTree>
    <p:extLst>
      <p:ext uri="{BB962C8B-B14F-4D97-AF65-F5344CB8AC3E}">
        <p14:creationId xmlns:p14="http://schemas.microsoft.com/office/powerpoint/2010/main" val="31199214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point out that</a:t>
            </a:r>
            <a:r>
              <a:rPr lang="en-US" baseline="0" dirty="0" smtClean="0"/>
              <a:t> the sample size itself will vary, and also that the Python and Scala random number generators will produce different output from the same seed, so that, e.g.,</a:t>
            </a:r>
          </a:p>
          <a:p>
            <a:r>
              <a:rPr lang="en-US" baseline="0" dirty="0" smtClean="0"/>
              <a:t>calling </a:t>
            </a:r>
            <a:r>
              <a:rPr lang="en-US" baseline="0" dirty="0" err="1" smtClean="0"/>
              <a:t>val</a:t>
            </a:r>
            <a:r>
              <a:rPr lang="en-US" baseline="0" dirty="0" smtClean="0"/>
              <a:t> y = </a:t>
            </a:r>
            <a:r>
              <a:rPr lang="en-US" baseline="0" dirty="0" err="1" smtClean="0"/>
              <a:t>x.sample</a:t>
            </a:r>
            <a:r>
              <a:rPr lang="en-US" baseline="0" dirty="0" smtClean="0"/>
              <a:t>(false, 0.4, 42) in Scala will not produce the same output shown here on the right (which is the Python output)</a:t>
            </a:r>
          </a:p>
          <a:p>
            <a:endParaRPr lang="en-US" baseline="0" dirty="0" smtClean="0"/>
          </a:p>
          <a:p>
            <a:r>
              <a:rPr lang="en-US" baseline="0" dirty="0" smtClean="0"/>
              <a:t>This is a good one to demo, to show varying results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53</a:t>
            </a:fld>
            <a:endParaRPr lang="en-US"/>
          </a:p>
        </p:txBody>
      </p:sp>
    </p:spTree>
    <p:extLst>
      <p:ext uri="{BB962C8B-B14F-4D97-AF65-F5344CB8AC3E}">
        <p14:creationId xmlns:p14="http://schemas.microsoft.com/office/powerpoint/2010/main" val="4244453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54</a:t>
            </a:fld>
            <a:endParaRPr lang="en-US"/>
          </a:p>
        </p:txBody>
      </p:sp>
    </p:spTree>
    <p:extLst>
      <p:ext uri="{BB962C8B-B14F-4D97-AF65-F5344CB8AC3E}">
        <p14:creationId xmlns:p14="http://schemas.microsoft.com/office/powerpoint/2010/main" val="4077395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a:t>
            </a:r>
            <a:r>
              <a:rPr lang="en-US" baseline="0" dirty="0" smtClean="0"/>
              <a:t> Duplicates are not removed. They can be removed with the more expensive .distinct call, presented shortly</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55</a:t>
            </a:fld>
            <a:endParaRPr lang="en-US"/>
          </a:p>
        </p:txBody>
      </p:sp>
    </p:spTree>
    <p:extLst>
      <p:ext uri="{BB962C8B-B14F-4D97-AF65-F5344CB8AC3E}">
        <p14:creationId xmlns:p14="http://schemas.microsoft.com/office/powerpoint/2010/main" val="1337246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http://stackoverflow.com/questions/29657330/joins-and-cogroup-in-spark</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56</a:t>
            </a:fld>
            <a:endParaRPr lang="en-US"/>
          </a:p>
        </p:txBody>
      </p:sp>
    </p:spTree>
    <p:extLst>
      <p:ext uri="{BB962C8B-B14F-4D97-AF65-F5344CB8AC3E}">
        <p14:creationId xmlns:p14="http://schemas.microsoft.com/office/powerpoint/2010/main" val="1688282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57</a:t>
            </a:fld>
            <a:endParaRPr lang="en-US"/>
          </a:p>
        </p:txBody>
      </p:sp>
    </p:spTree>
    <p:extLst>
      <p:ext uri="{BB962C8B-B14F-4D97-AF65-F5344CB8AC3E}">
        <p14:creationId xmlns:p14="http://schemas.microsoft.com/office/powerpoint/2010/main" val="1484951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58</a:t>
            </a:fld>
            <a:endParaRPr lang="en-US"/>
          </a:p>
        </p:txBody>
      </p:sp>
    </p:spTree>
    <p:extLst>
      <p:ext uri="{BB962C8B-B14F-4D97-AF65-F5344CB8AC3E}">
        <p14:creationId xmlns:p14="http://schemas.microsoft.com/office/powerpoint/2010/main" val="2273449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59</a:t>
            </a:fld>
            <a:endParaRPr lang="en-US"/>
          </a:p>
        </p:txBody>
      </p:sp>
    </p:spTree>
    <p:extLst>
      <p:ext uri="{BB962C8B-B14F-4D97-AF65-F5344CB8AC3E}">
        <p14:creationId xmlns:p14="http://schemas.microsoft.com/office/powerpoint/2010/main" val="4031211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this is an inner join,</a:t>
            </a:r>
            <a:r>
              <a:rPr lang="en-US" baseline="0" dirty="0" smtClean="0"/>
              <a:t> but that duplicate keys in the respective source RDDs result in a Cartesian join of those key-value pairs.</a:t>
            </a:r>
          </a:p>
          <a:p>
            <a:endParaRPr lang="en-US" baseline="0" dirty="0" smtClean="0"/>
          </a:p>
          <a:p>
            <a:r>
              <a:rPr lang="en-US" dirty="0" smtClean="0"/>
              <a:t>https://www.safaribooksonline.com/library/view/high-performance-spark/9781491943199/ch04.html</a:t>
            </a:r>
          </a:p>
          <a:p>
            <a:endParaRPr lang="en-US" dirty="0" smtClean="0"/>
          </a:p>
          <a:p>
            <a:r>
              <a:rPr lang="en-US" dirty="0" smtClean="0"/>
              <a:t>http://bailiwick.io/2015/07/13/joining-data-frames-in-spark-sql/</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60</a:t>
            </a:fld>
            <a:endParaRPr lang="en-US"/>
          </a:p>
        </p:txBody>
      </p:sp>
    </p:spTree>
    <p:extLst>
      <p:ext uri="{BB962C8B-B14F-4D97-AF65-F5344CB8AC3E}">
        <p14:creationId xmlns:p14="http://schemas.microsoft.com/office/powerpoint/2010/main" val="3344819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61</a:t>
            </a:fld>
            <a:endParaRPr lang="en-US"/>
          </a:p>
        </p:txBody>
      </p:sp>
    </p:spTree>
    <p:extLst>
      <p:ext uri="{BB962C8B-B14F-4D97-AF65-F5344CB8AC3E}">
        <p14:creationId xmlns:p14="http://schemas.microsoft.com/office/powerpoint/2010/main" val="1549018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62</a:t>
            </a:fld>
            <a:endParaRPr lang="en-US"/>
          </a:p>
        </p:txBody>
      </p:sp>
    </p:spTree>
    <p:extLst>
      <p:ext uri="{BB962C8B-B14F-4D97-AF65-F5344CB8AC3E}">
        <p14:creationId xmlns:p14="http://schemas.microsoft.com/office/powerpoint/2010/main" val="185991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a:t>
            </a:fld>
            <a:endParaRPr lang="en-US"/>
          </a:p>
        </p:txBody>
      </p:sp>
    </p:spTree>
    <p:extLst>
      <p:ext uri="{BB962C8B-B14F-4D97-AF65-F5344CB8AC3E}">
        <p14:creationId xmlns:p14="http://schemas.microsoft.com/office/powerpoint/2010/main" val="5249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63</a:t>
            </a:fld>
            <a:endParaRPr lang="en-US"/>
          </a:p>
        </p:txBody>
      </p:sp>
    </p:spTree>
    <p:extLst>
      <p:ext uri="{BB962C8B-B14F-4D97-AF65-F5344CB8AC3E}">
        <p14:creationId xmlns:p14="http://schemas.microsoft.com/office/powerpoint/2010/main" val="1681271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this is an inner join,</a:t>
            </a:r>
            <a:r>
              <a:rPr lang="en-US" baseline="0" dirty="0" smtClean="0"/>
              <a:t> but that duplicate keys in the respective source RDDs result in a Cartesian join of those key-value pairs.</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64</a:t>
            </a:fld>
            <a:endParaRPr lang="en-US"/>
          </a:p>
        </p:txBody>
      </p:sp>
    </p:spTree>
    <p:extLst>
      <p:ext uri="{BB962C8B-B14F-4D97-AF65-F5344CB8AC3E}">
        <p14:creationId xmlns:p14="http://schemas.microsoft.com/office/powerpoint/2010/main" val="147023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65</a:t>
            </a:fld>
            <a:endParaRPr lang="en-US"/>
          </a:p>
        </p:txBody>
      </p:sp>
    </p:spTree>
    <p:extLst>
      <p:ext uri="{BB962C8B-B14F-4D97-AF65-F5344CB8AC3E}">
        <p14:creationId xmlns:p14="http://schemas.microsoft.com/office/powerpoint/2010/main" val="7867273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66</a:t>
            </a:fld>
            <a:endParaRPr lang="en-US"/>
          </a:p>
        </p:txBody>
      </p:sp>
    </p:spTree>
    <p:extLst>
      <p:ext uri="{BB962C8B-B14F-4D97-AF65-F5344CB8AC3E}">
        <p14:creationId xmlns:p14="http://schemas.microsoft.com/office/powerpoint/2010/main" val="394830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67</a:t>
            </a:fld>
            <a:endParaRPr lang="en-US"/>
          </a:p>
        </p:txBody>
      </p:sp>
    </p:spTree>
    <p:extLst>
      <p:ext uri="{BB962C8B-B14F-4D97-AF65-F5344CB8AC3E}">
        <p14:creationId xmlns:p14="http://schemas.microsoft.com/office/powerpoint/2010/main" val="937893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68</a:t>
            </a:fld>
            <a:endParaRPr lang="en-US"/>
          </a:p>
        </p:txBody>
      </p:sp>
    </p:spTree>
    <p:extLst>
      <p:ext uri="{BB962C8B-B14F-4D97-AF65-F5344CB8AC3E}">
        <p14:creationId xmlns:p14="http://schemas.microsoft.com/office/powerpoint/2010/main" val="3839063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69</a:t>
            </a:fld>
            <a:endParaRPr lang="en-US"/>
          </a:p>
        </p:txBody>
      </p:sp>
    </p:spTree>
    <p:extLst>
      <p:ext uri="{BB962C8B-B14F-4D97-AF65-F5344CB8AC3E}">
        <p14:creationId xmlns:p14="http://schemas.microsoft.com/office/powerpoint/2010/main" val="3133825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70</a:t>
            </a:fld>
            <a:endParaRPr lang="en-US"/>
          </a:p>
        </p:txBody>
      </p:sp>
    </p:spTree>
    <p:extLst>
      <p:ext uri="{BB962C8B-B14F-4D97-AF65-F5344CB8AC3E}">
        <p14:creationId xmlns:p14="http://schemas.microsoft.com/office/powerpoint/2010/main" val="34164489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71</a:t>
            </a:fld>
            <a:endParaRPr lang="en-US"/>
          </a:p>
        </p:txBody>
      </p:sp>
    </p:spTree>
    <p:extLst>
      <p:ext uri="{BB962C8B-B14F-4D97-AF65-F5344CB8AC3E}">
        <p14:creationId xmlns:p14="http://schemas.microsoft.com/office/powerpoint/2010/main" val="42351361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72</a:t>
            </a:fld>
            <a:endParaRPr lang="en-US"/>
          </a:p>
        </p:txBody>
      </p:sp>
    </p:spTree>
    <p:extLst>
      <p:ext uri="{BB962C8B-B14F-4D97-AF65-F5344CB8AC3E}">
        <p14:creationId xmlns:p14="http://schemas.microsoft.com/office/powerpoint/2010/main" val="351941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a:t>
            </a:fld>
            <a:endParaRPr lang="en-US"/>
          </a:p>
        </p:txBody>
      </p:sp>
    </p:spTree>
    <p:extLst>
      <p:ext uri="{BB962C8B-B14F-4D97-AF65-F5344CB8AC3E}">
        <p14:creationId xmlns:p14="http://schemas.microsoft.com/office/powerpoint/2010/main" val="188892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73</a:t>
            </a:fld>
            <a:endParaRPr lang="en-US"/>
          </a:p>
        </p:txBody>
      </p:sp>
    </p:spTree>
    <p:extLst>
      <p:ext uri="{BB962C8B-B14F-4D97-AF65-F5344CB8AC3E}">
        <p14:creationId xmlns:p14="http://schemas.microsoft.com/office/powerpoint/2010/main" val="1696856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74</a:t>
            </a:fld>
            <a:endParaRPr lang="en-US"/>
          </a:p>
        </p:txBody>
      </p:sp>
    </p:spTree>
    <p:extLst>
      <p:ext uri="{BB962C8B-B14F-4D97-AF65-F5344CB8AC3E}">
        <p14:creationId xmlns:p14="http://schemas.microsoft.com/office/powerpoint/2010/main" val="23627090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75</a:t>
            </a:fld>
            <a:endParaRPr lang="en-US"/>
          </a:p>
        </p:txBody>
      </p:sp>
    </p:spTree>
    <p:extLst>
      <p:ext uri="{BB962C8B-B14F-4D97-AF65-F5344CB8AC3E}">
        <p14:creationId xmlns:p14="http://schemas.microsoft.com/office/powerpoint/2010/main" val="1758564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76</a:t>
            </a:fld>
            <a:endParaRPr lang="en-US"/>
          </a:p>
        </p:txBody>
      </p:sp>
    </p:spTree>
    <p:extLst>
      <p:ext uri="{BB962C8B-B14F-4D97-AF65-F5344CB8AC3E}">
        <p14:creationId xmlns:p14="http://schemas.microsoft.com/office/powerpoint/2010/main" val="2752374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77</a:t>
            </a:fld>
            <a:endParaRPr lang="en-US"/>
          </a:p>
        </p:txBody>
      </p:sp>
    </p:spTree>
    <p:extLst>
      <p:ext uri="{BB962C8B-B14F-4D97-AF65-F5344CB8AC3E}">
        <p14:creationId xmlns:p14="http://schemas.microsoft.com/office/powerpoint/2010/main" val="2497876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78</a:t>
            </a:fld>
            <a:endParaRPr lang="en-US"/>
          </a:p>
        </p:txBody>
      </p:sp>
    </p:spTree>
    <p:extLst>
      <p:ext uri="{BB962C8B-B14F-4D97-AF65-F5344CB8AC3E}">
        <p14:creationId xmlns:p14="http://schemas.microsoft.com/office/powerpoint/2010/main" val="32954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a:t>
            </a:r>
          </a:p>
          <a:p>
            <a:pPr marL="241653" indent="-241653">
              <a:buAutoNum type="arabicPeriod"/>
            </a:pPr>
            <a:r>
              <a:rPr lang="en-US" baseline="0" dirty="0" smtClean="0"/>
              <a:t>In some cases, running a shuffle is desirable if the coalesced partitions would be too unevenly distributed to get good parallelism</a:t>
            </a:r>
          </a:p>
          <a:p>
            <a:pPr marL="241653" indent="-241653">
              <a:buAutoNum type="arabicPeriod"/>
            </a:pPr>
            <a:r>
              <a:rPr lang="en-US" baseline="0" dirty="0" smtClean="0"/>
              <a:t>To increase the number of partitions (and trigger a shuffle), call repartition</a:t>
            </a:r>
          </a:p>
          <a:p>
            <a:pPr marL="241653" indent="-241653">
              <a:buAutoNum type="arabicPeriod"/>
            </a:pPr>
            <a:r>
              <a:rPr lang="en-US" baseline="0" dirty="0" smtClean="0"/>
              <a:t>In Scala API (but not Python API), you can call coalesce with a larger number of partitions, and shuffle=true, and achieve a repartition</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79</a:t>
            </a:fld>
            <a:endParaRPr lang="en-US"/>
          </a:p>
        </p:txBody>
      </p:sp>
    </p:spTree>
    <p:extLst>
      <p:ext uri="{BB962C8B-B14F-4D97-AF65-F5344CB8AC3E}">
        <p14:creationId xmlns:p14="http://schemas.microsoft.com/office/powerpoint/2010/main" val="7562042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80</a:t>
            </a:fld>
            <a:endParaRPr lang="en-US"/>
          </a:p>
        </p:txBody>
      </p:sp>
    </p:spTree>
    <p:extLst>
      <p:ext uri="{BB962C8B-B14F-4D97-AF65-F5344CB8AC3E}">
        <p14:creationId xmlns:p14="http://schemas.microsoft.com/office/powerpoint/2010/main" val="362409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81</a:t>
            </a:fld>
            <a:endParaRPr lang="en-US"/>
          </a:p>
        </p:txBody>
      </p:sp>
    </p:spTree>
    <p:extLst>
      <p:ext uri="{BB962C8B-B14F-4D97-AF65-F5344CB8AC3E}">
        <p14:creationId xmlns:p14="http://schemas.microsoft.com/office/powerpoint/2010/main" val="11255493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82</a:t>
            </a:fld>
            <a:endParaRPr lang="en-US"/>
          </a:p>
        </p:txBody>
      </p:sp>
    </p:spTree>
    <p:extLst>
      <p:ext uri="{BB962C8B-B14F-4D97-AF65-F5344CB8AC3E}">
        <p14:creationId xmlns:p14="http://schemas.microsoft.com/office/powerpoint/2010/main" val="188136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a:t>
            </a:fld>
            <a:endParaRPr lang="en-US"/>
          </a:p>
        </p:txBody>
      </p:sp>
    </p:spTree>
    <p:extLst>
      <p:ext uri="{BB962C8B-B14F-4D97-AF65-F5344CB8AC3E}">
        <p14:creationId xmlns:p14="http://schemas.microsoft.com/office/powerpoint/2010/main" val="899673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83</a:t>
            </a:fld>
            <a:endParaRPr lang="en-US"/>
          </a:p>
        </p:txBody>
      </p:sp>
    </p:spTree>
    <p:extLst>
      <p:ext uri="{BB962C8B-B14F-4D97-AF65-F5344CB8AC3E}">
        <p14:creationId xmlns:p14="http://schemas.microsoft.com/office/powerpoint/2010/main" val="2127620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swap</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84</a:t>
            </a:fld>
            <a:endParaRPr lang="en-US"/>
          </a:p>
        </p:txBody>
      </p:sp>
    </p:spTree>
    <p:extLst>
      <p:ext uri="{BB962C8B-B14F-4D97-AF65-F5344CB8AC3E}">
        <p14:creationId xmlns:p14="http://schemas.microsoft.com/office/powerpoint/2010/main" val="937418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that the two source RDDs should have the same partitions and the same counts within partitions. Typically, one is a mapped version of the other.</a:t>
            </a:r>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85</a:t>
            </a:fld>
            <a:endParaRPr lang="en-US"/>
          </a:p>
        </p:txBody>
      </p:sp>
    </p:spTree>
    <p:extLst>
      <p:ext uri="{BB962C8B-B14F-4D97-AF65-F5344CB8AC3E}">
        <p14:creationId xmlns:p14="http://schemas.microsoft.com/office/powerpoint/2010/main" val="3375064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88</a:t>
            </a:fld>
            <a:endParaRPr lang="en-US"/>
          </a:p>
        </p:txBody>
      </p:sp>
    </p:spTree>
    <p:extLst>
      <p:ext uri="{BB962C8B-B14F-4D97-AF65-F5344CB8AC3E}">
        <p14:creationId xmlns:p14="http://schemas.microsoft.com/office/powerpoint/2010/main" val="4687114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89</a:t>
            </a:fld>
            <a:endParaRPr lang="en-US"/>
          </a:p>
        </p:txBody>
      </p:sp>
    </p:spTree>
    <p:extLst>
      <p:ext uri="{BB962C8B-B14F-4D97-AF65-F5344CB8AC3E}">
        <p14:creationId xmlns:p14="http://schemas.microsoft.com/office/powerpoint/2010/main" val="23650354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90</a:t>
            </a:fld>
            <a:endParaRPr lang="en-US"/>
          </a:p>
        </p:txBody>
      </p:sp>
    </p:spTree>
    <p:extLst>
      <p:ext uri="{BB962C8B-B14F-4D97-AF65-F5344CB8AC3E}">
        <p14:creationId xmlns:p14="http://schemas.microsoft.com/office/powerpoint/2010/main" val="40528641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91</a:t>
            </a:fld>
            <a:endParaRPr lang="en-US"/>
          </a:p>
        </p:txBody>
      </p:sp>
    </p:spTree>
    <p:extLst>
      <p:ext uri="{BB962C8B-B14F-4D97-AF65-F5344CB8AC3E}">
        <p14:creationId xmlns:p14="http://schemas.microsoft.com/office/powerpoint/2010/main" val="32528982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92</a:t>
            </a:fld>
            <a:endParaRPr lang="en-US"/>
          </a:p>
        </p:txBody>
      </p:sp>
    </p:spTree>
    <p:extLst>
      <p:ext uri="{BB962C8B-B14F-4D97-AF65-F5344CB8AC3E}">
        <p14:creationId xmlns:p14="http://schemas.microsoft.com/office/powerpoint/2010/main" val="26589115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93</a:t>
            </a:fld>
            <a:endParaRPr lang="en-US"/>
          </a:p>
        </p:txBody>
      </p:sp>
    </p:spTree>
    <p:extLst>
      <p:ext uri="{BB962C8B-B14F-4D97-AF65-F5344CB8AC3E}">
        <p14:creationId xmlns:p14="http://schemas.microsoft.com/office/powerpoint/2010/main" val="4708535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94</a:t>
            </a:fld>
            <a:endParaRPr lang="en-US"/>
          </a:p>
        </p:txBody>
      </p:sp>
    </p:spTree>
    <p:extLst>
      <p:ext uri="{BB962C8B-B14F-4D97-AF65-F5344CB8AC3E}">
        <p14:creationId xmlns:p14="http://schemas.microsoft.com/office/powerpoint/2010/main" val="84293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11</a:t>
            </a:fld>
            <a:endParaRPr lang="en-US"/>
          </a:p>
        </p:txBody>
      </p:sp>
    </p:spTree>
    <p:extLst>
      <p:ext uri="{BB962C8B-B14F-4D97-AF65-F5344CB8AC3E}">
        <p14:creationId xmlns:p14="http://schemas.microsoft.com/office/powerpoint/2010/main" val="35505157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function must be commutative and associative, and collection must be closed under the function, allowing maximal parallelism. Refer to fold and aggregate for non-commutative functions or functions whose result is a different type. </a:t>
            </a:r>
            <a:r>
              <a:rPr lang="en-IN" dirty="0" smtClean="0"/>
              <a:t>The Commutative property states that order does not matter. Multiplication and addition are commutative. The associative property states that you can add or multiply regardless of how the numbers are grouped. By 'grouped' we mean 'how you use parenthesis'. In other words, if you are adding or multiplying it does not matter where you put the parenthesis. Add some parenthesis any where you like!. </a:t>
            </a:r>
            <a:r>
              <a:rPr lang="pt-BR" dirty="0" smtClean="0"/>
              <a:t>(a + b) + c = a + (b + c)</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95</a:t>
            </a:fld>
            <a:endParaRPr lang="en-US"/>
          </a:p>
        </p:txBody>
      </p:sp>
    </p:spTree>
    <p:extLst>
      <p:ext uri="{BB962C8B-B14F-4D97-AF65-F5344CB8AC3E}">
        <p14:creationId xmlns:p14="http://schemas.microsoft.com/office/powerpoint/2010/main" val="6152655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96</a:t>
            </a:fld>
            <a:endParaRPr lang="en-US"/>
          </a:p>
        </p:txBody>
      </p:sp>
    </p:spTree>
    <p:extLst>
      <p:ext uri="{BB962C8B-B14F-4D97-AF65-F5344CB8AC3E}">
        <p14:creationId xmlns:p14="http://schemas.microsoft.com/office/powerpoint/2010/main" val="32234533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97</a:t>
            </a:fld>
            <a:endParaRPr lang="en-US"/>
          </a:p>
        </p:txBody>
      </p:sp>
    </p:spTree>
    <p:extLst>
      <p:ext uri="{BB962C8B-B14F-4D97-AF65-F5344CB8AC3E}">
        <p14:creationId xmlns:p14="http://schemas.microsoft.com/office/powerpoint/2010/main" val="3097682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98</a:t>
            </a:fld>
            <a:endParaRPr lang="en-US"/>
          </a:p>
        </p:txBody>
      </p:sp>
    </p:spTree>
    <p:extLst>
      <p:ext uri="{BB962C8B-B14F-4D97-AF65-F5344CB8AC3E}">
        <p14:creationId xmlns:p14="http://schemas.microsoft.com/office/powerpoint/2010/main" val="11297286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99</a:t>
            </a:fld>
            <a:endParaRPr lang="en-US"/>
          </a:p>
        </p:txBody>
      </p:sp>
    </p:spTree>
    <p:extLst>
      <p:ext uri="{BB962C8B-B14F-4D97-AF65-F5344CB8AC3E}">
        <p14:creationId xmlns:p14="http://schemas.microsoft.com/office/powerpoint/2010/main" val="460442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100</a:t>
            </a:fld>
            <a:endParaRPr lang="en-US"/>
          </a:p>
        </p:txBody>
      </p:sp>
    </p:spTree>
    <p:extLst>
      <p:ext uri="{BB962C8B-B14F-4D97-AF65-F5344CB8AC3E}">
        <p14:creationId xmlns:p14="http://schemas.microsoft.com/office/powerpoint/2010/main" val="1129184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101</a:t>
            </a:fld>
            <a:endParaRPr lang="en-US"/>
          </a:p>
        </p:txBody>
      </p:sp>
    </p:spTree>
    <p:extLst>
      <p:ext uri="{BB962C8B-B14F-4D97-AF65-F5344CB8AC3E}">
        <p14:creationId xmlns:p14="http://schemas.microsoft.com/office/powerpoint/2010/main" val="25565323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102</a:t>
            </a:fld>
            <a:endParaRPr lang="en-US"/>
          </a:p>
        </p:txBody>
      </p:sp>
    </p:spTree>
    <p:extLst>
      <p:ext uri="{BB962C8B-B14F-4D97-AF65-F5344CB8AC3E}">
        <p14:creationId xmlns:p14="http://schemas.microsoft.com/office/powerpoint/2010/main" val="20741069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103</a:t>
            </a:fld>
            <a:endParaRPr lang="en-US"/>
          </a:p>
        </p:txBody>
      </p:sp>
    </p:spTree>
    <p:extLst>
      <p:ext uri="{BB962C8B-B14F-4D97-AF65-F5344CB8AC3E}">
        <p14:creationId xmlns:p14="http://schemas.microsoft.com/office/powerpoint/2010/main" val="29193030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1D2FF2-A594-4F5E-8E3E-8DD700E0E9D6}" type="slidenum">
              <a:rPr lang="en-US" smtClean="0"/>
              <a:t>104</a:t>
            </a:fld>
            <a:endParaRPr lang="en-US"/>
          </a:p>
        </p:txBody>
      </p:sp>
    </p:spTree>
    <p:extLst>
      <p:ext uri="{BB962C8B-B14F-4D97-AF65-F5344CB8AC3E}">
        <p14:creationId xmlns:p14="http://schemas.microsoft.com/office/powerpoint/2010/main" val="165423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7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871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08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06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47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000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756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90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174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039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6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3/16/2017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8465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8.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10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10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15.jpeg"/></Relationships>
</file>

<file path=ppt/slides/_rels/slide10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7.jpg"/><Relationship Id="rId2" Type="http://schemas.openxmlformats.org/officeDocument/2006/relationships/notesSlide" Target="../notesSlides/notesSlide102.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data-frack.blogspot.com/2015/01/visual-mnemonics-for-pyspark-api.html" TargetMode="External"/><Relationship Id="rId2" Type="http://schemas.openxmlformats.org/officeDocument/2006/relationships/hyperlink" Target="http://nbviewer.ipython.org/github/jkthompson/pyspark-pictures/blob/master/pyspark-pictures.ipynb" TargetMode="External"/><Relationship Id="rId1" Type="http://schemas.openxmlformats.org/officeDocument/2006/relationships/slideLayout" Target="../slideLayouts/slideLayout7.xml"/><Relationship Id="rId6" Type="http://schemas.openxmlformats.org/officeDocument/2006/relationships/hyperlink" Target="https://www.linkedin.com/profile/view?id=128303555" TargetMode="External"/><Relationship Id="rId5" Type="http://schemas.openxmlformats.org/officeDocument/2006/relationships/image" Target="../media/image5.png"/><Relationship Id="rId4" Type="http://schemas.openxmlformats.org/officeDocument/2006/relationships/hyperlink" Target="https://www.linkedin.com/profile/view?id=805218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9.jpe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9.jpeg"/><Relationship Id="rId2" Type="http://schemas.openxmlformats.org/officeDocument/2006/relationships/notesSlide" Target="../notesSlides/notesSlide7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jpe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7.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23.png"/><Relationship Id="rId7" Type="http://schemas.openxmlformats.org/officeDocument/2006/relationships/image" Target="../media/image12.png"/><Relationship Id="rId2" Type="http://schemas.openxmlformats.org/officeDocument/2006/relationships/notesSlide" Target="../notesSlides/notesSlide8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86.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8.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9.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jpeg"/></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90.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9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5.jpeg"/></Relationships>
</file>

<file path=ppt/slides/_rels/slide9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5.png"/><Relationship Id="rId7" Type="http://schemas.openxmlformats.org/officeDocument/2006/relationships/image" Target="../media/image15.jpeg"/><Relationship Id="rId2" Type="http://schemas.openxmlformats.org/officeDocument/2006/relationships/notesSlide" Target="../notesSlides/notesSlide94.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Transformations and Actions</a:t>
            </a:r>
            <a:endParaRPr lang="en-US" dirty="0"/>
          </a:p>
        </p:txBody>
      </p:sp>
      <p:sp>
        <p:nvSpPr>
          <p:cNvPr id="3" name="Subtitle 2"/>
          <p:cNvSpPr>
            <a:spLocks noGrp="1"/>
          </p:cNvSpPr>
          <p:nvPr>
            <p:ph type="subTitle" idx="1"/>
          </p:nvPr>
        </p:nvSpPr>
        <p:spPr>
          <a:xfrm>
            <a:off x="8795762" y="5923601"/>
            <a:ext cx="2160260" cy="467854"/>
          </a:xfrm>
        </p:spPr>
        <p:txBody>
          <a:bodyPr>
            <a:normAutofit fontScale="85000" lnSpcReduction="10000"/>
          </a:bodyPr>
          <a:lstStyle/>
          <a:p>
            <a:r>
              <a:rPr lang="en-US" dirty="0" smtClean="0"/>
              <a:t>A Visual Guide of the API</a:t>
            </a:r>
            <a:endParaRPr lang="en-US" dirty="0"/>
          </a:p>
        </p:txBody>
      </p:sp>
      <p:pic>
        <p:nvPicPr>
          <p:cNvPr id="1026"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634" y="5084035"/>
            <a:ext cx="1581080" cy="839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atabricks.com/wp-content/themes/databricks/assets/images/home/home_cloud_exploration_icon_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688" y="4799461"/>
            <a:ext cx="594946" cy="5057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icensebuttons.net/l/by-nc-nd/3.0/88x3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9346" y="180850"/>
            <a:ext cx="1040751" cy="36662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2459917" y="6022123"/>
            <a:ext cx="4245393" cy="369332"/>
          </a:xfrm>
          <a:prstGeom prst="rect">
            <a:avLst/>
          </a:prstGeom>
          <a:noFill/>
        </p:spPr>
        <p:txBody>
          <a:bodyPr wrap="none" rtlCol="0">
            <a:spAutoFit/>
          </a:bodyPr>
          <a:lstStyle/>
          <a:p>
            <a:r>
              <a:rPr lang="en-US" dirty="0">
                <a:solidFill>
                  <a:srgbClr val="FE724C"/>
                </a:solidFill>
              </a:rPr>
              <a:t>http</a:t>
            </a:r>
            <a:r>
              <a:rPr lang="en-US" dirty="0" smtClean="0">
                <a:solidFill>
                  <a:srgbClr val="FE724C"/>
                </a:solidFill>
              </a:rPr>
              <a:t>://training.databricks.com/visualapi.pdf</a:t>
            </a:r>
            <a:endParaRPr lang="en-US" dirty="0">
              <a:solidFill>
                <a:srgbClr val="FE724C"/>
              </a:solidFill>
            </a:endParaRPr>
          </a:p>
        </p:txBody>
      </p:sp>
    </p:spTree>
    <p:extLst>
      <p:ext uri="{BB962C8B-B14F-4D97-AF65-F5344CB8AC3E}">
        <p14:creationId xmlns:p14="http://schemas.microsoft.com/office/powerpoint/2010/main" val="235895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66274" y="1343025"/>
            <a:ext cx="7630026" cy="3693319"/>
          </a:xfrm>
          <a:prstGeom prst="rect">
            <a:avLst/>
          </a:prstGeom>
          <a:noFill/>
        </p:spPr>
        <p:txBody>
          <a:bodyPr wrap="square" rtlCol="0">
            <a:spAutoFit/>
          </a:bodyPr>
          <a:lstStyle/>
          <a:p>
            <a:r>
              <a:rPr lang="en-US" dirty="0" smtClean="0"/>
              <a:t>“One </a:t>
            </a:r>
            <a:r>
              <a:rPr lang="en-US" dirty="0"/>
              <a:t>of the challenges in providing RDDs as an </a:t>
            </a:r>
            <a:r>
              <a:rPr lang="en-US" dirty="0" smtClean="0"/>
              <a:t>abstraction </a:t>
            </a:r>
            <a:r>
              <a:rPr lang="en-US" dirty="0"/>
              <a:t>is choosing a representation for them that can </a:t>
            </a:r>
            <a:r>
              <a:rPr lang="en-US" dirty="0" smtClean="0"/>
              <a:t>track lineage </a:t>
            </a:r>
            <a:r>
              <a:rPr lang="en-US" dirty="0"/>
              <a:t>across a wide range of transformations</a:t>
            </a:r>
            <a:r>
              <a:rPr lang="en-US" dirty="0" smtClean="0"/>
              <a:t>.”</a:t>
            </a:r>
          </a:p>
          <a:p>
            <a:endParaRPr lang="en-US" dirty="0"/>
          </a:p>
          <a:p>
            <a:endParaRPr lang="en-US" dirty="0" smtClean="0"/>
          </a:p>
          <a:p>
            <a:r>
              <a:rPr lang="en-US" dirty="0" smtClean="0"/>
              <a:t>“The </a:t>
            </a:r>
            <a:r>
              <a:rPr lang="en-US" dirty="0"/>
              <a:t>most interesting question in designing this </a:t>
            </a:r>
            <a:r>
              <a:rPr lang="en-US" dirty="0" smtClean="0"/>
              <a:t>interface </a:t>
            </a:r>
            <a:r>
              <a:rPr lang="en-US" dirty="0"/>
              <a:t>is how to represent dependencies between RDDs</a:t>
            </a:r>
            <a:r>
              <a:rPr lang="en-US" dirty="0" smtClean="0"/>
              <a:t>.”</a:t>
            </a:r>
          </a:p>
          <a:p>
            <a:endParaRPr lang="en-US" dirty="0" smtClean="0"/>
          </a:p>
          <a:p>
            <a:endParaRPr lang="en-US" dirty="0"/>
          </a:p>
          <a:p>
            <a:r>
              <a:rPr lang="en-US" dirty="0" smtClean="0"/>
              <a:t>“We </a:t>
            </a:r>
            <a:r>
              <a:rPr lang="en-US" dirty="0"/>
              <a:t>found it both sufficient and useful to classify </a:t>
            </a:r>
            <a:r>
              <a:rPr lang="en-US" dirty="0" smtClean="0"/>
              <a:t>dependencies into two types: </a:t>
            </a:r>
          </a:p>
          <a:p>
            <a:pPr marL="285750" indent="-285750">
              <a:buFont typeface="Arial" panose="020B0604020202020204" pitchFamily="34" charset="0"/>
              <a:buChar char="•"/>
            </a:pPr>
            <a:r>
              <a:rPr lang="en-US" dirty="0" smtClean="0">
                <a:solidFill>
                  <a:srgbClr val="E8761D"/>
                </a:solidFill>
              </a:rPr>
              <a:t>narrow dependencies</a:t>
            </a:r>
            <a:r>
              <a:rPr lang="en-US" dirty="0" smtClean="0"/>
              <a:t>, where each partition </a:t>
            </a:r>
            <a:r>
              <a:rPr lang="en-US" dirty="0"/>
              <a:t>of the parent RDD is used by at most one </a:t>
            </a:r>
            <a:r>
              <a:rPr lang="en-US" dirty="0" smtClean="0"/>
              <a:t>partition </a:t>
            </a:r>
            <a:r>
              <a:rPr lang="en-US" dirty="0"/>
              <a:t>of the child </a:t>
            </a:r>
            <a:r>
              <a:rPr lang="en-US" dirty="0" smtClean="0"/>
              <a:t>RDD</a:t>
            </a:r>
          </a:p>
          <a:p>
            <a:pPr marL="285750" indent="-285750">
              <a:buFont typeface="Arial" panose="020B0604020202020204" pitchFamily="34" charset="0"/>
              <a:buChar char="•"/>
            </a:pPr>
            <a:r>
              <a:rPr lang="en-US" dirty="0" smtClean="0">
                <a:solidFill>
                  <a:srgbClr val="E8761D"/>
                </a:solidFill>
              </a:rPr>
              <a:t>wide </a:t>
            </a:r>
            <a:r>
              <a:rPr lang="en-US" dirty="0">
                <a:solidFill>
                  <a:srgbClr val="E8761D"/>
                </a:solidFill>
              </a:rPr>
              <a:t>dependencies</a:t>
            </a:r>
            <a:r>
              <a:rPr lang="en-US" dirty="0"/>
              <a:t>, where </a:t>
            </a:r>
            <a:r>
              <a:rPr lang="en-US" dirty="0" smtClean="0"/>
              <a:t>multiple </a:t>
            </a:r>
            <a:r>
              <a:rPr lang="en-US" dirty="0"/>
              <a:t>child partitions may depend on it</a:t>
            </a:r>
            <a:r>
              <a:rPr lang="en-US" dirty="0" smtClean="0"/>
              <a:t>.”</a:t>
            </a:r>
            <a:endParaRPr lang="en-US" dirty="0"/>
          </a:p>
        </p:txBody>
      </p:sp>
      <p:pic>
        <p:nvPicPr>
          <p:cNvPr id="53" name="Picture 52"/>
          <p:cNvPicPr>
            <a:picLocks noChangeAspect="1"/>
          </p:cNvPicPr>
          <p:nvPr/>
        </p:nvPicPr>
        <p:blipFill>
          <a:blip r:embed="rId4"/>
          <a:stretch>
            <a:fillRect/>
          </a:stretch>
        </p:blipFill>
        <p:spPr>
          <a:xfrm>
            <a:off x="10097741" y="533934"/>
            <a:ext cx="1251031" cy="1618181"/>
          </a:xfrm>
          <a:prstGeom prst="rect">
            <a:avLst/>
          </a:prstGeom>
        </p:spPr>
      </p:pic>
      <p:sp>
        <p:nvSpPr>
          <p:cNvPr id="54" name="Title 1"/>
          <p:cNvSpPr txBox="1">
            <a:spLocks/>
          </p:cNvSpPr>
          <p:nvPr/>
        </p:nvSpPr>
        <p:spPr>
          <a:xfrm>
            <a:off x="382653" y="287343"/>
            <a:ext cx="8666097" cy="977677"/>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Lineage</a:t>
            </a:r>
            <a:endParaRPr lang="en-US" dirty="0"/>
          </a:p>
        </p:txBody>
      </p:sp>
    </p:spTree>
    <p:extLst>
      <p:ext uri="{BB962C8B-B14F-4D97-AF65-F5344CB8AC3E}">
        <p14:creationId xmlns:p14="http://schemas.microsoft.com/office/powerpoint/2010/main" val="21202621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mean</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2.33333333</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722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mean()</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mean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2.3333333</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mean</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smtClean="0">
                <a:latin typeface="Consolas" panose="020B0609020204030204" pitchFamily="49" charset="0"/>
                <a:cs typeface="Consolas" panose="020B0609020204030204" pitchFamily="49" charset="0"/>
              </a:rPr>
              <a:t>2.3333333</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.mean</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.mean</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i="1" dirty="0">
                <a:latin typeface="Times New Roman" panose="02020603050405020304" pitchFamily="18" charset="0"/>
                <a:cs typeface="Times New Roman" panose="02020603050405020304" pitchFamily="18" charset="0"/>
              </a:rPr>
              <a:t>x</a:t>
            </a:r>
          </a:p>
        </p:txBody>
      </p:sp>
      <p:cxnSp>
        <p:nvCxnSpPr>
          <p:cNvPr id="3" name="Straight Connector 2"/>
          <p:cNvCxnSpPr/>
          <p:nvPr/>
        </p:nvCxnSpPr>
        <p:spPr>
          <a:xfrm>
            <a:off x="8212975" y="376844"/>
            <a:ext cx="40014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11888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stdev</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193228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95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stdev</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128695" y="2932379"/>
            <a:ext cx="6971803" cy="369332"/>
          </a:xfrm>
          <a:prstGeom prst="rect">
            <a:avLst/>
          </a:prstGeom>
        </p:spPr>
        <p:txBody>
          <a:bodyPr wrap="square">
            <a:spAutoFit/>
          </a:bodyPr>
          <a:lstStyle/>
          <a:p>
            <a:r>
              <a:rPr lang="en-US" dirty="0" smtClean="0"/>
              <a:t>Return the standard deviation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1.2472191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stdev</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461665"/>
          </a:xfrm>
          <a:prstGeom prst="rect">
            <a:avLst/>
          </a:prstGeom>
          <a:noFill/>
        </p:spPr>
        <p:txBody>
          <a:bodyPr wrap="square" rtlCol="0">
            <a:spAutoFit/>
          </a:bodyPr>
          <a:lstStyle/>
          <a:p>
            <a:r>
              <a:rPr lang="en-US" sz="2400" dirty="0"/>
              <a:t>1.2472191</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.stdev</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.stdev</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l-GR" sz="6000" dirty="0">
                <a:latin typeface="Times New Roman" panose="02020603050405020304" pitchFamily="18" charset="0"/>
                <a:cs typeface="Times New Roman" panose="02020603050405020304" pitchFamily="18" charset="0"/>
              </a:rPr>
              <a:t>σ</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2676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smtClean="0"/>
              <a:t>count</a:t>
            </a:r>
            <a:r>
              <a:rPr lang="en-US" sz="4800" dirty="0" err="1" smtClean="0">
                <a:solidFill>
                  <a:schemeClr val="bg2">
                    <a:lumMod val="75000"/>
                  </a:schemeClr>
                </a:solidFill>
              </a:rPr>
              <a:t>by</a:t>
            </a:r>
            <a:r>
              <a:rPr lang="en-US" sz="4800" dirty="0" err="1" smtClean="0"/>
              <a:t>key</a:t>
            </a:r>
            <a:endParaRPr lang="en-US" sz="4800" dirty="0">
              <a:solidFill>
                <a:schemeClr val="bg2">
                  <a:lumMod val="50000"/>
                </a:schemeClr>
              </a:solidFill>
            </a:endParaRP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2519122" cy="461665"/>
          </a:xfrm>
          <a:prstGeom prst="rect">
            <a:avLst/>
          </a:prstGeom>
          <a:noFill/>
        </p:spPr>
        <p:txBody>
          <a:bodyPr wrap="square" rtlCol="0">
            <a:spAutoFit/>
          </a:bodyPr>
          <a:lstStyle/>
          <a:p>
            <a:r>
              <a:rPr lang="en-US" sz="2400" dirty="0"/>
              <a:t>{'A': 1, 'J': 2, 'F': 1}</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274788" y="27945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4414" y="2805762"/>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1" name="TextBox 20"/>
          <p:cNvSpPr txBox="1"/>
          <p:nvPr/>
        </p:nvSpPr>
        <p:spPr>
          <a:xfrm>
            <a:off x="2633610" y="2803511"/>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2" name="Rectangle 21"/>
          <p:cNvSpPr/>
          <p:nvPr/>
        </p:nvSpPr>
        <p:spPr>
          <a:xfrm>
            <a:off x="2559673" y="310473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922581" y="3116025"/>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5" name="TextBox 24"/>
          <p:cNvSpPr txBox="1"/>
          <p:nvPr/>
        </p:nvSpPr>
        <p:spPr>
          <a:xfrm>
            <a:off x="2578197" y="3123089"/>
            <a:ext cx="344792" cy="307777"/>
          </a:xfrm>
          <a:prstGeom prst="rect">
            <a:avLst/>
          </a:prstGeom>
          <a:solidFill>
            <a:srgbClr val="92D050"/>
          </a:solidFill>
        </p:spPr>
        <p:txBody>
          <a:bodyPr wrap="square" rtlCol="0">
            <a:spAutoFit/>
          </a:bodyPr>
          <a:lstStyle/>
          <a:p>
            <a:pPr algn="ctr"/>
            <a:r>
              <a:rPr lang="en-US" sz="1400" dirty="0"/>
              <a:t>A</a:t>
            </a:r>
          </a:p>
        </p:txBody>
      </p:sp>
      <p:sp>
        <p:nvSpPr>
          <p:cNvPr id="26" name="Rectangle 25"/>
          <p:cNvSpPr/>
          <p:nvPr/>
        </p:nvSpPr>
        <p:spPr>
          <a:xfrm>
            <a:off x="2887719" y="34114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52509" y="3417829"/>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9" name="TextBox 28"/>
          <p:cNvSpPr txBox="1"/>
          <p:nvPr/>
        </p:nvSpPr>
        <p:spPr>
          <a:xfrm>
            <a:off x="2903312" y="342489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0" name="Rectangle 29"/>
          <p:cNvSpPr/>
          <p:nvPr/>
        </p:nvSpPr>
        <p:spPr>
          <a:xfrm>
            <a:off x="3187284" y="372021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95802" y="3726930"/>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32" name="TextBox 31"/>
          <p:cNvSpPr txBox="1"/>
          <p:nvPr/>
        </p:nvSpPr>
        <p:spPr>
          <a:xfrm>
            <a:off x="3549811" y="3724679"/>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38328203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9864111" y="4055507"/>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328616"/>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countByKey</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765697" y="2886016"/>
            <a:ext cx="6971803" cy="369332"/>
          </a:xfrm>
          <a:prstGeom prst="rect">
            <a:avLst/>
          </a:prstGeom>
        </p:spPr>
        <p:txBody>
          <a:bodyPr wrap="square">
            <a:spAutoFit/>
          </a:bodyPr>
          <a:lstStyle/>
          <a:p>
            <a:r>
              <a:rPr lang="en-US" dirty="0" smtClean="0"/>
              <a:t>Return a map of keys and counts of their occurrences in the </a:t>
            </a:r>
            <a:r>
              <a:rPr lang="en-US" dirty="0"/>
              <a:t>RDD</a:t>
            </a:r>
          </a:p>
        </p:txBody>
      </p:sp>
      <p:sp>
        <p:nvSpPr>
          <p:cNvPr id="63" name="TextBox 62"/>
          <p:cNvSpPr txBox="1"/>
          <p:nvPr/>
        </p:nvSpPr>
        <p:spPr>
          <a:xfrm>
            <a:off x="8740025" y="4717786"/>
            <a:ext cx="3637936" cy="954107"/>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smtClean="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smtClean="0">
                <a:latin typeface="Consolas" panose="020B0609020204030204" pitchFamily="49" charset="0"/>
                <a:cs typeface="Consolas" panose="020B0609020204030204" pitchFamily="49" charset="0"/>
              </a:rPr>
              <a:t>')]</a:t>
            </a:r>
          </a:p>
          <a:p>
            <a:endParaRPr lang="en-US" sz="1400" b="1"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 'J': 2, 'F': 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smtClean="0"/>
              <a:t>count</a:t>
            </a:r>
            <a:r>
              <a:rPr lang="en-US" sz="4000" dirty="0" err="1" smtClean="0">
                <a:solidFill>
                  <a:schemeClr val="bg2">
                    <a:lumMod val="75000"/>
                  </a:schemeClr>
                </a:solidFill>
              </a:rPr>
              <a:t>by</a:t>
            </a:r>
            <a:r>
              <a:rPr lang="en-US" sz="4000" dirty="0" err="1" smtClean="0"/>
              <a:t>key</a:t>
            </a:r>
            <a:endParaRPr lang="en-US" sz="4000" dirty="0">
              <a:solidFill>
                <a:schemeClr val="bg2">
                  <a:lumMod val="50000"/>
                </a:schemeClr>
              </a:solidFill>
            </a:endParaRP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1758752" cy="338554"/>
          </a:xfrm>
          <a:prstGeom prst="rect">
            <a:avLst/>
          </a:prstGeom>
          <a:noFill/>
        </p:spPr>
        <p:txBody>
          <a:bodyPr wrap="square" rtlCol="0">
            <a:spAutoFit/>
          </a:bodyPr>
          <a:lstStyle/>
          <a:p>
            <a:r>
              <a:rPr lang="en-US" sz="1600" dirty="0" smtClean="0"/>
              <a:t>{A: </a:t>
            </a:r>
            <a:r>
              <a:rPr lang="en-US" sz="1600" dirty="0"/>
              <a:t>1, 'J': 2, 'F': 1}</a:t>
            </a:r>
            <a:endParaRPr lang="en-US" sz="16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([('J', 'James'),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a:t>
            </a:r>
          </a:p>
          <a:p>
            <a:endParaRPr lang="en-US" sz="1400" b="1" dirty="0" smtClean="0">
              <a:solidFill>
                <a:srgbClr val="E8761D"/>
              </a:solidFill>
              <a:latin typeface="Consolas" panose="020B0609020204030204" pitchFamily="49" charset="0"/>
              <a:cs typeface="Consolas" panose="020B0609020204030204" pitchFamily="49" charset="0"/>
            </a:endParaRPr>
          </a:p>
          <a:p>
            <a:r>
              <a:rPr lang="en-US" sz="1400" b="1" dirty="0" smtClean="0">
                <a:solidFill>
                  <a:srgbClr val="E8761D"/>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.countByKey</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781726"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.countByKey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791946" y="532093"/>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802179" y="54082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Rectangle 38"/>
          <p:cNvSpPr/>
          <p:nvPr/>
        </p:nvSpPr>
        <p:spPr>
          <a:xfrm>
            <a:off x="6944976" y="6653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95581" y="81978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7107129" y="83103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9" name="Rectangle 48"/>
          <p:cNvSpPr/>
          <p:nvPr/>
        </p:nvSpPr>
        <p:spPr>
          <a:xfrm>
            <a:off x="7247981" y="97729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257206" y="984400"/>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6954104" y="67458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10575062" y="731630"/>
            <a:ext cx="151245" cy="186746"/>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10135336" y="751510"/>
            <a:ext cx="134595" cy="170842"/>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11047422" y="731630"/>
            <a:ext cx="151245" cy="186746"/>
          </a:xfrm>
          <a:prstGeom prst="rect">
            <a:avLst/>
          </a:prstGeom>
          <a:solidFill>
            <a:srgbClr val="FFFF0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85578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828" y="3486835"/>
            <a:ext cx="854596" cy="545992"/>
          </a:xfrm>
          <a:prstGeom prst="rect">
            <a:avLst/>
          </a:prstGeom>
        </p:spPr>
      </p:pic>
      <p:sp>
        <p:nvSpPr>
          <p:cNvPr id="2" name="Title 1"/>
          <p:cNvSpPr>
            <a:spLocks noGrp="1"/>
          </p:cNvSpPr>
          <p:nvPr>
            <p:ph type="title"/>
          </p:nvPr>
        </p:nvSpPr>
        <p:spPr/>
        <p:txBody>
          <a:bodyPr>
            <a:normAutofit/>
          </a:bodyPr>
          <a:lstStyle/>
          <a:p>
            <a:r>
              <a:rPr lang="en-US" sz="4800" dirty="0" err="1" smtClean="0"/>
              <a:t>save</a:t>
            </a:r>
            <a:r>
              <a:rPr lang="en-US" sz="4800" dirty="0" err="1" smtClean="0">
                <a:solidFill>
                  <a:schemeClr val="bg2">
                    <a:lumMod val="75000"/>
                  </a:schemeClr>
                </a:solidFill>
              </a:rPr>
              <a:t>as</a:t>
            </a:r>
            <a:r>
              <a:rPr lang="en-US" sz="4800" dirty="0" err="1" smtClean="0"/>
              <a:t>text</a:t>
            </a:r>
            <a:r>
              <a:rPr lang="en-US" sz="4800" dirty="0" err="1" smtClean="0">
                <a:solidFill>
                  <a:schemeClr val="bg2">
                    <a:lumMod val="75000"/>
                  </a:schemeClr>
                </a:solidFill>
              </a:rPr>
              <a:t>file</a:t>
            </a:r>
            <a:endParaRPr lang="en-US" sz="4800" dirty="0">
              <a:solidFill>
                <a:schemeClr val="bg2">
                  <a:lumMod val="75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2019" y="3479695"/>
            <a:ext cx="854596" cy="545992"/>
          </a:xfrm>
          <a:prstGeom prst="rect">
            <a:avLst/>
          </a:prstGeom>
        </p:spPr>
      </p:pic>
      <p:pic>
        <p:nvPicPr>
          <p:cNvPr id="19" name="Picture 18"/>
          <p:cNvPicPr>
            <a:picLocks noChangeAspect="1"/>
          </p:cNvPicPr>
          <p:nvPr/>
        </p:nvPicPr>
        <p:blipFill>
          <a:blip r:embed="rId5"/>
          <a:stretch>
            <a:fillRect/>
          </a:stretch>
        </p:blipFill>
        <p:spPr>
          <a:xfrm>
            <a:off x="8686800" y="2733835"/>
            <a:ext cx="1349119" cy="132663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441" y="4060468"/>
            <a:ext cx="854596" cy="545992"/>
          </a:xfrm>
          <a:prstGeom prst="rect">
            <a:avLst/>
          </a:prstGeom>
        </p:spPr>
      </p:pic>
    </p:spTree>
    <p:extLst>
      <p:ext uri="{BB962C8B-B14F-4D97-AF65-F5344CB8AC3E}">
        <p14:creationId xmlns:p14="http://schemas.microsoft.com/office/powerpoint/2010/main" val="25900592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6347861" y="2546252"/>
            <a:ext cx="4995512"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saveAsTextFile</a:t>
            </a:r>
            <a:r>
              <a:rPr lang="en-US" sz="1400" b="1" dirty="0" smtClean="0">
                <a:latin typeface="Consolas" panose="020B0609020204030204" pitchFamily="49" charset="0"/>
                <a:cs typeface="Consolas" panose="020B0609020204030204" pitchFamily="49" charset="0"/>
              </a:rPr>
              <a:t>(</a:t>
            </a:r>
            <a:r>
              <a:rPr lang="en-US" sz="1400" b="1" i="1" dirty="0">
                <a:solidFill>
                  <a:srgbClr val="7030A0"/>
                </a:solidFill>
                <a:latin typeface="Consolas" panose="020B0609020204030204" pitchFamily="49" charset="0"/>
                <a:cs typeface="Consolas" panose="020B0609020204030204" pitchFamily="49" charset="0"/>
              </a:rPr>
              <a:t>path</a:t>
            </a:r>
            <a:r>
              <a:rPr lang="en-US" sz="1400" b="1" dirty="0">
                <a:solidFill>
                  <a:srgbClr val="7030A0"/>
                </a:solidFill>
                <a:latin typeface="Consolas" panose="020B0609020204030204" pitchFamily="49" charset="0"/>
                <a:cs typeface="Consolas" panose="020B0609020204030204" pitchFamily="49" charset="0"/>
              </a:rPr>
              <a:t>, </a:t>
            </a:r>
            <a:r>
              <a:rPr lang="en-US" sz="1400" b="1" i="1" dirty="0" err="1">
                <a:solidFill>
                  <a:srgbClr val="7030A0"/>
                </a:solidFill>
                <a:latin typeface="Consolas" panose="020B0609020204030204" pitchFamily="49" charset="0"/>
                <a:cs typeface="Consolas" panose="020B0609020204030204" pitchFamily="49" charset="0"/>
              </a:rPr>
              <a:t>compressionCodecClass</a:t>
            </a:r>
            <a:r>
              <a:rPr lang="en-US" sz="1400" b="1" i="1" dirty="0">
                <a:solidFill>
                  <a:srgbClr val="7030A0"/>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327051" y="2854029"/>
            <a:ext cx="6971803" cy="369332"/>
          </a:xfrm>
          <a:prstGeom prst="rect">
            <a:avLst/>
          </a:prstGeom>
        </p:spPr>
        <p:txBody>
          <a:bodyPr wrap="square">
            <a:spAutoFit/>
          </a:bodyPr>
          <a:lstStyle/>
          <a:p>
            <a:r>
              <a:rPr lang="en-US" dirty="0" smtClean="0"/>
              <a:t>Save the RDD to the </a:t>
            </a:r>
            <a:r>
              <a:rPr lang="en-US" dirty="0" err="1" smtClean="0"/>
              <a:t>filesystem</a:t>
            </a:r>
            <a:r>
              <a:rPr lang="en-US" dirty="0" smtClean="0"/>
              <a:t> indicated in the path</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[u'2', u'4', u'1']</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err="1"/>
              <a:t>save</a:t>
            </a:r>
            <a:r>
              <a:rPr lang="en-US" sz="4000" dirty="0" err="1">
                <a:solidFill>
                  <a:schemeClr val="bg2">
                    <a:lumMod val="75000"/>
                  </a:schemeClr>
                </a:solidFill>
              </a:rPr>
              <a:t>as</a:t>
            </a:r>
            <a:r>
              <a:rPr lang="en-US" sz="4000" dirty="0" err="1"/>
              <a:t>text</a:t>
            </a:r>
            <a:r>
              <a:rPr lang="en-US" sz="4000" dirty="0" err="1">
                <a:solidFill>
                  <a:schemeClr val="bg2">
                    <a:lumMod val="75000"/>
                  </a:schemeClr>
                </a:solidFill>
              </a:rPr>
              <a:t>file</a:t>
            </a:r>
            <a:endParaRPr lang="en-US" sz="4000" dirty="0">
              <a:solidFill>
                <a:schemeClr val="bg2">
                  <a:lumMod val="75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508118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([2,4,1])</a:t>
            </a:r>
          </a:p>
          <a:p>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.saveAsTextFile</a:t>
            </a:r>
            <a:r>
              <a:rPr lang="en-US" sz="1400" dirty="0" smtClean="0">
                <a:latin typeface="Consolas" panose="020B0609020204030204" pitchFamily="49" charset="0"/>
                <a:cs typeface="Consolas" panose="020B0609020204030204" pitchFamily="49" charset="0"/>
              </a:rPr>
              <a:t>(“PATH")</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sc.textFile</a:t>
            </a:r>
            <a:r>
              <a:rPr lang="en-US" sz="1400" dirty="0" smtClean="0">
                <a:latin typeface="Consolas" panose="020B0609020204030204" pitchFamily="49" charset="0"/>
                <a:cs typeface="Consolas" panose="020B0609020204030204" pitchFamily="49" charset="0"/>
              </a:rPr>
              <a:t>(“PATH")</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(Array(2,4,1))</a:t>
            </a:r>
          </a:p>
          <a:p>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.saveAsTextFile</a:t>
            </a:r>
            <a:r>
              <a:rPr lang="en-US" sz="1400" dirty="0" smtClean="0">
                <a:latin typeface="Consolas" panose="020B0609020204030204" pitchFamily="49" charset="0"/>
                <a:ea typeface="Anonymous Pro" panose="02060609030202000504" pitchFamily="49" charset="0"/>
                <a:cs typeface="Consolas" panose="020B0609020204030204" pitchFamily="49" charset="0"/>
              </a:rPr>
              <a:t>(“PATH")</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sc.textFile</a:t>
            </a:r>
            <a:r>
              <a:rPr lang="en-US" sz="1400" dirty="0" smtClean="0">
                <a:latin typeface="Consolas" panose="020B0609020204030204" pitchFamily="49" charset="0"/>
                <a:ea typeface="Anonymous Pro" panose="02060609030202000504" pitchFamily="49" charset="0"/>
                <a:cs typeface="Consolas" panose="020B0609020204030204" pitchFamily="49" charset="0"/>
              </a:rPr>
              <a:t>(“PATH")</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205" y="849815"/>
            <a:ext cx="611453" cy="390651"/>
          </a:xfrm>
          <a:prstGeom prst="rect">
            <a:avLst/>
          </a:prstGeom>
        </p:spPr>
      </p:pic>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3658" y="1276141"/>
            <a:ext cx="611453" cy="390651"/>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78138" y="849814"/>
            <a:ext cx="611453" cy="390651"/>
          </a:xfrm>
          <a:prstGeom prst="rect">
            <a:avLst/>
          </a:prstGeom>
        </p:spPr>
      </p:pic>
      <p:pic>
        <p:nvPicPr>
          <p:cNvPr id="38" name="Picture 37"/>
          <p:cNvPicPr>
            <a:picLocks noChangeAspect="1"/>
          </p:cNvPicPr>
          <p:nvPr/>
        </p:nvPicPr>
        <p:blipFill>
          <a:blip r:embed="rId8"/>
          <a:stretch>
            <a:fillRect/>
          </a:stretch>
        </p:blipFill>
        <p:spPr>
          <a:xfrm>
            <a:off x="10309526" y="336778"/>
            <a:ext cx="929551" cy="914058"/>
          </a:xfrm>
          <a:prstGeom prst="rect">
            <a:avLst/>
          </a:prstGeom>
        </p:spPr>
      </p:pic>
    </p:spTree>
    <p:extLst>
      <p:ext uri="{BB962C8B-B14F-4D97-AF65-F5344CB8AC3E}">
        <p14:creationId xmlns:p14="http://schemas.microsoft.com/office/powerpoint/2010/main" val="38349600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332473" y="2837463"/>
            <a:ext cx="1333021" cy="1505936"/>
          </a:xfrm>
          <a:prstGeom prst="rect">
            <a:avLst/>
          </a:prstGeom>
        </p:spPr>
      </p:pic>
    </p:spTree>
    <p:extLst>
      <p:ext uri="{BB962C8B-B14F-4D97-AF65-F5344CB8AC3E}">
        <p14:creationId xmlns:p14="http://schemas.microsoft.com/office/powerpoint/2010/main" val="5191164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36" y="2143760"/>
            <a:ext cx="2066139" cy="2066139"/>
          </a:xfrm>
          <a:prstGeom prst="rect">
            <a:avLst/>
          </a:prstGeom>
        </p:spPr>
      </p:pic>
      <p:pic>
        <p:nvPicPr>
          <p:cNvPr id="4" name="Picture 3"/>
          <p:cNvPicPr>
            <a:picLocks noChangeAspect="1"/>
          </p:cNvPicPr>
          <p:nvPr/>
        </p:nvPicPr>
        <p:blipFill>
          <a:blip r:embed="rId4"/>
          <a:stretch>
            <a:fillRect/>
          </a:stretch>
        </p:blipFill>
        <p:spPr>
          <a:xfrm>
            <a:off x="4061265" y="5883443"/>
            <a:ext cx="4000092" cy="631595"/>
          </a:xfrm>
          <a:prstGeom prst="rect">
            <a:avLst/>
          </a:prstGeom>
        </p:spPr>
      </p:pic>
    </p:spTree>
    <p:extLst>
      <p:ext uri="{BB962C8B-B14F-4D97-AF65-F5344CB8AC3E}">
        <p14:creationId xmlns:p14="http://schemas.microsoft.com/office/powerpoint/2010/main" val="3014162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83560" y="2434639"/>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2378798" y="249312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2378798" y="2799542"/>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2378798" y="309663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2378798" y="340305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993915" y="241865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1509383" y="291111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1509383" y="2604697"/>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1509383" y="3208204"/>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1509383" y="3514622"/>
            <a:ext cx="884238" cy="0"/>
          </a:xfrm>
          <a:prstGeom prst="straightConnector1">
            <a:avLst/>
          </a:prstGeom>
          <a:noFill/>
          <a:ln w="19050" cap="flat" cmpd="sng" algn="ctr">
            <a:solidFill>
              <a:srgbClr val="000000"/>
            </a:solidFill>
            <a:prstDash val="solid"/>
            <a:round/>
            <a:headEnd type="none"/>
            <a:tailEnd type="triangle"/>
          </a:ln>
          <a:effectLst/>
        </p:spPr>
      </p:cxnSp>
      <p:sp>
        <p:nvSpPr>
          <p:cNvPr id="5" name="TextBox 4"/>
          <p:cNvSpPr txBox="1"/>
          <p:nvPr/>
        </p:nvSpPr>
        <p:spPr>
          <a:xfrm>
            <a:off x="2815247" y="610913"/>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136566" y="610914"/>
            <a:ext cx="797189"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633996" y="1267132"/>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42939" y="1267132"/>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1089153" y="247713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1089153" y="278355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1089153" y="30806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1089153" y="33870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23694" y="2195507"/>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18932" y="22539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18932" y="256041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18932" y="285750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18932" y="316391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34049" y="2196186"/>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49190" y="2365565"/>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48327" y="2365565"/>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49517" y="3292157"/>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29287" y="22546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29287" y="25610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29287" y="285818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29287" y="316459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56333" y="2370062"/>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56333" y="2369014"/>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56333" y="2364975"/>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48327" y="2671982"/>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56333" y="2668164"/>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48327" y="2969073"/>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48327" y="2668843"/>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55470" y="2379007"/>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55470" y="2960400"/>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49517" y="2668164"/>
            <a:ext cx="869415" cy="608861"/>
          </a:xfrm>
          <a:prstGeom prst="straightConnector1">
            <a:avLst/>
          </a:prstGeom>
          <a:noFill/>
          <a:ln w="19050" cap="flat" cmpd="sng" algn="ctr">
            <a:solidFill>
              <a:schemeClr val="accent5"/>
            </a:solidFill>
            <a:prstDash val="solid"/>
            <a:round/>
            <a:headEnd type="none"/>
            <a:tailEnd type="triangle"/>
          </a:ln>
          <a:effectLst/>
        </p:spPr>
      </p:cxnSp>
      <p:sp>
        <p:nvSpPr>
          <p:cNvPr id="2" name="TextBox 1"/>
          <p:cNvSpPr txBox="1"/>
          <p:nvPr/>
        </p:nvSpPr>
        <p:spPr>
          <a:xfrm>
            <a:off x="1344872" y="3686986"/>
            <a:ext cx="1286540" cy="369332"/>
          </a:xfrm>
          <a:prstGeom prst="rect">
            <a:avLst/>
          </a:prstGeom>
          <a:noFill/>
        </p:spPr>
        <p:txBody>
          <a:bodyPr wrap="square" rtlCol="0">
            <a:spAutoFit/>
          </a:bodyPr>
          <a:lstStyle/>
          <a:p>
            <a:r>
              <a:rPr lang="en-US" dirty="0" smtClean="0"/>
              <a:t>map, filter</a:t>
            </a:r>
            <a:endParaRPr lang="en-US" dirty="0"/>
          </a:p>
        </p:txBody>
      </p:sp>
      <p:sp>
        <p:nvSpPr>
          <p:cNvPr id="52" name="Rounded Rectangle 51"/>
          <p:cNvSpPr/>
          <p:nvPr/>
        </p:nvSpPr>
        <p:spPr>
          <a:xfrm>
            <a:off x="4892954" y="2436254"/>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53" name="Rounded Rectangle 52"/>
          <p:cNvSpPr/>
          <p:nvPr/>
        </p:nvSpPr>
        <p:spPr>
          <a:xfrm>
            <a:off x="4988192" y="249474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4" name="Rounded Rectangle 53"/>
          <p:cNvSpPr/>
          <p:nvPr/>
        </p:nvSpPr>
        <p:spPr>
          <a:xfrm>
            <a:off x="4988192" y="280115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5" name="Rounded Rectangle 54"/>
          <p:cNvSpPr/>
          <p:nvPr/>
        </p:nvSpPr>
        <p:spPr>
          <a:xfrm>
            <a:off x="4988192" y="309824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6" name="Rounded Rectangle 55"/>
          <p:cNvSpPr/>
          <p:nvPr/>
        </p:nvSpPr>
        <p:spPr>
          <a:xfrm>
            <a:off x="4988192" y="340466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57" name="Rounded Rectangle 56"/>
          <p:cNvSpPr/>
          <p:nvPr/>
        </p:nvSpPr>
        <p:spPr>
          <a:xfrm>
            <a:off x="3603309" y="236710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59" name="Straight Arrow Connector 58"/>
          <p:cNvCxnSpPr/>
          <p:nvPr/>
        </p:nvCxnSpPr>
        <p:spPr>
          <a:xfrm>
            <a:off x="4117587" y="2857501"/>
            <a:ext cx="885428" cy="55228"/>
          </a:xfrm>
          <a:prstGeom prst="straightConnector1">
            <a:avLst/>
          </a:prstGeom>
          <a:noFill/>
          <a:ln w="19050" cap="flat" cmpd="sng" algn="ctr">
            <a:solidFill>
              <a:srgbClr val="000000"/>
            </a:solidFill>
            <a:prstDash val="solid"/>
            <a:round/>
            <a:headEnd type="none"/>
            <a:tailEnd type="triangle"/>
          </a:ln>
          <a:effectLst/>
        </p:spPr>
      </p:cxnSp>
      <p:cxnSp>
        <p:nvCxnSpPr>
          <p:cNvPr id="61" name="Straight Arrow Connector 60"/>
          <p:cNvCxnSpPr/>
          <p:nvPr/>
        </p:nvCxnSpPr>
        <p:spPr>
          <a:xfrm>
            <a:off x="4117587" y="2560410"/>
            <a:ext cx="885428" cy="45902"/>
          </a:xfrm>
          <a:prstGeom prst="straightConnector1">
            <a:avLst/>
          </a:prstGeom>
          <a:noFill/>
          <a:ln w="19050" cap="flat" cmpd="sng" algn="ctr">
            <a:solidFill>
              <a:srgbClr val="000000"/>
            </a:solidFill>
            <a:prstDash val="solid"/>
            <a:round/>
            <a:headEnd type="none"/>
            <a:tailEnd type="triangle"/>
          </a:ln>
          <a:effectLst/>
        </p:spPr>
      </p:cxnSp>
      <p:sp>
        <p:nvSpPr>
          <p:cNvPr id="65" name="Rounded Rectangle 64"/>
          <p:cNvSpPr/>
          <p:nvPr/>
        </p:nvSpPr>
        <p:spPr>
          <a:xfrm>
            <a:off x="3698547" y="242558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66" name="Rounded Rectangle 65"/>
          <p:cNvSpPr/>
          <p:nvPr/>
        </p:nvSpPr>
        <p:spPr>
          <a:xfrm>
            <a:off x="3698547" y="273200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0" name="TextBox 69"/>
          <p:cNvSpPr txBox="1"/>
          <p:nvPr/>
        </p:nvSpPr>
        <p:spPr>
          <a:xfrm>
            <a:off x="4249684" y="3686986"/>
            <a:ext cx="1286540" cy="369332"/>
          </a:xfrm>
          <a:prstGeom prst="rect">
            <a:avLst/>
          </a:prstGeom>
          <a:noFill/>
        </p:spPr>
        <p:txBody>
          <a:bodyPr wrap="square" rtlCol="0">
            <a:spAutoFit/>
          </a:bodyPr>
          <a:lstStyle/>
          <a:p>
            <a:r>
              <a:rPr lang="en-US" dirty="0" smtClean="0"/>
              <a:t>union</a:t>
            </a:r>
            <a:endParaRPr lang="en-US" dirty="0"/>
          </a:p>
        </p:txBody>
      </p:sp>
      <p:sp>
        <p:nvSpPr>
          <p:cNvPr id="72" name="Rounded Rectangle 71"/>
          <p:cNvSpPr/>
          <p:nvPr/>
        </p:nvSpPr>
        <p:spPr>
          <a:xfrm>
            <a:off x="3603309" y="3170331"/>
            <a:ext cx="609515" cy="66037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4" name="Rounded Rectangle 73"/>
          <p:cNvSpPr/>
          <p:nvPr/>
        </p:nvSpPr>
        <p:spPr>
          <a:xfrm>
            <a:off x="3698547" y="322881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5" name="Rounded Rectangle 74"/>
          <p:cNvSpPr/>
          <p:nvPr/>
        </p:nvSpPr>
        <p:spPr>
          <a:xfrm>
            <a:off x="3698547" y="353523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62" name="Straight Arrow Connector 61"/>
          <p:cNvCxnSpPr/>
          <p:nvPr/>
        </p:nvCxnSpPr>
        <p:spPr>
          <a:xfrm flipV="1">
            <a:off x="4117587" y="3209819"/>
            <a:ext cx="885428" cy="109958"/>
          </a:xfrm>
          <a:prstGeom prst="straightConnector1">
            <a:avLst/>
          </a:prstGeom>
          <a:noFill/>
          <a:ln w="19050" cap="flat" cmpd="sng" algn="ctr">
            <a:solidFill>
              <a:srgbClr val="000000"/>
            </a:solidFill>
            <a:prstDash val="solid"/>
            <a:round/>
            <a:headEnd type="none"/>
            <a:tailEnd type="triangle"/>
          </a:ln>
          <a:effectLst/>
        </p:spPr>
      </p:cxnSp>
      <p:cxnSp>
        <p:nvCxnSpPr>
          <p:cNvPr id="63" name="Straight Arrow Connector 62"/>
          <p:cNvCxnSpPr/>
          <p:nvPr/>
        </p:nvCxnSpPr>
        <p:spPr>
          <a:xfrm flipV="1">
            <a:off x="4117587" y="3516237"/>
            <a:ext cx="885428" cy="109957"/>
          </a:xfrm>
          <a:prstGeom prst="straightConnector1">
            <a:avLst/>
          </a:prstGeom>
          <a:noFill/>
          <a:ln w="19050" cap="flat" cmpd="sng" algn="ctr">
            <a:solidFill>
              <a:srgbClr val="000000"/>
            </a:solidFill>
            <a:prstDash val="solid"/>
            <a:round/>
            <a:headEnd type="none"/>
            <a:tailEnd type="triangle"/>
          </a:ln>
          <a:effectLst/>
        </p:spPr>
      </p:cxnSp>
      <p:sp>
        <p:nvSpPr>
          <p:cNvPr id="76" name="Rounded Rectangle 75"/>
          <p:cNvSpPr/>
          <p:nvPr/>
        </p:nvSpPr>
        <p:spPr>
          <a:xfrm>
            <a:off x="3552747" y="4762470"/>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78" name="Rounded Rectangle 77"/>
          <p:cNvSpPr/>
          <p:nvPr/>
        </p:nvSpPr>
        <p:spPr>
          <a:xfrm>
            <a:off x="3647985" y="482095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Rounded Rectangle 78"/>
          <p:cNvSpPr/>
          <p:nvPr/>
        </p:nvSpPr>
        <p:spPr>
          <a:xfrm>
            <a:off x="3647985" y="512737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0" name="Rounded Rectangle 79"/>
          <p:cNvSpPr/>
          <p:nvPr/>
        </p:nvSpPr>
        <p:spPr>
          <a:xfrm>
            <a:off x="3647985" y="542446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2" name="Rounded Rectangle 81"/>
          <p:cNvSpPr/>
          <p:nvPr/>
        </p:nvSpPr>
        <p:spPr>
          <a:xfrm>
            <a:off x="2248279" y="4264766"/>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83" name="Straight Arrow Connector 82"/>
          <p:cNvCxnSpPr>
            <a:endCxn id="79" idx="1"/>
          </p:cNvCxnSpPr>
          <p:nvPr/>
        </p:nvCxnSpPr>
        <p:spPr>
          <a:xfrm>
            <a:off x="2762557" y="4755166"/>
            <a:ext cx="885428" cy="483779"/>
          </a:xfrm>
          <a:prstGeom prst="straightConnector1">
            <a:avLst/>
          </a:prstGeom>
          <a:noFill/>
          <a:ln w="19050" cap="flat" cmpd="sng" algn="ctr">
            <a:solidFill>
              <a:srgbClr val="000000"/>
            </a:solidFill>
            <a:prstDash val="solid"/>
            <a:round/>
            <a:headEnd type="none"/>
            <a:tailEnd type="triangle"/>
          </a:ln>
          <a:effectLst/>
        </p:spPr>
      </p:cxnSp>
      <p:cxnSp>
        <p:nvCxnSpPr>
          <p:cNvPr id="84" name="Straight Arrow Connector 83"/>
          <p:cNvCxnSpPr/>
          <p:nvPr/>
        </p:nvCxnSpPr>
        <p:spPr>
          <a:xfrm>
            <a:off x="2762557" y="4458075"/>
            <a:ext cx="885428" cy="478011"/>
          </a:xfrm>
          <a:prstGeom prst="straightConnector1">
            <a:avLst/>
          </a:prstGeom>
          <a:noFill/>
          <a:ln w="19050" cap="flat" cmpd="sng" algn="ctr">
            <a:solidFill>
              <a:srgbClr val="000000"/>
            </a:solidFill>
            <a:prstDash val="solid"/>
            <a:round/>
            <a:headEnd type="none"/>
            <a:tailEnd type="triangle"/>
          </a:ln>
          <a:effectLst/>
        </p:spPr>
      </p:cxnSp>
      <p:sp>
        <p:nvSpPr>
          <p:cNvPr id="85" name="Rounded Rectangle 84"/>
          <p:cNvSpPr/>
          <p:nvPr/>
        </p:nvSpPr>
        <p:spPr>
          <a:xfrm>
            <a:off x="2343517" y="432325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6" name="Rounded Rectangle 85"/>
          <p:cNvSpPr/>
          <p:nvPr/>
        </p:nvSpPr>
        <p:spPr>
          <a:xfrm>
            <a:off x="2343517" y="462966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7" name="TextBox 86"/>
          <p:cNvSpPr txBox="1"/>
          <p:nvPr/>
        </p:nvSpPr>
        <p:spPr>
          <a:xfrm>
            <a:off x="706802" y="4939910"/>
            <a:ext cx="2864701" cy="646331"/>
          </a:xfrm>
          <a:prstGeom prst="rect">
            <a:avLst/>
          </a:prstGeom>
          <a:noFill/>
        </p:spPr>
        <p:txBody>
          <a:bodyPr wrap="square" rtlCol="0">
            <a:spAutoFit/>
          </a:bodyPr>
          <a:lstStyle/>
          <a:p>
            <a:r>
              <a:rPr lang="en-US" dirty="0" smtClean="0"/>
              <a:t>join w/ inputs </a:t>
            </a:r>
          </a:p>
          <a:p>
            <a:r>
              <a:rPr lang="en-US" dirty="0" smtClean="0"/>
              <a:t>co-partitioned</a:t>
            </a:r>
            <a:endParaRPr lang="en-US" dirty="0"/>
          </a:p>
        </p:txBody>
      </p:sp>
      <p:sp>
        <p:nvSpPr>
          <p:cNvPr id="88" name="Rounded Rectangle 87"/>
          <p:cNvSpPr/>
          <p:nvPr/>
        </p:nvSpPr>
        <p:spPr>
          <a:xfrm>
            <a:off x="2248279" y="5313659"/>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2343517" y="537214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2343517" y="567856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1" name="Straight Arrow Connector 90"/>
          <p:cNvCxnSpPr>
            <a:stCxn id="93" idx="3"/>
            <a:endCxn id="80" idx="1"/>
          </p:cNvCxnSpPr>
          <p:nvPr/>
        </p:nvCxnSpPr>
        <p:spPr>
          <a:xfrm>
            <a:off x="2762556" y="5032828"/>
            <a:ext cx="885429" cy="503208"/>
          </a:xfrm>
          <a:prstGeom prst="straightConnector1">
            <a:avLst/>
          </a:prstGeom>
          <a:noFill/>
          <a:ln w="19050" cap="flat" cmpd="sng" algn="ctr">
            <a:solidFill>
              <a:srgbClr val="000000"/>
            </a:solidFill>
            <a:prstDash val="solid"/>
            <a:round/>
            <a:headEnd type="none"/>
            <a:tailEnd type="triangle"/>
          </a:ln>
          <a:effectLst/>
        </p:spPr>
      </p:cxnSp>
      <p:cxnSp>
        <p:nvCxnSpPr>
          <p:cNvPr id="92" name="Straight Arrow Connector 91"/>
          <p:cNvCxnSpPr/>
          <p:nvPr/>
        </p:nvCxnSpPr>
        <p:spPr>
          <a:xfrm flipV="1">
            <a:off x="2762557" y="5541547"/>
            <a:ext cx="885428" cy="528484"/>
          </a:xfrm>
          <a:prstGeom prst="straightConnector1">
            <a:avLst/>
          </a:prstGeom>
          <a:noFill/>
          <a:ln w="19050" cap="flat" cmpd="sng" algn="ctr">
            <a:solidFill>
              <a:srgbClr val="000000"/>
            </a:solidFill>
            <a:prstDash val="solid"/>
            <a:round/>
            <a:headEnd type="none"/>
            <a:tailEnd type="triangle"/>
          </a:ln>
          <a:effectLst/>
        </p:spPr>
      </p:cxnSp>
      <p:sp>
        <p:nvSpPr>
          <p:cNvPr id="93" name="Rounded Rectangle 92"/>
          <p:cNvSpPr/>
          <p:nvPr/>
        </p:nvSpPr>
        <p:spPr>
          <a:xfrm>
            <a:off x="2343516" y="492125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4" name="Rounded Rectangle 93"/>
          <p:cNvSpPr/>
          <p:nvPr/>
        </p:nvSpPr>
        <p:spPr>
          <a:xfrm>
            <a:off x="2343516" y="596007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95" name="Straight Arrow Connector 94"/>
          <p:cNvCxnSpPr/>
          <p:nvPr/>
        </p:nvCxnSpPr>
        <p:spPr>
          <a:xfrm flipV="1">
            <a:off x="2766897" y="5263495"/>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96" name="Straight Arrow Connector 95"/>
          <p:cNvCxnSpPr/>
          <p:nvPr/>
        </p:nvCxnSpPr>
        <p:spPr>
          <a:xfrm flipV="1">
            <a:off x="2762556" y="4951664"/>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35" name="Straight Connector 34"/>
          <p:cNvCxnSpPr/>
          <p:nvPr/>
        </p:nvCxnSpPr>
        <p:spPr>
          <a:xfrm>
            <a:off x="6175612" y="1903887"/>
            <a:ext cx="0" cy="448384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838806" y="3476155"/>
            <a:ext cx="1390064" cy="369332"/>
          </a:xfrm>
          <a:prstGeom prst="rect">
            <a:avLst/>
          </a:prstGeom>
          <a:noFill/>
        </p:spPr>
        <p:txBody>
          <a:bodyPr wrap="square" rtlCol="0">
            <a:spAutoFit/>
          </a:bodyPr>
          <a:lstStyle/>
          <a:p>
            <a:r>
              <a:rPr lang="en-US" dirty="0" err="1" smtClean="0"/>
              <a:t>groupByKey</a:t>
            </a:r>
            <a:endParaRPr lang="en-US" dirty="0"/>
          </a:p>
        </p:txBody>
      </p:sp>
      <p:sp>
        <p:nvSpPr>
          <p:cNvPr id="98" name="Rounded Rectangle 97"/>
          <p:cNvSpPr/>
          <p:nvPr/>
        </p:nvSpPr>
        <p:spPr>
          <a:xfrm>
            <a:off x="9119780" y="4679197"/>
            <a:ext cx="609515" cy="979740"/>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9" name="Rounded Rectangle 98"/>
          <p:cNvSpPr/>
          <p:nvPr/>
        </p:nvSpPr>
        <p:spPr>
          <a:xfrm>
            <a:off x="9215018" y="473768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9215018" y="5044100"/>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9215018" y="5341191"/>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2" name="Rounded Rectangle 101"/>
          <p:cNvSpPr/>
          <p:nvPr/>
        </p:nvSpPr>
        <p:spPr>
          <a:xfrm>
            <a:off x="7815312" y="4181493"/>
            <a:ext cx="609515" cy="965620"/>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03" name="Straight Arrow Connector 102"/>
          <p:cNvCxnSpPr>
            <a:endCxn id="100" idx="1"/>
          </p:cNvCxnSpPr>
          <p:nvPr/>
        </p:nvCxnSpPr>
        <p:spPr>
          <a:xfrm>
            <a:off x="8329590" y="4671893"/>
            <a:ext cx="885428" cy="483779"/>
          </a:xfrm>
          <a:prstGeom prst="straightConnector1">
            <a:avLst/>
          </a:prstGeom>
          <a:noFill/>
          <a:ln w="19050" cap="flat" cmpd="sng" algn="ctr">
            <a:solidFill>
              <a:srgbClr val="915CCC"/>
            </a:solidFill>
            <a:prstDash val="solid"/>
            <a:round/>
            <a:headEnd type="none"/>
            <a:tailEnd type="triangle"/>
          </a:ln>
          <a:effectLst/>
        </p:spPr>
      </p:cxnSp>
      <p:cxnSp>
        <p:nvCxnSpPr>
          <p:cNvPr id="104" name="Straight Arrow Connector 103"/>
          <p:cNvCxnSpPr/>
          <p:nvPr/>
        </p:nvCxnSpPr>
        <p:spPr>
          <a:xfrm>
            <a:off x="8329590" y="4374802"/>
            <a:ext cx="885428" cy="478011"/>
          </a:xfrm>
          <a:prstGeom prst="straightConnector1">
            <a:avLst/>
          </a:prstGeom>
          <a:noFill/>
          <a:ln w="19050" cap="flat" cmpd="sng" algn="ctr">
            <a:solidFill>
              <a:schemeClr val="accent5"/>
            </a:solidFill>
            <a:prstDash val="solid"/>
            <a:round/>
            <a:headEnd type="none"/>
            <a:tailEnd type="triangle"/>
          </a:ln>
          <a:effectLst/>
        </p:spPr>
      </p:cxnSp>
      <p:sp>
        <p:nvSpPr>
          <p:cNvPr id="105" name="Rounded Rectangle 104"/>
          <p:cNvSpPr/>
          <p:nvPr/>
        </p:nvSpPr>
        <p:spPr>
          <a:xfrm>
            <a:off x="7910550" y="42399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6" name="Rounded Rectangle 105"/>
          <p:cNvSpPr/>
          <p:nvPr/>
        </p:nvSpPr>
        <p:spPr>
          <a:xfrm>
            <a:off x="7910550" y="45463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7" name="TextBox 106"/>
          <p:cNvSpPr txBox="1"/>
          <p:nvPr/>
        </p:nvSpPr>
        <p:spPr>
          <a:xfrm>
            <a:off x="9745229" y="4832506"/>
            <a:ext cx="2864701" cy="646331"/>
          </a:xfrm>
          <a:prstGeom prst="rect">
            <a:avLst/>
          </a:prstGeom>
          <a:noFill/>
        </p:spPr>
        <p:txBody>
          <a:bodyPr wrap="square" rtlCol="0">
            <a:spAutoFit/>
          </a:bodyPr>
          <a:lstStyle/>
          <a:p>
            <a:r>
              <a:rPr lang="en-US" dirty="0" smtClean="0"/>
              <a:t>join w/ inputs not </a:t>
            </a:r>
          </a:p>
          <a:p>
            <a:r>
              <a:rPr lang="en-US" dirty="0" smtClean="0"/>
              <a:t>co-partitioned</a:t>
            </a:r>
            <a:endParaRPr lang="en-US" dirty="0"/>
          </a:p>
        </p:txBody>
      </p:sp>
      <p:sp>
        <p:nvSpPr>
          <p:cNvPr id="108" name="Rounded Rectangle 107"/>
          <p:cNvSpPr/>
          <p:nvPr/>
        </p:nvSpPr>
        <p:spPr>
          <a:xfrm>
            <a:off x="7815312" y="5230386"/>
            <a:ext cx="609515" cy="93753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09" name="Rounded Rectangle 108"/>
          <p:cNvSpPr/>
          <p:nvPr/>
        </p:nvSpPr>
        <p:spPr>
          <a:xfrm>
            <a:off x="7910550" y="52888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0" name="Rounded Rectangle 109"/>
          <p:cNvSpPr/>
          <p:nvPr/>
        </p:nvSpPr>
        <p:spPr>
          <a:xfrm>
            <a:off x="7910550" y="559528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1" name="Straight Arrow Connector 110"/>
          <p:cNvCxnSpPr>
            <a:stCxn id="113" idx="3"/>
            <a:endCxn id="101" idx="1"/>
          </p:cNvCxnSpPr>
          <p:nvPr/>
        </p:nvCxnSpPr>
        <p:spPr>
          <a:xfrm>
            <a:off x="8329589" y="4949555"/>
            <a:ext cx="885429" cy="503208"/>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12" name="Straight Arrow Connector 111"/>
          <p:cNvCxnSpPr/>
          <p:nvPr/>
        </p:nvCxnSpPr>
        <p:spPr>
          <a:xfrm flipV="1">
            <a:off x="8329590" y="5458274"/>
            <a:ext cx="885428" cy="528484"/>
          </a:xfrm>
          <a:prstGeom prst="straightConnector1">
            <a:avLst/>
          </a:prstGeom>
          <a:noFill/>
          <a:ln w="19050" cap="flat" cmpd="sng" algn="ctr">
            <a:solidFill>
              <a:srgbClr val="000000"/>
            </a:solidFill>
            <a:prstDash val="sysDot"/>
            <a:round/>
            <a:headEnd type="none"/>
            <a:tailEnd type="triangle"/>
          </a:ln>
          <a:effectLst/>
        </p:spPr>
      </p:cxnSp>
      <p:sp>
        <p:nvSpPr>
          <p:cNvPr id="113" name="Rounded Rectangle 112"/>
          <p:cNvSpPr/>
          <p:nvPr/>
        </p:nvSpPr>
        <p:spPr>
          <a:xfrm>
            <a:off x="7910549" y="4837983"/>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14" name="Rounded Rectangle 113"/>
          <p:cNvSpPr/>
          <p:nvPr/>
        </p:nvSpPr>
        <p:spPr>
          <a:xfrm>
            <a:off x="7910549" y="5876800"/>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15" name="Straight Arrow Connector 114"/>
          <p:cNvCxnSpPr/>
          <p:nvPr/>
        </p:nvCxnSpPr>
        <p:spPr>
          <a:xfrm flipV="1">
            <a:off x="8333930" y="5180222"/>
            <a:ext cx="885428" cy="528484"/>
          </a:xfrm>
          <a:prstGeom prst="straightConnector1">
            <a:avLst/>
          </a:prstGeom>
          <a:noFill/>
          <a:ln w="19050" cap="flat" cmpd="sng" algn="ctr">
            <a:solidFill>
              <a:srgbClr val="000000"/>
            </a:solidFill>
            <a:prstDash val="dash"/>
            <a:round/>
            <a:headEnd type="none"/>
            <a:tailEnd type="triangle"/>
          </a:ln>
          <a:effectLst/>
        </p:spPr>
      </p:cxnSp>
      <p:cxnSp>
        <p:nvCxnSpPr>
          <p:cNvPr id="116" name="Straight Arrow Connector 115"/>
          <p:cNvCxnSpPr/>
          <p:nvPr/>
        </p:nvCxnSpPr>
        <p:spPr>
          <a:xfrm flipV="1">
            <a:off x="8329589" y="4868391"/>
            <a:ext cx="885428" cy="528484"/>
          </a:xfrm>
          <a:prstGeom prst="straightConnector1">
            <a:avLst/>
          </a:prstGeom>
          <a:noFill/>
          <a:ln w="19050" cap="flat" cmpd="sng" algn="ctr">
            <a:solidFill>
              <a:srgbClr val="000000"/>
            </a:solidFill>
            <a:prstDash val="solid"/>
            <a:round/>
            <a:headEnd type="none"/>
            <a:tailEnd type="triangle"/>
          </a:ln>
          <a:effectLst/>
        </p:spPr>
      </p:cxnSp>
      <p:cxnSp>
        <p:nvCxnSpPr>
          <p:cNvPr id="117" name="Straight Arrow Connector 116"/>
          <p:cNvCxnSpPr>
            <a:stCxn id="105" idx="3"/>
            <a:endCxn id="100" idx="1"/>
          </p:cNvCxnSpPr>
          <p:nvPr/>
        </p:nvCxnSpPr>
        <p:spPr>
          <a:xfrm>
            <a:off x="8329590" y="4351551"/>
            <a:ext cx="885428" cy="804121"/>
          </a:xfrm>
          <a:prstGeom prst="straightConnector1">
            <a:avLst/>
          </a:prstGeom>
          <a:noFill/>
          <a:ln w="19050" cap="flat" cmpd="sng" algn="ctr">
            <a:solidFill>
              <a:schemeClr val="accent5"/>
            </a:solidFill>
            <a:prstDash val="solid"/>
            <a:round/>
            <a:headEnd type="none"/>
            <a:tailEnd type="triangle"/>
          </a:ln>
          <a:effectLst/>
        </p:spPr>
      </p:cxnSp>
      <p:cxnSp>
        <p:nvCxnSpPr>
          <p:cNvPr id="120" name="Straight Arrow Connector 119"/>
          <p:cNvCxnSpPr/>
          <p:nvPr/>
        </p:nvCxnSpPr>
        <p:spPr>
          <a:xfrm>
            <a:off x="8333929" y="4365230"/>
            <a:ext cx="881088" cy="1099155"/>
          </a:xfrm>
          <a:prstGeom prst="straightConnector1">
            <a:avLst/>
          </a:prstGeom>
          <a:noFill/>
          <a:ln w="19050" cap="flat" cmpd="sng" algn="ctr">
            <a:solidFill>
              <a:schemeClr val="accent5"/>
            </a:solidFill>
            <a:prstDash val="solid"/>
            <a:round/>
            <a:headEnd type="none"/>
            <a:tailEnd type="triangle"/>
          </a:ln>
          <a:effectLst/>
        </p:spPr>
      </p:cxnSp>
      <p:cxnSp>
        <p:nvCxnSpPr>
          <p:cNvPr id="122" name="Straight Arrow Connector 121"/>
          <p:cNvCxnSpPr>
            <a:stCxn id="106" idx="3"/>
          </p:cNvCxnSpPr>
          <p:nvPr/>
        </p:nvCxnSpPr>
        <p:spPr>
          <a:xfrm>
            <a:off x="8329590" y="4657968"/>
            <a:ext cx="868566" cy="797874"/>
          </a:xfrm>
          <a:prstGeom prst="straightConnector1">
            <a:avLst/>
          </a:prstGeom>
          <a:noFill/>
          <a:ln w="19050" cap="flat" cmpd="sng" algn="ctr">
            <a:solidFill>
              <a:srgbClr val="915CCC"/>
            </a:solidFill>
            <a:prstDash val="solid"/>
            <a:round/>
            <a:headEnd type="none"/>
            <a:tailEnd type="triangle"/>
          </a:ln>
          <a:effectLst/>
        </p:spPr>
      </p:cxnSp>
      <p:cxnSp>
        <p:nvCxnSpPr>
          <p:cNvPr id="124" name="Straight Arrow Connector 123"/>
          <p:cNvCxnSpPr>
            <a:stCxn id="106" idx="3"/>
          </p:cNvCxnSpPr>
          <p:nvPr/>
        </p:nvCxnSpPr>
        <p:spPr>
          <a:xfrm>
            <a:off x="8329590" y="4657968"/>
            <a:ext cx="893858" cy="217771"/>
          </a:xfrm>
          <a:prstGeom prst="straightConnector1">
            <a:avLst/>
          </a:prstGeom>
          <a:noFill/>
          <a:ln w="19050" cap="flat" cmpd="sng" algn="ctr">
            <a:solidFill>
              <a:srgbClr val="915CCC"/>
            </a:solidFill>
            <a:prstDash val="solid"/>
            <a:round/>
            <a:headEnd type="none"/>
            <a:tailEnd type="triangle"/>
          </a:ln>
          <a:effectLst/>
        </p:spPr>
      </p:cxnSp>
      <p:cxnSp>
        <p:nvCxnSpPr>
          <p:cNvPr id="126" name="Straight Arrow Connector 125"/>
          <p:cNvCxnSpPr>
            <a:stCxn id="109" idx="3"/>
          </p:cNvCxnSpPr>
          <p:nvPr/>
        </p:nvCxnSpPr>
        <p:spPr>
          <a:xfrm>
            <a:off x="8329590" y="5400444"/>
            <a:ext cx="881713" cy="79519"/>
          </a:xfrm>
          <a:prstGeom prst="straightConnector1">
            <a:avLst/>
          </a:prstGeom>
          <a:noFill/>
          <a:ln w="19050" cap="flat" cmpd="sng" algn="ctr">
            <a:solidFill>
              <a:srgbClr val="000000"/>
            </a:solidFill>
            <a:prstDash val="solid"/>
            <a:round/>
            <a:headEnd type="none"/>
            <a:tailEnd type="triangle"/>
          </a:ln>
          <a:effectLst/>
        </p:spPr>
      </p:cxnSp>
      <p:cxnSp>
        <p:nvCxnSpPr>
          <p:cNvPr id="128" name="Straight Arrow Connector 127"/>
          <p:cNvCxnSpPr>
            <a:endCxn id="100" idx="1"/>
          </p:cNvCxnSpPr>
          <p:nvPr/>
        </p:nvCxnSpPr>
        <p:spPr>
          <a:xfrm flipV="1">
            <a:off x="8359107" y="5155672"/>
            <a:ext cx="855911" cy="240250"/>
          </a:xfrm>
          <a:prstGeom prst="straightConnector1">
            <a:avLst/>
          </a:prstGeom>
          <a:noFill/>
          <a:ln w="19050" cap="flat" cmpd="sng" algn="ctr">
            <a:solidFill>
              <a:srgbClr val="000000"/>
            </a:solidFill>
            <a:prstDash val="solid"/>
            <a:round/>
            <a:headEnd type="none"/>
            <a:tailEnd type="triangle"/>
          </a:ln>
          <a:effectLst/>
        </p:spPr>
      </p:cxnSp>
      <p:cxnSp>
        <p:nvCxnSpPr>
          <p:cNvPr id="130" name="Straight Arrow Connector 129"/>
          <p:cNvCxnSpPr>
            <a:endCxn id="100" idx="1"/>
          </p:cNvCxnSpPr>
          <p:nvPr/>
        </p:nvCxnSpPr>
        <p:spPr>
          <a:xfrm flipV="1">
            <a:off x="8341494" y="5155672"/>
            <a:ext cx="873524" cy="804401"/>
          </a:xfrm>
          <a:prstGeom prst="straightConnector1">
            <a:avLst/>
          </a:prstGeom>
          <a:noFill/>
          <a:ln w="19050" cap="flat" cmpd="sng" algn="ctr">
            <a:solidFill>
              <a:srgbClr val="000000"/>
            </a:solidFill>
            <a:prstDash val="sysDot"/>
            <a:round/>
            <a:headEnd type="none"/>
            <a:tailEnd type="triangle"/>
          </a:ln>
          <a:effectLst/>
        </p:spPr>
      </p:cxnSp>
      <p:cxnSp>
        <p:nvCxnSpPr>
          <p:cNvPr id="134" name="Straight Arrow Connector 133"/>
          <p:cNvCxnSpPr>
            <a:stCxn id="114" idx="3"/>
          </p:cNvCxnSpPr>
          <p:nvPr/>
        </p:nvCxnSpPr>
        <p:spPr>
          <a:xfrm flipV="1">
            <a:off x="8329589" y="4879133"/>
            <a:ext cx="876999" cy="1109239"/>
          </a:xfrm>
          <a:prstGeom prst="straightConnector1">
            <a:avLst/>
          </a:prstGeom>
          <a:noFill/>
          <a:ln w="19050" cap="flat" cmpd="sng" algn="ctr">
            <a:solidFill>
              <a:srgbClr val="000000"/>
            </a:solidFill>
            <a:prstDash val="sysDot"/>
            <a:round/>
            <a:headEnd type="none"/>
            <a:tailEnd type="triangle"/>
          </a:ln>
          <a:effectLst/>
        </p:spPr>
      </p:cxnSp>
      <p:cxnSp>
        <p:nvCxnSpPr>
          <p:cNvPr id="136" name="Straight Arrow Connector 135"/>
          <p:cNvCxnSpPr>
            <a:stCxn id="110" idx="3"/>
            <a:endCxn id="101" idx="1"/>
          </p:cNvCxnSpPr>
          <p:nvPr/>
        </p:nvCxnSpPr>
        <p:spPr>
          <a:xfrm flipV="1">
            <a:off x="8329590" y="5452763"/>
            <a:ext cx="885428" cy="254098"/>
          </a:xfrm>
          <a:prstGeom prst="straightConnector1">
            <a:avLst/>
          </a:prstGeom>
          <a:noFill/>
          <a:ln w="19050" cap="flat" cmpd="sng" algn="ctr">
            <a:solidFill>
              <a:srgbClr val="000000"/>
            </a:solidFill>
            <a:prstDash val="dash"/>
            <a:round/>
            <a:headEnd type="none"/>
            <a:tailEnd type="triangle"/>
          </a:ln>
          <a:effectLst/>
        </p:spPr>
      </p:cxnSp>
      <p:cxnSp>
        <p:nvCxnSpPr>
          <p:cNvPr id="139" name="Straight Arrow Connector 138"/>
          <p:cNvCxnSpPr>
            <a:stCxn id="110" idx="3"/>
          </p:cNvCxnSpPr>
          <p:nvPr/>
        </p:nvCxnSpPr>
        <p:spPr>
          <a:xfrm flipV="1">
            <a:off x="8329590" y="4866449"/>
            <a:ext cx="893858" cy="840412"/>
          </a:xfrm>
          <a:prstGeom prst="straightConnector1">
            <a:avLst/>
          </a:prstGeom>
          <a:noFill/>
          <a:ln w="19050" cap="flat" cmpd="sng" algn="ctr">
            <a:solidFill>
              <a:srgbClr val="000000"/>
            </a:solidFill>
            <a:prstDash val="dash"/>
            <a:round/>
            <a:headEnd type="none"/>
            <a:tailEnd type="triangle"/>
          </a:ln>
          <a:effectLst/>
        </p:spPr>
      </p:cxnSp>
      <p:cxnSp>
        <p:nvCxnSpPr>
          <p:cNvPr id="141" name="Straight Arrow Connector 140"/>
          <p:cNvCxnSpPr/>
          <p:nvPr/>
        </p:nvCxnSpPr>
        <p:spPr>
          <a:xfrm>
            <a:off x="8329588" y="4960827"/>
            <a:ext cx="891354" cy="221329"/>
          </a:xfrm>
          <a:prstGeom prst="straightConnector1">
            <a:avLst/>
          </a:prstGeom>
          <a:noFill/>
          <a:ln w="19050" cap="flat" cmpd="sng" algn="ctr">
            <a:solidFill>
              <a:schemeClr val="accent2">
                <a:lumMod val="75000"/>
              </a:schemeClr>
            </a:solidFill>
            <a:prstDash val="solid"/>
            <a:round/>
            <a:headEnd type="none"/>
            <a:tailEnd type="triangle"/>
          </a:ln>
          <a:effectLst/>
        </p:spPr>
      </p:cxnSp>
      <p:cxnSp>
        <p:nvCxnSpPr>
          <p:cNvPr id="143" name="Straight Arrow Connector 142"/>
          <p:cNvCxnSpPr/>
          <p:nvPr/>
        </p:nvCxnSpPr>
        <p:spPr>
          <a:xfrm flipV="1">
            <a:off x="8341494" y="4872826"/>
            <a:ext cx="879448" cy="91950"/>
          </a:xfrm>
          <a:prstGeom prst="straightConnector1">
            <a:avLst/>
          </a:prstGeom>
          <a:noFill/>
          <a:ln w="19050" cap="flat" cmpd="sng" algn="ctr">
            <a:solidFill>
              <a:schemeClr val="accent2">
                <a:lumMod val="75000"/>
              </a:schemeClr>
            </a:solidFill>
            <a:prstDash val="solid"/>
            <a:round/>
            <a:headEnd type="none"/>
            <a:tailEnd type="triangle"/>
          </a:ln>
          <a:effectLst/>
        </p:spPr>
      </p:cxnSp>
    </p:spTree>
    <p:extLst>
      <p:ext uri="{BB962C8B-B14F-4D97-AF65-F5344CB8AC3E}">
        <p14:creationId xmlns:p14="http://schemas.microsoft.com/office/powerpoint/2010/main" val="327077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9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9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0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1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1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7"/>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20"/>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2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2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0"/>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34"/>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3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3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41"/>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P spid="52" grpId="0" animBg="1"/>
      <p:bldP spid="53" grpId="0" animBg="1"/>
      <p:bldP spid="54" grpId="0" animBg="1"/>
      <p:bldP spid="55" grpId="0" animBg="1"/>
      <p:bldP spid="56" grpId="0" animBg="1"/>
      <p:bldP spid="57" grpId="0" animBg="1"/>
      <p:bldP spid="65" grpId="0" animBg="1"/>
      <p:bldP spid="66" grpId="0" animBg="1"/>
      <p:bldP spid="72" grpId="0" animBg="1"/>
      <p:bldP spid="74" grpId="0" animBg="1"/>
      <p:bldP spid="75" grpId="0" animBg="1"/>
      <p:bldP spid="76" grpId="0" animBg="1"/>
      <p:bldP spid="78" grpId="0" animBg="1"/>
      <p:bldP spid="79" grpId="0" animBg="1"/>
      <p:bldP spid="80" grpId="0" animBg="1"/>
      <p:bldP spid="82" grpId="0" animBg="1"/>
      <p:bldP spid="85" grpId="0" animBg="1"/>
      <p:bldP spid="86" grpId="0" animBg="1"/>
      <p:bldP spid="88" grpId="0" animBg="1"/>
      <p:bldP spid="89" grpId="0" animBg="1"/>
      <p:bldP spid="90" grpId="0" animBg="1"/>
      <p:bldP spid="93" grpId="0" animBg="1"/>
      <p:bldP spid="94" grpId="0" animBg="1"/>
      <p:bldP spid="98" grpId="0" animBg="1"/>
      <p:bldP spid="99" grpId="0" animBg="1"/>
      <p:bldP spid="100" grpId="0" animBg="1"/>
      <p:bldP spid="101" grpId="0" animBg="1"/>
      <p:bldP spid="102" grpId="0" animBg="1"/>
      <p:bldP spid="105" grpId="0" animBg="1"/>
      <p:bldP spid="106" grpId="0" animBg="1"/>
      <p:bldP spid="108" grpId="0" animBg="1"/>
      <p:bldP spid="109" grpId="0" animBg="1"/>
      <p:bldP spid="110" grpId="0" animBg="1"/>
      <p:bldP spid="113" grpId="0" animBg="1"/>
      <p:bldP spid="1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Transformations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25" y="4705535"/>
            <a:ext cx="3520064" cy="840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2803298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50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55630" y="2442782"/>
            <a:ext cx="2081259" cy="646331"/>
          </a:xfrm>
          <a:prstGeom prst="rect">
            <a:avLst/>
          </a:prstGeom>
          <a:noFill/>
        </p:spPr>
        <p:txBody>
          <a:bodyPr wrap="square" rtlCol="0">
            <a:spAutoFit/>
          </a:bodyPr>
          <a:lstStyle/>
          <a:p>
            <a:r>
              <a:rPr lang="en-US" dirty="0" smtClean="0"/>
              <a:t>User function applied item by item</a:t>
            </a:r>
            <a:endParaRPr lang="en-US" dirty="0"/>
          </a:p>
        </p:txBody>
      </p:sp>
      <p:sp>
        <p:nvSpPr>
          <p:cNvPr id="13" name="Rectangle 12"/>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8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44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sp>
        <p:nvSpPr>
          <p:cNvPr id="10" name="TextBox 9"/>
          <p:cNvSpPr txBox="1"/>
          <p:nvPr/>
        </p:nvSpPr>
        <p:spPr>
          <a:xfrm>
            <a:off x="4380613" y="701749"/>
            <a:ext cx="3540642"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map()</a:t>
            </a:r>
            <a:r>
              <a:rPr lang="en-US" dirty="0" smtClean="0"/>
              <a:t> has been applied…</a:t>
            </a:r>
            <a:endParaRPr lang="en-US" dirty="0"/>
          </a:p>
        </p:txBody>
      </p:sp>
      <p:sp>
        <p:nvSpPr>
          <p:cNvPr id="13" name="TextBox 12"/>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14" name="TextBox 13"/>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1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51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7005047"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97396"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6" name="TextBox 15"/>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17" name="Picture 16"/>
          <p:cNvPicPr>
            <a:picLocks noChangeAspect="1"/>
          </p:cNvPicPr>
          <p:nvPr/>
        </p:nvPicPr>
        <p:blipFill>
          <a:blip r:embed="rId3"/>
          <a:stretch>
            <a:fillRect/>
          </a:stretch>
        </p:blipFill>
        <p:spPr>
          <a:xfrm>
            <a:off x="5331392" y="426435"/>
            <a:ext cx="1006391" cy="860812"/>
          </a:xfrm>
          <a:prstGeom prst="rect">
            <a:avLst/>
          </a:prstGeom>
        </p:spPr>
      </p:pic>
      <p:pic>
        <p:nvPicPr>
          <p:cNvPr id="18" name="Picture 17"/>
          <p:cNvPicPr>
            <a:picLocks noChangeAspect="1"/>
          </p:cNvPicPr>
          <p:nvPr/>
        </p:nvPicPr>
        <p:blipFill>
          <a:blip r:embed="rId4"/>
          <a:stretch>
            <a:fillRect/>
          </a:stretch>
        </p:blipFill>
        <p:spPr>
          <a:xfrm>
            <a:off x="5496409" y="581790"/>
            <a:ext cx="676355" cy="275051"/>
          </a:xfrm>
          <a:prstGeom prst="rect">
            <a:avLst/>
          </a:prstGeom>
        </p:spPr>
      </p:pic>
      <p:sp>
        <p:nvSpPr>
          <p:cNvPr id="19" name="TextBox 18"/>
          <p:cNvSpPr txBox="1"/>
          <p:nvPr/>
        </p:nvSpPr>
        <p:spPr>
          <a:xfrm>
            <a:off x="2444026" y="5531349"/>
            <a:ext cx="6812599" cy="369332"/>
          </a:xfrm>
          <a:prstGeom prst="rect">
            <a:avLst/>
          </a:prstGeom>
          <a:noFill/>
        </p:spPr>
        <p:txBody>
          <a:bodyPr wrap="square" rtlCol="0">
            <a:spAutoFit/>
          </a:bodyPr>
          <a:lstStyle/>
          <a:p>
            <a:r>
              <a:rPr lang="en-US" dirty="0"/>
              <a:t>Return a new RDD by applying a function to each element of this RDD.</a:t>
            </a:r>
          </a:p>
        </p:txBody>
      </p:sp>
      <p:pic>
        <p:nvPicPr>
          <p:cNvPr id="20"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1"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Rectangle 2"/>
          <p:cNvSpPr/>
          <p:nvPr/>
        </p:nvSpPr>
        <p:spPr>
          <a:xfrm>
            <a:off x="6253027" y="620115"/>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645376" y="98332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546912"/>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4" y="355866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 "a", "c"])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z: (</a:t>
            </a:r>
            <a:r>
              <a:rPr lang="en-US" sz="1400" b="1" dirty="0">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'a', 'c</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[('b', 1), ('a', 1), ('c', 1)]</a:t>
            </a: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map(</a:t>
            </a:r>
            <a:r>
              <a:rPr lang="en-US" sz="1400" b="1" i="1" dirty="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by applying a function to each element of this </a:t>
            </a:r>
            <a:r>
              <a:rPr lang="en-US" dirty="0" smtClean="0"/>
              <a:t>RDD</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127423" y="5255545"/>
            <a:ext cx="4905998"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(Array("b", "a", "c"))</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(z =&gt; (z,1</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10" name="Rectangle 9"/>
          <p:cNvSpPr/>
          <p:nvPr/>
        </p:nvSpPr>
        <p:spPr>
          <a:xfrm>
            <a:off x="7194227" y="5613084"/>
            <a:ext cx="6096000" cy="646331"/>
          </a:xfrm>
          <a:prstGeom prst="rect">
            <a:avLst/>
          </a:prstGeom>
        </p:spPr>
        <p:txBody>
          <a:bodyPr>
            <a:spAutoFit/>
          </a:bodyPr>
          <a:lstStyle/>
          <a:p>
            <a:r>
              <a:rPr lang="pt-BR" dirty="0"/>
              <a:t>b, a, c</a:t>
            </a:r>
          </a:p>
          <a:p>
            <a:r>
              <a:rPr lang="pt-BR" dirty="0"/>
              <a:t>(b,1), (a,1), (c,1)</a:t>
            </a:r>
          </a:p>
        </p:txBody>
      </p:sp>
    </p:spTree>
    <p:extLst>
      <p:ext uri="{BB962C8B-B14F-4D97-AF65-F5344CB8AC3E}">
        <p14:creationId xmlns:p14="http://schemas.microsoft.com/office/powerpoint/2010/main" val="45128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2594" y="2743200"/>
            <a:ext cx="7783034" cy="2862322"/>
          </a:xfrm>
          <a:prstGeom prst="rect">
            <a:avLst/>
          </a:prstGeom>
          <a:noFill/>
        </p:spPr>
        <p:txBody>
          <a:bodyPr wrap="square" rtlCol="0">
            <a:spAutoFit/>
          </a:bodyPr>
          <a:lstStyle/>
          <a:p>
            <a:r>
              <a:rPr lang="en-US" dirty="0" err="1" smtClean="0"/>
              <a:t>Databricks</a:t>
            </a:r>
            <a:r>
              <a:rPr lang="en-US" dirty="0" smtClean="0"/>
              <a:t> would like to give a special thanks to Jeff </a:t>
            </a:r>
            <a:r>
              <a:rPr lang="en-US" dirty="0" err="1" smtClean="0"/>
              <a:t>Thomspon</a:t>
            </a:r>
            <a:r>
              <a:rPr lang="en-US" dirty="0" smtClean="0"/>
              <a:t> for contributing 67 visual diagrams depicting the Spark API under the MIT license to the Spark community.</a:t>
            </a:r>
          </a:p>
          <a:p>
            <a:endParaRPr lang="en-US" dirty="0"/>
          </a:p>
          <a:p>
            <a:r>
              <a:rPr lang="en-US" dirty="0" smtClean="0"/>
              <a:t>Jeff’s original, creative work can be found </a:t>
            </a:r>
            <a:r>
              <a:rPr lang="en-US" dirty="0" smtClean="0">
                <a:hlinkClick r:id="rId2"/>
              </a:rPr>
              <a:t>here</a:t>
            </a:r>
            <a:r>
              <a:rPr lang="en-US" dirty="0"/>
              <a:t> </a:t>
            </a:r>
            <a:r>
              <a:rPr lang="en-US" dirty="0" smtClean="0"/>
              <a:t>and you can read more about Jeff’s project in his </a:t>
            </a:r>
            <a:r>
              <a:rPr lang="en-US" dirty="0" smtClean="0">
                <a:hlinkClick r:id="rId3"/>
              </a:rPr>
              <a:t>blog post</a:t>
            </a:r>
            <a:r>
              <a:rPr lang="en-US" dirty="0" smtClean="0"/>
              <a:t>.</a:t>
            </a:r>
          </a:p>
          <a:p>
            <a:endParaRPr lang="en-US" dirty="0"/>
          </a:p>
          <a:p>
            <a:r>
              <a:rPr lang="en-US" dirty="0" smtClean="0"/>
              <a:t>After talking to Jeff, </a:t>
            </a:r>
            <a:r>
              <a:rPr lang="en-US" dirty="0" err="1" smtClean="0"/>
              <a:t>Databricks</a:t>
            </a:r>
            <a:r>
              <a:rPr lang="en-US" dirty="0" smtClean="0"/>
              <a:t> commissioned </a:t>
            </a:r>
            <a:r>
              <a:rPr lang="en-US" dirty="0" smtClean="0">
                <a:hlinkClick r:id="rId4"/>
              </a:rPr>
              <a:t>Adam </a:t>
            </a:r>
            <a:r>
              <a:rPr lang="en-US" dirty="0" err="1" smtClean="0">
                <a:hlinkClick r:id="rId4"/>
              </a:rPr>
              <a:t>Breindel</a:t>
            </a:r>
            <a:r>
              <a:rPr lang="en-US" dirty="0" smtClean="0">
                <a:hlinkClick r:id="rId4"/>
              </a:rPr>
              <a:t> </a:t>
            </a:r>
            <a:r>
              <a:rPr lang="en-US" dirty="0" smtClean="0"/>
              <a:t>to further evolve Jeff’s work into the diagrams you see in this deck.</a:t>
            </a:r>
          </a:p>
          <a:p>
            <a:endParaRPr lang="en-US" dirty="0" smtClean="0"/>
          </a:p>
        </p:txBody>
      </p:sp>
      <p:pic>
        <p:nvPicPr>
          <p:cNvPr id="3" name="Picture 2"/>
          <p:cNvPicPr>
            <a:picLocks noChangeAspect="1"/>
          </p:cNvPicPr>
          <p:nvPr/>
        </p:nvPicPr>
        <p:blipFill>
          <a:blip r:embed="rId5"/>
          <a:stretch>
            <a:fillRect/>
          </a:stretch>
        </p:blipFill>
        <p:spPr>
          <a:xfrm>
            <a:off x="3689498" y="448340"/>
            <a:ext cx="1693750" cy="1693750"/>
          </a:xfrm>
          <a:prstGeom prst="rect">
            <a:avLst/>
          </a:prstGeom>
        </p:spPr>
      </p:pic>
      <p:sp>
        <p:nvSpPr>
          <p:cNvPr id="4" name="TextBox 3"/>
          <p:cNvSpPr txBox="1"/>
          <p:nvPr/>
        </p:nvSpPr>
        <p:spPr>
          <a:xfrm>
            <a:off x="5794745" y="833550"/>
            <a:ext cx="2434855" cy="923330"/>
          </a:xfrm>
          <a:prstGeom prst="rect">
            <a:avLst/>
          </a:prstGeom>
          <a:noFill/>
        </p:spPr>
        <p:txBody>
          <a:bodyPr wrap="square" rtlCol="0">
            <a:spAutoFit/>
          </a:bodyPr>
          <a:lstStyle/>
          <a:p>
            <a:r>
              <a:rPr lang="en-US" dirty="0" smtClean="0">
                <a:hlinkClick r:id="rId6"/>
              </a:rPr>
              <a:t>LinkedIn</a:t>
            </a:r>
            <a:endParaRPr lang="en-US" dirty="0" smtClean="0"/>
          </a:p>
          <a:p>
            <a:endParaRPr lang="en-US" dirty="0"/>
          </a:p>
          <a:p>
            <a:r>
              <a:rPr lang="en-US" dirty="0" smtClean="0"/>
              <a:t>Blog: </a:t>
            </a:r>
            <a:r>
              <a:rPr lang="en-US" dirty="0" smtClean="0">
                <a:hlinkClick r:id="rId3"/>
              </a:rPr>
              <a:t>data-frack</a:t>
            </a:r>
            <a:endParaRPr lang="en-US" dirty="0" smtClean="0"/>
          </a:p>
        </p:txBody>
      </p:sp>
    </p:spTree>
    <p:extLst>
      <p:ext uri="{BB962C8B-B14F-4D97-AF65-F5344CB8AC3E}">
        <p14:creationId xmlns:p14="http://schemas.microsoft.com/office/powerpoint/2010/main" val="539984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0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348966" y="2442782"/>
            <a:ext cx="1213328" cy="121332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4084" y="2442782"/>
            <a:ext cx="2081259" cy="923330"/>
          </a:xfrm>
          <a:prstGeom prst="rect">
            <a:avLst/>
          </a:prstGeom>
          <a:noFill/>
        </p:spPr>
        <p:txBody>
          <a:bodyPr wrap="square" rtlCol="0">
            <a:spAutoFit/>
          </a:bodyPr>
          <a:lstStyle/>
          <a:p>
            <a:r>
              <a:rPr lang="en-US" dirty="0" smtClean="0"/>
              <a:t>Apply user function:     </a:t>
            </a:r>
            <a:r>
              <a:rPr lang="en-US" dirty="0"/>
              <a:t> </a:t>
            </a:r>
            <a:r>
              <a:rPr lang="en-US" dirty="0" smtClean="0"/>
              <a:t>keep item if function  	returns true</a:t>
            </a:r>
            <a:endParaRPr lang="en-US" dirty="0"/>
          </a:p>
        </p:txBody>
      </p:sp>
      <p:sp>
        <p:nvSpPr>
          <p:cNvPr id="13" name="Rectangle 12"/>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5" name="TextBox 14"/>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6"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7"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2094759" y="453991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97658" y="453575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531064" y="4397250"/>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259920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033760" y="315052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97396" y="3231049"/>
            <a:ext cx="2519122" cy="1079995"/>
          </a:xfrm>
          <a:prstGeom prst="rect">
            <a:avLst/>
          </a:prstGeom>
          <a:no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3" name="TextBox 1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4"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a:off x="1692397" y="4166580"/>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95296" y="4162420"/>
            <a:ext cx="605698" cy="276999"/>
          </a:xfrm>
          <a:prstGeom prst="rect">
            <a:avLst/>
          </a:prstGeom>
          <a:noFill/>
        </p:spPr>
        <p:txBody>
          <a:bodyPr wrap="square" rtlCol="0">
            <a:spAutoFit/>
          </a:bodyPr>
          <a:lstStyle/>
          <a:p>
            <a:r>
              <a:rPr lang="en-US" sz="1200" dirty="0" smtClean="0"/>
              <a:t>emits</a:t>
            </a:r>
            <a:endParaRPr lang="en-US" sz="1200" dirty="0"/>
          </a:p>
        </p:txBody>
      </p:sp>
      <p:sp>
        <p:nvSpPr>
          <p:cNvPr id="21" name="TextBox 20"/>
          <p:cNvSpPr txBox="1"/>
          <p:nvPr/>
        </p:nvSpPr>
        <p:spPr>
          <a:xfrm>
            <a:off x="1128702" y="4023920"/>
            <a:ext cx="605698" cy="276999"/>
          </a:xfrm>
          <a:prstGeom prst="rect">
            <a:avLst/>
          </a:prstGeom>
          <a:noFill/>
        </p:spPr>
        <p:txBody>
          <a:bodyPr wrap="square" rtlCol="0">
            <a:spAutoFit/>
          </a:bodyPr>
          <a:lstStyle/>
          <a:p>
            <a:r>
              <a:rPr lang="en-US" sz="1200" dirty="0" smtClean="0"/>
              <a:t>False</a:t>
            </a:r>
            <a:endParaRPr lang="en-US" sz="1200" dirty="0"/>
          </a:p>
        </p:txBody>
      </p:sp>
    </p:spTree>
    <p:extLst>
      <p:ext uri="{BB962C8B-B14F-4D97-AF65-F5344CB8AC3E}">
        <p14:creationId xmlns:p14="http://schemas.microsoft.com/office/powerpoint/2010/main" val="28425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1266431" y="372995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330" y="3725798"/>
            <a:ext cx="605698" cy="276999"/>
          </a:xfrm>
          <a:prstGeom prst="rect">
            <a:avLst/>
          </a:prstGeom>
          <a:noFill/>
        </p:spPr>
        <p:txBody>
          <a:bodyPr wrap="square" rtlCol="0">
            <a:spAutoFit/>
          </a:bodyPr>
          <a:lstStyle/>
          <a:p>
            <a:r>
              <a:rPr lang="en-US" sz="1200" dirty="0" smtClean="0"/>
              <a:t>emits</a:t>
            </a:r>
            <a:endParaRPr lang="en-US" sz="1200" dirty="0"/>
          </a:p>
        </p:txBody>
      </p:sp>
      <p:sp>
        <p:nvSpPr>
          <p:cNvPr id="20" name="TextBox 19"/>
          <p:cNvSpPr txBox="1"/>
          <p:nvPr/>
        </p:nvSpPr>
        <p:spPr>
          <a:xfrm>
            <a:off x="702736" y="3587298"/>
            <a:ext cx="605698" cy="276999"/>
          </a:xfrm>
          <a:prstGeom prst="rect">
            <a:avLst/>
          </a:prstGeom>
          <a:noFill/>
        </p:spPr>
        <p:txBody>
          <a:bodyPr wrap="square" rtlCol="0">
            <a:spAutoFit/>
          </a:bodyPr>
          <a:lstStyle/>
          <a:p>
            <a:r>
              <a:rPr lang="en-US" sz="1200" dirty="0" smtClean="0"/>
              <a:t>True</a:t>
            </a:r>
            <a:endParaRPr lang="en-US" sz="1200" dirty="0"/>
          </a:p>
        </p:txBody>
      </p:sp>
    </p:spTree>
    <p:extLst>
      <p:ext uri="{BB962C8B-B14F-4D97-AF65-F5344CB8AC3E}">
        <p14:creationId xmlns:p14="http://schemas.microsoft.com/office/powerpoint/2010/main" val="4068208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05047"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2" name="TextBox 11"/>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chemeClr val="accent2"/>
                </a:solidFill>
              </a:rPr>
              <a:t>y</a:t>
            </a:r>
          </a:p>
        </p:txBody>
      </p:sp>
      <p:pic>
        <p:nvPicPr>
          <p:cNvPr id="13"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4"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380612" y="701749"/>
            <a:ext cx="3749095"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filter()</a:t>
            </a:r>
            <a:r>
              <a:rPr lang="en-US" dirty="0" smtClean="0"/>
              <a:t> has been applied…</a:t>
            </a:r>
            <a:endParaRPr lang="en-US" dirty="0"/>
          </a:p>
        </p:txBody>
      </p:sp>
      <p:sp>
        <p:nvSpPr>
          <p:cNvPr id="22" name="TextBox 21"/>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3" name="TextBox 22"/>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sp>
        <p:nvSpPr>
          <p:cNvPr id="16" name="Rectangle 15"/>
          <p:cNvSpPr/>
          <p:nvPr/>
        </p:nvSpPr>
        <p:spPr>
          <a:xfrm>
            <a:off x="7397396" y="3231049"/>
            <a:ext cx="2519122" cy="1079995"/>
          </a:xfrm>
          <a:prstGeom prst="rect">
            <a:avLst/>
          </a:prstGeom>
          <a:solidFill>
            <a:srgbClr val="FFFFFF">
              <a:alpha val="74902"/>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84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Rectangle 2"/>
          <p:cNvSpPr/>
          <p:nvPr/>
        </p:nvSpPr>
        <p:spPr>
          <a:xfrm>
            <a:off x="6381908" y="68354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33421" y="1317650"/>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94259" y="620116"/>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6608" y="983322"/>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74653" y="1317651"/>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014023" y="1267486"/>
            <a:ext cx="1776755" cy="817346"/>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622"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4" y="3815985"/>
            <a:ext cx="564230" cy="564230"/>
          </a:xfrm>
          <a:prstGeom prst="rect">
            <a:avLst/>
          </a:prstGeom>
        </p:spPr>
      </p:pic>
      <p:cxnSp>
        <p:nvCxnSpPr>
          <p:cNvPr id="14" name="Straight Connector 13"/>
          <p:cNvCxnSpPr/>
          <p:nvPr/>
        </p:nvCxnSpPr>
        <p:spPr>
          <a:xfrm>
            <a:off x="2131969"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128702" y="3549135"/>
            <a:ext cx="5076158"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.filter</a:t>
            </a:r>
            <a:r>
              <a:rPr lang="en-US" sz="1400" dirty="0">
                <a:latin typeface="Consolas" panose="020B0609020204030204" pitchFamily="49" charset="0"/>
                <a:ea typeface="Anonymous Pro" panose="02060609030202000504" pitchFamily="49" charset="0"/>
                <a:cs typeface="Consolas" panose="020B0609020204030204" pitchFamily="49" charset="0"/>
              </a:rPr>
              <a:t>(lambda x: x%2 == </a:t>
            </a:r>
            <a:r>
              <a:rPr lang="en-US" sz="1400" dirty="0" smtClean="0">
                <a:latin typeface="Consolas" panose="020B0609020204030204" pitchFamily="49" charset="0"/>
                <a:ea typeface="Anonymous Pro" panose="02060609030202000504" pitchFamily="49" charset="0"/>
                <a:cs typeface="Consolas" panose="020B0609020204030204" pitchFamily="49" charset="0"/>
              </a:rPr>
              <a:t>1) #keep odd values</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546282" y="4512768"/>
            <a:ext cx="4180861"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339045" y="3923949"/>
            <a:ext cx="542450" cy="542450"/>
          </a:xfrm>
          <a:prstGeom prst="rect">
            <a:avLst/>
          </a:prstGeom>
        </p:spPr>
      </p:pic>
      <p:sp>
        <p:nvSpPr>
          <p:cNvPr id="19" name="TextBox 18"/>
          <p:cNvSpPr txBox="1"/>
          <p:nvPr/>
        </p:nvSpPr>
        <p:spPr>
          <a:xfrm>
            <a:off x="3854497" y="215884"/>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6626760" y="209819"/>
            <a:ext cx="919522" cy="369332"/>
          </a:xfrm>
          <a:prstGeom prst="rect">
            <a:avLst/>
          </a:prstGeom>
          <a:noFill/>
        </p:spPr>
        <p:txBody>
          <a:bodyPr wrap="square" rtlCol="0">
            <a:spAutoFit/>
          </a:bodyPr>
          <a:lstStyle/>
          <a:p>
            <a:r>
              <a:rPr lang="en-US" dirty="0" smtClean="0"/>
              <a:t>RDD: </a:t>
            </a:r>
            <a:r>
              <a:rPr lang="en-US" b="1" dirty="0" smtClean="0">
                <a:solidFill>
                  <a:schemeClr val="accent2"/>
                </a:solidFill>
              </a:rPr>
              <a:t>y</a:t>
            </a:r>
            <a:endParaRPr lang="en-US" b="1" dirty="0">
              <a:solidFill>
                <a:schemeClr val="accent2"/>
              </a:solidFill>
            </a:endParaRPr>
          </a:p>
        </p:txBody>
      </p:sp>
      <p:sp>
        <p:nvSpPr>
          <p:cNvPr id="21" name="TextBox 20"/>
          <p:cNvSpPr txBox="1"/>
          <p:nvPr/>
        </p:nvSpPr>
        <p:spPr>
          <a:xfrm>
            <a:off x="7194227" y="4477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204860" y="491665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4483316" y="2238358"/>
            <a:ext cx="4217093"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filter(</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6812599" cy="369332"/>
          </a:xfrm>
          <a:prstGeom prst="rect">
            <a:avLst/>
          </a:prstGeom>
          <a:noFill/>
        </p:spPr>
        <p:txBody>
          <a:bodyPr wrap="square" rtlCol="0">
            <a:spAutoFit/>
          </a:bodyPr>
          <a:lstStyle/>
          <a:p>
            <a:r>
              <a:rPr lang="en-US" dirty="0"/>
              <a:t>Return a new RDD </a:t>
            </a:r>
            <a:r>
              <a:rPr lang="en-US" dirty="0" smtClean="0"/>
              <a:t>containing only the elements that satisfy a predicate</a:t>
            </a:r>
            <a:endParaRPr lang="en-US" dirty="0"/>
          </a:p>
        </p:txBody>
      </p:sp>
      <p:pic>
        <p:nvPicPr>
          <p:cNvPr id="27"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8"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128704" y="5214836"/>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.filter</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n%2 == 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4" name="Rectangle 3"/>
          <p:cNvSpPr/>
          <p:nvPr/>
        </p:nvSpPr>
        <p:spPr>
          <a:xfrm>
            <a:off x="7164052" y="5417016"/>
            <a:ext cx="4604208" cy="646331"/>
          </a:xfrm>
          <a:prstGeom prst="rect">
            <a:avLst/>
          </a:prstGeom>
        </p:spPr>
        <p:txBody>
          <a:bodyPr wrap="square">
            <a:spAutoFit/>
          </a:bodyPr>
          <a:lstStyle/>
          <a:p>
            <a:r>
              <a:rPr lang="en-IN" dirty="0"/>
              <a:t>1, 2, 3</a:t>
            </a:r>
          </a:p>
          <a:p>
            <a:r>
              <a:rPr lang="en-IN" dirty="0"/>
              <a:t>1, 3</a:t>
            </a:r>
          </a:p>
        </p:txBody>
      </p:sp>
    </p:spTree>
    <p:extLst>
      <p:ext uri="{BB962C8B-B14F-4D97-AF65-F5344CB8AC3E}">
        <p14:creationId xmlns:p14="http://schemas.microsoft.com/office/powerpoint/2010/main" val="1121302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smtClean="0"/>
              <a:t>3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8" name="TextBox 7"/>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0"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35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19"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2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27770" y="314685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980294"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55368" y="3231049"/>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pic>
        <p:nvPicPr>
          <p:cNvPr id="2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3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544359"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19433" y="2867875"/>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1641411" y="2787317"/>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5"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3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5475" y="1059898"/>
            <a:ext cx="2826415" cy="369332"/>
          </a:xfrm>
          <a:prstGeom prst="rect">
            <a:avLst/>
          </a:prstGeom>
          <a:noFill/>
        </p:spPr>
        <p:txBody>
          <a:bodyPr wrap="none" rtlCol="0">
            <a:spAutoFit/>
          </a:bodyPr>
          <a:lstStyle/>
          <a:p>
            <a:r>
              <a:rPr lang="en-US" dirty="0">
                <a:latin typeface="Century Gothic" panose="020B0502020202020204" pitchFamily="34" charset="0"/>
              </a:rPr>
              <a:t>m</a:t>
            </a:r>
            <a:r>
              <a:rPr lang="en-US" dirty="0" smtClean="0">
                <a:latin typeface="Century Gothic" panose="020B0502020202020204" pitchFamily="34" charset="0"/>
              </a:rPr>
              <a:t>aking big data simple</a:t>
            </a:r>
            <a:endParaRPr lang="en-US" dirty="0">
              <a:latin typeface="Century Gothic" panose="020B0502020202020204" pitchFamily="34" charset="0"/>
            </a:endParaRP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58" y="887186"/>
            <a:ext cx="4013584" cy="4043536"/>
          </a:xfrm>
          <a:prstGeom prst="rect">
            <a:avLst/>
          </a:prstGeom>
          <a:noFill/>
          <a:effectLst>
            <a:outerShdw blurRad="76200" dist="38100" dir="3000000" sx="101000" sy="101000" algn="tl" rotWithShape="0">
              <a:prstClr val="black">
                <a:alpha val="45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95758" y="5130954"/>
            <a:ext cx="4348116" cy="830997"/>
          </a:xfrm>
          <a:prstGeom prst="rect">
            <a:avLst/>
          </a:prstGeom>
          <a:noFill/>
        </p:spPr>
        <p:txBody>
          <a:bodyPr wrap="square" rtlCol="0">
            <a:spAutoFit/>
          </a:bodyPr>
          <a:lstStyle/>
          <a:p>
            <a:r>
              <a:rPr lang="en-US" sz="1200" dirty="0" smtClean="0">
                <a:solidFill>
                  <a:srgbClr val="DB1F25"/>
                </a:solidFill>
              </a:rPr>
              <a:t>Databricks Cloud:</a:t>
            </a:r>
          </a:p>
          <a:p>
            <a:r>
              <a:rPr lang="en-US" sz="1200" dirty="0" smtClean="0"/>
              <a:t>“A </a:t>
            </a:r>
            <a:r>
              <a:rPr lang="en-US" sz="1200" dirty="0"/>
              <a:t>unified platform for building Big Data pipelines – from ETL to Exploration and Dashboards, to Advanced Analytics and Data Products</a:t>
            </a:r>
            <a:r>
              <a:rPr lang="en-US" sz="1200" dirty="0" smtClean="0"/>
              <a:t>.”</a:t>
            </a:r>
            <a:endParaRPr lang="en-US" sz="1200" dirty="0"/>
          </a:p>
        </p:txBody>
      </p:sp>
      <p:sp>
        <p:nvSpPr>
          <p:cNvPr id="6" name="TextBox 5"/>
          <p:cNvSpPr txBox="1"/>
          <p:nvPr/>
        </p:nvSpPr>
        <p:spPr>
          <a:xfrm>
            <a:off x="297656" y="1637464"/>
            <a:ext cx="4255267" cy="4247317"/>
          </a:xfrm>
          <a:prstGeom prst="rect">
            <a:avLst/>
          </a:prstGeom>
          <a:noFill/>
        </p:spPr>
        <p:txBody>
          <a:bodyPr wrap="none" rtlCol="0">
            <a:spAutoFit/>
          </a:bodyPr>
          <a:lstStyle/>
          <a:p>
            <a:pPr marL="257168" indent="-257168">
              <a:lnSpc>
                <a:spcPct val="150000"/>
              </a:lnSpc>
              <a:buFont typeface="Arial" panose="020B0604020202020204" pitchFamily="34" charset="0"/>
              <a:buChar char="•"/>
            </a:pPr>
            <a:r>
              <a:rPr lang="en-US" dirty="0"/>
              <a:t>Founded </a:t>
            </a:r>
            <a:r>
              <a:rPr lang="en-US" dirty="0" smtClean="0"/>
              <a:t>in late 2013</a:t>
            </a:r>
          </a:p>
          <a:p>
            <a:pPr marL="257168" indent="-257168">
              <a:lnSpc>
                <a:spcPct val="150000"/>
              </a:lnSpc>
              <a:buFont typeface="Arial" panose="020B0604020202020204" pitchFamily="34" charset="0"/>
              <a:buChar char="•"/>
            </a:pPr>
            <a:r>
              <a:rPr lang="en-US" dirty="0"/>
              <a:t>by the creators of Apache </a:t>
            </a:r>
            <a:r>
              <a:rPr lang="en-US" dirty="0" smtClean="0"/>
              <a:t>Spark</a:t>
            </a:r>
          </a:p>
          <a:p>
            <a:pPr marL="257168" indent="-257168">
              <a:lnSpc>
                <a:spcPct val="150000"/>
              </a:lnSpc>
              <a:buFont typeface="Arial" panose="020B0604020202020204" pitchFamily="34" charset="0"/>
              <a:buChar char="•"/>
            </a:pPr>
            <a:r>
              <a:rPr lang="en-US" dirty="0" smtClean="0"/>
              <a:t>Original team from UC </a:t>
            </a:r>
            <a:r>
              <a:rPr lang="en-US" dirty="0"/>
              <a:t>Berkeley </a:t>
            </a:r>
            <a:r>
              <a:rPr lang="en-US" dirty="0" smtClean="0"/>
              <a:t>AMPLab</a:t>
            </a:r>
            <a:endParaRPr lang="en-US" dirty="0"/>
          </a:p>
          <a:p>
            <a:pPr marL="257168" indent="-257168">
              <a:lnSpc>
                <a:spcPct val="150000"/>
              </a:lnSpc>
              <a:buFont typeface="Arial" panose="020B0604020202020204" pitchFamily="34" charset="0"/>
              <a:buChar char="•"/>
            </a:pPr>
            <a:r>
              <a:rPr lang="en-US" dirty="0" smtClean="0"/>
              <a:t>Raised $47 Million in 2 rounds</a:t>
            </a:r>
            <a:endParaRPr lang="en-US" dirty="0"/>
          </a:p>
          <a:p>
            <a:pPr marL="257168" indent="-257168">
              <a:lnSpc>
                <a:spcPct val="150000"/>
              </a:lnSpc>
              <a:buFont typeface="Arial" panose="020B0604020202020204" pitchFamily="34" charset="0"/>
              <a:buChar char="•"/>
            </a:pPr>
            <a:r>
              <a:rPr lang="en-US" dirty="0" smtClean="0"/>
              <a:t>~55 </a:t>
            </a:r>
            <a:r>
              <a:rPr lang="en-US" dirty="0"/>
              <a:t>employees</a:t>
            </a:r>
          </a:p>
          <a:p>
            <a:pPr marL="257168" indent="-257168">
              <a:lnSpc>
                <a:spcPct val="150000"/>
              </a:lnSpc>
              <a:buFont typeface="Arial" panose="020B0604020202020204" pitchFamily="34" charset="0"/>
              <a:buChar char="•"/>
            </a:pPr>
            <a:r>
              <a:rPr lang="en-US" dirty="0"/>
              <a:t>We’re hiring! </a:t>
            </a:r>
            <a:endParaRPr lang="en-US" dirty="0" smtClean="0"/>
          </a:p>
          <a:p>
            <a:pPr marL="257168" indent="-257168">
              <a:lnSpc>
                <a:spcPct val="150000"/>
              </a:lnSpc>
              <a:buFont typeface="Arial" panose="020B0604020202020204" pitchFamily="34" charset="0"/>
              <a:buChar char="•"/>
            </a:pPr>
            <a:r>
              <a:rPr lang="en-US" dirty="0" smtClean="0"/>
              <a:t>Level 2/3 support partnerships with</a:t>
            </a:r>
            <a:endParaRPr lang="en-US" dirty="0"/>
          </a:p>
          <a:p>
            <a:pPr marL="714368" lvl="1" indent="-257168">
              <a:lnSpc>
                <a:spcPct val="150000"/>
              </a:lnSpc>
              <a:buFont typeface="Arial" panose="020B0604020202020204" pitchFamily="34" charset="0"/>
              <a:buChar char="•"/>
            </a:pPr>
            <a:r>
              <a:rPr lang="en-US" dirty="0" smtClean="0"/>
              <a:t>Hortonworks</a:t>
            </a:r>
          </a:p>
          <a:p>
            <a:pPr marL="714368" lvl="1" indent="-257168">
              <a:lnSpc>
                <a:spcPct val="150000"/>
              </a:lnSpc>
              <a:buFont typeface="Arial" panose="020B0604020202020204" pitchFamily="34" charset="0"/>
              <a:buChar char="•"/>
            </a:pPr>
            <a:r>
              <a:rPr lang="en-US" dirty="0" err="1" smtClean="0"/>
              <a:t>MapR</a:t>
            </a:r>
            <a:endParaRPr lang="en-US" dirty="0" smtClean="0"/>
          </a:p>
          <a:p>
            <a:pPr marL="714368" lvl="1" indent="-257168">
              <a:lnSpc>
                <a:spcPct val="150000"/>
              </a:lnSpc>
              <a:buFont typeface="Arial" panose="020B0604020202020204" pitchFamily="34" charset="0"/>
              <a:buChar char="•"/>
            </a:pPr>
            <a:r>
              <a:rPr lang="en-US" dirty="0" err="1" smtClean="0"/>
              <a:t>DataStax</a:t>
            </a:r>
            <a:endParaRPr lang="en-US" dirty="0"/>
          </a:p>
        </p:txBody>
      </p:sp>
      <p:sp>
        <p:nvSpPr>
          <p:cNvPr id="7" name="TextBox 6"/>
          <p:cNvSpPr txBox="1"/>
          <p:nvPr/>
        </p:nvSpPr>
        <p:spPr>
          <a:xfrm>
            <a:off x="1895475" y="3841913"/>
            <a:ext cx="1960793" cy="253916"/>
          </a:xfrm>
          <a:prstGeom prst="rect">
            <a:avLst/>
          </a:prstGeom>
          <a:noFill/>
        </p:spPr>
        <p:txBody>
          <a:bodyPr wrap="none" rtlCol="0">
            <a:spAutoFit/>
          </a:bodyPr>
          <a:lstStyle/>
          <a:p>
            <a:r>
              <a:rPr lang="en-US" sz="1050" dirty="0"/>
              <a:t>(</a:t>
            </a:r>
            <a:r>
              <a:rPr lang="en-US" sz="1050" dirty="0">
                <a:solidFill>
                  <a:schemeClr val="accent1">
                    <a:lumMod val="75000"/>
                  </a:schemeClr>
                </a:solidFill>
              </a:rPr>
              <a:t>http://databricks.workable.com</a:t>
            </a:r>
            <a:r>
              <a:rPr lang="en-US" sz="1050" dirty="0"/>
              <a:t>)</a:t>
            </a:r>
          </a:p>
        </p:txBody>
      </p:sp>
      <p:pic>
        <p:nvPicPr>
          <p:cNvPr id="8" name="Picture 7"/>
          <p:cNvPicPr>
            <a:picLocks noChangeAspect="1"/>
          </p:cNvPicPr>
          <p:nvPr/>
        </p:nvPicPr>
        <p:blipFill>
          <a:blip r:embed="rId4"/>
          <a:stretch>
            <a:fillRect/>
          </a:stretch>
        </p:blipFill>
        <p:spPr>
          <a:xfrm>
            <a:off x="297656" y="354751"/>
            <a:ext cx="4523809" cy="714286"/>
          </a:xfrm>
          <a:prstGeom prst="rect">
            <a:avLst/>
          </a:prstGeom>
        </p:spPr>
      </p:pic>
    </p:spTree>
    <p:extLst>
      <p:ext uri="{BB962C8B-B14F-4D97-AF65-F5344CB8AC3E}">
        <p14:creationId xmlns:p14="http://schemas.microsoft.com/office/powerpoint/2010/main" val="24033103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x</a:t>
            </a: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5" name="TextBox 24"/>
          <p:cNvSpPr txBox="1"/>
          <p:nvPr/>
        </p:nvSpPr>
        <p:spPr>
          <a:xfrm>
            <a:off x="4198719" y="718892"/>
            <a:ext cx="4013191" cy="369332"/>
          </a:xfrm>
          <a:prstGeom prst="rect">
            <a:avLst/>
          </a:prstGeom>
          <a:noFill/>
        </p:spPr>
        <p:txBody>
          <a:bodyPr wrap="square" rtlCol="0">
            <a:spAutoFit/>
          </a:bodyPr>
          <a:lstStyle/>
          <a:p>
            <a:r>
              <a:rPr lang="en-US" dirty="0" smtClean="0"/>
              <a:t>After </a:t>
            </a:r>
            <a:r>
              <a:rPr lang="en-US" dirty="0" smtClean="0">
                <a:latin typeface="Consolas" panose="020B0609020204030204" pitchFamily="49" charset="0"/>
                <a:cs typeface="Consolas" panose="020B0609020204030204" pitchFamily="49" charset="0"/>
              </a:rPr>
              <a:t>flatmap()</a:t>
            </a:r>
            <a:r>
              <a:rPr lang="en-US" dirty="0" smtClean="0"/>
              <a:t> has been applied…</a:t>
            </a:r>
            <a:endParaRPr lang="en-US" dirty="0"/>
          </a:p>
        </p:txBody>
      </p:sp>
      <p:sp>
        <p:nvSpPr>
          <p:cNvPr id="26" name="TextBox 25"/>
          <p:cNvSpPr txBox="1"/>
          <p:nvPr/>
        </p:nvSpPr>
        <p:spPr>
          <a:xfrm>
            <a:off x="2531285" y="5315905"/>
            <a:ext cx="1722237" cy="400110"/>
          </a:xfrm>
          <a:prstGeom prst="rect">
            <a:avLst/>
          </a:prstGeom>
          <a:noFill/>
        </p:spPr>
        <p:txBody>
          <a:bodyPr wrap="square" rtlCol="0">
            <a:spAutoFit/>
          </a:bodyPr>
          <a:lstStyle/>
          <a:p>
            <a:r>
              <a:rPr lang="en-US" sz="2000" dirty="0" smtClean="0"/>
              <a:t>before</a:t>
            </a:r>
            <a:endParaRPr lang="en-US" sz="2000" dirty="0"/>
          </a:p>
        </p:txBody>
      </p:sp>
      <p:sp>
        <p:nvSpPr>
          <p:cNvPr id="27" name="TextBox 26"/>
          <p:cNvSpPr txBox="1"/>
          <p:nvPr/>
        </p:nvSpPr>
        <p:spPr>
          <a:xfrm>
            <a:off x="8024395" y="5315905"/>
            <a:ext cx="1722237" cy="400110"/>
          </a:xfrm>
          <a:prstGeom prst="rect">
            <a:avLst/>
          </a:prstGeom>
          <a:noFill/>
        </p:spPr>
        <p:txBody>
          <a:bodyPr wrap="square" rtlCol="0">
            <a:spAutoFit/>
          </a:bodyPr>
          <a:lstStyle/>
          <a:p>
            <a:r>
              <a:rPr lang="en-US" sz="2000" dirty="0" smtClean="0"/>
              <a:t>after</a:t>
            </a:r>
            <a:endParaRPr lang="en-US" sz="2000" dirty="0"/>
          </a:p>
        </p:txBody>
      </p:sp>
      <p:pic>
        <p:nvPicPr>
          <p:cNvPr id="28"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9"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31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081889" y="26417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34289" y="27941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86689" y="2946508"/>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60561" y="31030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712961" y="32554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865361" y="3407840"/>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flatmap</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17761" y="35750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70161" y="37274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22561" y="3879805"/>
            <a:ext cx="833243"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28" name="Picture 27"/>
          <p:cNvPicPr>
            <a:picLocks noChangeAspect="1"/>
          </p:cNvPicPr>
          <p:nvPr/>
        </p:nvPicPr>
        <p:blipFill>
          <a:blip r:embed="rId3"/>
          <a:stretch>
            <a:fillRect/>
          </a:stretch>
        </p:blipFill>
        <p:spPr>
          <a:xfrm>
            <a:off x="5463739" y="585216"/>
            <a:ext cx="1006391" cy="860812"/>
          </a:xfrm>
          <a:prstGeom prst="rect">
            <a:avLst/>
          </a:prstGeom>
        </p:spPr>
      </p:pic>
      <p:pic>
        <p:nvPicPr>
          <p:cNvPr id="29" name="Picture 28"/>
          <p:cNvPicPr>
            <a:picLocks noChangeAspect="1"/>
          </p:cNvPicPr>
          <p:nvPr/>
        </p:nvPicPr>
        <p:blipFill>
          <a:blip r:embed="rId4"/>
          <a:stretch>
            <a:fillRect/>
          </a:stretch>
        </p:blipFill>
        <p:spPr>
          <a:xfrm>
            <a:off x="5628756" y="740571"/>
            <a:ext cx="676355" cy="275051"/>
          </a:xfrm>
          <a:prstGeom prst="rect">
            <a:avLst/>
          </a:prstGeom>
        </p:spPr>
      </p:pic>
      <p:sp>
        <p:nvSpPr>
          <p:cNvPr id="30" name="Rectangle 29"/>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419350" y="3489803"/>
            <a:ext cx="2705100" cy="1241046"/>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320535"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95609" y="3565378"/>
            <a:ext cx="0" cy="1079995"/>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173854" y="5703573"/>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34"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5"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76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Flatmap</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8" y="5549634"/>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70" y="3949335"/>
            <a:ext cx="564230" cy="564230"/>
          </a:xfrm>
          <a:prstGeom prst="rect">
            <a:avLst/>
          </a:prstGeom>
        </p:spPr>
      </p:pic>
      <p:cxnSp>
        <p:nvCxnSpPr>
          <p:cNvPr id="14" name="Straight Connector 13"/>
          <p:cNvCxnSpPr/>
          <p:nvPr/>
        </p:nvCxnSpPr>
        <p:spPr>
          <a:xfrm>
            <a:off x="1873195" y="5026835"/>
            <a:ext cx="4880300"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869930" y="3692011"/>
            <a:ext cx="4535622"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*100,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649458" y="4639993"/>
            <a:ext cx="3868908"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100,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2, 200, </a:t>
            </a:r>
            <a:r>
              <a:rPr lang="en-US" sz="1400" dirty="0" smtClean="0">
                <a:latin typeface="Consolas" panose="020B0609020204030204" pitchFamily="49" charset="0"/>
                <a:cs typeface="Consolas" panose="020B0609020204030204" pitchFamily="49" charset="0"/>
              </a:rPr>
              <a:t>42, </a:t>
            </a:r>
            <a:r>
              <a:rPr lang="en-US" sz="1400" dirty="0">
                <a:latin typeface="Consolas" panose="020B0609020204030204" pitchFamily="49" charset="0"/>
                <a:cs typeface="Consolas" panose="020B0609020204030204" pitchFamily="49" charset="0"/>
              </a:rPr>
              <a:t>3, 300, </a:t>
            </a:r>
            <a:r>
              <a:rPr lang="en-US" sz="1400" dirty="0" smtClean="0">
                <a:latin typeface="Consolas" panose="020B0609020204030204" pitchFamily="49" charset="0"/>
                <a:cs typeface="Consolas" panose="020B0609020204030204" pitchFamily="49" charset="0"/>
              </a:rPr>
              <a:t>42]</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94494" y="3933460"/>
            <a:ext cx="542450" cy="542450"/>
          </a:xfrm>
          <a:prstGeom prst="rect">
            <a:avLst/>
          </a:prstGeom>
        </p:spPr>
      </p:pic>
      <p:sp>
        <p:nvSpPr>
          <p:cNvPr id="21" name="TextBox 20"/>
          <p:cNvSpPr txBox="1"/>
          <p:nvPr/>
        </p:nvSpPr>
        <p:spPr>
          <a:xfrm>
            <a:off x="7297403" y="460431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308036" y="5043879"/>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3" name="Rectangle 22"/>
          <p:cNvSpPr/>
          <p:nvPr/>
        </p:nvSpPr>
        <p:spPr>
          <a:xfrm>
            <a:off x="8011730" y="4215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164130" y="5739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6530" y="726398"/>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479769" y="8616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632169" y="10140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784569" y="1166464"/>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27720" y="715939"/>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220069" y="1079145"/>
            <a:ext cx="2014197" cy="86352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36969" y="13336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89369" y="14860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41769" y="1638429"/>
            <a:ext cx="590655" cy="765568"/>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608114" y="1413474"/>
            <a:ext cx="2014197" cy="86352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527045" y="1345221"/>
            <a:ext cx="2162898" cy="992295"/>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5272370" y="1422401"/>
            <a:ext cx="1" cy="846267"/>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5936625" y="1422402"/>
            <a:ext cx="1" cy="849572"/>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331812" y="257290"/>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51" name="TextBox 50"/>
          <p:cNvSpPr txBox="1"/>
          <p:nvPr/>
        </p:nvSpPr>
        <p:spPr>
          <a:xfrm>
            <a:off x="8907185" y="325080"/>
            <a:ext cx="919522" cy="369332"/>
          </a:xfrm>
          <a:prstGeom prst="rect">
            <a:avLst/>
          </a:prstGeom>
          <a:noFill/>
        </p:spPr>
        <p:txBody>
          <a:bodyPr wrap="square" rtlCol="0">
            <a:spAutoFit/>
          </a:bodyPr>
          <a:lstStyle/>
          <a:p>
            <a:r>
              <a:rPr lang="en-US" dirty="0" smtClean="0"/>
              <a:t>RDD: </a:t>
            </a:r>
            <a:r>
              <a:rPr lang="en-US" b="1" dirty="0">
                <a:solidFill>
                  <a:srgbClr val="E68042"/>
                </a:solidFill>
              </a:rPr>
              <a:t>y</a:t>
            </a:r>
          </a:p>
        </p:txBody>
      </p:sp>
      <p:sp>
        <p:nvSpPr>
          <p:cNvPr id="53" name="TextBox 52"/>
          <p:cNvSpPr txBox="1"/>
          <p:nvPr/>
        </p:nvSpPr>
        <p:spPr>
          <a:xfrm>
            <a:off x="5251334" y="2602784"/>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flatMap</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54" name="Rectangle 53"/>
          <p:cNvSpPr/>
          <p:nvPr/>
        </p:nvSpPr>
        <p:spPr>
          <a:xfrm>
            <a:off x="1145279" y="3053830"/>
            <a:ext cx="9970396" cy="369332"/>
          </a:xfrm>
          <a:prstGeom prst="rect">
            <a:avLst/>
          </a:prstGeom>
        </p:spPr>
        <p:txBody>
          <a:bodyPr wrap="square">
            <a:spAutoFit/>
          </a:bodyPr>
          <a:lstStyle/>
          <a:p>
            <a:r>
              <a:rPr lang="en-US" dirty="0">
                <a:solidFill>
                  <a:srgbClr val="3E4349"/>
                </a:solidFill>
              </a:rPr>
              <a:t>Return a new RDD by first applying a function to all elements of this RDD, and then flattening the </a:t>
            </a:r>
            <a:r>
              <a:rPr lang="en-US" dirty="0" smtClean="0">
                <a:solidFill>
                  <a:srgbClr val="3E4349"/>
                </a:solidFill>
              </a:rPr>
              <a:t>results</a:t>
            </a:r>
            <a:endParaRPr lang="en-US" dirty="0"/>
          </a:p>
        </p:txBody>
      </p:sp>
      <p:pic>
        <p:nvPicPr>
          <p:cNvPr id="55" name="Picture 3" descr="C:\Dropbox\Databricks\images etc\green (Mobi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56" name="Picture 2" descr="http://www.insideoutretreats.com/site/images/TransformationButterfli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869930" y="5295684"/>
            <a:ext cx="45356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.flatMap</a:t>
            </a:r>
            <a:r>
              <a:rPr lang="en-US" sz="1400" dirty="0" smtClean="0">
                <a:latin typeface="Consolas" panose="020B0609020204030204" pitchFamily="49" charset="0"/>
                <a:ea typeface="Anonymous Pro" panose="02060609030202000504" pitchFamily="49" charset="0"/>
                <a:cs typeface="Consolas" panose="020B0609020204030204" pitchFamily="49" charset="0"/>
              </a:rPr>
              <a:t>(n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Array(n, n*100</a:t>
            </a:r>
            <a:r>
              <a:rPr lang="en-US" sz="1400" dirty="0">
                <a:latin typeface="Consolas" panose="020B0609020204030204" pitchFamily="49" charset="0"/>
                <a:ea typeface="Anonymous Pro" panose="02060609030202000504" pitchFamily="49" charset="0"/>
                <a:cs typeface="Consolas" panose="020B0609020204030204" pitchFamily="49" charset="0"/>
              </a:rPr>
              <a:t>, 42))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 name="Rectangle 2"/>
          <p:cNvSpPr/>
          <p:nvPr/>
        </p:nvSpPr>
        <p:spPr>
          <a:xfrm>
            <a:off x="7359880" y="5659050"/>
            <a:ext cx="4377762" cy="646331"/>
          </a:xfrm>
          <a:prstGeom prst="rect">
            <a:avLst/>
          </a:prstGeom>
        </p:spPr>
        <p:txBody>
          <a:bodyPr wrap="square">
            <a:spAutoFit/>
          </a:bodyPr>
          <a:lstStyle/>
          <a:p>
            <a:r>
              <a:rPr lang="en-IN" dirty="0"/>
              <a:t>1, 2, 3</a:t>
            </a:r>
          </a:p>
          <a:p>
            <a:r>
              <a:rPr lang="en-IN" dirty="0"/>
              <a:t>1, 100, 42, 2, 200, 42, 3, 300, 42</a:t>
            </a:r>
          </a:p>
        </p:txBody>
      </p:sp>
    </p:spTree>
    <p:extLst>
      <p:ext uri="{BB962C8B-B14F-4D97-AF65-F5344CB8AC3E}">
        <p14:creationId xmlns:p14="http://schemas.microsoft.com/office/powerpoint/2010/main" val="2353881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4</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35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742769" y="3834736"/>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0403" y="4967363"/>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26749" y="499607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07242" y="4796019"/>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cxnSp>
        <p:nvCxnSpPr>
          <p:cNvPr id="28" name="Straight Arrow Connector 27"/>
          <p:cNvCxnSpPr/>
          <p:nvPr/>
        </p:nvCxnSpPr>
        <p:spPr>
          <a:xfrm>
            <a:off x="5641672" y="4520437"/>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366677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cxnSp>
        <p:nvCxnSpPr>
          <p:cNvPr id="32" name="Straight Arrow Connector 31"/>
          <p:cNvCxnSpPr/>
          <p:nvPr/>
        </p:nvCxnSpPr>
        <p:spPr>
          <a:xfrm>
            <a:off x="5406602" y="3719229"/>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2385155" y="344808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12789" y="4580709"/>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769135" y="46094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9365"/>
            <a:ext cx="605698" cy="400110"/>
          </a:xfrm>
          <a:prstGeom prst="rect">
            <a:avLst/>
          </a:prstGeom>
          <a:noFill/>
        </p:spPr>
        <p:txBody>
          <a:bodyPr wrap="square" rtlCol="0">
            <a:spAutoFit/>
          </a:bodyPr>
          <a:lstStyle/>
          <a:p>
            <a:r>
              <a:rPr lang="en-US" sz="2000" dirty="0" smtClean="0"/>
              <a:t>‘F’</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3" name="TextBox 32"/>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96210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1976888" y="3105875"/>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04522" y="4238502"/>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1360868" y="4267213"/>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41361" y="4067158"/>
            <a:ext cx="605698" cy="400110"/>
          </a:xfrm>
          <a:prstGeom prst="rect">
            <a:avLst/>
          </a:prstGeom>
          <a:noFill/>
        </p:spPr>
        <p:txBody>
          <a:bodyPr wrap="square" rtlCol="0">
            <a:spAutoFit/>
          </a:bodyPr>
          <a:lstStyle/>
          <a:p>
            <a:r>
              <a:rPr lang="en-US" sz="2000" dirty="0" smtClean="0"/>
              <a:t>‘A’</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6" y="3985622"/>
            <a:ext cx="1067912" cy="307777"/>
          </a:xfrm>
          <a:prstGeom prst="rect">
            <a:avLst/>
          </a:prstGeom>
          <a:noFill/>
        </p:spPr>
        <p:txBody>
          <a:bodyPr wrap="square" rtlCol="0">
            <a:spAutoFit/>
          </a:bodyPr>
          <a:lstStyle/>
          <a:p>
            <a:pPr algn="ctr"/>
            <a:r>
              <a:rPr lang="en-US" sz="1400" dirty="0" smtClean="0">
                <a:solidFill>
                  <a:schemeClr val="bg1"/>
                </a:solidFill>
              </a:rPr>
              <a:t>[ “John” ]</a:t>
            </a:r>
            <a:endParaRPr lang="en-US" sz="1400" dirty="0">
              <a:solidFill>
                <a:schemeClr val="bg1"/>
              </a:solidFill>
            </a:endParaRPr>
          </a:p>
        </p:txBody>
      </p:sp>
      <p:sp>
        <p:nvSpPr>
          <p:cNvPr id="41" name="TextBox 40"/>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5178846" y="3186295"/>
            <a:ext cx="1882241" cy="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6" name="TextBox 45"/>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7" name="TextBox 4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266183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208905" y="30783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76541" y="3529425"/>
            <a:ext cx="1067912" cy="307777"/>
          </a:xfrm>
          <a:prstGeom prst="rect">
            <a:avLst/>
          </a:prstGeom>
          <a:noFill/>
        </p:spPr>
        <p:txBody>
          <a:bodyPr wrap="square" rtlCol="0">
            <a:spAutoFit/>
          </a:bodyPr>
          <a:lstStyle/>
          <a:p>
            <a:pPr algn="ctr"/>
            <a:r>
              <a:rPr lang="en-US" sz="1400" dirty="0" smtClean="0">
                <a:solidFill>
                  <a:schemeClr val="bg1"/>
                </a:solidFill>
              </a:rPr>
              <a:t>[ “Fred” ]</a:t>
            </a:r>
            <a:endParaRPr lang="en-US" sz="1400" dirty="0">
              <a:solidFill>
                <a:schemeClr val="bg1"/>
              </a:solidFill>
            </a:endParaRPr>
          </a:p>
        </p:txBody>
      </p:sp>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00405" y="3985622"/>
            <a:ext cx="1742369" cy="307777"/>
          </a:xfrm>
          <a:prstGeom prst="rect">
            <a:avLst/>
          </a:prstGeom>
          <a:noFill/>
        </p:spPr>
        <p:txBody>
          <a:bodyPr wrap="square" rtlCol="0">
            <a:spAutoFit/>
          </a:bodyPr>
          <a:lstStyle/>
          <a:p>
            <a:pPr algn="ctr"/>
            <a:r>
              <a:rPr lang="en-US" sz="1400" dirty="0" smtClean="0">
                <a:solidFill>
                  <a:schemeClr val="bg1"/>
                </a:solidFill>
              </a:rPr>
              <a:t>[ “John”, “James” ]</a:t>
            </a:r>
            <a:endParaRPr lang="en-US" sz="1400" dirty="0">
              <a:solidFill>
                <a:schemeClr val="bg1"/>
              </a:solidFill>
            </a:endParaRPr>
          </a:p>
        </p:txBody>
      </p:sp>
      <p:sp>
        <p:nvSpPr>
          <p:cNvPr id="42" name="TextBox 41"/>
          <p:cNvSpPr txBox="1"/>
          <p:nvPr/>
        </p:nvSpPr>
        <p:spPr>
          <a:xfrm>
            <a:off x="7548785" y="3078311"/>
            <a:ext cx="1067912" cy="307777"/>
          </a:xfrm>
          <a:prstGeom prst="rect">
            <a:avLst/>
          </a:prstGeom>
          <a:noFill/>
        </p:spPr>
        <p:txBody>
          <a:bodyPr wrap="square" rtlCol="0">
            <a:spAutoFit/>
          </a:bodyPr>
          <a:lstStyle/>
          <a:p>
            <a:pPr algn="ctr"/>
            <a:r>
              <a:rPr lang="en-US" sz="1400" dirty="0" smtClean="0">
                <a:solidFill>
                  <a:schemeClr val="bg1"/>
                </a:solidFill>
              </a:rPr>
              <a:t>[ “Anna” ]</a:t>
            </a:r>
            <a:endParaRPr lang="en-US" sz="1400" dirty="0">
              <a:solidFill>
                <a:schemeClr val="bg1"/>
              </a:solidFill>
            </a:endParaRPr>
          </a:p>
        </p:txBody>
      </p:sp>
      <p:cxnSp>
        <p:nvCxnSpPr>
          <p:cNvPr id="43" name="Straight Arrow Connector 42"/>
          <p:cNvCxnSpPr/>
          <p:nvPr/>
        </p:nvCxnSpPr>
        <p:spPr>
          <a:xfrm>
            <a:off x="4645871" y="3133023"/>
            <a:ext cx="2836775" cy="1655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3" name="TextBox 32"/>
          <p:cNvSpPr txBox="1"/>
          <p:nvPr/>
        </p:nvSpPr>
        <p:spPr>
          <a:xfrm>
            <a:off x="7223653" y="3085375"/>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Tree>
    <p:extLst>
      <p:ext uri="{BB962C8B-B14F-4D97-AF65-F5344CB8AC3E}">
        <p14:creationId xmlns:p14="http://schemas.microsoft.com/office/powerpoint/2010/main" val="60650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79108" y="807261"/>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20" y="3933324"/>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.groupBy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([(k, list(v)) </a:t>
            </a:r>
            <a:r>
              <a:rPr lang="en-US" sz="1400" dirty="0">
                <a:latin typeface="Consolas" panose="020B0609020204030204" pitchFamily="49" charset="0"/>
                <a:ea typeface="Anonymous Pro" panose="02060609030202000504" pitchFamily="49" charset="0"/>
                <a:cs typeface="Consolas" panose="020B0609020204030204" pitchFamily="49" charset="0"/>
              </a:rPr>
              <a:t>for </a:t>
            </a:r>
            <a:r>
              <a:rPr lang="en-US" sz="1400" dirty="0" smtClean="0">
                <a:latin typeface="Consolas" panose="020B0609020204030204" pitchFamily="49" charset="0"/>
                <a:ea typeface="Anonymous Pro" panose="02060609030202000504" pitchFamily="49" charset="0"/>
                <a:cs typeface="Consolas" panose="020B0609020204030204" pitchFamily="49" charset="0"/>
              </a:rPr>
              <a:t>(k, v) </a:t>
            </a:r>
            <a:r>
              <a:rPr lang="en-US" sz="1400" dirty="0">
                <a:latin typeface="Consolas" panose="020B0609020204030204" pitchFamily="49" charset="0"/>
                <a:ea typeface="Anonymous Pro" panose="02060609030202000504" pitchFamily="49" charset="0"/>
                <a:cs typeface="Consolas" panose="020B0609020204030204" pitchFamily="49" charset="0"/>
              </a:rPr>
              <a:t>in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6642577" y="4619288"/>
            <a:ext cx="6171781"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John</a:t>
            </a:r>
            <a:r>
              <a:rPr lang="en-US" sz="1400" dirty="0" err="1" smtClean="0">
                <a:latin typeface="Consolas" panose="020B0609020204030204" pitchFamily="49" charset="0"/>
                <a:cs typeface="Consolas" panose="020B0609020204030204" pitchFamily="49" charset="0"/>
              </a:rPr>
              <a:t>','James</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'Fred'])]</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a:t>
            </a:r>
            <a:r>
              <a:rPr lang="en-US" dirty="0" smtClean="0"/>
              <a:t>data </a:t>
            </a:r>
            <a:r>
              <a:rPr lang="en-US" dirty="0"/>
              <a:t>in </a:t>
            </a:r>
            <a:r>
              <a:rPr lang="en-US" dirty="0" smtClean="0"/>
              <a:t>the original RDD. Create pairs where the key is the output of a user function, and the value is all items for which the function yields this key.</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a:t>
            </a:r>
            <a:r>
              <a:rPr lang="en-US" sz="1400" dirty="0">
                <a:latin typeface="Consolas" panose="020B0609020204030204" pitchFamily="49" charset="0"/>
                <a:ea typeface="Anonymous Pro" panose="02060609030202000504" pitchFamily="49" charset="0"/>
                <a:cs typeface="Consolas" panose="020B0609020204030204" pitchFamily="49" charset="0"/>
              </a:rPr>
              <a:t>(w =&gt;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0656" y="818515"/>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4" name="TextBox 33"/>
          <p:cNvSpPr txBox="1"/>
          <p:nvPr/>
        </p:nvSpPr>
        <p:spPr>
          <a:xfrm>
            <a:off x="7815575" y="63492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sp>
        <p:nvSpPr>
          <p:cNvPr id="4" name="Rectangle 1"/>
          <p:cNvSpPr>
            <a:spLocks noChangeArrowheads="1"/>
          </p:cNvSpPr>
          <p:nvPr/>
        </p:nvSpPr>
        <p:spPr bwMode="auto">
          <a:xfrm>
            <a:off x="5652802" y="5782582"/>
            <a:ext cx="637706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x: </a:t>
            </a:r>
            <a:r>
              <a:rPr kumimoji="0" lang="en-US" sz="1100" b="0" i="0" u="none" strike="noStrike" cap="none" normalizeH="0" baseline="0" dirty="0" err="1" smtClean="0">
                <a:ln>
                  <a:noFill/>
                </a:ln>
                <a:solidFill>
                  <a:schemeClr val="tx1"/>
                </a:solidFill>
                <a:effectLst/>
                <a:latin typeface="Arial" panose="020B0604020202020204" pitchFamily="34" charset="0"/>
              </a:rPr>
              <a:t>org.apache.spark.rdd.RDD</a:t>
            </a:r>
            <a:r>
              <a:rPr kumimoji="0" lang="en-US" sz="1100" b="0" i="0" u="none" strike="noStrike" cap="none" normalizeH="0" baseline="0" dirty="0" smtClean="0">
                <a:ln>
                  <a:noFill/>
                </a:ln>
                <a:solidFill>
                  <a:schemeClr val="tx1"/>
                </a:solidFill>
                <a:effectLst/>
                <a:latin typeface="Arial" panose="020B0604020202020204" pitchFamily="34" charset="0"/>
              </a:rPr>
              <a:t>[String] = </a:t>
            </a:r>
            <a:r>
              <a:rPr kumimoji="0" lang="en-US" sz="1100" b="0" i="0" u="none" strike="noStrike" cap="none" normalizeH="0" baseline="0" dirty="0" err="1" smtClean="0">
                <a:ln>
                  <a:noFill/>
                </a:ln>
                <a:solidFill>
                  <a:schemeClr val="tx1"/>
                </a:solidFill>
                <a:effectLst/>
                <a:latin typeface="Arial" panose="020B0604020202020204" pitchFamily="34" charset="0"/>
              </a:rPr>
              <a:t>ParallelCollectionRDD</a:t>
            </a:r>
            <a:r>
              <a:rPr kumimoji="0" lang="en-US" sz="1100" b="0" i="0" u="none" strike="noStrike" cap="none" normalizeH="0" baseline="0" dirty="0" smtClean="0">
                <a:ln>
                  <a:noFill/>
                </a:ln>
                <a:solidFill>
                  <a:schemeClr val="tx1"/>
                </a:solidFill>
                <a:effectLst/>
                <a:latin typeface="Arial" panose="020B0604020202020204" pitchFamily="34" charset="0"/>
              </a:rPr>
              <a:t>[4] at parallelize at &lt;console&gt;:29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y: </a:t>
            </a:r>
            <a:r>
              <a:rPr kumimoji="0" lang="en-US" sz="1100" b="0" i="0" u="none" strike="noStrike" cap="none" normalizeH="0" baseline="0" dirty="0" err="1" smtClean="0">
                <a:ln>
                  <a:noFill/>
                </a:ln>
                <a:solidFill>
                  <a:schemeClr val="tx1"/>
                </a:solidFill>
                <a:effectLst/>
                <a:latin typeface="Arial" panose="020B0604020202020204" pitchFamily="34" charset="0"/>
              </a:rPr>
              <a:t>org.apache.spark.rdd.RDD</a:t>
            </a:r>
            <a:r>
              <a:rPr kumimoji="0" lang="en-US" sz="1100" b="0" i="0" u="none" strike="noStrike" cap="none" normalizeH="0" baseline="0" dirty="0" smtClean="0">
                <a:ln>
                  <a:noFill/>
                </a:ln>
                <a:solidFill>
                  <a:schemeClr val="tx1"/>
                </a:solidFill>
                <a:effectLst/>
                <a:latin typeface="Arial" panose="020B0604020202020204" pitchFamily="34" charset="0"/>
              </a:rPr>
              <a:t>[(Char, </a:t>
            </a:r>
            <a:r>
              <a:rPr kumimoji="0" lang="en-US" sz="1100" b="0" i="0" u="none" strike="noStrike" cap="none" normalizeH="0" baseline="0" dirty="0" err="1" smtClean="0">
                <a:ln>
                  <a:noFill/>
                </a:ln>
                <a:solidFill>
                  <a:schemeClr val="tx1"/>
                </a:solidFill>
                <a:effectLst/>
                <a:latin typeface="Arial" panose="020B0604020202020204" pitchFamily="34" charset="0"/>
              </a:rPr>
              <a:t>Iterable</a:t>
            </a:r>
            <a:r>
              <a:rPr kumimoji="0" lang="en-US" sz="1100" b="0" i="0" u="none" strike="noStrike" cap="none" normalizeH="0" baseline="0" dirty="0" smtClean="0">
                <a:ln>
                  <a:noFill/>
                </a:ln>
                <a:solidFill>
                  <a:schemeClr val="tx1"/>
                </a:solidFill>
                <a:effectLst/>
                <a:latin typeface="Arial" panose="020B0604020202020204" pitchFamily="34" charset="0"/>
              </a:rPr>
              <a:t>[String])] = </a:t>
            </a:r>
            <a:r>
              <a:rPr kumimoji="0" lang="en-US" sz="1100" b="0" i="0" u="none" strike="noStrike" cap="none" normalizeH="0" baseline="0" dirty="0" err="1" smtClean="0">
                <a:ln>
                  <a:noFill/>
                </a:ln>
                <a:solidFill>
                  <a:schemeClr val="tx1"/>
                </a:solidFill>
                <a:effectLst/>
                <a:latin typeface="Arial" panose="020B0604020202020204" pitchFamily="34" charset="0"/>
              </a:rPr>
              <a:t>ShuffledRDD</a:t>
            </a:r>
            <a:r>
              <a:rPr kumimoji="0" lang="en-US" sz="1100" b="0" i="0" u="none" strike="noStrike" cap="none" normalizeH="0" baseline="0" dirty="0" smtClean="0">
                <a:ln>
                  <a:noFill/>
                </a:ln>
                <a:solidFill>
                  <a:schemeClr val="tx1"/>
                </a:solidFill>
                <a:effectLst/>
                <a:latin typeface="Arial" panose="020B0604020202020204" pitchFamily="34" charset="0"/>
              </a:rPr>
              <a:t>[6] at </a:t>
            </a:r>
            <a:r>
              <a:rPr kumimoji="0" lang="en-US" sz="1100" b="0" i="0" u="none" strike="noStrike" cap="none" normalizeH="0" baseline="0" dirty="0" err="1" smtClean="0">
                <a:ln>
                  <a:noFill/>
                </a:ln>
                <a:solidFill>
                  <a:schemeClr val="tx1"/>
                </a:solidFill>
                <a:effectLst/>
                <a:latin typeface="Arial" panose="020B0604020202020204" pitchFamily="34" charset="0"/>
              </a:rPr>
              <a:t>groupBy</a:t>
            </a:r>
            <a:r>
              <a:rPr kumimoji="0" lang="en-US" sz="1100" b="0" i="0" u="none" strike="noStrike" cap="none" normalizeH="0" baseline="0" dirty="0" smtClean="0">
                <a:ln>
                  <a:noFill/>
                </a:ln>
                <a:solidFill>
                  <a:schemeClr val="tx1"/>
                </a:solidFill>
                <a:effectLst/>
                <a:latin typeface="Arial" panose="020B0604020202020204" pitchFamily="34" charset="0"/>
              </a:rPr>
              <a:t> at &lt;console&gt;:31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a:t>
            </a:r>
            <a:r>
              <a:rPr kumimoji="0" lang="en-US" sz="1100" b="0" i="0" u="none" strike="noStrike" cap="none" normalizeH="0" baseline="0" dirty="0" err="1" smtClean="0">
                <a:ln>
                  <a:noFill/>
                </a:ln>
                <a:solidFill>
                  <a:schemeClr val="tx1"/>
                </a:solidFill>
                <a:effectLst/>
                <a:latin typeface="Arial" panose="020B0604020202020204" pitchFamily="34" charset="0"/>
              </a:rPr>
              <a:t>J,CompactBuffer</a:t>
            </a:r>
            <a:r>
              <a:rPr kumimoji="0" lang="en-US" sz="1100" b="0" i="0" u="none" strike="noStrike" cap="none" normalizeH="0" baseline="0" dirty="0" smtClean="0">
                <a:ln>
                  <a:noFill/>
                </a:ln>
                <a:solidFill>
                  <a:schemeClr val="tx1"/>
                </a:solidFill>
                <a:effectLst/>
                <a:latin typeface="Arial" panose="020B0604020202020204" pitchFamily="34" charset="0"/>
              </a:rPr>
              <a:t>(John, James)), (</a:t>
            </a:r>
            <a:r>
              <a:rPr kumimoji="0" lang="en-US" sz="1100" b="0" i="0" u="none" strike="noStrike" cap="none" normalizeH="0" baseline="0" dirty="0" err="1" smtClean="0">
                <a:ln>
                  <a:noFill/>
                </a:ln>
                <a:solidFill>
                  <a:schemeClr val="tx1"/>
                </a:solidFill>
                <a:effectLst/>
                <a:latin typeface="Arial" panose="020B0604020202020204" pitchFamily="34" charset="0"/>
              </a:rPr>
              <a:t>F,CompactBuffer</a:t>
            </a:r>
            <a:r>
              <a:rPr kumimoji="0" lang="en-US" sz="1100" b="0" i="0" u="none" strike="noStrike" cap="none" normalizeH="0" baseline="0" dirty="0" smtClean="0">
                <a:ln>
                  <a:noFill/>
                </a:ln>
                <a:solidFill>
                  <a:schemeClr val="tx1"/>
                </a:solidFill>
                <a:effectLst/>
                <a:latin typeface="Arial" panose="020B0604020202020204" pitchFamily="34" charset="0"/>
              </a:rPr>
              <a:t>(Fred)), (</a:t>
            </a:r>
            <a:r>
              <a:rPr kumimoji="0" lang="en-US" sz="1100" b="0" i="0" u="none" strike="noStrike" cap="none" normalizeH="0" baseline="0" dirty="0" err="1" smtClean="0">
                <a:ln>
                  <a:noFill/>
                </a:ln>
                <a:solidFill>
                  <a:schemeClr val="tx1"/>
                </a:solidFill>
                <a:effectLst/>
                <a:latin typeface="Arial" panose="020B0604020202020204" pitchFamily="34" charset="0"/>
              </a:rPr>
              <a:t>A,CompactBuffer</a:t>
            </a:r>
            <a:r>
              <a:rPr kumimoji="0" lang="en-US" sz="1100" b="0" i="0" u="none" strike="noStrike" cap="none" normalizeH="0" baseline="0" dirty="0" smtClean="0">
                <a:ln>
                  <a:noFill/>
                </a:ln>
                <a:solidFill>
                  <a:schemeClr val="tx1"/>
                </a:solidFill>
                <a:effectLst/>
                <a:latin typeface="Arial" panose="020B0604020202020204" pitchFamily="34" charset="0"/>
              </a:rPr>
              <a:t>(Anna))</a:t>
            </a:r>
          </a:p>
        </p:txBody>
      </p:sp>
    </p:spTree>
    <p:extLst>
      <p:ext uri="{BB962C8B-B14F-4D97-AF65-F5344CB8AC3E}">
        <p14:creationId xmlns:p14="http://schemas.microsoft.com/office/powerpoint/2010/main" val="4212143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74699" y="2695430"/>
            <a:ext cx="2519122" cy="461665"/>
          </a:xfrm>
          <a:prstGeom prst="rect">
            <a:avLst/>
          </a:prstGeom>
          <a:noFill/>
        </p:spPr>
        <p:txBody>
          <a:bodyPr wrap="square" rtlCol="0">
            <a:spAutoFit/>
          </a:bodyPr>
          <a:lstStyle/>
          <a:p>
            <a:r>
              <a:rPr lang="en-US" sz="2400" dirty="0"/>
              <a:t>5</a:t>
            </a:r>
            <a:r>
              <a:rPr lang="en-US" sz="2400" dirty="0" smtClean="0"/>
              <a:t> items in RDD</a:t>
            </a:r>
            <a:endParaRPr lang="en-US" sz="2400" dirty="0"/>
          </a:p>
        </p:txBody>
      </p:sp>
      <p:sp>
        <p:nvSpPr>
          <p:cNvPr id="7" name="TextBox 6"/>
          <p:cNvSpPr txBox="1"/>
          <p:nvPr/>
        </p:nvSpPr>
        <p:spPr>
          <a:xfrm rot="2838900">
            <a:off x="923283" y="4458589"/>
            <a:ext cx="2014584" cy="307777"/>
          </a:xfrm>
          <a:prstGeom prst="rect">
            <a:avLst/>
          </a:prstGeom>
          <a:noFill/>
        </p:spPr>
        <p:txBody>
          <a:bodyPr wrap="square" rtlCol="0">
            <a:spAutoFit/>
          </a:bodyPr>
          <a:lstStyle/>
          <a:p>
            <a:r>
              <a:rPr lang="en-US" sz="1400" dirty="0" smtClean="0"/>
              <a:t>(partitions not shown)</a:t>
            </a:r>
            <a:endParaRPr lang="en-US" sz="1400"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16" name="TextBox 1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17" name="TextBox 1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8" name="TextBox 1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19" name="TextBox 1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26"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3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4339" y="1306147"/>
            <a:ext cx="2519122" cy="1079995"/>
          </a:xfrm>
          <a:prstGeom prst="rect">
            <a:avLst/>
          </a:prstGeom>
          <a:solidFill>
            <a:srgbClr val="1482A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17672" y="1306017"/>
            <a:ext cx="740092" cy="4286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8450942" y="1328144"/>
            <a:ext cx="511492" cy="369332"/>
          </a:xfrm>
          <a:prstGeom prst="rect">
            <a:avLst/>
          </a:prstGeom>
          <a:noFill/>
        </p:spPr>
        <p:txBody>
          <a:bodyPr wrap="square" rtlCol="0">
            <a:spAutoFit/>
          </a:bodyPr>
          <a:lstStyle/>
          <a:p>
            <a:r>
              <a:rPr lang="en-US" dirty="0" smtClean="0">
                <a:solidFill>
                  <a:schemeClr val="bg1">
                    <a:lumMod val="95000"/>
                  </a:schemeClr>
                </a:solidFill>
              </a:rPr>
              <a:t>key</a:t>
            </a:r>
            <a:endParaRPr lang="en-US" dirty="0">
              <a:solidFill>
                <a:schemeClr val="bg1">
                  <a:lumMod val="95000"/>
                </a:schemeClr>
              </a:solidFill>
            </a:endParaRPr>
          </a:p>
        </p:txBody>
      </p:sp>
      <p:sp>
        <p:nvSpPr>
          <p:cNvPr id="5" name="TextBox 4"/>
          <p:cNvSpPr txBox="1"/>
          <p:nvPr/>
        </p:nvSpPr>
        <p:spPr>
          <a:xfrm>
            <a:off x="8521002" y="331596"/>
            <a:ext cx="2210638" cy="523220"/>
          </a:xfrm>
          <a:prstGeom prst="rect">
            <a:avLst/>
          </a:prstGeom>
          <a:noFill/>
        </p:spPr>
        <p:txBody>
          <a:bodyPr wrap="square" rtlCol="0">
            <a:spAutoFit/>
          </a:bodyPr>
          <a:lstStyle/>
          <a:p>
            <a:r>
              <a:rPr lang="en-US" sz="2800" dirty="0" smtClean="0"/>
              <a:t>RDD Elements</a:t>
            </a:r>
            <a:endParaRPr lang="en-US" sz="2800" dirty="0"/>
          </a:p>
        </p:txBody>
      </p:sp>
      <p:cxnSp>
        <p:nvCxnSpPr>
          <p:cNvPr id="8" name="Straight Connector 7"/>
          <p:cNvCxnSpPr/>
          <p:nvPr/>
        </p:nvCxnSpPr>
        <p:spPr>
          <a:xfrm flipH="1">
            <a:off x="8431854" y="964642"/>
            <a:ext cx="227121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706688" y="1798788"/>
            <a:ext cx="2158412" cy="461665"/>
          </a:xfrm>
          <a:prstGeom prst="rect">
            <a:avLst/>
          </a:prstGeom>
          <a:noFill/>
        </p:spPr>
        <p:txBody>
          <a:bodyPr wrap="square" rtlCol="0">
            <a:spAutoFit/>
          </a:bodyPr>
          <a:lstStyle/>
          <a:p>
            <a:r>
              <a:rPr lang="en-US" sz="2400" dirty="0">
                <a:solidFill>
                  <a:schemeClr val="bg1">
                    <a:lumMod val="95000"/>
                  </a:schemeClr>
                </a:solidFill>
              </a:rPr>
              <a:t>o</a:t>
            </a:r>
            <a:r>
              <a:rPr lang="en-US" sz="2400" dirty="0" smtClean="0">
                <a:solidFill>
                  <a:schemeClr val="bg1">
                    <a:lumMod val="95000"/>
                  </a:schemeClr>
                </a:solidFill>
              </a:rPr>
              <a:t>riginal item</a:t>
            </a:r>
            <a:endParaRPr lang="en-US" sz="2400" dirty="0">
              <a:solidFill>
                <a:schemeClr val="bg1">
                  <a:lumMod val="95000"/>
                </a:schemeClr>
              </a:solidFill>
            </a:endParaRPr>
          </a:p>
        </p:txBody>
      </p:sp>
      <p:sp>
        <p:nvSpPr>
          <p:cNvPr id="17" name="Rectangle 16"/>
          <p:cNvSpPr/>
          <p:nvPr/>
        </p:nvSpPr>
        <p:spPr>
          <a:xfrm>
            <a:off x="8314339" y="2642913"/>
            <a:ext cx="2519122" cy="1079995"/>
          </a:xfrm>
          <a:prstGeom prst="rect">
            <a:avLst/>
          </a:prstGeom>
          <a:solidFill>
            <a:srgbClr val="E680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14339" y="3976720"/>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50941" y="2749993"/>
            <a:ext cx="2210637" cy="830997"/>
          </a:xfrm>
          <a:prstGeom prst="rect">
            <a:avLst/>
          </a:prstGeom>
          <a:noFill/>
        </p:spPr>
        <p:txBody>
          <a:bodyPr wrap="square" rtlCol="0">
            <a:spAutoFit/>
          </a:bodyPr>
          <a:lstStyle/>
          <a:p>
            <a:pPr algn="ctr"/>
            <a:r>
              <a:rPr lang="en-US" sz="2400" dirty="0" smtClean="0"/>
              <a:t>transformed type</a:t>
            </a:r>
            <a:endParaRPr lang="en-US" sz="2400" dirty="0"/>
          </a:p>
        </p:txBody>
      </p:sp>
      <p:sp>
        <p:nvSpPr>
          <p:cNvPr id="36" name="TextBox 35"/>
          <p:cNvSpPr txBox="1"/>
          <p:nvPr/>
        </p:nvSpPr>
        <p:spPr>
          <a:xfrm>
            <a:off x="8450940" y="4101218"/>
            <a:ext cx="2210637" cy="461665"/>
          </a:xfrm>
          <a:prstGeom prst="rect">
            <a:avLst/>
          </a:prstGeom>
          <a:noFill/>
        </p:spPr>
        <p:txBody>
          <a:bodyPr wrap="square" rtlCol="0">
            <a:spAutoFit/>
          </a:bodyPr>
          <a:lstStyle/>
          <a:p>
            <a:pPr algn="ctr"/>
            <a:r>
              <a:rPr lang="en-US" sz="2400" dirty="0"/>
              <a:t>o</a:t>
            </a:r>
            <a:r>
              <a:rPr lang="en-US" sz="2400" dirty="0" smtClean="0"/>
              <a:t>bject on driver</a:t>
            </a:r>
            <a:endParaRPr lang="en-US" sz="2400" dirty="0"/>
          </a:p>
        </p:txBody>
      </p:sp>
      <p:sp>
        <p:nvSpPr>
          <p:cNvPr id="38" name="Rectangle 37"/>
          <p:cNvSpPr/>
          <p:nvPr/>
        </p:nvSpPr>
        <p:spPr>
          <a:xfrm>
            <a:off x="1772500" y="15629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574049" y="411953"/>
            <a:ext cx="957943" cy="523220"/>
          </a:xfrm>
          <a:prstGeom prst="rect">
            <a:avLst/>
          </a:prstGeom>
          <a:noFill/>
        </p:spPr>
        <p:txBody>
          <a:bodyPr wrap="square" rtlCol="0">
            <a:spAutoFit/>
          </a:bodyPr>
          <a:lstStyle/>
          <a:p>
            <a:r>
              <a:rPr lang="en-US" sz="2800" dirty="0" smtClean="0"/>
              <a:t>RDD</a:t>
            </a:r>
            <a:endParaRPr lang="en-US" sz="2800" dirty="0"/>
          </a:p>
        </p:txBody>
      </p:sp>
      <p:cxnSp>
        <p:nvCxnSpPr>
          <p:cNvPr id="48" name="Straight Connector 47"/>
          <p:cNvCxnSpPr/>
          <p:nvPr/>
        </p:nvCxnSpPr>
        <p:spPr>
          <a:xfrm flipH="1">
            <a:off x="1877641" y="964642"/>
            <a:ext cx="2271211"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0" name="Rectangle 49"/>
          <p:cNvSpPr/>
          <p:nvPr/>
        </p:nvSpPr>
        <p:spPr>
          <a:xfrm>
            <a:off x="2164849" y="192612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552894" y="226045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1893528" y="3006119"/>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44520" y="2645975"/>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1533" y="3066234"/>
            <a:ext cx="1484822" cy="400110"/>
          </a:xfrm>
          <a:prstGeom prst="rect">
            <a:avLst/>
          </a:prstGeom>
          <a:noFill/>
        </p:spPr>
        <p:txBody>
          <a:bodyPr wrap="square" rtlCol="0">
            <a:spAutoFit/>
          </a:bodyPr>
          <a:lstStyle/>
          <a:p>
            <a:r>
              <a:rPr lang="en-US" sz="2000" dirty="0" smtClean="0"/>
              <a:t>partition(s)</a:t>
            </a:r>
            <a:endParaRPr lang="en-US" sz="2000" dirty="0"/>
          </a:p>
        </p:txBody>
      </p:sp>
      <p:sp>
        <p:nvSpPr>
          <p:cNvPr id="59" name="TextBox 58"/>
          <p:cNvSpPr txBox="1"/>
          <p:nvPr/>
        </p:nvSpPr>
        <p:spPr>
          <a:xfrm>
            <a:off x="1946355" y="3208426"/>
            <a:ext cx="193793" cy="338554"/>
          </a:xfrm>
          <a:prstGeom prst="rect">
            <a:avLst/>
          </a:prstGeom>
          <a:noFill/>
        </p:spPr>
        <p:txBody>
          <a:bodyPr wrap="square" rtlCol="0">
            <a:spAutoFit/>
          </a:bodyPr>
          <a:lstStyle/>
          <a:p>
            <a:r>
              <a:rPr lang="en-US" sz="1600" dirty="0"/>
              <a:t>A</a:t>
            </a:r>
          </a:p>
        </p:txBody>
      </p:sp>
      <p:sp>
        <p:nvSpPr>
          <p:cNvPr id="60" name="TextBox 59"/>
          <p:cNvSpPr txBox="1"/>
          <p:nvPr/>
        </p:nvSpPr>
        <p:spPr>
          <a:xfrm>
            <a:off x="1447623" y="2693204"/>
            <a:ext cx="193793" cy="338554"/>
          </a:xfrm>
          <a:prstGeom prst="rect">
            <a:avLst/>
          </a:prstGeom>
          <a:noFill/>
        </p:spPr>
        <p:txBody>
          <a:bodyPr wrap="square" rtlCol="0">
            <a:spAutoFit/>
          </a:bodyPr>
          <a:lstStyle/>
          <a:p>
            <a:r>
              <a:rPr lang="en-US" sz="1600" dirty="0"/>
              <a:t>B</a:t>
            </a:r>
          </a:p>
        </p:txBody>
      </p:sp>
      <p:sp>
        <p:nvSpPr>
          <p:cNvPr id="61" name="Rounded Rectangle 60"/>
          <p:cNvSpPr/>
          <p:nvPr/>
        </p:nvSpPr>
        <p:spPr>
          <a:xfrm>
            <a:off x="2392599" y="4874758"/>
            <a:ext cx="2291372" cy="871538"/>
          </a:xfrm>
          <a:prstGeom prst="roundRect">
            <a:avLst/>
          </a:prstGeom>
          <a:noFill/>
          <a:ln w="3810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70096" y="5095700"/>
            <a:ext cx="1613227" cy="400110"/>
          </a:xfrm>
          <a:prstGeom prst="rect">
            <a:avLst/>
          </a:prstGeom>
          <a:noFill/>
        </p:spPr>
        <p:txBody>
          <a:bodyPr wrap="square" rtlCol="0">
            <a:spAutoFit/>
          </a:bodyPr>
          <a:lstStyle/>
          <a:p>
            <a:r>
              <a:rPr lang="en-US" sz="2000" dirty="0" smtClean="0"/>
              <a:t>user functions</a:t>
            </a:r>
            <a:endParaRPr lang="en-US" sz="2000" dirty="0"/>
          </a:p>
        </p:txBody>
      </p:sp>
      <p:cxnSp>
        <p:nvCxnSpPr>
          <p:cNvPr id="64" name="Straight Arrow Connector 63"/>
          <p:cNvCxnSpPr/>
          <p:nvPr/>
        </p:nvCxnSpPr>
        <p:spPr>
          <a:xfrm>
            <a:off x="4469049" y="4622346"/>
            <a:ext cx="0" cy="1809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28604" y="4387575"/>
            <a:ext cx="792883" cy="276999"/>
          </a:xfrm>
          <a:prstGeom prst="rect">
            <a:avLst/>
          </a:prstGeom>
          <a:noFill/>
        </p:spPr>
        <p:txBody>
          <a:bodyPr wrap="square" rtlCol="0">
            <a:spAutoFit/>
          </a:bodyPr>
          <a:lstStyle/>
          <a:p>
            <a:r>
              <a:rPr lang="en-US" sz="1200" dirty="0" smtClean="0"/>
              <a:t>user input</a:t>
            </a:r>
            <a:endParaRPr lang="en-US" sz="1200" dirty="0"/>
          </a:p>
        </p:txBody>
      </p:sp>
      <p:cxnSp>
        <p:nvCxnSpPr>
          <p:cNvPr id="67" name="Straight Arrow Connector 66"/>
          <p:cNvCxnSpPr/>
          <p:nvPr/>
        </p:nvCxnSpPr>
        <p:spPr>
          <a:xfrm flipV="1">
            <a:off x="4469049" y="5828610"/>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410743" y="6004482"/>
            <a:ext cx="792883" cy="276999"/>
          </a:xfrm>
          <a:prstGeom prst="rect">
            <a:avLst/>
          </a:prstGeom>
          <a:noFill/>
        </p:spPr>
        <p:txBody>
          <a:bodyPr wrap="square" rtlCol="0">
            <a:spAutoFit/>
          </a:bodyPr>
          <a:lstStyle/>
          <a:p>
            <a:r>
              <a:rPr lang="en-US" sz="1200" dirty="0" smtClean="0"/>
              <a:t>input</a:t>
            </a:r>
            <a:endParaRPr lang="en-US" sz="1200" dirty="0"/>
          </a:p>
        </p:txBody>
      </p:sp>
      <p:pic>
        <p:nvPicPr>
          <p:cNvPr id="71"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967" y="6023534"/>
            <a:ext cx="361522" cy="1919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5"/>
          <a:stretch>
            <a:fillRect/>
          </a:stretch>
        </p:blipFill>
        <p:spPr>
          <a:xfrm>
            <a:off x="4148852" y="4161702"/>
            <a:ext cx="752385" cy="275875"/>
          </a:xfrm>
          <a:prstGeom prst="rect">
            <a:avLst/>
          </a:prstGeom>
        </p:spPr>
      </p:pic>
      <p:cxnSp>
        <p:nvCxnSpPr>
          <p:cNvPr id="73" name="Straight Arrow Connector 72"/>
          <p:cNvCxnSpPr/>
          <p:nvPr/>
        </p:nvCxnSpPr>
        <p:spPr>
          <a:xfrm flipH="1">
            <a:off x="2108158" y="5576728"/>
            <a:ext cx="2114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4533" y="5434069"/>
            <a:ext cx="1005615" cy="276999"/>
          </a:xfrm>
          <a:prstGeom prst="rect">
            <a:avLst/>
          </a:prstGeom>
          <a:noFill/>
        </p:spPr>
        <p:txBody>
          <a:bodyPr wrap="square" rtlCol="0">
            <a:spAutoFit/>
          </a:bodyPr>
          <a:lstStyle/>
          <a:p>
            <a:r>
              <a:rPr lang="en-US" sz="1200" dirty="0"/>
              <a:t>e</a:t>
            </a:r>
            <a:r>
              <a:rPr lang="en-US" sz="1200" dirty="0" smtClean="0"/>
              <a:t>mitted value</a:t>
            </a:r>
            <a:endParaRPr lang="en-US" sz="12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7" name="Picture 36"/>
          <p:cNvPicPr>
            <a:picLocks noChangeAspect="1"/>
          </p:cNvPicPr>
          <p:nvPr/>
        </p:nvPicPr>
        <p:blipFill>
          <a:blip r:embed="rId6"/>
          <a:stretch>
            <a:fillRect/>
          </a:stretch>
        </p:blipFill>
        <p:spPr>
          <a:xfrm>
            <a:off x="10196017" y="4638718"/>
            <a:ext cx="552536" cy="355953"/>
          </a:xfrm>
          <a:prstGeom prst="rect">
            <a:avLst/>
          </a:prstGeom>
        </p:spPr>
      </p:pic>
    </p:spTree>
    <p:extLst>
      <p:ext uri="{BB962C8B-B14F-4D97-AF65-F5344CB8AC3E}">
        <p14:creationId xmlns:p14="http://schemas.microsoft.com/office/powerpoint/2010/main" val="560765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22" name="TextBox 21"/>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23" name="TextBox 22"/>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4" name="TextBox 23"/>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5" name="TextBox 24"/>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30" name="Rectangle 29"/>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2" name="TextBox 31"/>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cxnSp>
        <p:nvCxnSpPr>
          <p:cNvPr id="33" name="Straight Arrow Connector 32"/>
          <p:cNvCxnSpPr/>
          <p:nvPr/>
        </p:nvCxnSpPr>
        <p:spPr>
          <a:xfrm>
            <a:off x="5306461" y="3796757"/>
            <a:ext cx="2759212" cy="782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5525217" y="4124310"/>
            <a:ext cx="2510357" cy="7116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5843553" y="4472311"/>
            <a:ext cx="2202012" cy="624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38" name="TextBox 37"/>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40" name="TextBox 39"/>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1" name="TextBox 40"/>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42" name="TextBox 41"/>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423739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t>
            </a:r>
            <a:r>
              <a:rPr lang="en-US" dirty="0" err="1" smtClean="0">
                <a:solidFill>
                  <a:schemeClr val="bg2">
                    <a:lumMod val="75000"/>
                  </a:schemeClr>
                </a:solidFill>
              </a:rPr>
              <a:t>by</a:t>
            </a:r>
            <a:r>
              <a:rPr lang="en-US" dirty="0" err="1" smtClean="0"/>
              <a:t>key</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Pair 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sp>
        <p:nvSpPr>
          <p:cNvPr id="28" name="TextBox 27"/>
          <p:cNvSpPr txBox="1"/>
          <p:nvPr/>
        </p:nvSpPr>
        <p:spPr>
          <a:xfrm>
            <a:off x="7801814" y="3573776"/>
            <a:ext cx="344792" cy="307777"/>
          </a:xfrm>
          <a:prstGeom prst="rect">
            <a:avLst/>
          </a:prstGeom>
          <a:solidFill>
            <a:srgbClr val="FFFF00"/>
          </a:solidFill>
        </p:spPr>
        <p:txBody>
          <a:bodyPr wrap="square" rtlCol="0">
            <a:spAutoFit/>
          </a:bodyPr>
          <a:lstStyle/>
          <a:p>
            <a:pPr algn="ctr"/>
            <a:r>
              <a:rPr lang="en-US" sz="1400" dirty="0"/>
              <a:t>B</a:t>
            </a:r>
          </a:p>
        </p:txBody>
      </p:sp>
      <p:cxnSp>
        <p:nvCxnSpPr>
          <p:cNvPr id="15" name="Straight Arrow Connector 14"/>
          <p:cNvCxnSpPr/>
          <p:nvPr/>
        </p:nvCxnSpPr>
        <p:spPr>
          <a:xfrm>
            <a:off x="4320700" y="3069030"/>
            <a:ext cx="3381916" cy="932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109494" y="3565378"/>
            <a:ext cx="827022" cy="307777"/>
          </a:xfrm>
          <a:prstGeom prst="rect">
            <a:avLst/>
          </a:prstGeom>
          <a:noFill/>
        </p:spPr>
        <p:txBody>
          <a:bodyPr wrap="square" rtlCol="0">
            <a:spAutoFit/>
          </a:bodyPr>
          <a:lstStyle/>
          <a:p>
            <a:pPr algn="ctr"/>
            <a:r>
              <a:rPr lang="en-US" sz="1400" dirty="0" smtClean="0">
                <a:solidFill>
                  <a:schemeClr val="bg1"/>
                </a:solidFill>
              </a:rPr>
              <a:t>[ 5 , 4 ]</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8141789" y="427121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156537" y="4278275"/>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4" name="TextBox 53"/>
          <p:cNvSpPr txBox="1"/>
          <p:nvPr/>
        </p:nvSpPr>
        <p:spPr>
          <a:xfrm>
            <a:off x="8481669" y="4271211"/>
            <a:ext cx="1067912" cy="307777"/>
          </a:xfrm>
          <a:prstGeom prst="rect">
            <a:avLst/>
          </a:prstGeom>
          <a:noFill/>
        </p:spPr>
        <p:txBody>
          <a:bodyPr wrap="square" rtlCol="0">
            <a:spAutoFit/>
          </a:bodyPr>
          <a:lstStyle/>
          <a:p>
            <a:pPr algn="ctr"/>
            <a:r>
              <a:rPr lang="en-US" sz="1400" dirty="0" smtClean="0">
                <a:solidFill>
                  <a:schemeClr val="bg1"/>
                </a:solidFill>
              </a:rPr>
              <a:t>[ 2 , 3 , 1 ]</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083259"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474205"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860337"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198415"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584257"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65" name="TextBox 64"/>
          <p:cNvSpPr txBox="1"/>
          <p:nvPr/>
        </p:nvSpPr>
        <p:spPr>
          <a:xfrm>
            <a:off x="1753453" y="2891731"/>
            <a:ext cx="344792" cy="307777"/>
          </a:xfrm>
          <a:prstGeom prst="rect">
            <a:avLst/>
          </a:prstGeom>
          <a:solidFill>
            <a:srgbClr val="FFFF00"/>
          </a:solidFill>
        </p:spPr>
        <p:txBody>
          <a:bodyPr wrap="square" rtlCol="0">
            <a:spAutoFit/>
          </a:bodyPr>
          <a:lstStyle/>
          <a:p>
            <a:pPr algn="ctr"/>
            <a:r>
              <a:rPr lang="en-US" sz="1400" dirty="0"/>
              <a:t>B</a:t>
            </a:r>
          </a:p>
        </p:txBody>
      </p:sp>
      <p:sp>
        <p:nvSpPr>
          <p:cNvPr id="66" name="TextBox 65"/>
          <p:cNvSpPr txBox="1"/>
          <p:nvPr/>
        </p:nvSpPr>
        <p:spPr>
          <a:xfrm>
            <a:off x="2148871" y="3252821"/>
            <a:ext cx="344792" cy="307777"/>
          </a:xfrm>
          <a:prstGeom prst="rect">
            <a:avLst/>
          </a:prstGeom>
          <a:solidFill>
            <a:srgbClr val="FFFF00"/>
          </a:solidFill>
        </p:spPr>
        <p:txBody>
          <a:bodyPr wrap="square" rtlCol="0">
            <a:spAutoFit/>
          </a:bodyPr>
          <a:lstStyle/>
          <a:p>
            <a:pPr algn="ctr"/>
            <a:r>
              <a:rPr lang="en-US" sz="1400" dirty="0"/>
              <a:t>B</a:t>
            </a:r>
          </a:p>
        </p:txBody>
      </p:sp>
      <p:sp>
        <p:nvSpPr>
          <p:cNvPr id="67" name="TextBox 66"/>
          <p:cNvSpPr txBox="1"/>
          <p:nvPr/>
        </p:nvSpPr>
        <p:spPr>
          <a:xfrm>
            <a:off x="3284522" y="4333171"/>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8" name="TextBox 67"/>
          <p:cNvSpPr txBox="1"/>
          <p:nvPr/>
        </p:nvSpPr>
        <p:spPr>
          <a:xfrm>
            <a:off x="2539586" y="358630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9" name="TextBox 68"/>
          <p:cNvSpPr txBox="1"/>
          <p:nvPr/>
        </p:nvSpPr>
        <p:spPr>
          <a:xfrm>
            <a:off x="2884378" y="396876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834064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a:t>
            </a:r>
            <a:r>
              <a:rPr lang="en-US" dirty="0" err="1">
                <a:solidFill>
                  <a:schemeClr val="bg2">
                    <a:lumMod val="75000"/>
                  </a:schemeClr>
                </a:solidFill>
              </a:rPr>
              <a:t>by</a:t>
            </a:r>
            <a:r>
              <a:rPr lang="en-US" dirty="0" err="1"/>
              <a:t>key</a:t>
            </a:r>
            <a:endParaRPr lang="en-US" dirty="0"/>
          </a:p>
        </p:txBody>
      </p:sp>
      <p:sp>
        <p:nvSpPr>
          <p:cNvPr id="3" name="Rectangle 2"/>
          <p:cNvSpPr/>
          <p:nvPr/>
        </p:nvSpPr>
        <p:spPr>
          <a:xfrm>
            <a:off x="7806447" y="62573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292831" y="3583937"/>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([('B',5),('B',4),('A',3),('A',2),('A',1)])</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print(list((j[0], list(j[1])) for j in </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[('B', 5</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 4</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3</a:t>
            </a:r>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2</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1</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 </a:t>
            </a:r>
            <a:r>
              <a:rPr lang="en-US" sz="1400" dirty="0" smtClean="0">
                <a:latin typeface="Consolas" panose="020B0609020204030204" pitchFamily="49" charset="0"/>
                <a:cs typeface="Consolas" panose="020B0609020204030204" pitchFamily="49" charset="0"/>
              </a:rPr>
              <a:t>[2, 3, </a:t>
            </a:r>
            <a:r>
              <a:rPr lang="en-US" sz="1400" dirty="0">
                <a:latin typeface="Consolas" panose="020B0609020204030204" pitchFamily="49" charset="0"/>
                <a:cs typeface="Consolas" panose="020B0609020204030204" pitchFamily="49" charset="0"/>
              </a:rPr>
              <a:t>1</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'B</a:t>
            </a:r>
            <a:r>
              <a:rPr lang="en-US" sz="1400" dirty="0" smtClean="0">
                <a:latin typeface="Consolas" panose="020B0609020204030204" pitchFamily="49" charset="0"/>
                <a:cs typeface="Consolas" panose="020B0609020204030204" pitchFamily="49" charset="0"/>
              </a:rPr>
              <a:t>',[5</a:t>
            </a:r>
            <a:r>
              <a:rPr lang="en-US" sz="1400" dirty="0">
                <a:latin typeface="Consolas" panose="020B0609020204030204" pitchFamily="49" charset="0"/>
                <a:cs typeface="Consolas" panose="020B0609020204030204" pitchFamily="49" charset="0"/>
              </a:rPr>
              <a:t>, 4])]</a:t>
            </a: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groupByKey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2739301" y="2741683"/>
            <a:ext cx="7534252" cy="646331"/>
          </a:xfrm>
          <a:prstGeom prst="rect">
            <a:avLst/>
          </a:prstGeom>
          <a:noFill/>
        </p:spPr>
        <p:txBody>
          <a:bodyPr wrap="square" rtlCol="0">
            <a:spAutoFit/>
          </a:bodyPr>
          <a:lstStyle/>
          <a:p>
            <a:r>
              <a:rPr lang="en-US" dirty="0"/>
              <a:t>Group the values for each key in </a:t>
            </a:r>
            <a:r>
              <a:rPr lang="en-US" dirty="0" smtClean="0"/>
              <a:t>the original RDD. Create a new pair where the original key corresponds to this collected group of values.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58233" y="5151667"/>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br>
              <a:rPr lang="en-US" sz="1400" dirty="0" smtClean="0">
                <a:latin typeface="Consolas" panose="020B0609020204030204" pitchFamily="49" charset="0"/>
                <a:ea typeface="Anonymous Pro" panose="02060609030202000504" pitchFamily="49" charset="0"/>
                <a:cs typeface="Consolas" panose="020B0609020204030204" pitchFamily="49" charset="0"/>
              </a:rPr>
            </a:br>
            <a:r>
              <a:rPr lang="en-US" sz="1400" dirty="0" smtClean="0">
                <a:latin typeface="Consolas" panose="020B0609020204030204" pitchFamily="49" charset="0"/>
                <a:ea typeface="Anonymous Pro" panose="02060609030202000504" pitchFamily="49" charset="0"/>
                <a:cs typeface="Consolas" panose="020B0609020204030204" pitchFamily="49" charset="0"/>
              </a:rPr>
              <a:t>        Array</a:t>
            </a:r>
            <a:r>
              <a:rPr lang="en-US" sz="1400" dirty="0">
                <a:latin typeface="Consolas" panose="020B0609020204030204" pitchFamily="49" charset="0"/>
                <a:ea typeface="Anonymous Pro" panose="02060609030202000504" pitchFamily="49" charset="0"/>
                <a:cs typeface="Consolas" panose="020B0609020204030204" pitchFamily="49" charset="0"/>
              </a:rPr>
              <a:t>(('B',5),('B',4</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'A',3),('A',2),('A',1)))</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.groupByKey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82814" y="576077"/>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5" name="TextBox 34"/>
          <p:cNvSpPr txBox="1"/>
          <p:nvPr/>
        </p:nvSpPr>
        <p:spPr>
          <a:xfrm>
            <a:off x="4832039" y="69990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6" name="TextBox 35"/>
          <p:cNvSpPr txBox="1"/>
          <p:nvPr/>
        </p:nvSpPr>
        <p:spPr>
          <a:xfrm>
            <a:off x="4984439" y="858652"/>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7" name="TextBox 36"/>
          <p:cNvSpPr txBox="1"/>
          <p:nvPr/>
        </p:nvSpPr>
        <p:spPr>
          <a:xfrm>
            <a:off x="7812030" y="627130"/>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38" name="TextBox 37"/>
          <p:cNvSpPr txBox="1"/>
          <p:nvPr/>
        </p:nvSpPr>
        <p:spPr>
          <a:xfrm>
            <a:off x="5135067" y="10046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9" name="TextBox 38"/>
          <p:cNvSpPr txBox="1"/>
          <p:nvPr/>
        </p:nvSpPr>
        <p:spPr>
          <a:xfrm>
            <a:off x="5285892" y="1157089"/>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40" name="TextBox 39"/>
          <p:cNvSpPr txBox="1"/>
          <p:nvPr/>
        </p:nvSpPr>
        <p:spPr>
          <a:xfrm>
            <a:off x="8060824" y="8350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pic>
        <p:nvPicPr>
          <p:cNvPr id="41"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9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r>
              <a:rPr lang="en-US" dirty="0" smtClean="0"/>
              <a:t>  </a:t>
            </a:r>
            <a:r>
              <a:rPr lang="en-US" sz="3200" dirty="0" smtClean="0"/>
              <a:t>vs</a:t>
            </a:r>
            <a:r>
              <a:rPr lang="en-US" dirty="0" smtClean="0"/>
              <a:t>  </a:t>
            </a:r>
            <a:r>
              <a:rPr lang="en-US" dirty="0" err="1" smtClean="0"/>
              <a:t>Group</a:t>
            </a:r>
            <a:r>
              <a:rPr lang="en-US" dirty="0" err="1" smtClean="0">
                <a:solidFill>
                  <a:schemeClr val="bg2">
                    <a:lumMod val="75000"/>
                  </a:schemeClr>
                </a:solidFill>
              </a:rPr>
              <a:t>by</a:t>
            </a:r>
            <a:r>
              <a:rPr lang="en-US" dirty="0" err="1" smtClean="0"/>
              <a:t>key</a:t>
            </a:r>
            <a:r>
              <a:rPr lang="en-US" dirty="0" smtClean="0"/>
              <a:t>   </a:t>
            </a:r>
            <a:endParaRPr lang="en-US" dirty="0"/>
          </a:p>
        </p:txBody>
      </p:sp>
      <p:sp>
        <p:nvSpPr>
          <p:cNvPr id="7" name="TextBox 6"/>
          <p:cNvSpPr txBox="1"/>
          <p:nvPr/>
        </p:nvSpPr>
        <p:spPr>
          <a:xfrm>
            <a:off x="1786271" y="2328530"/>
            <a:ext cx="8559208" cy="3139321"/>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words = Array("one", "two", "two", "three", "three", "three")</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wordPairsRDD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sc.parallelize</a:t>
            </a:r>
            <a:r>
              <a:rPr lang="en-US" dirty="0">
                <a:latin typeface="Consolas" panose="020B0609020204030204" pitchFamily="49" charset="0"/>
                <a:cs typeface="Consolas" panose="020B0609020204030204" pitchFamily="49" charset="0"/>
              </a:rPr>
              <a:t>(words).map(word =&gt; (word, 1))</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wordCountsWithReduce</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915CCC"/>
                </a:solidFill>
                <a:latin typeface="Consolas" panose="020B0609020204030204" pitchFamily="49" charset="0"/>
                <a:cs typeface="Consolas" panose="020B0609020204030204" pitchFamily="49" charset="0"/>
              </a:rPr>
              <a:t>reduceByKey</a:t>
            </a:r>
            <a:r>
              <a:rPr lang="en-US" dirty="0">
                <a:latin typeface="Consolas" panose="020B0609020204030204" pitchFamily="49" charset="0"/>
                <a:cs typeface="Consolas" panose="020B0609020204030204" pitchFamily="49" charset="0"/>
              </a:rPr>
              <a:t>(_ + _)</a:t>
            </a:r>
          </a:p>
          <a:p>
            <a:r>
              <a:rPr lang="en-US" dirty="0">
                <a:latin typeface="Consolas" panose="020B0609020204030204" pitchFamily="49" charset="0"/>
                <a:cs typeface="Consolas" panose="020B0609020204030204" pitchFamily="49" charset="0"/>
              </a:rPr>
              <a:t>  .collect()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wordCountsWithGroup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wordPairsRDD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E8761D"/>
                </a:solidFill>
                <a:latin typeface="Consolas" panose="020B0609020204030204" pitchFamily="49" charset="0"/>
                <a:cs typeface="Consolas" panose="020B0609020204030204" pitchFamily="49" charset="0"/>
              </a:rPr>
              <a:t>groupByKey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.map(t =&gt; (t._1, t._2.sum))</a:t>
            </a:r>
          </a:p>
          <a:p>
            <a:r>
              <a:rPr lang="en-US" dirty="0">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1727407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Reduce</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291" y="241682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1456659" y="274881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8" name="TextBox 7"/>
          <p:cNvSpPr txBox="1"/>
          <p:nvPr/>
        </p:nvSpPr>
        <p:spPr>
          <a:xfrm>
            <a:off x="2721935" y="243158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1)</a:t>
            </a:r>
            <a:endParaRPr lang="en-US" dirty="0">
              <a:solidFill>
                <a:srgbClr val="FFFF00"/>
              </a:solidFill>
              <a:latin typeface="Consolas" panose="020B0609020204030204" pitchFamily="49" charset="0"/>
              <a:cs typeface="Consolas" panose="020B0609020204030204" pitchFamily="49" charset="0"/>
            </a:endParaRPr>
          </a:p>
        </p:txBody>
      </p:sp>
      <p:sp>
        <p:nvSpPr>
          <p:cNvPr id="9" name="TextBox 8"/>
          <p:cNvSpPr txBox="1"/>
          <p:nvPr/>
        </p:nvSpPr>
        <p:spPr>
          <a:xfrm>
            <a:off x="2711303" y="276357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1)</a:t>
            </a:r>
            <a:endParaRPr lang="en-US" dirty="0">
              <a:solidFill>
                <a:srgbClr val="FFFF00"/>
              </a:solidFill>
              <a:latin typeface="Consolas" panose="020B0609020204030204" pitchFamily="49" charset="0"/>
              <a:cs typeface="Consolas" panose="020B0609020204030204" pitchFamily="49" charset="0"/>
            </a:endParaRPr>
          </a:p>
        </p:txBody>
      </p:sp>
      <p:cxnSp>
        <p:nvCxnSpPr>
          <p:cNvPr id="5" name="Straight Arrow Connector 4"/>
          <p:cNvCxnSpPr/>
          <p:nvPr/>
        </p:nvCxnSpPr>
        <p:spPr>
          <a:xfrm>
            <a:off x="2311620" y="2753927"/>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632714"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4622082"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0" name="TextBox 19"/>
          <p:cNvSpPr txBox="1"/>
          <p:nvPr/>
        </p:nvSpPr>
        <p:spPr>
          <a:xfrm>
            <a:off x="5887358" y="2536511"/>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2)</a:t>
            </a:r>
            <a:endParaRPr lang="en-US" dirty="0">
              <a:solidFill>
                <a:srgbClr val="FFFF00"/>
              </a:solidFill>
              <a:latin typeface="Consolas" panose="020B0609020204030204" pitchFamily="49" charset="0"/>
              <a:cs typeface="Consolas" panose="020B0609020204030204" pitchFamily="49" charset="0"/>
            </a:endParaRPr>
          </a:p>
        </p:txBody>
      </p:sp>
      <p:sp>
        <p:nvSpPr>
          <p:cNvPr id="21" name="TextBox 20"/>
          <p:cNvSpPr txBox="1"/>
          <p:nvPr/>
        </p:nvSpPr>
        <p:spPr>
          <a:xfrm>
            <a:off x="5876726" y="2868502"/>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22" name="Straight Arrow Connector 21"/>
          <p:cNvCxnSpPr/>
          <p:nvPr/>
        </p:nvCxnSpPr>
        <p:spPr>
          <a:xfrm>
            <a:off x="5451421" y="2855955"/>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3346"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4647412"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47837"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7937205"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8" name="TextBox 27"/>
          <p:cNvSpPr txBox="1"/>
          <p:nvPr/>
        </p:nvSpPr>
        <p:spPr>
          <a:xfrm>
            <a:off x="9202481" y="2541157"/>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3)</a:t>
            </a:r>
            <a:endParaRPr lang="en-US" dirty="0">
              <a:solidFill>
                <a:srgbClr val="FFFF00"/>
              </a:solidFill>
              <a:latin typeface="Consolas" panose="020B0609020204030204" pitchFamily="49" charset="0"/>
              <a:cs typeface="Consolas" panose="020B0609020204030204" pitchFamily="49" charset="0"/>
            </a:endParaRPr>
          </a:p>
        </p:txBody>
      </p:sp>
      <p:sp>
        <p:nvSpPr>
          <p:cNvPr id="29" name="TextBox 28"/>
          <p:cNvSpPr txBox="1"/>
          <p:nvPr/>
        </p:nvSpPr>
        <p:spPr>
          <a:xfrm>
            <a:off x="9191849" y="287314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2)</a:t>
            </a:r>
            <a:endParaRPr lang="en-US" dirty="0">
              <a:solidFill>
                <a:srgbClr val="FFFF00"/>
              </a:solidFill>
              <a:latin typeface="Consolas" panose="020B0609020204030204" pitchFamily="49" charset="0"/>
              <a:cs typeface="Consolas" panose="020B0609020204030204" pitchFamily="49" charset="0"/>
            </a:endParaRPr>
          </a:p>
        </p:txBody>
      </p:sp>
      <p:cxnSp>
        <p:nvCxnSpPr>
          <p:cNvPr id="30" name="Straight Arrow Connector 29"/>
          <p:cNvCxnSpPr/>
          <p:nvPr/>
        </p:nvCxnSpPr>
        <p:spPr>
          <a:xfrm>
            <a:off x="8826504" y="2890581"/>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58469"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7962535"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7975115"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514753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83092"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3)</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04406" y="51475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50" name="TextBox 49"/>
          <p:cNvSpPr txBox="1"/>
          <p:nvPr/>
        </p:nvSpPr>
        <p:spPr>
          <a:xfrm>
            <a:off x="6293774" y="547952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a:t>
            </a:r>
            <a:r>
              <a:rPr lang="en-US" dirty="0">
                <a:solidFill>
                  <a:schemeClr val="bg1"/>
                </a:solidFill>
                <a:latin typeface="Consolas" panose="020B0609020204030204" pitchFamily="49" charset="0"/>
                <a:cs typeface="Consolas" panose="020B0609020204030204" pitchFamily="49" charset="0"/>
              </a:rPr>
              <a:t>2</a:t>
            </a:r>
            <a:r>
              <a:rPr lang="en-US" dirty="0" smtClean="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13407" y="582431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2)</a:t>
            </a:r>
            <a:endParaRPr lang="en-US" dirty="0">
              <a:solidFill>
                <a:schemeClr val="bg1"/>
              </a:solidFill>
              <a:latin typeface="Consolas" panose="020B0609020204030204" pitchFamily="49" charset="0"/>
              <a:cs typeface="Consolas" panose="020B0609020204030204" pitchFamily="49" charset="0"/>
            </a:endParaRPr>
          </a:p>
        </p:txBody>
      </p:sp>
      <p:cxnSp>
        <p:nvCxnSpPr>
          <p:cNvPr id="54" name="Straight Arrow Connector 53"/>
          <p:cNvCxnSpPr>
            <a:stCxn id="2" idx="2"/>
            <a:endCxn id="35" idx="0"/>
          </p:cNvCxnSpPr>
          <p:nvPr/>
        </p:nvCxnSpPr>
        <p:spPr>
          <a:xfrm>
            <a:off x="2530549" y="3777522"/>
            <a:ext cx="1591309"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Tree>
    <p:extLst>
      <p:ext uri="{BB962C8B-B14F-4D97-AF65-F5344CB8AC3E}">
        <p14:creationId xmlns:p14="http://schemas.microsoft.com/office/powerpoint/2010/main" val="424662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a:spLocks noGrp="1"/>
          </p:cNvSpPr>
          <p:nvPr>
            <p:ph type="title"/>
          </p:nvPr>
        </p:nvSpPr>
        <p:spPr>
          <a:xfrm>
            <a:off x="1024128" y="585216"/>
            <a:ext cx="9720072" cy="1499616"/>
          </a:xfrm>
        </p:spPr>
        <p:txBody>
          <a:bodyPr/>
          <a:lstStyle/>
          <a:p>
            <a:r>
              <a:rPr lang="en-US" dirty="0" err="1" smtClean="0"/>
              <a:t>Group</a:t>
            </a:r>
            <a:r>
              <a:rPr lang="en-US" dirty="0" err="1" smtClean="0">
                <a:solidFill>
                  <a:schemeClr val="bg1">
                    <a:lumMod val="65000"/>
                  </a:schemeClr>
                </a:solidFill>
              </a:rPr>
              <a:t>By</a:t>
            </a:r>
            <a:r>
              <a:rPr lang="en-US" dirty="0" err="1" smtClean="0"/>
              <a:t>Key</a:t>
            </a:r>
            <a:endParaRPr lang="en-US" dirty="0"/>
          </a:p>
        </p:txBody>
      </p:sp>
      <p:sp>
        <p:nvSpPr>
          <p:cNvPr id="2" name="Rectangle 1"/>
          <p:cNvSpPr/>
          <p:nvPr/>
        </p:nvSpPr>
        <p:spPr>
          <a:xfrm>
            <a:off x="1435395" y="199489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22219" y="2468091"/>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 name="TextBox 5"/>
          <p:cNvSpPr txBox="1"/>
          <p:nvPr/>
        </p:nvSpPr>
        <p:spPr>
          <a:xfrm>
            <a:off x="2011587" y="280008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17" name="Rectangle 16"/>
          <p:cNvSpPr/>
          <p:nvPr/>
        </p:nvSpPr>
        <p:spPr>
          <a:xfrm>
            <a:off x="4600818" y="2009882"/>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32319" y="2191973"/>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19" name="TextBox 18"/>
          <p:cNvSpPr txBox="1"/>
          <p:nvPr/>
        </p:nvSpPr>
        <p:spPr>
          <a:xfrm>
            <a:off x="5221687" y="2523964"/>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3" name="TextBox 22"/>
          <p:cNvSpPr txBox="1"/>
          <p:nvPr/>
        </p:nvSpPr>
        <p:spPr>
          <a:xfrm>
            <a:off x="5242951" y="285595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4" name="TextBox 23"/>
          <p:cNvSpPr txBox="1"/>
          <p:nvPr/>
        </p:nvSpPr>
        <p:spPr>
          <a:xfrm>
            <a:off x="5247017" y="318816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25" name="Rectangle 24"/>
          <p:cNvSpPr/>
          <p:nvPr/>
        </p:nvSpPr>
        <p:spPr>
          <a:xfrm>
            <a:off x="7915941" y="2014528"/>
            <a:ext cx="2190307" cy="1782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62432" y="2031729"/>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27" name="TextBox 26"/>
          <p:cNvSpPr txBox="1"/>
          <p:nvPr/>
        </p:nvSpPr>
        <p:spPr>
          <a:xfrm>
            <a:off x="8551800" y="2363720"/>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1" name="TextBox 30"/>
          <p:cNvSpPr txBox="1"/>
          <p:nvPr/>
        </p:nvSpPr>
        <p:spPr>
          <a:xfrm>
            <a:off x="8573064" y="269571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2" name="TextBox 31"/>
          <p:cNvSpPr txBox="1"/>
          <p:nvPr/>
        </p:nvSpPr>
        <p:spPr>
          <a:xfrm>
            <a:off x="8577130" y="3027918"/>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3" name="TextBox 32"/>
          <p:cNvSpPr txBox="1"/>
          <p:nvPr/>
        </p:nvSpPr>
        <p:spPr>
          <a:xfrm>
            <a:off x="8589710" y="334538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35" name="Rectangle 34"/>
          <p:cNvSpPr/>
          <p:nvPr/>
        </p:nvSpPr>
        <p:spPr>
          <a:xfrm>
            <a:off x="2942195" y="4725599"/>
            <a:ext cx="2359325" cy="191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974091" y="4742800"/>
            <a:ext cx="1073888" cy="369332"/>
          </a:xfrm>
          <a:prstGeom prst="rect">
            <a:avLst/>
          </a:prstGeom>
          <a:noFill/>
        </p:spPr>
        <p:txBody>
          <a:bodyPr wrap="square" rtlCol="0">
            <a:spAutoFit/>
          </a:bodyPr>
          <a:lstStyle/>
          <a:p>
            <a:r>
              <a:rPr lang="en-US" dirty="0">
                <a:solidFill>
                  <a:schemeClr val="bg1"/>
                </a:solidFill>
                <a:latin typeface="Consolas" panose="020B0609020204030204" pitchFamily="49" charset="0"/>
                <a:cs typeface="Consolas" panose="020B0609020204030204" pitchFamily="49" charset="0"/>
              </a:rPr>
              <a:t>(</a:t>
            </a:r>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7" name="TextBox 36"/>
          <p:cNvSpPr txBox="1"/>
          <p:nvPr/>
        </p:nvSpPr>
        <p:spPr>
          <a:xfrm>
            <a:off x="2963459" y="501483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38" name="TextBox 37"/>
          <p:cNvSpPr txBox="1"/>
          <p:nvPr/>
        </p:nvSpPr>
        <p:spPr>
          <a:xfrm>
            <a:off x="4269917" y="5481908"/>
            <a:ext cx="1073888" cy="369332"/>
          </a:xfrm>
          <a:prstGeom prst="rect">
            <a:avLst/>
          </a:prstGeom>
          <a:noFill/>
        </p:spPr>
        <p:txBody>
          <a:bodyPr wrap="square" rtlCol="0">
            <a:spAutoFit/>
          </a:bodyPr>
          <a:lstStyle/>
          <a:p>
            <a:r>
              <a:rPr lang="en-US" dirty="0">
                <a:solidFill>
                  <a:srgbClr val="FFFF00"/>
                </a:solidFill>
                <a:latin typeface="Consolas" panose="020B0609020204030204" pitchFamily="49" charset="0"/>
                <a:cs typeface="Consolas" panose="020B0609020204030204" pitchFamily="49" charset="0"/>
              </a:rPr>
              <a:t>(</a:t>
            </a:r>
            <a:r>
              <a:rPr lang="en-US" dirty="0" smtClean="0">
                <a:solidFill>
                  <a:srgbClr val="FFFF00"/>
                </a:solidFill>
                <a:latin typeface="Consolas" panose="020B0609020204030204" pitchFamily="49" charset="0"/>
                <a:cs typeface="Consolas" panose="020B0609020204030204" pitchFamily="49" charset="0"/>
              </a:rPr>
              <a:t>a, 6)</a:t>
            </a:r>
            <a:endParaRPr lang="en-US" dirty="0">
              <a:solidFill>
                <a:srgbClr val="FFFF00"/>
              </a:solidFill>
              <a:latin typeface="Consolas" panose="020B0609020204030204" pitchFamily="49" charset="0"/>
              <a:cs typeface="Consolas" panose="020B0609020204030204" pitchFamily="49" charset="0"/>
            </a:endParaRPr>
          </a:p>
        </p:txBody>
      </p:sp>
      <p:cxnSp>
        <p:nvCxnSpPr>
          <p:cNvPr id="40" name="Straight Arrow Connector 39"/>
          <p:cNvCxnSpPr/>
          <p:nvPr/>
        </p:nvCxnSpPr>
        <p:spPr>
          <a:xfrm>
            <a:off x="3813064"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68102" y="531465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48" name="Rectangle 47"/>
          <p:cNvSpPr/>
          <p:nvPr/>
        </p:nvSpPr>
        <p:spPr>
          <a:xfrm>
            <a:off x="6272510" y="4725600"/>
            <a:ext cx="2359325" cy="1915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600232" y="5481908"/>
            <a:ext cx="1073888" cy="369332"/>
          </a:xfrm>
          <a:prstGeom prst="rect">
            <a:avLst/>
          </a:prstGeom>
          <a:noFill/>
        </p:spPr>
        <p:txBody>
          <a:bodyPr wrap="square" rtlCol="0">
            <a:spAutoFit/>
          </a:bodyPr>
          <a:lstStyle/>
          <a:p>
            <a:r>
              <a:rPr lang="en-US" dirty="0" smtClean="0">
                <a:solidFill>
                  <a:srgbClr val="FFFF00"/>
                </a:solidFill>
                <a:latin typeface="Consolas" panose="020B0609020204030204" pitchFamily="49" charset="0"/>
                <a:cs typeface="Consolas" panose="020B0609020204030204" pitchFamily="49" charset="0"/>
              </a:rPr>
              <a:t>(</a:t>
            </a:r>
            <a:r>
              <a:rPr lang="en-US" dirty="0">
                <a:solidFill>
                  <a:srgbClr val="FFFF00"/>
                </a:solidFill>
                <a:latin typeface="Consolas" panose="020B0609020204030204" pitchFamily="49" charset="0"/>
                <a:cs typeface="Consolas" panose="020B0609020204030204" pitchFamily="49" charset="0"/>
              </a:rPr>
              <a:t>b</a:t>
            </a:r>
            <a:r>
              <a:rPr lang="en-US" dirty="0" smtClean="0">
                <a:solidFill>
                  <a:srgbClr val="FFFF00"/>
                </a:solidFill>
                <a:latin typeface="Consolas" panose="020B0609020204030204" pitchFamily="49" charset="0"/>
                <a:cs typeface="Consolas" panose="020B0609020204030204" pitchFamily="49" charset="0"/>
              </a:rPr>
              <a:t>, 5)</a:t>
            </a:r>
            <a:endParaRPr lang="en-US" dirty="0">
              <a:solidFill>
                <a:srgbClr val="FFFF00"/>
              </a:solidFill>
              <a:latin typeface="Consolas" panose="020B0609020204030204" pitchFamily="49" charset="0"/>
              <a:cs typeface="Consolas" panose="020B0609020204030204" pitchFamily="49" charset="0"/>
            </a:endParaRPr>
          </a:p>
        </p:txBody>
      </p:sp>
      <p:cxnSp>
        <p:nvCxnSpPr>
          <p:cNvPr id="52" name="Straight Arrow Connector 51"/>
          <p:cNvCxnSpPr/>
          <p:nvPr/>
        </p:nvCxnSpPr>
        <p:spPr>
          <a:xfrm>
            <a:off x="7143379" y="5681446"/>
            <a:ext cx="489098"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 idx="2"/>
            <a:endCxn id="35" idx="0"/>
          </p:cNvCxnSpPr>
          <p:nvPr/>
        </p:nvCxnSpPr>
        <p:spPr>
          <a:xfrm>
            <a:off x="2530549" y="3777522"/>
            <a:ext cx="1591309" cy="94807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 idx="2"/>
            <a:endCxn id="48" idx="0"/>
          </p:cNvCxnSpPr>
          <p:nvPr/>
        </p:nvCxnSpPr>
        <p:spPr>
          <a:xfrm>
            <a:off x="2530549" y="3777522"/>
            <a:ext cx="4921624" cy="94807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35" idx="0"/>
          </p:cNvCxnSpPr>
          <p:nvPr/>
        </p:nvCxnSpPr>
        <p:spPr>
          <a:xfrm flipH="1">
            <a:off x="4121858" y="3792512"/>
            <a:ext cx="1574114" cy="933087"/>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5" idx="2"/>
            <a:endCxn id="35" idx="0"/>
          </p:cNvCxnSpPr>
          <p:nvPr/>
        </p:nvCxnSpPr>
        <p:spPr>
          <a:xfrm flipH="1">
            <a:off x="4121858" y="3797158"/>
            <a:ext cx="4889237" cy="928441"/>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5" idx="2"/>
            <a:endCxn id="48" idx="0"/>
          </p:cNvCxnSpPr>
          <p:nvPr/>
        </p:nvCxnSpPr>
        <p:spPr>
          <a:xfrm flipH="1">
            <a:off x="7452173" y="3797158"/>
            <a:ext cx="1558922" cy="928442"/>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2"/>
            <a:endCxn id="48" idx="0"/>
          </p:cNvCxnSpPr>
          <p:nvPr/>
        </p:nvCxnSpPr>
        <p:spPr>
          <a:xfrm>
            <a:off x="5695972" y="3792512"/>
            <a:ext cx="1756201" cy="933088"/>
          </a:xfrm>
          <a:prstGeom prst="straightConnector1">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934998" y="4151736"/>
            <a:ext cx="633553" cy="523220"/>
          </a:xfrm>
          <a:prstGeom prst="rect">
            <a:avLst/>
          </a:prstGeom>
          <a:noFill/>
        </p:spPr>
        <p:txBody>
          <a:bodyPr wrap="square" rtlCol="0">
            <a:spAutoFit/>
          </a:bodyPr>
          <a:lstStyle/>
          <a:p>
            <a:r>
              <a:rPr lang="en-US" sz="2800" dirty="0" smtClean="0"/>
              <a:t>a</a:t>
            </a:r>
            <a:endParaRPr lang="en-US" sz="2800" dirty="0"/>
          </a:p>
        </p:txBody>
      </p:sp>
      <p:sp>
        <p:nvSpPr>
          <p:cNvPr id="71" name="TextBox 70"/>
          <p:cNvSpPr txBox="1"/>
          <p:nvPr/>
        </p:nvSpPr>
        <p:spPr>
          <a:xfrm>
            <a:off x="7268924" y="4153985"/>
            <a:ext cx="633553" cy="523220"/>
          </a:xfrm>
          <a:prstGeom prst="rect">
            <a:avLst/>
          </a:prstGeom>
          <a:noFill/>
        </p:spPr>
        <p:txBody>
          <a:bodyPr wrap="square" rtlCol="0">
            <a:spAutoFit/>
          </a:bodyPr>
          <a:lstStyle/>
          <a:p>
            <a:r>
              <a:rPr lang="en-US" sz="2800" dirty="0"/>
              <a:t>b</a:t>
            </a:r>
          </a:p>
        </p:txBody>
      </p:sp>
      <p:sp>
        <p:nvSpPr>
          <p:cNvPr id="60" name="TextBox 59"/>
          <p:cNvSpPr txBox="1"/>
          <p:nvPr/>
        </p:nvSpPr>
        <p:spPr>
          <a:xfrm>
            <a:off x="2957470" y="559752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2" name="TextBox 61"/>
          <p:cNvSpPr txBox="1"/>
          <p:nvPr/>
        </p:nvSpPr>
        <p:spPr>
          <a:xfrm>
            <a:off x="2957185" y="588525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3" name="TextBox 62"/>
          <p:cNvSpPr txBox="1"/>
          <p:nvPr/>
        </p:nvSpPr>
        <p:spPr>
          <a:xfrm>
            <a:off x="2957185" y="6172875"/>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 1)</a:t>
            </a:r>
            <a:endParaRPr lang="en-US" dirty="0">
              <a:solidFill>
                <a:schemeClr val="bg1"/>
              </a:solidFill>
              <a:latin typeface="Consolas" panose="020B0609020204030204" pitchFamily="49" charset="0"/>
              <a:cs typeface="Consolas" panose="020B0609020204030204" pitchFamily="49" charset="0"/>
            </a:endParaRPr>
          </a:p>
        </p:txBody>
      </p:sp>
      <p:sp>
        <p:nvSpPr>
          <p:cNvPr id="65" name="TextBox 64"/>
          <p:cNvSpPr txBox="1"/>
          <p:nvPr/>
        </p:nvSpPr>
        <p:spPr>
          <a:xfrm>
            <a:off x="6289416" y="4909001"/>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b</a:t>
            </a:r>
            <a:r>
              <a:rPr lang="en-US" dirty="0" smtClean="0">
                <a:solidFill>
                  <a:schemeClr val="bg1"/>
                </a:solidFill>
                <a:latin typeface="Consolas" panose="020B0609020204030204" pitchFamily="49" charset="0"/>
                <a:cs typeface="Consolas" panose="020B0609020204030204" pitchFamily="49" charset="0"/>
              </a:rPr>
              <a:t>, 1)</a:t>
            </a:r>
            <a:endParaRPr lang="en-US" dirty="0">
              <a:solidFill>
                <a:schemeClr val="bg1"/>
              </a:solidFill>
              <a:latin typeface="Consolas" panose="020B0609020204030204" pitchFamily="49" charset="0"/>
              <a:cs typeface="Consolas" panose="020B0609020204030204" pitchFamily="49" charset="0"/>
            </a:endParaRPr>
          </a:p>
        </p:txBody>
      </p:sp>
      <p:sp>
        <p:nvSpPr>
          <p:cNvPr id="66" name="TextBox 65"/>
          <p:cNvSpPr txBox="1"/>
          <p:nvPr/>
        </p:nvSpPr>
        <p:spPr>
          <a:xfrm>
            <a:off x="6278784" y="5181032"/>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8" name="TextBox 67"/>
          <p:cNvSpPr txBox="1"/>
          <p:nvPr/>
        </p:nvSpPr>
        <p:spPr>
          <a:xfrm>
            <a:off x="6283427" y="5480853"/>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69" name="TextBox 68"/>
          <p:cNvSpPr txBox="1"/>
          <p:nvPr/>
        </p:nvSpPr>
        <p:spPr>
          <a:xfrm>
            <a:off x="6272795" y="5763726"/>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
        <p:nvSpPr>
          <p:cNvPr id="72" name="TextBox 71"/>
          <p:cNvSpPr txBox="1"/>
          <p:nvPr/>
        </p:nvSpPr>
        <p:spPr>
          <a:xfrm>
            <a:off x="6272510" y="6051457"/>
            <a:ext cx="1073888" cy="369332"/>
          </a:xfrm>
          <a:prstGeom prst="rect">
            <a:avLst/>
          </a:prstGeom>
          <a:noFill/>
        </p:spPr>
        <p:txBody>
          <a:bodyPr wrap="square" rtlCol="0">
            <a:spAutoFit/>
          </a:bodyPr>
          <a:lstStyle/>
          <a:p>
            <a:r>
              <a:rPr lang="en-US" dirty="0" smtClean="0">
                <a:solidFill>
                  <a:schemeClr val="bg1"/>
                </a:solidFill>
                <a:latin typeface="Consolas" panose="020B0609020204030204" pitchFamily="49" charset="0"/>
                <a:cs typeface="Consolas" panose="020B0609020204030204" pitchFamily="49" charset="0"/>
              </a:rPr>
              <a:t>(b, 1)</a:t>
            </a:r>
            <a:endParaRPr lang="en-U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982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mapPartitions</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pic>
        <p:nvPicPr>
          <p:cNvPr id="32" name="Picture 3" descr="C:\Dropbox\Databricks\images etc\green (Mobi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35" y="3873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3"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60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8203"/>
            <a:ext cx="564230" cy="564230"/>
          </a:xfrm>
          <a:prstGeom prst="rect">
            <a:avLst/>
          </a:prstGeom>
        </p:spPr>
      </p:pic>
      <p:pic>
        <p:nvPicPr>
          <p:cNvPr id="43" name="Picture 42"/>
          <p:cNvPicPr>
            <a:picLocks noChangeAspect="1"/>
          </p:cNvPicPr>
          <p:nvPr/>
        </p:nvPicPr>
        <p:blipFill>
          <a:blip r:embed="rId4"/>
          <a:stretch>
            <a:fillRect/>
          </a:stretch>
        </p:blipFill>
        <p:spPr>
          <a:xfrm>
            <a:off x="10039518" y="3948828"/>
            <a:ext cx="542450" cy="542450"/>
          </a:xfrm>
          <a:prstGeom prst="rect">
            <a:avLst/>
          </a:prstGeom>
        </p:spPr>
      </p:pic>
      <p:sp>
        <p:nvSpPr>
          <p:cNvPr id="44" name="TextBox 43"/>
          <p:cNvSpPr txBox="1"/>
          <p:nvPr/>
        </p:nvSpPr>
        <p:spPr>
          <a:xfrm>
            <a:off x="8342427" y="461968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53060" y="5059247"/>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893450" y="4058924"/>
            <a:ext cx="5346755" cy="2031325"/>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1,2,3,4,5,6,7,8,9,10], </a:t>
            </a:r>
            <a:r>
              <a:rPr lang="en-US" sz="1400" dirty="0">
                <a:latin typeface="Consolas" panose="020B0609020204030204" pitchFamily="49" charset="0"/>
                <a:cs typeface="Consolas" panose="020B0609020204030204" pitchFamily="49" charset="0"/>
              </a:rPr>
              <a:t>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dirty="0">
                <a:solidFill>
                  <a:srgbClr val="DB1F25"/>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sum(iterator);</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8694483" y="4655361"/>
            <a:ext cx="3637936" cy="738664"/>
          </a:xfrm>
          <a:prstGeom prst="rect">
            <a:avLst/>
          </a:prstGeom>
          <a:noFill/>
        </p:spPr>
        <p:txBody>
          <a:bodyPr wrap="square" rtlCol="0">
            <a:spAutoFit/>
          </a:bodyPr>
          <a:lstStyle/>
          <a:p>
            <a:r>
              <a:rPr lang="en-IN" sz="1400" dirty="0"/>
              <a:t>[[1, 2, 3, 4, 5], [6, 7, 8, 9, 10</a:t>
            </a:r>
            <a:r>
              <a:rPr lang="en-IN" sz="1400" dirty="0" smtClean="0"/>
              <a:t>]]</a:t>
            </a:r>
          </a:p>
          <a:p>
            <a:endParaRPr lang="en-IN" sz="1400" dirty="0"/>
          </a:p>
          <a:p>
            <a:r>
              <a:rPr lang="en-IN" sz="1400"/>
              <a:t>[[</a:t>
            </a:r>
            <a:r>
              <a:rPr lang="en-IN" sz="1400" smtClean="0"/>
              <a:t>15], </a:t>
            </a:r>
            <a:r>
              <a:rPr lang="en-IN" sz="1400"/>
              <a:t>[</a:t>
            </a:r>
            <a:r>
              <a:rPr lang="en-IN" sz="1400" smtClean="0"/>
              <a:t>40]]</a:t>
            </a:r>
            <a:endParaRPr lang="en-IN" sz="1400" dirty="0"/>
          </a:p>
        </p:txBody>
      </p:sp>
      <p:pic>
        <p:nvPicPr>
          <p:cNvPr id="2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2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684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347847" cy="1499616"/>
          </a:xfrm>
        </p:spPr>
        <p:txBody>
          <a:bodyPr/>
          <a:lstStyle/>
          <a:p>
            <a:r>
              <a:rPr lang="en-US" dirty="0" err="1" smtClean="0"/>
              <a:t>mapPartitions</a:t>
            </a:r>
            <a:endParaRPr lang="en-US" dirty="0"/>
          </a:p>
        </p:txBody>
      </p:sp>
      <p:sp>
        <p:nvSpPr>
          <p:cNvPr id="46" name="TextBox 45"/>
          <p:cNvSpPr txBox="1"/>
          <p:nvPr/>
        </p:nvSpPr>
        <p:spPr>
          <a:xfrm>
            <a:off x="5646539" y="2517547"/>
            <a:ext cx="5149966"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mapPartitions</a:t>
            </a:r>
            <a:r>
              <a:rPr lang="en-US" sz="1400" b="1" dirty="0" smtClean="0">
                <a:latin typeface="Consolas" panose="020B0609020204030204" pitchFamily="49" charset="0"/>
                <a:cs typeface="Consolas" panose="020B0609020204030204" pitchFamily="49" charset="0"/>
              </a:rPr>
              <a:t>(</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4684260" y="3024731"/>
            <a:ext cx="6797685" cy="369332"/>
          </a:xfrm>
          <a:prstGeom prst="rect">
            <a:avLst/>
          </a:prstGeom>
        </p:spPr>
        <p:txBody>
          <a:bodyPr wrap="square">
            <a:spAutoFit/>
          </a:bodyPr>
          <a:lstStyle/>
          <a:p>
            <a:r>
              <a:rPr lang="en-US" dirty="0"/>
              <a:t>Return a new RDD by applying a function to each partition of this </a:t>
            </a:r>
            <a:r>
              <a:rPr lang="en-US" dirty="0" smtClean="0"/>
              <a:t>RDD</a:t>
            </a:r>
            <a:endParaRPr lang="en-US" dirty="0"/>
          </a:p>
        </p:txBody>
      </p:sp>
      <p:sp>
        <p:nvSpPr>
          <p:cNvPr id="48" name="Rectangle 47"/>
          <p:cNvSpPr/>
          <p:nvPr/>
        </p:nvSpPr>
        <p:spPr>
          <a:xfrm>
            <a:off x="5098201"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763089"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323416"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016611"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4764147"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42496"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4667250"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5878595"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241669" y="739885"/>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536944" y="1058870"/>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297823" y="1794204"/>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948815" y="143406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91660" y="1827534"/>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8851918" y="1481289"/>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6754825" y="4691085"/>
            <a:ext cx="5431589" cy="954107"/>
          </a:xfrm>
          <a:prstGeom prst="rect">
            <a:avLst/>
          </a:prstGeom>
          <a:noFill/>
        </p:spPr>
        <p:txBody>
          <a:bodyPr wrap="square" rtlCol="0">
            <a:spAutoFit/>
          </a:bodyPr>
          <a:lstStyle/>
          <a:p>
            <a:r>
              <a:rPr lang="en-IN" sz="1400" dirty="0" err="1">
                <a:latin typeface="Consolas" panose="020B0609020204030204" pitchFamily="49" charset="0"/>
                <a:cs typeface="Consolas" panose="020B0609020204030204" pitchFamily="49" charset="0"/>
              </a:rPr>
              <a:t>xOut</a:t>
            </a:r>
            <a:r>
              <a:rPr lang="en-IN" sz="1400" dirty="0">
                <a:latin typeface="Consolas" panose="020B0609020204030204" pitchFamily="49" charset="0"/>
                <a:cs typeface="Consolas" panose="020B0609020204030204" pitchFamily="49" charset="0"/>
              </a:rPr>
              <a:t>: Array[Array[Int]] = Array(Array(1, 2, 3, 4, 5), </a:t>
            </a:r>
            <a:endParaRPr lang="en-IN" sz="1400" dirty="0" smtClean="0">
              <a:latin typeface="Consolas" panose="020B0609020204030204" pitchFamily="49" charset="0"/>
              <a:cs typeface="Consolas" panose="020B0609020204030204" pitchFamily="49" charset="0"/>
            </a:endParaRPr>
          </a:p>
          <a:p>
            <a:r>
              <a:rPr lang="en-IN" sz="1400" dirty="0" smtClean="0">
                <a:latin typeface="Consolas" panose="020B0609020204030204" pitchFamily="49" charset="0"/>
                <a:cs typeface="Consolas" panose="020B0609020204030204" pitchFamily="49" charset="0"/>
              </a:rPr>
              <a:t>Array(6</a:t>
            </a:r>
            <a:r>
              <a:rPr lang="en-IN" sz="1400" dirty="0">
                <a:latin typeface="Consolas" panose="020B0609020204030204" pitchFamily="49" charset="0"/>
                <a:cs typeface="Consolas" panose="020B0609020204030204" pitchFamily="49" charset="0"/>
              </a:rPr>
              <a:t>, 7, 8, 9, 10))</a:t>
            </a:r>
          </a:p>
          <a:p>
            <a:r>
              <a:rPr lang="en-IN" sz="1400" dirty="0" err="1">
                <a:latin typeface="Consolas" panose="020B0609020204030204" pitchFamily="49" charset="0"/>
                <a:cs typeface="Consolas" panose="020B0609020204030204" pitchFamily="49" charset="0"/>
              </a:rPr>
              <a:t>yOut</a:t>
            </a:r>
            <a:r>
              <a:rPr lang="en-IN" sz="1400" dirty="0">
                <a:latin typeface="Consolas" panose="020B0609020204030204" pitchFamily="49" charset="0"/>
                <a:cs typeface="Consolas" panose="020B0609020204030204" pitchFamily="49" charset="0"/>
              </a:rPr>
              <a:t>: Array[Array[Any]] = Array(Array(15, 1), Array(40, 1))</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4812308"/>
            <a:ext cx="384473" cy="566349"/>
          </a:xfrm>
          <a:prstGeom prst="rect">
            <a:avLst/>
          </a:prstGeom>
        </p:spPr>
      </p:pic>
      <p:sp>
        <p:nvSpPr>
          <p:cNvPr id="26" name="TextBox 25"/>
          <p:cNvSpPr txBox="1"/>
          <p:nvPr/>
        </p:nvSpPr>
        <p:spPr>
          <a:xfrm>
            <a:off x="1766672" y="3606718"/>
            <a:ext cx="6252058" cy="2462213"/>
          </a:xfrm>
          <a:prstGeom prst="rect">
            <a:avLst/>
          </a:prstGeom>
          <a:noFill/>
        </p:spPr>
        <p:txBody>
          <a:bodyPr wrap="square" rtlCol="0">
            <a:spAutoFit/>
          </a:bodyPr>
          <a:lstStyle/>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(Array(1,2,3,4,5,6,7,8,9,10),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i="1" dirty="0" smtClean="0">
                <a:solidFill>
                  <a:srgbClr val="FF0000"/>
                </a:solidFill>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i:Iterator</a:t>
            </a:r>
            <a:r>
              <a:rPr lang="en-US" sz="1400" dirty="0" smtClean="0">
                <a:latin typeface="Consolas" panose="020B0609020204030204" pitchFamily="49" charset="0"/>
                <a:cs typeface="Consolas" panose="020B0609020204030204" pitchFamily="49" charset="0"/>
              </a:rPr>
              <a:t>[Int])={ (i.sum,1).</a:t>
            </a:r>
            <a:r>
              <a:rPr lang="en-US" sz="1400" dirty="0" err="1" smtClean="0">
                <a:latin typeface="Consolas" panose="020B0609020204030204" pitchFamily="49" charset="0"/>
                <a:cs typeface="Consolas" panose="020B0609020204030204" pitchFamily="49" charset="0"/>
              </a:rPr>
              <a:t>productIterator</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//The 1 is just a number so that we can </a:t>
            </a:r>
          </a:p>
          <a:p>
            <a:r>
              <a:rPr lang="en-US" sz="1400" dirty="0" smtClean="0">
                <a:latin typeface="Consolas" panose="020B0609020204030204" pitchFamily="49" charset="0"/>
                <a:cs typeface="Consolas" panose="020B0609020204030204" pitchFamily="49" charset="0"/>
              </a:rPr>
              <a:t>use </a:t>
            </a:r>
            <a:r>
              <a:rPr lang="en-US" sz="1400" dirty="0" err="1" smtClean="0">
                <a:latin typeface="Consolas" panose="020B0609020204030204" pitchFamily="49" charset="0"/>
                <a:cs typeface="Consolas" panose="020B0609020204030204" pitchFamily="49" charset="0"/>
              </a:rPr>
              <a:t>productIterator</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y = </a:t>
            </a:r>
            <a:r>
              <a:rPr lang="en-US" sz="1400" dirty="0" err="1">
                <a:latin typeface="Consolas" panose="020B0609020204030204" pitchFamily="49" charset="0"/>
                <a:cs typeface="Consolas" panose="020B0609020204030204" pitchFamily="49" charset="0"/>
              </a:rPr>
              <a:t>x.mapPartitions</a:t>
            </a:r>
            <a:r>
              <a:rPr lang="en-US" sz="1400" dirty="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glom() flattens elements on the same partition</a:t>
            </a: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xOut</a:t>
            </a:r>
            <a:r>
              <a:rPr lang="en-US" sz="1400" dirty="0" smtClean="0">
                <a:solidFill>
                  <a:srgbClr val="1482AC"/>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.glom</a:t>
            </a:r>
            <a:r>
              <a:rPr lang="en-US" sz="1400" dirty="0" smtClean="0">
                <a:latin typeface="Consolas" panose="020B0609020204030204" pitchFamily="49" charset="0"/>
                <a:cs typeface="Consolas" panose="020B0609020204030204" pitchFamily="49" charset="0"/>
              </a:rPr>
              <a:t>().collect()</a:t>
            </a: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err="1" smtClean="0">
                <a:solidFill>
                  <a:srgbClr val="E8761D"/>
                </a:solidFill>
                <a:latin typeface="Consolas" panose="020B0609020204030204" pitchFamily="49" charset="0"/>
                <a:cs typeface="Consolas" panose="020B0609020204030204" pitchFamily="49" charset="0"/>
              </a:rPr>
              <a:t>yOut</a:t>
            </a:r>
            <a:r>
              <a:rPr lang="en-US" sz="1400" dirty="0" smtClean="0">
                <a:solidFill>
                  <a:srgbClr val="E8761D"/>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b="1" dirty="0" err="1" smtClean="0">
                <a:solidFill>
                  <a:srgbClr val="E8761D"/>
                </a:solidFill>
                <a:latin typeface="Consolas" panose="020B0609020204030204" pitchFamily="49" charset="0"/>
                <a:cs typeface="Consolas" panose="020B0609020204030204" pitchFamily="49" charset="0"/>
              </a:rPr>
              <a:t>y</a:t>
            </a:r>
            <a:r>
              <a:rPr lang="en-US" sz="1400" dirty="0" err="1" smtClean="0">
                <a:latin typeface="Consolas" panose="020B0609020204030204" pitchFamily="49" charset="0"/>
                <a:cs typeface="Consolas" panose="020B0609020204030204" pitchFamily="49" charset="0"/>
              </a:rPr>
              <a:t>.glom</a:t>
            </a:r>
            <a:r>
              <a:rPr lang="en-US" sz="1400" dirty="0" smtClean="0">
                <a:latin typeface="Consolas" panose="020B0609020204030204" pitchFamily="49" charset="0"/>
                <a:cs typeface="Consolas" panose="020B0609020204030204" pitchFamily="49" charset="0"/>
              </a:rPr>
              <a:t>().collect()</a:t>
            </a:r>
            <a:endParaRPr lang="en-US" sz="1400" dirty="0">
              <a:latin typeface="Consolas" panose="020B0609020204030204" pitchFamily="49" charset="0"/>
              <a:cs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10039518" y="3948828"/>
            <a:ext cx="542450" cy="542450"/>
          </a:xfrm>
          <a:prstGeom prst="rect">
            <a:avLst/>
          </a:prstGeom>
        </p:spPr>
      </p:pic>
      <p:pic>
        <p:nvPicPr>
          <p:cNvPr id="29"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0"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44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map</a:t>
            </a:r>
            <a:r>
              <a:rPr lang="en-US" sz="4800" dirty="0" smtClean="0">
                <a:solidFill>
                  <a:schemeClr val="bg2">
                    <a:lumMod val="50000"/>
                  </a:schemeClr>
                </a:solidFill>
              </a:rPr>
              <a:t>Partitions</a:t>
            </a:r>
            <a:r>
              <a:rPr lang="en-US" sz="4800" dirty="0" smtClean="0"/>
              <a:t>With</a:t>
            </a:r>
            <a:r>
              <a:rPr lang="en-US" sz="4800" dirty="0" smtClean="0">
                <a:solidFill>
                  <a:schemeClr val="bg2">
                    <a:lumMod val="50000"/>
                  </a:schemeClr>
                </a:solidFill>
              </a:rPr>
              <a:t>Index</a:t>
            </a:r>
            <a:endParaRPr lang="en-US" sz="4800" dirty="0">
              <a:solidFill>
                <a:schemeClr val="bg2">
                  <a:lumMod val="50000"/>
                </a:schemeClr>
              </a:solidFill>
            </a:endParaRPr>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47192" y="3268003"/>
            <a:ext cx="3009900" cy="1691797"/>
          </a:xfrm>
          <a:prstGeom prst="roundRect">
            <a:avLst/>
          </a:prstGeom>
          <a:noFill/>
          <a:ln w="57150">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
        <p:nvSpPr>
          <p:cNvPr id="18" name="TextBox 17"/>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smtClean="0">
                <a:solidFill>
                  <a:srgbClr val="E68042"/>
                </a:solidFill>
              </a:rPr>
              <a:t>y</a:t>
            </a:r>
            <a:endParaRPr lang="en-US" sz="2000" b="1" dirty="0">
              <a:solidFill>
                <a:srgbClr val="E68042"/>
              </a:solidFill>
            </a:endParaRPr>
          </a:p>
        </p:txBody>
      </p:sp>
      <p:cxnSp>
        <p:nvCxnSpPr>
          <p:cNvPr id="19" name="Straight Connector 18"/>
          <p:cNvCxnSpPr/>
          <p:nvPr/>
        </p:nvCxnSpPr>
        <p:spPr>
          <a:xfrm>
            <a:off x="1968415" y="4666983"/>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52810" y="3730626"/>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319164" y="395367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6885" y="4326567"/>
            <a:ext cx="1484822" cy="400110"/>
          </a:xfrm>
          <a:prstGeom prst="rect">
            <a:avLst/>
          </a:prstGeom>
          <a:noFill/>
        </p:spPr>
        <p:txBody>
          <a:bodyPr wrap="square" rtlCol="0">
            <a:spAutoFit/>
          </a:bodyPr>
          <a:lstStyle/>
          <a:p>
            <a:r>
              <a:rPr lang="en-US" sz="2000" dirty="0" smtClean="0"/>
              <a:t>partitions</a:t>
            </a:r>
            <a:endParaRPr lang="en-US" sz="2000" dirty="0"/>
          </a:p>
        </p:txBody>
      </p:sp>
      <p:sp>
        <p:nvSpPr>
          <p:cNvPr id="22" name="TextBox 21"/>
          <p:cNvSpPr txBox="1"/>
          <p:nvPr/>
        </p:nvSpPr>
        <p:spPr>
          <a:xfrm>
            <a:off x="1887495" y="4766852"/>
            <a:ext cx="193793" cy="338554"/>
          </a:xfrm>
          <a:prstGeom prst="rect">
            <a:avLst/>
          </a:prstGeom>
          <a:noFill/>
        </p:spPr>
        <p:txBody>
          <a:bodyPr wrap="square" rtlCol="0">
            <a:spAutoFit/>
          </a:bodyPr>
          <a:lstStyle/>
          <a:p>
            <a:r>
              <a:rPr lang="en-US" sz="1600" dirty="0"/>
              <a:t>A</a:t>
            </a:r>
          </a:p>
        </p:txBody>
      </p:sp>
      <p:sp>
        <p:nvSpPr>
          <p:cNvPr id="23" name="TextBox 22"/>
          <p:cNvSpPr txBox="1"/>
          <p:nvPr/>
        </p:nvSpPr>
        <p:spPr>
          <a:xfrm>
            <a:off x="1222267" y="4000900"/>
            <a:ext cx="193793" cy="338554"/>
          </a:xfrm>
          <a:prstGeom prst="rect">
            <a:avLst/>
          </a:prstGeom>
          <a:noFill/>
        </p:spPr>
        <p:txBody>
          <a:bodyPr wrap="square" rtlCol="0">
            <a:spAutoFit/>
          </a:bodyPr>
          <a:lstStyle/>
          <a:p>
            <a:r>
              <a:rPr lang="en-US" sz="1600" dirty="0"/>
              <a:t>B</a:t>
            </a:r>
          </a:p>
        </p:txBody>
      </p:sp>
      <p:sp>
        <p:nvSpPr>
          <p:cNvPr id="25" name="Rectangle 24"/>
          <p:cNvSpPr/>
          <p:nvPr/>
        </p:nvSpPr>
        <p:spPr>
          <a:xfrm>
            <a:off x="2345887" y="3416199"/>
            <a:ext cx="2519122" cy="1079995"/>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794" y="356537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01789" y="3268003"/>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97064" y="3586988"/>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760221" y="466698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11213" y="430683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54058" y="4700313"/>
            <a:ext cx="168902" cy="338554"/>
          </a:xfrm>
          <a:prstGeom prst="rect">
            <a:avLst/>
          </a:prstGeom>
          <a:noFill/>
        </p:spPr>
        <p:txBody>
          <a:bodyPr wrap="square" rtlCol="0">
            <a:spAutoFit/>
          </a:bodyPr>
          <a:lstStyle/>
          <a:p>
            <a:r>
              <a:rPr lang="en-US" sz="1600" dirty="0"/>
              <a:t>A</a:t>
            </a:r>
          </a:p>
        </p:txBody>
      </p:sp>
      <p:sp>
        <p:nvSpPr>
          <p:cNvPr id="31" name="TextBox 30"/>
          <p:cNvSpPr txBox="1"/>
          <p:nvPr/>
        </p:nvSpPr>
        <p:spPr>
          <a:xfrm>
            <a:off x="7314316" y="4354068"/>
            <a:ext cx="193793" cy="338554"/>
          </a:xfrm>
          <a:prstGeom prst="rect">
            <a:avLst/>
          </a:prstGeom>
          <a:noFill/>
        </p:spPr>
        <p:txBody>
          <a:bodyPr wrap="square" rtlCol="0">
            <a:spAutoFit/>
          </a:bodyPr>
          <a:lstStyle/>
          <a:p>
            <a:r>
              <a:rPr lang="en-US" sz="1600" dirty="0"/>
              <a:t>B</a:t>
            </a:r>
          </a:p>
        </p:txBody>
      </p:sp>
      <p:cxnSp>
        <p:nvCxnSpPr>
          <p:cNvPr id="32" name="Straight Arrow Connector 31"/>
          <p:cNvCxnSpPr/>
          <p:nvPr/>
        </p:nvCxnSpPr>
        <p:spPr>
          <a:xfrm flipV="1">
            <a:off x="4918956" y="504558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60650" y="5221460"/>
            <a:ext cx="792883" cy="276999"/>
          </a:xfrm>
          <a:prstGeom prst="rect">
            <a:avLst/>
          </a:prstGeom>
          <a:noFill/>
        </p:spPr>
        <p:txBody>
          <a:bodyPr wrap="square" rtlCol="0">
            <a:spAutoFit/>
          </a:bodyPr>
          <a:lstStyle/>
          <a:p>
            <a:r>
              <a:rPr lang="en-US" sz="1200" dirty="0" smtClean="0"/>
              <a:t>input</a:t>
            </a:r>
            <a:endParaRPr lang="en-US" sz="1200" dirty="0"/>
          </a:p>
        </p:txBody>
      </p:sp>
      <p:pic>
        <p:nvPicPr>
          <p:cNvPr id="34" name="Picture 2" descr="https://spark.apache.org/images/spark-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874" y="524051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13356" y="5422423"/>
            <a:ext cx="1717151" cy="307777"/>
          </a:xfrm>
          <a:prstGeom prst="rect">
            <a:avLst/>
          </a:prstGeom>
          <a:noFill/>
        </p:spPr>
        <p:txBody>
          <a:bodyPr wrap="square" rtlCol="0">
            <a:spAutoFit/>
          </a:bodyPr>
          <a:lstStyle/>
          <a:p>
            <a:r>
              <a:rPr lang="en-US" sz="1400" dirty="0" smtClean="0"/>
              <a:t>partition index</a:t>
            </a:r>
            <a:endParaRPr lang="en-US" sz="1400" dirty="0"/>
          </a:p>
        </p:txBody>
      </p:sp>
      <p:pic>
        <p:nvPicPr>
          <p:cNvPr id="36"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27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a:stretch>
            <a:fillRect/>
          </a:stretch>
        </p:blipFill>
        <p:spPr>
          <a:xfrm>
            <a:off x="5543549" y="269717"/>
            <a:ext cx="995101" cy="995101"/>
          </a:xfrm>
          <a:prstGeom prst="rect">
            <a:avLst/>
          </a:prstGeom>
        </p:spPr>
      </p:pic>
      <p:sp>
        <p:nvSpPr>
          <p:cNvPr id="58" name="TextBox 57"/>
          <p:cNvSpPr txBox="1"/>
          <p:nvPr/>
        </p:nvSpPr>
        <p:spPr>
          <a:xfrm>
            <a:off x="5409236" y="2709159"/>
            <a:ext cx="2869157" cy="400110"/>
          </a:xfrm>
          <a:prstGeom prst="rect">
            <a:avLst/>
          </a:prstGeom>
          <a:noFill/>
        </p:spPr>
        <p:txBody>
          <a:bodyPr wrap="square" rtlCol="0">
            <a:spAutoFit/>
          </a:bodyPr>
          <a:lstStyle/>
          <a:p>
            <a:r>
              <a:rPr lang="en-US" sz="2000" dirty="0" smtClean="0"/>
              <a:t>Randomized operation</a:t>
            </a:r>
            <a:endParaRPr lang="en-US" sz="2000" dirty="0"/>
          </a:p>
        </p:txBody>
      </p:sp>
      <p:sp>
        <p:nvSpPr>
          <p:cNvPr id="77" name="TextBox 76"/>
          <p:cNvSpPr txBox="1"/>
          <p:nvPr/>
        </p:nvSpPr>
        <p:spPr>
          <a:xfrm>
            <a:off x="5409236" y="1066534"/>
            <a:ext cx="1283941" cy="523220"/>
          </a:xfrm>
          <a:prstGeom prst="rect">
            <a:avLst/>
          </a:prstGeom>
          <a:noFill/>
        </p:spPr>
        <p:txBody>
          <a:bodyPr wrap="square" rtlCol="0">
            <a:spAutoFit/>
          </a:bodyPr>
          <a:lstStyle/>
          <a:p>
            <a:r>
              <a:rPr lang="en-US" sz="2800" dirty="0" smtClean="0"/>
              <a:t>Legend</a:t>
            </a:r>
            <a:endParaRPr lang="en-US" sz="2800" dirty="0"/>
          </a:p>
        </p:txBody>
      </p:sp>
      <p:pic>
        <p:nvPicPr>
          <p:cNvPr id="39"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507" y="2372386"/>
            <a:ext cx="951190" cy="9914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254" y="3863505"/>
            <a:ext cx="1645696" cy="11758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409235" y="4228674"/>
            <a:ext cx="3929016" cy="400110"/>
          </a:xfrm>
          <a:prstGeom prst="rect">
            <a:avLst/>
          </a:prstGeom>
          <a:noFill/>
        </p:spPr>
        <p:txBody>
          <a:bodyPr wrap="square" rtlCol="0">
            <a:spAutoFit/>
          </a:bodyPr>
          <a:lstStyle/>
          <a:p>
            <a:r>
              <a:rPr lang="en-US" sz="2000" dirty="0" smtClean="0"/>
              <a:t>Set Theory / Relational operation</a:t>
            </a:r>
            <a:endParaRPr lang="en-US" sz="2000" dirty="0"/>
          </a:p>
        </p:txBody>
      </p:sp>
      <p:pic>
        <p:nvPicPr>
          <p:cNvPr id="2052" name="Picture 4" descr="http://upload.wikimedia.org/wikipedia/commons/thumb/c/c8/Gaussian_distribution.svg/1280px-Gaussian_distribution.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702" y="5501102"/>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409235" y="5736816"/>
            <a:ext cx="3929016" cy="400110"/>
          </a:xfrm>
          <a:prstGeom prst="rect">
            <a:avLst/>
          </a:prstGeom>
          <a:noFill/>
        </p:spPr>
        <p:txBody>
          <a:bodyPr wrap="square" rtlCol="0">
            <a:spAutoFit/>
          </a:bodyPr>
          <a:lstStyle/>
          <a:p>
            <a:r>
              <a:rPr lang="en-US" sz="2000" dirty="0" smtClean="0"/>
              <a:t>Numeric calculation</a:t>
            </a:r>
            <a:endParaRPr lang="en-US" sz="2000" dirty="0"/>
          </a:p>
        </p:txBody>
      </p:sp>
    </p:spTree>
    <p:extLst>
      <p:ext uri="{BB962C8B-B14F-4D97-AF65-F5344CB8AC3E}">
        <p14:creationId xmlns:p14="http://schemas.microsoft.com/office/powerpoint/2010/main" val="2258765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05" y="4519366"/>
            <a:ext cx="564230" cy="564230"/>
          </a:xfrm>
          <a:prstGeom prst="rect">
            <a:avLst/>
          </a:prstGeom>
        </p:spPr>
      </p:pic>
      <p:pic>
        <p:nvPicPr>
          <p:cNvPr id="43" name="Picture 42"/>
          <p:cNvPicPr>
            <a:picLocks noChangeAspect="1"/>
          </p:cNvPicPr>
          <p:nvPr/>
        </p:nvPicPr>
        <p:blipFill>
          <a:blip r:embed="rId4"/>
          <a:stretch>
            <a:fillRect/>
          </a:stretch>
        </p:blipFill>
        <p:spPr>
          <a:xfrm>
            <a:off x="10511082" y="4320774"/>
            <a:ext cx="542450" cy="542450"/>
          </a:xfrm>
          <a:prstGeom prst="rect">
            <a:avLst/>
          </a:prstGeom>
        </p:spPr>
      </p:pic>
      <p:sp>
        <p:nvSpPr>
          <p:cNvPr id="44" name="TextBox 43"/>
          <p:cNvSpPr txBox="1"/>
          <p:nvPr/>
        </p:nvSpPr>
        <p:spPr>
          <a:xfrm>
            <a:off x="8754728"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765361"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a:t>
            </a:r>
            <a:r>
              <a:rPr lang="en-US" dirty="0" smtClean="0"/>
              <a:t>partition</a:t>
            </a:r>
            <a:endParaRPr lang="en-US" dirty="0"/>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4" name="TextBox 3"/>
          <p:cNvSpPr txBox="1"/>
          <p:nvPr/>
        </p:nvSpPr>
        <p:spPr>
          <a:xfrm>
            <a:off x="1215052" y="3884768"/>
            <a:ext cx="7363648" cy="2031325"/>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cs typeface="Consolas" panose="020B0609020204030204" pitchFamily="49" charset="0"/>
              </a:rPr>
              <a:t>x</a:t>
            </a:r>
            <a:r>
              <a:rPr lang="en-US" sz="1400" dirty="0" smtClean="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([1,2,3], 2)</a:t>
            </a: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def</a:t>
            </a:r>
            <a:r>
              <a:rPr lang="en-US" sz="1400" dirty="0" smtClean="0">
                <a:latin typeface="Consolas" panose="020B0609020204030204" pitchFamily="49" charset="0"/>
                <a:cs typeface="Consolas" panose="020B0609020204030204" pitchFamily="49" charset="0"/>
              </a:rPr>
              <a:t> </a:t>
            </a:r>
            <a:r>
              <a:rPr lang="en-US" sz="1400" b="1" dirty="0" smtClean="0">
                <a:solidFill>
                  <a:srgbClr val="DB1F25"/>
                </a:solidFill>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iterator</a:t>
            </a:r>
            <a:r>
              <a:rPr lang="en-US" sz="1400" b="1" dirty="0">
                <a:solidFill>
                  <a:srgbClr val="DB1F25"/>
                </a:solidFill>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yield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partitionIndex</a:t>
            </a:r>
            <a:r>
              <a:rPr lang="en-US" sz="1400" dirty="0" smtClean="0">
                <a:latin typeface="Consolas" panose="020B0609020204030204" pitchFamily="49" charset="0"/>
                <a:cs typeface="Consolas" panose="020B0609020204030204" pitchFamily="49" charset="0"/>
              </a:rPr>
              <a:t>, sum(iterator))</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b="1" dirty="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.mapPartitionsWithIndex</a:t>
            </a:r>
            <a:r>
              <a:rPr lang="en-US" sz="1400" dirty="0" smtClean="0">
                <a:latin typeface="Consolas" panose="020B0609020204030204" pitchFamily="49" charset="0"/>
                <a:cs typeface="Consolas" panose="020B0609020204030204" pitchFamily="49" charset="0"/>
              </a:rPr>
              <a:t>(f)</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glom() flattens elements on the same partition</a:t>
            </a: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E68042"/>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sp>
        <p:nvSpPr>
          <p:cNvPr id="63" name="TextBox 62"/>
          <p:cNvSpPr txBox="1"/>
          <p:nvPr/>
        </p:nvSpPr>
        <p:spPr>
          <a:xfrm>
            <a:off x="9106784" y="49822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[[0, 1], [1, 5]]</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5"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6"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0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10511082" y="4320774"/>
            <a:ext cx="542450" cy="542450"/>
          </a:xfrm>
          <a:prstGeom prst="rect">
            <a:avLst/>
          </a:prstGeom>
        </p:spPr>
      </p:pic>
      <p:sp>
        <p:nvSpPr>
          <p:cNvPr id="44" name="TextBox 43"/>
          <p:cNvSpPr txBox="1"/>
          <p:nvPr/>
        </p:nvSpPr>
        <p:spPr>
          <a:xfrm>
            <a:off x="7863384" y="49466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7874017" y="53861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5426764" y="2611830"/>
            <a:ext cx="569110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mapPartitionsWithIndex(</a:t>
            </a:r>
            <a:r>
              <a:rPr lang="en-US" sz="1400" b="1" i="1" dirty="0" smtClean="0">
                <a:solidFill>
                  <a:srgbClr val="DB1F25"/>
                </a:solidFill>
                <a:latin typeface="Consolas" panose="020B0609020204030204" pitchFamily="49" charset="0"/>
                <a:cs typeface="Consolas" panose="020B0609020204030204" pitchFamily="49" charset="0"/>
              </a:rPr>
              <a:t>f</a:t>
            </a:r>
            <a:r>
              <a:rPr lang="en-US" sz="1400" b="1" i="1" dirty="0">
                <a:latin typeface="Consolas" panose="020B0609020204030204" pitchFamily="49" charset="0"/>
                <a:cs typeface="Consolas" panose="020B0609020204030204" pitchFamily="49" charset="0"/>
              </a:rPr>
              <a:t>, </a:t>
            </a:r>
            <a:r>
              <a:rPr lang="en-US" sz="1400" b="1" i="1" dirty="0">
                <a:solidFill>
                  <a:srgbClr val="915CCC"/>
                </a:solidFill>
                <a:latin typeface="Consolas" panose="020B0609020204030204" pitchFamily="49" charset="0"/>
                <a:cs typeface="Consolas" panose="020B0609020204030204" pitchFamily="49" charset="0"/>
              </a:rPr>
              <a:t>preservesPartitioning=False</a:t>
            </a:r>
            <a:r>
              <a:rPr lang="en-US" sz="1400" b="1" dirty="0">
                <a:latin typeface="Consolas" panose="020B0609020204030204" pitchFamily="49" charset="0"/>
                <a:cs typeface="Consolas" panose="020B0609020204030204" pitchFamily="49" charset="0"/>
              </a:rPr>
              <a:t>)</a:t>
            </a:r>
          </a:p>
        </p:txBody>
      </p:sp>
      <p:sp>
        <p:nvSpPr>
          <p:cNvPr id="47" name="Rectangle 46"/>
          <p:cNvSpPr/>
          <p:nvPr/>
        </p:nvSpPr>
        <p:spPr>
          <a:xfrm>
            <a:off x="5171437" y="3025755"/>
            <a:ext cx="6971803" cy="646331"/>
          </a:xfrm>
          <a:prstGeom prst="rect">
            <a:avLst/>
          </a:prstGeom>
        </p:spPr>
        <p:txBody>
          <a:bodyPr wrap="square">
            <a:spAutoFit/>
          </a:bodyPr>
          <a:lstStyle/>
          <a:p>
            <a:r>
              <a:rPr lang="en-US" dirty="0"/>
              <a:t>Return a new RDD by applying a function to each partition of this RDD, while tracking the index of the original partition.</a:t>
            </a:r>
          </a:p>
        </p:txBody>
      </p:sp>
      <p:sp>
        <p:nvSpPr>
          <p:cNvPr id="48" name="Rectangle 47"/>
          <p:cNvSpPr/>
          <p:nvPr/>
        </p:nvSpPr>
        <p:spPr>
          <a:xfrm>
            <a:off x="5812576" y="411992"/>
            <a:ext cx="1926353" cy="825864"/>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6477464" y="990600"/>
            <a:ext cx="2320013" cy="120405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6037791" y="1947545"/>
            <a:ext cx="358754" cy="37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0986" y="1274775"/>
            <a:ext cx="1926353" cy="825864"/>
          </a:xfrm>
          <a:prstGeom prst="rect">
            <a:avLst/>
          </a:prstGeom>
          <a:solidFill>
            <a:srgbClr val="F1B79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478522" y="1279220"/>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956871" y="2047414"/>
            <a:ext cx="193793" cy="338554"/>
          </a:xfrm>
          <a:prstGeom prst="rect">
            <a:avLst/>
          </a:prstGeom>
          <a:noFill/>
        </p:spPr>
        <p:txBody>
          <a:bodyPr wrap="square" rtlCol="0">
            <a:spAutoFit/>
          </a:bodyPr>
          <a:lstStyle/>
          <a:p>
            <a:r>
              <a:rPr lang="en-US" sz="1600" dirty="0"/>
              <a:t>A</a:t>
            </a:r>
          </a:p>
        </p:txBody>
      </p:sp>
      <p:sp>
        <p:nvSpPr>
          <p:cNvPr id="54" name="TextBox 53"/>
          <p:cNvSpPr txBox="1"/>
          <p:nvPr/>
        </p:nvSpPr>
        <p:spPr>
          <a:xfrm>
            <a:off x="5381625" y="1326449"/>
            <a:ext cx="193793" cy="338554"/>
          </a:xfrm>
          <a:prstGeom prst="rect">
            <a:avLst/>
          </a:prstGeom>
          <a:noFill/>
        </p:spPr>
        <p:txBody>
          <a:bodyPr wrap="square" rtlCol="0">
            <a:spAutoFit/>
          </a:bodyPr>
          <a:lstStyle/>
          <a:p>
            <a:r>
              <a:rPr lang="en-US" sz="1600" dirty="0"/>
              <a:t>B</a:t>
            </a:r>
          </a:p>
        </p:txBody>
      </p:sp>
      <p:sp>
        <p:nvSpPr>
          <p:cNvPr id="56" name="Rectangle 55"/>
          <p:cNvSpPr/>
          <p:nvPr/>
        </p:nvSpPr>
        <p:spPr>
          <a:xfrm>
            <a:off x="6592970" y="1109527"/>
            <a:ext cx="1926353" cy="82586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9704047" y="1104204"/>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999322" y="1423189"/>
            <a:ext cx="1825378" cy="782574"/>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760201" y="2158523"/>
            <a:ext cx="239121" cy="239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411193" y="179837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654038" y="2191853"/>
            <a:ext cx="168902" cy="338554"/>
          </a:xfrm>
          <a:prstGeom prst="rect">
            <a:avLst/>
          </a:prstGeom>
          <a:noFill/>
        </p:spPr>
        <p:txBody>
          <a:bodyPr wrap="square" rtlCol="0">
            <a:spAutoFit/>
          </a:bodyPr>
          <a:lstStyle/>
          <a:p>
            <a:r>
              <a:rPr lang="en-US" sz="1600" dirty="0"/>
              <a:t>A</a:t>
            </a:r>
          </a:p>
        </p:txBody>
      </p:sp>
      <p:sp>
        <p:nvSpPr>
          <p:cNvPr id="62" name="TextBox 61"/>
          <p:cNvSpPr txBox="1"/>
          <p:nvPr/>
        </p:nvSpPr>
        <p:spPr>
          <a:xfrm>
            <a:off x="9314296" y="1845608"/>
            <a:ext cx="193793" cy="338554"/>
          </a:xfrm>
          <a:prstGeom prst="rect">
            <a:avLst/>
          </a:prstGeom>
          <a:noFill/>
        </p:spPr>
        <p:txBody>
          <a:bodyPr wrap="square" rtlCol="0">
            <a:spAutoFit/>
          </a:bodyPr>
          <a:lstStyle/>
          <a:p>
            <a:r>
              <a:rPr lang="en-US" sz="1600" dirty="0"/>
              <a:t>B</a:t>
            </a:r>
          </a:p>
        </p:txBody>
      </p:sp>
      <p:sp>
        <p:nvSpPr>
          <p:cNvPr id="63" name="TextBox 62"/>
          <p:cNvSpPr txBox="1"/>
          <p:nvPr/>
        </p:nvSpPr>
        <p:spPr>
          <a:xfrm>
            <a:off x="8215440" y="49822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Array(Array(1), Array(2,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Array(Array(0, 1), Array(1, 5))</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map</a:t>
            </a:r>
            <a:r>
              <a:rPr lang="en-US" sz="4000" dirty="0" smtClean="0">
                <a:solidFill>
                  <a:schemeClr val="bg2">
                    <a:lumMod val="50000"/>
                  </a:schemeClr>
                </a:solidFill>
              </a:rPr>
              <a:t>Partitions</a:t>
            </a:r>
            <a:r>
              <a:rPr lang="en-US" sz="4000" dirty="0" smtClean="0"/>
              <a:t>With</a:t>
            </a:r>
            <a:r>
              <a:rPr lang="en-US" sz="4000" dirty="0" smtClean="0">
                <a:solidFill>
                  <a:schemeClr val="bg2">
                    <a:lumMod val="50000"/>
                  </a:schemeClr>
                </a:solidFill>
              </a:rPr>
              <a:t>Index</a:t>
            </a:r>
            <a:endParaRPr lang="en-US" sz="4000" dirty="0">
              <a:solidFill>
                <a:schemeClr val="bg2">
                  <a:lumMod val="50000"/>
                </a:schemeClr>
              </a:solidFill>
            </a:endParaRPr>
          </a:p>
        </p:txBody>
      </p:sp>
      <p:cxnSp>
        <p:nvCxnSpPr>
          <p:cNvPr id="28" name="Straight Arrow Connector 27"/>
          <p:cNvCxnSpPr/>
          <p:nvPr/>
        </p:nvCxnSpPr>
        <p:spPr>
          <a:xfrm flipV="1">
            <a:off x="8556750" y="220717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34823" y="2295665"/>
            <a:ext cx="1104973" cy="276999"/>
          </a:xfrm>
          <a:prstGeom prst="rect">
            <a:avLst/>
          </a:prstGeom>
          <a:noFill/>
        </p:spPr>
        <p:txBody>
          <a:bodyPr wrap="square" rtlCol="0">
            <a:spAutoFit/>
          </a:bodyPr>
          <a:lstStyle/>
          <a:p>
            <a:r>
              <a:rPr lang="en-US" sz="1200" dirty="0" smtClean="0"/>
              <a:t>partition index</a:t>
            </a:r>
            <a:endParaRPr lang="en-US" sz="1200" dirty="0"/>
          </a:p>
        </p:txBody>
      </p:sp>
      <p:cxnSp>
        <p:nvCxnSpPr>
          <p:cNvPr id="30" name="Straight Arrow Connector 29"/>
          <p:cNvCxnSpPr/>
          <p:nvPr/>
        </p:nvCxnSpPr>
        <p:spPr>
          <a:xfrm>
            <a:off x="9269440" y="4696401"/>
            <a:ext cx="114315" cy="2669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059883" y="4388277"/>
            <a:ext cx="193793" cy="338554"/>
          </a:xfrm>
          <a:prstGeom prst="rect">
            <a:avLst/>
          </a:prstGeom>
          <a:noFill/>
        </p:spPr>
        <p:txBody>
          <a:bodyPr wrap="square" rtlCol="0">
            <a:spAutoFit/>
          </a:bodyPr>
          <a:lstStyle/>
          <a:p>
            <a:r>
              <a:rPr lang="en-US" sz="1600" dirty="0" smtClean="0"/>
              <a:t>B</a:t>
            </a:r>
            <a:endParaRPr lang="en-US" sz="1600" dirty="0"/>
          </a:p>
        </p:txBody>
      </p:sp>
      <p:cxnSp>
        <p:nvCxnSpPr>
          <p:cNvPr id="33" name="Straight Arrow Connector 32"/>
          <p:cNvCxnSpPr/>
          <p:nvPr/>
        </p:nvCxnSpPr>
        <p:spPr>
          <a:xfrm>
            <a:off x="9961835" y="4696401"/>
            <a:ext cx="89336" cy="32883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05529" y="4389475"/>
            <a:ext cx="193793" cy="338554"/>
          </a:xfrm>
          <a:prstGeom prst="rect">
            <a:avLst/>
          </a:prstGeom>
          <a:noFill/>
        </p:spPr>
        <p:txBody>
          <a:bodyPr wrap="square" rtlCol="0">
            <a:spAutoFit/>
          </a:bodyPr>
          <a:lstStyle/>
          <a:p>
            <a:r>
              <a:rPr lang="en-US" sz="1600" dirty="0" smtClean="0"/>
              <a:t>A</a:t>
            </a:r>
            <a:endParaRPr lang="en-US" sz="1600" dirty="0"/>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15" y="4510992"/>
            <a:ext cx="384473" cy="566349"/>
          </a:xfrm>
          <a:prstGeom prst="rect">
            <a:avLst/>
          </a:prstGeom>
        </p:spPr>
      </p:pic>
      <p:sp>
        <p:nvSpPr>
          <p:cNvPr id="35" name="TextBox 34"/>
          <p:cNvSpPr txBox="1"/>
          <p:nvPr/>
        </p:nvSpPr>
        <p:spPr>
          <a:xfrm>
            <a:off x="1215052" y="3884768"/>
            <a:ext cx="7363648" cy="2462213"/>
          </a:xfrm>
          <a:prstGeom prst="rect">
            <a:avLst/>
          </a:prstGeom>
          <a:noFill/>
        </p:spPr>
        <p:txBody>
          <a:bodyPr wrap="square" rtlCol="0">
            <a:spAutoFit/>
          </a:bodyPr>
          <a:lstStyle/>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(Array(1,2,3), 2</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def</a:t>
            </a:r>
            <a:r>
              <a:rPr lang="en-US" sz="1400" dirty="0">
                <a:latin typeface="Consolas" panose="020B0609020204030204" pitchFamily="49" charset="0"/>
                <a:cs typeface="Consolas" panose="020B0609020204030204" pitchFamily="49" charset="0"/>
              </a:rPr>
              <a:t> </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partitionIndex:Int</a:t>
            </a:r>
            <a:r>
              <a:rPr lang="en-US" sz="1400" dirty="0">
                <a:latin typeface="Consolas" panose="020B0609020204030204" pitchFamily="49" charset="0"/>
                <a:cs typeface="Consolas" panose="020B0609020204030204" pitchFamily="49" charset="0"/>
              </a:rPr>
              <a:t>, i:Iterator[Int</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partitionIndex</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i.sum</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productIterator</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err="1" smtClean="0">
                <a:latin typeface="Consolas" panose="020B0609020204030204" pitchFamily="49" charset="0"/>
                <a:cs typeface="Consolas" panose="020B0609020204030204" pitchFamily="49" charset="0"/>
              </a:rPr>
              <a:t>val</a:t>
            </a:r>
            <a:r>
              <a:rPr lang="en-US" sz="1400" dirty="0" smtClean="0">
                <a:latin typeface="Consolas" panose="020B0609020204030204" pitchFamily="49" charset="0"/>
                <a:cs typeface="Consolas" panose="020B0609020204030204" pitchFamily="49" charset="0"/>
              </a:rPr>
              <a:t> </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.mapPartitionsWithIndex</a:t>
            </a:r>
            <a:r>
              <a:rPr lang="en-US" sz="1400" dirty="0">
                <a:latin typeface="Consolas" panose="020B0609020204030204" pitchFamily="49" charset="0"/>
                <a:cs typeface="Consolas" panose="020B0609020204030204" pitchFamily="49" charset="0"/>
              </a:rPr>
              <a:t>(</a:t>
            </a:r>
            <a:r>
              <a:rPr lang="en-US" sz="1400" b="1" dirty="0">
                <a:solidFill>
                  <a:srgbClr val="FF0000"/>
                </a:solidFill>
                <a:latin typeface="Consolas" panose="020B0609020204030204" pitchFamily="49" charset="0"/>
                <a:cs typeface="Consolas" panose="020B0609020204030204" pitchFamily="49" charset="0"/>
              </a:rPr>
              <a:t>f</a:t>
            </a:r>
            <a:r>
              <a:rPr lang="en-US" sz="1400" dirty="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glom() flattens elements on the same partition</a:t>
            </a:r>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xOut</a:t>
            </a:r>
            <a:r>
              <a:rPr lang="en-US" sz="1400" dirty="0">
                <a:solidFill>
                  <a:srgbClr val="1482AC"/>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err="1">
                <a:latin typeface="Consolas" panose="020B0609020204030204" pitchFamily="49" charset="0"/>
                <a:cs typeface="Consolas" panose="020B0609020204030204" pitchFamily="49" charset="0"/>
              </a:rPr>
              <a:t>val</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yOut</a:t>
            </a:r>
            <a:r>
              <a:rPr lang="en-US" sz="1400" dirty="0">
                <a:solidFill>
                  <a:srgbClr val="E8761D"/>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E8761D"/>
                </a:solidFill>
                <a:latin typeface="Consolas" panose="020B0609020204030204" pitchFamily="49" charset="0"/>
                <a:cs typeface="Consolas" panose="020B0609020204030204" pitchFamily="49" charset="0"/>
              </a:rPr>
              <a:t>y</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p:txBody>
      </p:sp>
      <p:pic>
        <p:nvPicPr>
          <p:cNvPr id="37"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pic>
        <p:nvPicPr>
          <p:cNvPr id="3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785441"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4727720" y="3383836"/>
            <a:ext cx="2965897" cy="8025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543845" y="3565378"/>
            <a:ext cx="827022" cy="307777"/>
          </a:xfrm>
          <a:prstGeom prst="rect">
            <a:avLst/>
          </a:prstGeom>
          <a:noFill/>
        </p:spPr>
        <p:txBody>
          <a:bodyPr wrap="square" rtlCol="0">
            <a:spAutoFit/>
          </a:bodyPr>
          <a:lstStyle/>
          <a:p>
            <a:pPr algn="ctr"/>
            <a:r>
              <a:rPr lang="en-US" sz="1400" dirty="0">
                <a:solidFill>
                  <a:schemeClr val="bg1"/>
                </a:solidFill>
              </a:rPr>
              <a:t>1</a:t>
            </a:r>
          </a:p>
        </p:txBody>
      </p:sp>
      <p:sp>
        <p:nvSpPr>
          <p:cNvPr id="52" name="Rectangle 51"/>
          <p:cNvSpPr/>
          <p:nvPr/>
        </p:nvSpPr>
        <p:spPr>
          <a:xfrm>
            <a:off x="8141789" y="427121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822454" y="4271211"/>
            <a:ext cx="1067912" cy="307777"/>
          </a:xfrm>
          <a:prstGeom prst="rect">
            <a:avLst/>
          </a:prstGeom>
          <a:noFill/>
        </p:spPr>
        <p:txBody>
          <a:bodyPr wrap="square" rtlCol="0">
            <a:spAutoFit/>
          </a:bodyPr>
          <a:lstStyle/>
          <a:p>
            <a:pPr algn="ctr"/>
            <a:r>
              <a:rPr lang="en-US" sz="1400" dirty="0" smtClean="0">
                <a:solidFill>
                  <a:schemeClr val="bg1"/>
                </a:solidFill>
              </a:rPr>
              <a:t>3</a:t>
            </a:r>
            <a:endParaRPr lang="en-US" sz="1400" dirty="0">
              <a:solidFill>
                <a:schemeClr val="bg1"/>
              </a:solidFill>
            </a:endParaRPr>
          </a:p>
        </p:txBody>
      </p:sp>
      <p:sp>
        <p:nvSpPr>
          <p:cNvPr id="55" name="Rectangle 54"/>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56702" y="43110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764284" y="2869122"/>
            <a:ext cx="301896" cy="307777"/>
          </a:xfrm>
          <a:prstGeom prst="rect">
            <a:avLst/>
          </a:prstGeom>
          <a:noFill/>
        </p:spPr>
        <p:txBody>
          <a:bodyPr wrap="square" rtlCol="0">
            <a:spAutoFit/>
          </a:bodyPr>
          <a:lstStyle/>
          <a:p>
            <a:pPr algn="ctr"/>
            <a:r>
              <a:rPr lang="en-US" sz="1400" dirty="0">
                <a:solidFill>
                  <a:schemeClr val="bg1"/>
                </a:solidFill>
              </a:rPr>
              <a:t>5</a:t>
            </a:r>
          </a:p>
        </p:txBody>
      </p:sp>
      <p:sp>
        <p:nvSpPr>
          <p:cNvPr id="61" name="TextBox 60"/>
          <p:cNvSpPr txBox="1"/>
          <p:nvPr/>
        </p:nvSpPr>
        <p:spPr>
          <a:xfrm>
            <a:off x="2155230" y="3229948"/>
            <a:ext cx="301896"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62" name="TextBox 61"/>
          <p:cNvSpPr txBox="1"/>
          <p:nvPr/>
        </p:nvSpPr>
        <p:spPr>
          <a:xfrm>
            <a:off x="2541362" y="35664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2879440" y="39514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265282" y="43131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1026" name="Picture 2" descr="http://pixabay.com/static/uploads/photo/2014/03/24/13/41/dice-293996_6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504" y="3166540"/>
            <a:ext cx="1499114" cy="15625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88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Rectangle 2"/>
          <p:cNvSpPr/>
          <p:nvPr/>
        </p:nvSpPr>
        <p:spPr>
          <a:xfrm>
            <a:off x="7806447" y="625737"/>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051299" y="831326"/>
            <a:ext cx="1666988" cy="714669"/>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160518" y="3549135"/>
            <a:ext cx="6216191" cy="954107"/>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 42)</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7411428" y="4619956"/>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 4, 5]</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3]</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80167" y="3954297"/>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1482AC"/>
                </a:solidFill>
              </a:rPr>
              <a:t>y</a:t>
            </a:r>
            <a:endParaRPr lang="en-US" b="1" dirty="0">
              <a:solidFill>
                <a:srgbClr val="1482AC"/>
              </a:solidFill>
            </a:endParaRPr>
          </a:p>
        </p:txBody>
      </p:sp>
      <p:sp>
        <p:nvSpPr>
          <p:cNvPr id="21" name="TextBox 20"/>
          <p:cNvSpPr txBox="1"/>
          <p:nvPr/>
        </p:nvSpPr>
        <p:spPr>
          <a:xfrm>
            <a:off x="7059373" y="4599649"/>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070006" y="5019398"/>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171677" y="2180549"/>
            <a:ext cx="4953272"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sample(</a:t>
            </a:r>
            <a:r>
              <a:rPr lang="en-US" sz="1400" b="1" i="1" dirty="0" err="1" smtClean="0">
                <a:solidFill>
                  <a:srgbClr val="915CCC"/>
                </a:solidFill>
                <a:latin typeface="Consolas" panose="020B0609020204030204" pitchFamily="49" charset="0"/>
                <a:cs typeface="Consolas" panose="020B0609020204030204" pitchFamily="49" charset="0"/>
              </a:rPr>
              <a:t>withReplacement</a:t>
            </a:r>
            <a:r>
              <a:rPr lang="en-US" sz="1400" b="1" i="1" dirty="0" smtClean="0">
                <a:solidFill>
                  <a:srgbClr val="915CCC"/>
                </a:solidFill>
                <a:latin typeface="Consolas" panose="020B0609020204030204" pitchFamily="49" charset="0"/>
                <a:cs typeface="Consolas" panose="020B0609020204030204" pitchFamily="49" charset="0"/>
              </a:rPr>
              <a:t>, fraction, seed=None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091407" y="2741683"/>
            <a:ext cx="6753801" cy="369332"/>
          </a:xfrm>
          <a:prstGeom prst="rect">
            <a:avLst/>
          </a:prstGeom>
          <a:noFill/>
        </p:spPr>
        <p:txBody>
          <a:bodyPr wrap="square" rtlCol="0">
            <a:spAutoFit/>
          </a:bodyPr>
          <a:lstStyle/>
          <a:p>
            <a:r>
              <a:rPr lang="en-US" dirty="0" smtClean="0"/>
              <a:t>Return a new RDD containing a statistical sample of the original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 2, 3, 4, 5))</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.sample</a:t>
            </a:r>
            <a:r>
              <a:rPr lang="en-US" sz="1400" dirty="0" smtClean="0">
                <a:latin typeface="Consolas" panose="020B0609020204030204" pitchFamily="49" charset="0"/>
                <a:ea typeface="Anonymous Pro" panose="02060609030202000504" pitchFamily="49" charset="0"/>
                <a:cs typeface="Consolas" panose="020B0609020204030204" pitchFamily="49" charset="0"/>
              </a:rPr>
              <a:t>(false, 0.4)</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omitting seed will yield different output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276510" y="11488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pixabay.com/static/uploads/photo/2014/03/24/13/41/dice-293996_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522" y="827856"/>
            <a:ext cx="636273" cy="66321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870513" y="18717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456775" cy="439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8628917" y="1871723"/>
            <a:ext cx="827022" cy="307777"/>
          </a:xfrm>
          <a:prstGeom prst="rect">
            <a:avLst/>
          </a:prstGeom>
          <a:noFill/>
        </p:spPr>
        <p:txBody>
          <a:bodyPr wrap="square" rtlCol="0">
            <a:spAutoFit/>
          </a:bodyPr>
          <a:lstStyle/>
          <a:p>
            <a:pPr algn="ctr"/>
            <a:r>
              <a:rPr lang="en-US" sz="1400" dirty="0" smtClean="0">
                <a:solidFill>
                  <a:schemeClr val="bg1"/>
                </a:solidFill>
              </a:rPr>
              <a:t>4</a:t>
            </a:r>
            <a:endParaRPr lang="en-US" sz="1400" dirty="0">
              <a:solidFill>
                <a:schemeClr val="bg1"/>
              </a:solidFill>
            </a:endParaRPr>
          </a:p>
        </p:txBody>
      </p:sp>
      <p:sp>
        <p:nvSpPr>
          <p:cNvPr id="52" name="Rectangle 51"/>
          <p:cNvSpPr/>
          <p:nvPr/>
        </p:nvSpPr>
        <p:spPr>
          <a:xfrm>
            <a:off x="9200829" y="216169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881494" y="2161690"/>
            <a:ext cx="1067912" cy="307777"/>
          </a:xfrm>
          <a:prstGeom prst="rect">
            <a:avLst/>
          </a:prstGeom>
          <a:noFill/>
        </p:spPr>
        <p:txBody>
          <a:bodyPr wrap="square" rtlCol="0">
            <a:spAutoFit/>
          </a:bodyPr>
          <a:lstStyle/>
          <a:p>
            <a:pPr algn="ctr"/>
            <a:r>
              <a:rPr lang="en-US" sz="1400" dirty="0">
                <a:solidFill>
                  <a:schemeClr val="bg1"/>
                </a:solidFill>
              </a:rPr>
              <a:t>3</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cxnSp>
        <p:nvCxnSpPr>
          <p:cNvPr id="31" name="Straight Connector 30"/>
          <p:cNvCxnSpPr/>
          <p:nvPr/>
        </p:nvCxnSpPr>
        <p:spPr>
          <a:xfrm>
            <a:off x="8736200" y="3019064"/>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577799" y="3127453"/>
            <a:ext cx="193793" cy="338554"/>
          </a:xfrm>
          <a:prstGeom prst="rect">
            <a:avLst/>
          </a:prstGeom>
          <a:noFill/>
        </p:spPr>
        <p:txBody>
          <a:bodyPr wrap="square" rtlCol="0">
            <a:spAutoFit/>
          </a:bodyPr>
          <a:lstStyle/>
          <a:p>
            <a:r>
              <a:rPr lang="en-US" sz="1600" dirty="0" smtClean="0"/>
              <a:t>C</a:t>
            </a:r>
            <a:endParaRPr lang="en-US" sz="1600" dirty="0"/>
          </a:p>
        </p:txBody>
      </p:sp>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382142" y="53042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81707" y="55907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83012" y="46876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2" name="TextBox 41"/>
          <p:cNvSpPr txBox="1"/>
          <p:nvPr/>
        </p:nvSpPr>
        <p:spPr>
          <a:xfrm>
            <a:off x="6109145" y="4996473"/>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6397229" y="530789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4" name="TextBox 43"/>
          <p:cNvSpPr txBox="1"/>
          <p:nvPr/>
        </p:nvSpPr>
        <p:spPr>
          <a:xfrm>
            <a:off x="6690287" y="559286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14694" y="3549777"/>
            <a:ext cx="966516" cy="443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267292" y="6424866"/>
            <a:ext cx="280479" cy="2966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808929" y="60166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09145" y="65071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692982" y="60702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5336037" y="55365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177636" y="5644922"/>
            <a:ext cx="193793" cy="338554"/>
          </a:xfrm>
          <a:prstGeom prst="rect">
            <a:avLst/>
          </a:prstGeom>
          <a:noFill/>
        </p:spPr>
        <p:txBody>
          <a:bodyPr wrap="square" rtlCol="0">
            <a:spAutoFit/>
          </a:bodyPr>
          <a:lstStyle/>
          <a:p>
            <a:r>
              <a:rPr lang="en-US" sz="1600" dirty="0" smtClean="0"/>
              <a:t>C</a:t>
            </a:r>
            <a:endParaRPr lang="en-US" sz="1600" dirty="0"/>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91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740377"/>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([3,4], </a:t>
            </a:r>
            <a:r>
              <a:rPr lang="en-US" sz="1400" dirty="0">
                <a:latin typeface="Consolas" panose="020B0609020204030204" pitchFamily="49" charset="0"/>
                <a:ea typeface="Anonymous Pro" panose="02060609030202000504" pitchFamily="49" charset="0"/>
                <a:cs typeface="Consolas" panose="020B0609020204030204" pitchFamily="49" charset="0"/>
              </a:rPr>
              <a:t>1)</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Note: try without glom and check results</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sp>
        <p:nvSpPr>
          <p:cNvPr id="17" name="TextBox 16"/>
          <p:cNvSpPr txBox="1"/>
          <p:nvPr/>
        </p:nvSpPr>
        <p:spPr>
          <a:xfrm>
            <a:off x="8260198" y="4396823"/>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 [2, 3], </a:t>
            </a:r>
            <a:r>
              <a:rPr lang="en-US" sz="1400" dirty="0" smtClean="0">
                <a:latin typeface="Consolas" panose="020B0609020204030204" pitchFamily="49" charset="0"/>
                <a:cs typeface="Consolas" panose="020B0609020204030204" pitchFamily="49" charset="0"/>
              </a:rPr>
              <a:t>[3,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union(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562004"/>
            <a:ext cx="8233785" cy="369332"/>
          </a:xfrm>
          <a:prstGeom prst="rect">
            <a:avLst/>
          </a:prstGeom>
          <a:noFill/>
        </p:spPr>
        <p:txBody>
          <a:bodyPr wrap="square" rtlCol="0">
            <a:spAutoFit/>
          </a:bodyPr>
          <a:lstStyle/>
          <a:p>
            <a:r>
              <a:rPr lang="en-US" dirty="0" smtClean="0"/>
              <a:t>Return a new RDD containing all items from two original RDDs. Duplicates are </a:t>
            </a:r>
            <a:r>
              <a:rPr lang="en-US" i="1" dirty="0" smtClean="0"/>
              <a:t>not </a:t>
            </a:r>
            <a:r>
              <a:rPr lang="en-US" dirty="0" smtClean="0"/>
              <a:t>culled.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(Array(3,4,5,1), </a:t>
            </a:r>
            <a:r>
              <a:rPr lang="en-US" sz="1400" dirty="0">
                <a:latin typeface="Consolas" panose="020B0609020204030204" pitchFamily="49" charset="0"/>
                <a:ea typeface="Anonymous Pro" panose="02060609030202000504" pitchFamily="49" charset="0"/>
                <a:cs typeface="Consolas" panose="020B0609020204030204" pitchFamily="49" charset="0"/>
              </a:rPr>
              <a:t>2</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.union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351861" y="17587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504261" y="19111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61" name="TextBox 60"/>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34" name="TextBox 33"/>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69" name="TextBox 68"/>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9" name="Rectangle 58"/>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70" name="TextBox 69"/>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2" name="Rectangle 51"/>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68" name="TextBox 67"/>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2901181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29810" y="3572103"/>
            <a:ext cx="1250417" cy="131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532470" y="3614720"/>
            <a:ext cx="1427302" cy="1276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157952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29" name="Straight Arrow Connector 28"/>
          <p:cNvCxnSpPr/>
          <p:nvPr/>
        </p:nvCxnSpPr>
        <p:spPr>
          <a:xfrm>
            <a:off x="5871339" y="3488340"/>
            <a:ext cx="946432" cy="9984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7194841" y="3257764"/>
            <a:ext cx="1648958" cy="1229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Tree>
    <p:extLst>
      <p:ext uri="{BB962C8B-B14F-4D97-AF65-F5344CB8AC3E}">
        <p14:creationId xmlns:p14="http://schemas.microsoft.com/office/powerpoint/2010/main" val="552789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764730"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pic>
        <p:nvPicPr>
          <p:cNvPr id="35" name="Picture 4" descr="http://pixabay.com/static/uploads/photo/2012/04/24/11/21/merging-3940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469646" y="43786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937230" y="4379895"/>
            <a:ext cx="911511" cy="307777"/>
          </a:xfrm>
          <a:prstGeom prst="rect">
            <a:avLst/>
          </a:prstGeom>
          <a:noFill/>
        </p:spPr>
        <p:txBody>
          <a:bodyPr wrap="square" rtlCol="0">
            <a:spAutoFit/>
          </a:bodyPr>
          <a:lstStyle/>
          <a:p>
            <a:r>
              <a:rPr lang="en-US" sz="1400" dirty="0" smtClean="0">
                <a:solidFill>
                  <a:schemeClr val="bg1"/>
                </a:solidFill>
              </a:rPr>
              <a:t>(2, 5)</a:t>
            </a:r>
            <a:endParaRPr lang="en-US" sz="1400" dirty="0">
              <a:solidFill>
                <a:schemeClr val="bg1"/>
              </a:solidFill>
            </a:endParaRPr>
          </a:p>
        </p:txBody>
      </p:sp>
      <p:pic>
        <p:nvPicPr>
          <p:cNvPr id="45"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z</a:t>
            </a:r>
          </a:p>
        </p:txBody>
      </p:sp>
      <p:sp>
        <p:nvSpPr>
          <p:cNvPr id="74" name="TextBox 73"/>
          <p:cNvSpPr txBox="1"/>
          <p:nvPr/>
        </p:nvSpPr>
        <p:spPr>
          <a:xfrm>
            <a:off x="5480004" y="4389035"/>
            <a:ext cx="344792" cy="307777"/>
          </a:xfrm>
          <a:prstGeom prst="rect">
            <a:avLst/>
          </a:prstGeom>
          <a:solidFill>
            <a:srgbClr val="FFFF00"/>
          </a:solidFill>
        </p:spPr>
        <p:txBody>
          <a:bodyPr wrap="square" rtlCol="0">
            <a:spAutoFit/>
          </a:bodyPr>
          <a:lstStyle/>
          <a:p>
            <a:pPr algn="ctr"/>
            <a:r>
              <a:rPr lang="en-US" sz="1400" dirty="0"/>
              <a:t>B</a:t>
            </a:r>
          </a:p>
        </p:txBody>
      </p:sp>
      <p:sp>
        <p:nvSpPr>
          <p:cNvPr id="36" name="Rectangle 35"/>
          <p:cNvSpPr/>
          <p:nvPr/>
        </p:nvSpPr>
        <p:spPr>
          <a:xfrm>
            <a:off x="5754531" y="46887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220712" y="4687672"/>
            <a:ext cx="845577" cy="307777"/>
          </a:xfrm>
          <a:prstGeom prst="rect">
            <a:avLst/>
          </a:prstGeom>
          <a:noFill/>
        </p:spPr>
        <p:txBody>
          <a:bodyPr wrap="square" rtlCol="0">
            <a:spAutoFit/>
          </a:bodyPr>
          <a:lstStyle/>
          <a:p>
            <a:r>
              <a:rPr lang="en-US" sz="1400" dirty="0" smtClean="0">
                <a:solidFill>
                  <a:schemeClr val="bg1"/>
                </a:solidFill>
              </a:rPr>
              <a:t>(1, 4)</a:t>
            </a:r>
            <a:endParaRPr lang="en-US" sz="1400" dirty="0">
              <a:solidFill>
                <a:schemeClr val="bg1"/>
              </a:solidFill>
            </a:endParaRPr>
          </a:p>
        </p:txBody>
      </p:sp>
      <p:sp>
        <p:nvSpPr>
          <p:cNvPr id="75" name="TextBox 74"/>
          <p:cNvSpPr txBox="1"/>
          <p:nvPr/>
        </p:nvSpPr>
        <p:spPr>
          <a:xfrm>
            <a:off x="5767562" y="470203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7" name="Rectangle 36"/>
          <p:cNvSpPr/>
          <p:nvPr/>
        </p:nvSpPr>
        <p:spPr>
          <a:xfrm>
            <a:off x="6082577" y="49954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546846" y="4996473"/>
            <a:ext cx="985624" cy="307777"/>
          </a:xfrm>
          <a:prstGeom prst="rect">
            <a:avLst/>
          </a:prstGeom>
          <a:noFill/>
        </p:spPr>
        <p:txBody>
          <a:bodyPr wrap="square" rtlCol="0">
            <a:spAutoFit/>
          </a:bodyPr>
          <a:lstStyle/>
          <a:p>
            <a:r>
              <a:rPr lang="en-US" sz="1400" dirty="0" smtClean="0">
                <a:solidFill>
                  <a:schemeClr val="bg1"/>
                </a:solidFill>
              </a:rPr>
              <a:t>(1, 3)</a:t>
            </a:r>
            <a:endParaRPr lang="en-US" sz="1400" dirty="0">
              <a:solidFill>
                <a:schemeClr val="bg1"/>
              </a:solidFill>
            </a:endParaRPr>
          </a:p>
        </p:txBody>
      </p:sp>
      <p:sp>
        <p:nvSpPr>
          <p:cNvPr id="76" name="TextBox 75"/>
          <p:cNvSpPr txBox="1"/>
          <p:nvPr/>
        </p:nvSpPr>
        <p:spPr>
          <a:xfrm>
            <a:off x="6097878" y="5007645"/>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38" name="Rectangle 37"/>
          <p:cNvSpPr/>
          <p:nvPr/>
        </p:nvSpPr>
        <p:spPr>
          <a:xfrm>
            <a:off x="8827390" y="192014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94494" y="1932058"/>
            <a:ext cx="301896" cy="307777"/>
          </a:xfrm>
          <a:prstGeom prst="rect">
            <a:avLst/>
          </a:prstGeom>
          <a:noFill/>
        </p:spPr>
        <p:txBody>
          <a:bodyPr wrap="square" rtlCol="0">
            <a:spAutoFit/>
          </a:bodyPr>
          <a:lstStyle/>
          <a:p>
            <a:r>
              <a:rPr lang="en-US" sz="1400" dirty="0">
                <a:solidFill>
                  <a:schemeClr val="bg1"/>
                </a:solidFill>
              </a:rPr>
              <a:t>5</a:t>
            </a:r>
          </a:p>
        </p:txBody>
      </p:sp>
      <p:sp>
        <p:nvSpPr>
          <p:cNvPr id="43" name="TextBox 42"/>
          <p:cNvSpPr txBox="1"/>
          <p:nvPr/>
        </p:nvSpPr>
        <p:spPr>
          <a:xfrm>
            <a:off x="8843799" y="1938507"/>
            <a:ext cx="344792" cy="307777"/>
          </a:xfrm>
          <a:prstGeom prst="rect">
            <a:avLst/>
          </a:prstGeom>
          <a:solidFill>
            <a:srgbClr val="FFFF00"/>
          </a:solidFill>
        </p:spPr>
        <p:txBody>
          <a:bodyPr wrap="square" rtlCol="0">
            <a:spAutoFit/>
          </a:bodyPr>
          <a:lstStyle/>
          <a:p>
            <a:pPr algn="ctr"/>
            <a:r>
              <a:rPr lang="en-US" sz="1400" dirty="0"/>
              <a:t>B</a:t>
            </a:r>
          </a:p>
        </p:txBody>
      </p:sp>
      <p:sp>
        <p:nvSpPr>
          <p:cNvPr id="44" name="Rectangle 43"/>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959771" y="23263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23478" y="2336252"/>
            <a:ext cx="827022" cy="307777"/>
          </a:xfrm>
          <a:prstGeom prst="rect">
            <a:avLst/>
          </a:prstGeom>
          <a:noFill/>
        </p:spPr>
        <p:txBody>
          <a:bodyPr wrap="square" rtlCol="0">
            <a:spAutoFit/>
          </a:bodyPr>
          <a:lstStyle/>
          <a:p>
            <a:r>
              <a:rPr lang="en-US" sz="1400" dirty="0" smtClean="0">
                <a:solidFill>
                  <a:schemeClr val="bg1"/>
                </a:solidFill>
              </a:rPr>
              <a:t>4</a:t>
            </a:r>
            <a:endParaRPr lang="en-US" sz="1400" dirty="0">
              <a:solidFill>
                <a:schemeClr val="bg1"/>
              </a:solidFill>
            </a:endParaRPr>
          </a:p>
        </p:txBody>
      </p:sp>
      <p:sp>
        <p:nvSpPr>
          <p:cNvPr id="50" name="TextBox 49"/>
          <p:cNvSpPr txBox="1"/>
          <p:nvPr/>
        </p:nvSpPr>
        <p:spPr>
          <a:xfrm>
            <a:off x="3366444" y="2183148"/>
            <a:ext cx="301896" cy="307777"/>
          </a:xfrm>
          <a:prstGeom prst="rect">
            <a:avLst/>
          </a:prstGeom>
          <a:noFill/>
        </p:spPr>
        <p:txBody>
          <a:bodyPr wrap="square" rtlCol="0">
            <a:spAutoFit/>
          </a:bodyPr>
          <a:lstStyle/>
          <a:p>
            <a:r>
              <a:rPr lang="en-US" sz="1400" dirty="0" smtClean="0">
                <a:solidFill>
                  <a:schemeClr val="bg1"/>
                </a:solidFill>
              </a:rPr>
              <a:t>2</a:t>
            </a:r>
            <a:endParaRPr lang="en-US" sz="1400" dirty="0">
              <a:solidFill>
                <a:schemeClr val="bg1"/>
              </a:solidFill>
            </a:endParaRPr>
          </a:p>
        </p:txBody>
      </p:sp>
      <p:sp>
        <p:nvSpPr>
          <p:cNvPr id="51" name="TextBox 50"/>
          <p:cNvSpPr txBox="1"/>
          <p:nvPr/>
        </p:nvSpPr>
        <p:spPr>
          <a:xfrm>
            <a:off x="3015728" y="2191815"/>
            <a:ext cx="344792" cy="307777"/>
          </a:xfrm>
          <a:prstGeom prst="rect">
            <a:avLst/>
          </a:prstGeom>
          <a:solidFill>
            <a:srgbClr val="FFFF00"/>
          </a:solidFill>
        </p:spPr>
        <p:txBody>
          <a:bodyPr wrap="square" rtlCol="0">
            <a:spAutoFit/>
          </a:bodyPr>
          <a:lstStyle/>
          <a:p>
            <a:pPr algn="ctr"/>
            <a:r>
              <a:rPr lang="en-US" sz="1400" dirty="0"/>
              <a:t>B</a:t>
            </a:r>
          </a:p>
        </p:txBody>
      </p:sp>
      <p:sp>
        <p:nvSpPr>
          <p:cNvPr id="53" name="TextBox 52"/>
          <p:cNvSpPr txBox="1"/>
          <p:nvPr/>
        </p:nvSpPr>
        <p:spPr>
          <a:xfrm>
            <a:off x="8971632" y="2335290"/>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55" name="Rectangle 54"/>
          <p:cNvSpPr/>
          <p:nvPr/>
        </p:nvSpPr>
        <p:spPr>
          <a:xfrm>
            <a:off x="3134668" y="255945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92318" y="2561563"/>
            <a:ext cx="301896" cy="307777"/>
          </a:xfrm>
          <a:prstGeom prst="rect">
            <a:avLst/>
          </a:prstGeom>
          <a:noFill/>
        </p:spPr>
        <p:txBody>
          <a:bodyPr wrap="square" rtlCol="0">
            <a:spAutoFit/>
          </a:bodyPr>
          <a:lstStyle/>
          <a:p>
            <a:r>
              <a:rPr lang="en-US" sz="1400" dirty="0" smtClean="0">
                <a:solidFill>
                  <a:schemeClr val="bg1"/>
                </a:solidFill>
              </a:rPr>
              <a:t>1</a:t>
            </a:r>
            <a:endParaRPr lang="en-US" sz="1400" dirty="0">
              <a:solidFill>
                <a:schemeClr val="bg1"/>
              </a:solidFill>
            </a:endParaRPr>
          </a:p>
        </p:txBody>
      </p:sp>
      <p:sp>
        <p:nvSpPr>
          <p:cNvPr id="62" name="TextBox 61"/>
          <p:cNvSpPr txBox="1"/>
          <p:nvPr/>
        </p:nvSpPr>
        <p:spPr>
          <a:xfrm>
            <a:off x="3148119" y="257527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sp>
        <p:nvSpPr>
          <p:cNvPr id="65" name="Rectangle 64"/>
          <p:cNvSpPr/>
          <p:nvPr/>
        </p:nvSpPr>
        <p:spPr>
          <a:xfrm>
            <a:off x="9092152" y="273261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9447464" y="2751155"/>
            <a:ext cx="1067912" cy="307777"/>
          </a:xfrm>
          <a:prstGeom prst="rect">
            <a:avLst/>
          </a:prstGeom>
          <a:noFill/>
        </p:spPr>
        <p:txBody>
          <a:bodyPr wrap="square" rtlCol="0">
            <a:spAutoFit/>
          </a:bodyPr>
          <a:lstStyle/>
          <a:p>
            <a:r>
              <a:rPr lang="en-US" sz="1400" dirty="0">
                <a:solidFill>
                  <a:schemeClr val="bg1"/>
                </a:solidFill>
              </a:rPr>
              <a:t>3</a:t>
            </a:r>
          </a:p>
        </p:txBody>
      </p:sp>
      <p:sp>
        <p:nvSpPr>
          <p:cNvPr id="71" name="TextBox 70"/>
          <p:cNvSpPr txBox="1"/>
          <p:nvPr/>
        </p:nvSpPr>
        <p:spPr>
          <a:xfrm>
            <a:off x="9108347" y="2744166"/>
            <a:ext cx="344792" cy="307777"/>
          </a:xfrm>
          <a:prstGeom prst="rect">
            <a:avLst/>
          </a:prstGeom>
          <a:solidFill>
            <a:srgbClr val="915CCC"/>
          </a:solidFill>
        </p:spPr>
        <p:txBody>
          <a:bodyPr wrap="square" rtlCol="0">
            <a:spAutoFit/>
          </a:bodyPr>
          <a:lstStyle/>
          <a:p>
            <a:pPr algn="ctr"/>
            <a:r>
              <a:rPr lang="en-US" sz="1400" dirty="0" smtClean="0">
                <a:solidFill>
                  <a:schemeClr val="bg1"/>
                </a:solidFill>
              </a:rPr>
              <a:t>A</a:t>
            </a:r>
            <a:endParaRPr lang="en-US" sz="1400" dirty="0">
              <a:solidFill>
                <a:schemeClr val="bg1"/>
              </a:solidFill>
            </a:endParaRPr>
          </a:p>
        </p:txBody>
      </p:sp>
      <p:cxnSp>
        <p:nvCxnSpPr>
          <p:cNvPr id="72" name="Straight Arrow Connector 71"/>
          <p:cNvCxnSpPr/>
          <p:nvPr/>
        </p:nvCxnSpPr>
        <p:spPr>
          <a:xfrm>
            <a:off x="5761414" y="2419358"/>
            <a:ext cx="1190257" cy="17486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14974" y="2283545"/>
            <a:ext cx="1363668" cy="1884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360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7508" y="3062176"/>
            <a:ext cx="3349256" cy="707886"/>
          </a:xfrm>
          <a:prstGeom prst="rect">
            <a:avLst/>
          </a:prstGeom>
          <a:noFill/>
        </p:spPr>
        <p:txBody>
          <a:bodyPr wrap="square" rtlCol="0">
            <a:spAutoFit/>
          </a:bodyPr>
          <a:lstStyle/>
          <a:p>
            <a:r>
              <a:rPr lang="en-US" sz="4000" dirty="0" smtClean="0"/>
              <a:t>Operations   =</a:t>
            </a:r>
            <a:endParaRPr lang="en-US" sz="4000" dirty="0"/>
          </a:p>
        </p:txBody>
      </p:sp>
      <p:sp>
        <p:nvSpPr>
          <p:cNvPr id="3" name="Title 1"/>
          <p:cNvSpPr txBox="1">
            <a:spLocks/>
          </p:cNvSpPr>
          <p:nvPr/>
        </p:nvSpPr>
        <p:spPr>
          <a:xfrm>
            <a:off x="6570921" y="2272976"/>
            <a:ext cx="4008474"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Transformations</a:t>
            </a:r>
            <a:endParaRPr lang="en-US" dirty="0"/>
          </a:p>
        </p:txBody>
      </p:sp>
      <p:pic>
        <p:nvPicPr>
          <p:cNvPr id="4" name="Picture 2" descr="http://www.insideoutretreats.com/site/images/TransformationButterfli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748" y="1518025"/>
            <a:ext cx="3520064" cy="8400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8269054" y="4282533"/>
            <a:ext cx="1945758" cy="704137"/>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Actions</a:t>
            </a:r>
            <a:endParaRPr lang="en-US" dirty="0"/>
          </a:p>
        </p:txBody>
      </p:sp>
      <p:pic>
        <p:nvPicPr>
          <p:cNvPr id="6"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720" y="4031121"/>
            <a:ext cx="1184275" cy="10500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192386" y="3170796"/>
            <a:ext cx="765544" cy="646331"/>
          </a:xfrm>
          <a:prstGeom prst="rect">
            <a:avLst/>
          </a:prstGeom>
          <a:noFill/>
        </p:spPr>
        <p:txBody>
          <a:bodyPr wrap="square" rtlCol="0">
            <a:spAutoFit/>
          </a:bodyPr>
          <a:lstStyle/>
          <a:p>
            <a:r>
              <a:rPr lang="en-US" sz="3600" dirty="0" smtClean="0"/>
              <a:t>+</a:t>
            </a:r>
            <a:endParaRPr lang="en-US" sz="3600" dirty="0"/>
          </a:p>
        </p:txBody>
      </p:sp>
      <p:pic>
        <p:nvPicPr>
          <p:cNvPr id="8" name="Picture 2" descr="https://spark.apache.org/images/spark-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87" y="2866698"/>
            <a:ext cx="1581080" cy="8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0" y="3815985"/>
            <a:ext cx="564230" cy="564230"/>
          </a:xfrm>
          <a:prstGeom prst="rect">
            <a:avLst/>
          </a:prstGeom>
        </p:spPr>
      </p:pic>
      <p:cxnSp>
        <p:nvCxnSpPr>
          <p:cNvPr id="14" name="Straight Connector 13"/>
          <p:cNvCxnSpPr/>
          <p:nvPr/>
        </p:nvCxnSpPr>
        <p:spPr>
          <a:xfrm>
            <a:off x="116378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08837" y="3549135"/>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b="1"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1), ("b", 2)])</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p>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.join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7463542" y="4100240"/>
            <a:ext cx="4913764" cy="1169551"/>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1), ("b", 2</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 3), ("a", 4), ("b", 5</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(1, 3)), ('a', (1, 4)), ('b', (2, 5))]</a:t>
            </a:r>
          </a:p>
        </p:txBody>
      </p:sp>
      <p:pic>
        <p:nvPicPr>
          <p:cNvPr id="18" name="Picture 17"/>
          <p:cNvPicPr>
            <a:picLocks noChangeAspect="1"/>
          </p:cNvPicPr>
          <p:nvPr/>
        </p:nvPicPr>
        <p:blipFill>
          <a:blip r:embed="rId5"/>
          <a:stretch>
            <a:fillRect/>
          </a:stretch>
        </p:blipFill>
        <p:spPr>
          <a:xfrm>
            <a:off x="9132281" y="3434581"/>
            <a:ext cx="542450" cy="542450"/>
          </a:xfrm>
          <a:prstGeom prst="rect">
            <a:avLst/>
          </a:prstGeom>
        </p:spPr>
      </p:pic>
      <p:sp>
        <p:nvSpPr>
          <p:cNvPr id="21" name="TextBox 20"/>
          <p:cNvSpPr txBox="1"/>
          <p:nvPr/>
        </p:nvSpPr>
        <p:spPr>
          <a:xfrm>
            <a:off x="7111487" y="4079933"/>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122120" y="4499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union(</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all pairs of elements having the same key in the original RDDs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053426" y="5073057"/>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1), ("b", 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(Array(("a", 3), ("a", 4), ("b", 5)))</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.join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122120" y="4957510"/>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1482AC"/>
              </a:solidFill>
            </a:endParaRPr>
          </a:p>
        </p:txBody>
      </p:sp>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4671718" y="476096"/>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48" name="TextBox 47"/>
          <p:cNvSpPr txBox="1"/>
          <p:nvPr/>
        </p:nvSpPr>
        <p:spPr>
          <a:xfrm>
            <a:off x="4822346" y="62213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0" name="TextBox 49"/>
          <p:cNvSpPr txBox="1"/>
          <p:nvPr/>
        </p:nvSpPr>
        <p:spPr>
          <a:xfrm>
            <a:off x="9036720" y="474188"/>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1" name="TextBox 50"/>
          <p:cNvSpPr txBox="1"/>
          <p:nvPr/>
        </p:nvSpPr>
        <p:spPr>
          <a:xfrm>
            <a:off x="9187348" y="620225"/>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9342471" y="777881"/>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2" name="TextBox 51"/>
          <p:cNvSpPr txBox="1"/>
          <p:nvPr/>
        </p:nvSpPr>
        <p:spPr>
          <a:xfrm>
            <a:off x="6903329" y="1311993"/>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sp>
        <p:nvSpPr>
          <p:cNvPr id="53" name="TextBox 52"/>
          <p:cNvSpPr txBox="1"/>
          <p:nvPr/>
        </p:nvSpPr>
        <p:spPr>
          <a:xfrm>
            <a:off x="7053957" y="1466698"/>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
        <p:nvSpPr>
          <p:cNvPr id="54" name="TextBox 53"/>
          <p:cNvSpPr txBox="1"/>
          <p:nvPr/>
        </p:nvSpPr>
        <p:spPr>
          <a:xfrm>
            <a:off x="7204746" y="1615686"/>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spTree>
    <p:extLst>
      <p:ext uri="{BB962C8B-B14F-4D97-AF65-F5344CB8AC3E}">
        <p14:creationId xmlns:p14="http://schemas.microsoft.com/office/powerpoint/2010/main" val="1423369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4" name="TextBox 33"/>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35" name="TextBox 34"/>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0" name="TextBox 39"/>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1" name="TextBox 40"/>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spTree>
    <p:extLst>
      <p:ext uri="{BB962C8B-B14F-4D97-AF65-F5344CB8AC3E}">
        <p14:creationId xmlns:p14="http://schemas.microsoft.com/office/powerpoint/2010/main" val="135067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36404" y="2590344"/>
            <a:ext cx="2519122" cy="1079995"/>
          </a:xfrm>
          <a:prstGeom prst="rect">
            <a:avLst/>
          </a:prstGeom>
          <a:solidFill>
            <a:srgbClr val="FFFFFF">
              <a:alpha val="75000"/>
            </a:srgbClr>
          </a:solidFill>
          <a:ln w="19050">
            <a:solidFill>
              <a:schemeClr val="tx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64450" y="289702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564015" y="3205821"/>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63580" y="349232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2" name="TextBox 41"/>
          <p:cNvSpPr txBox="1"/>
          <p:nvPr/>
        </p:nvSpPr>
        <p:spPr>
          <a:xfrm>
            <a:off x="7951388" y="260997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3" name="TextBox 42"/>
          <p:cNvSpPr txBox="1"/>
          <p:nvPr/>
        </p:nvSpPr>
        <p:spPr>
          <a:xfrm>
            <a:off x="8277521" y="291877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565605" y="3230197"/>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858663" y="351516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263116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distinct</a:t>
            </a:r>
            <a:endParaRPr lang="en-US" dirty="0"/>
          </a:p>
        </p:txBody>
      </p:sp>
      <p:sp>
        <p:nvSpPr>
          <p:cNvPr id="9" name="TextBox 8"/>
          <p:cNvSpPr txBox="1"/>
          <p:nvPr/>
        </p:nvSpPr>
        <p:spPr>
          <a:xfrm>
            <a:off x="3577572"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764662"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9547"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77593"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677158"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976723"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upload.wikimedia.org/wikipedia/commons/thumb/6/6d/Venn_A_intersect_B.svg/2000px-Venn_A_intersect_B.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81049" y="2317823"/>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21" name="TextBox 20"/>
          <p:cNvSpPr txBox="1"/>
          <p:nvPr/>
        </p:nvSpPr>
        <p:spPr>
          <a:xfrm>
            <a:off x="3064531" y="2625600"/>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2" name="TextBox 21"/>
          <p:cNvSpPr txBox="1"/>
          <p:nvPr/>
        </p:nvSpPr>
        <p:spPr>
          <a:xfrm>
            <a:off x="3390664" y="2934401"/>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23" name="TextBox 22"/>
          <p:cNvSpPr txBox="1"/>
          <p:nvPr/>
        </p:nvSpPr>
        <p:spPr>
          <a:xfrm>
            <a:off x="3678748" y="324582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24" name="TextBox 23"/>
          <p:cNvSpPr txBox="1"/>
          <p:nvPr/>
        </p:nvSpPr>
        <p:spPr>
          <a:xfrm>
            <a:off x="3971806" y="3530795"/>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5" name="Rectangle 24"/>
          <p:cNvSpPr/>
          <p:nvPr/>
        </p:nvSpPr>
        <p:spPr>
          <a:xfrm>
            <a:off x="7651519" y="228018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36404"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235969" y="291477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535534" y="320127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667906" y="2302194"/>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3" name="TextBox 42"/>
          <p:cNvSpPr txBox="1"/>
          <p:nvPr/>
        </p:nvSpPr>
        <p:spPr>
          <a:xfrm>
            <a:off x="7949475" y="2627725"/>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44" name="TextBox 43"/>
          <p:cNvSpPr txBox="1"/>
          <p:nvPr/>
        </p:nvSpPr>
        <p:spPr>
          <a:xfrm>
            <a:off x="8237559" y="2939150"/>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45" name="TextBox 44"/>
          <p:cNvSpPr txBox="1"/>
          <p:nvPr/>
        </p:nvSpPr>
        <p:spPr>
          <a:xfrm>
            <a:off x="8530617" y="3224119"/>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46" name="TextBox 45"/>
          <p:cNvSpPr txBox="1"/>
          <p:nvPr/>
        </p:nvSpPr>
        <p:spPr>
          <a:xfrm>
            <a:off x="8450932" y="1686546"/>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Tree>
    <p:extLst>
      <p:ext uri="{BB962C8B-B14F-4D97-AF65-F5344CB8AC3E}">
        <p14:creationId xmlns:p14="http://schemas.microsoft.com/office/powerpoint/2010/main" val="133421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589" y="5316440"/>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711" y="3955985"/>
            <a:ext cx="564230" cy="564230"/>
          </a:xfrm>
          <a:prstGeom prst="rect">
            <a:avLst/>
          </a:prstGeom>
        </p:spPr>
      </p:pic>
      <p:cxnSp>
        <p:nvCxnSpPr>
          <p:cNvPr id="14" name="Straight Connector 13"/>
          <p:cNvCxnSpPr/>
          <p:nvPr/>
        </p:nvCxnSpPr>
        <p:spPr>
          <a:xfrm>
            <a:off x="2401936"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246988" y="3689135"/>
            <a:ext cx="6663529" cy="954107"/>
          </a:xfrm>
          <a:prstGeom prst="rect">
            <a:avLst/>
          </a:prstGeom>
          <a:noFill/>
        </p:spPr>
        <p:txBody>
          <a:bodyPr wrap="square" rtlCol="0">
            <a:spAutoFit/>
          </a:bodyPr>
          <a:lstStyle/>
          <a:p>
            <a:r>
              <a:rPr lang="en-US" sz="14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([1,2,3,3,4])</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dirty="0" err="1">
                <a:latin typeface="Consolas" panose="020B0609020204030204" pitchFamily="49" charset="0"/>
                <a:ea typeface="Anonymous Pro" panose="02060609030202000504" pitchFamily="49" charset="0"/>
                <a:cs typeface="Consolas" panose="020B0609020204030204" pitchFamily="49" charset="0"/>
              </a:rPr>
              <a:t>y.collect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686521" y="4485232"/>
            <a:ext cx="4913764" cy="738664"/>
          </a:xfrm>
          <a:prstGeom prst="rect">
            <a:avLst/>
          </a:prstGeom>
          <a:noFill/>
        </p:spPr>
        <p:txBody>
          <a:bodyPr wrap="square" rtlCol="0">
            <a:spAutoFit/>
          </a:bodyPr>
          <a:lstStyle/>
          <a:p>
            <a:r>
              <a:rPr lang="en-US" sz="1400" dirty="0" smtClean="0">
                <a:latin typeface="Consolas" panose="020B0609020204030204" pitchFamily="49" charset="0"/>
                <a:ea typeface="Anonymous Pro" panose="02060609030202000504" pitchFamily="49" charset="0"/>
                <a:cs typeface="Consolas" panose="020B0609020204030204" pitchFamily="49" charset="0"/>
              </a:rPr>
              <a:t>[1, 2, 3, 3, 4]</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[1, 2, 3, 4]</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121502" y="3815959"/>
            <a:ext cx="542450" cy="542450"/>
          </a:xfrm>
          <a:prstGeom prst="rect">
            <a:avLst/>
          </a:prstGeom>
        </p:spPr>
      </p:pic>
      <p:sp>
        <p:nvSpPr>
          <p:cNvPr id="21" name="TextBox 20"/>
          <p:cNvSpPr txBox="1"/>
          <p:nvPr/>
        </p:nvSpPr>
        <p:spPr>
          <a:xfrm>
            <a:off x="8334466" y="446492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8345099" y="4884674"/>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5967436" y="2915242"/>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distinct(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=None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549259" y="2562004"/>
            <a:ext cx="8615923" cy="369332"/>
          </a:xfrm>
          <a:prstGeom prst="rect">
            <a:avLst/>
          </a:prstGeom>
          <a:noFill/>
        </p:spPr>
        <p:txBody>
          <a:bodyPr wrap="square" rtlCol="0">
            <a:spAutoFit/>
          </a:bodyPr>
          <a:lstStyle/>
          <a:p>
            <a:r>
              <a:rPr lang="en-US" dirty="0" smtClean="0"/>
              <a:t>Return a new RDD containing distinct items from the original RDD (omitting all duplicates)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246990" y="5095034"/>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.distinct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34" name="Rectangle 33"/>
          <p:cNvSpPr/>
          <p:nvPr/>
        </p:nvSpPr>
        <p:spPr>
          <a:xfrm>
            <a:off x="9168198" y="620253"/>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318059" y="4730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70459" y="6254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622859" y="777881"/>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8197792" y="783346"/>
            <a:ext cx="591530" cy="84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ixabay.com/static/uploads/photo/2012/04/24/11/21/merging-39400_64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53382" y="156159"/>
            <a:ext cx="835292" cy="83529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9330383"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79510" y="727879"/>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39" name="TextBox 38"/>
          <p:cNvSpPr txBox="1"/>
          <p:nvPr/>
        </p:nvSpPr>
        <p:spPr>
          <a:xfrm>
            <a:off x="9121502" y="55596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0" name="TextBox 39"/>
          <p:cNvSpPr txBox="1"/>
          <p:nvPr/>
        </p:nvSpPr>
        <p:spPr>
          <a:xfrm>
            <a:off x="6276135" y="422004"/>
            <a:ext cx="178710"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41" name="TextBox 40"/>
          <p:cNvSpPr txBox="1"/>
          <p:nvPr/>
        </p:nvSpPr>
        <p:spPr>
          <a:xfrm>
            <a:off x="6399384" y="546524"/>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
        <p:nvSpPr>
          <p:cNvPr id="46" name="TextBox 45"/>
          <p:cNvSpPr txBox="1"/>
          <p:nvPr/>
        </p:nvSpPr>
        <p:spPr>
          <a:xfrm>
            <a:off x="9257553" y="682943"/>
            <a:ext cx="178710" cy="338554"/>
          </a:xfrm>
          <a:prstGeom prst="rect">
            <a:avLst/>
          </a:prstGeom>
          <a:noFill/>
        </p:spPr>
        <p:txBody>
          <a:bodyPr wrap="square" rtlCol="0">
            <a:spAutoFit/>
          </a:bodyPr>
          <a:lstStyle/>
          <a:p>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7842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4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spTree>
    <p:extLst>
      <p:ext uri="{BB962C8B-B14F-4D97-AF65-F5344CB8AC3E}">
        <p14:creationId xmlns:p14="http://schemas.microsoft.com/office/powerpoint/2010/main" val="381413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799440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27929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786079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0239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coalesce</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285062" y="3987440"/>
            <a:ext cx="193793" cy="338554"/>
          </a:xfrm>
          <a:prstGeom prst="rect">
            <a:avLst/>
          </a:prstGeom>
          <a:noFill/>
        </p:spPr>
        <p:txBody>
          <a:bodyPr wrap="square" rtlCol="0">
            <a:spAutoFit/>
          </a:bodyPr>
          <a:lstStyle/>
          <a:p>
            <a:r>
              <a:rPr lang="en-US" sz="1600" dirty="0"/>
              <a:t>B</a:t>
            </a:r>
          </a:p>
        </p:txBody>
      </p:sp>
      <p:cxnSp>
        <p:nvCxnSpPr>
          <p:cNvPr id="65" name="Straight Connector 64"/>
          <p:cNvCxnSpPr/>
          <p:nvPr/>
        </p:nvCxnSpPr>
        <p:spPr>
          <a:xfrm>
            <a:off x="2928117" y="345373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769716" y="3562122"/>
            <a:ext cx="193793" cy="338554"/>
          </a:xfrm>
          <a:prstGeom prst="rect">
            <a:avLst/>
          </a:prstGeom>
          <a:noFill/>
        </p:spPr>
        <p:txBody>
          <a:bodyPr wrap="square" rtlCol="0">
            <a:spAutoFit/>
          </a:bodyPr>
          <a:lstStyle/>
          <a:p>
            <a:r>
              <a:rPr lang="en-US" sz="1600" dirty="0" smtClean="0"/>
              <a:t>C</a:t>
            </a:r>
            <a:endParaRPr lang="en-US" sz="1600" dirty="0"/>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sp>
        <p:nvSpPr>
          <p:cNvPr id="25" name="Rectangle 24"/>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7378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401009" y="3933861"/>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701225" y="4424301"/>
            <a:ext cx="193793" cy="338554"/>
          </a:xfrm>
          <a:prstGeom prst="rect">
            <a:avLst/>
          </a:prstGeom>
          <a:noFill/>
        </p:spPr>
        <p:txBody>
          <a:bodyPr wrap="square" rtlCol="0">
            <a:spAutoFit/>
          </a:bodyPr>
          <a:lstStyle/>
          <a:p>
            <a:r>
              <a:rPr lang="en-US" sz="1600" dirty="0"/>
              <a:t>A</a:t>
            </a:r>
          </a:p>
        </p:txBody>
      </p:sp>
      <p:sp>
        <p:nvSpPr>
          <p:cNvPr id="32" name="Rectangle 31"/>
          <p:cNvSpPr/>
          <p:nvPr/>
        </p:nvSpPr>
        <p:spPr>
          <a:xfrm>
            <a:off x="855653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85610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55667" y="3507955"/>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8354009" y="40151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33129" y="4299260"/>
            <a:ext cx="500945" cy="338554"/>
          </a:xfrm>
          <a:prstGeom prst="rect">
            <a:avLst/>
          </a:prstGeom>
          <a:noFill/>
        </p:spPr>
        <p:txBody>
          <a:bodyPr wrap="square" rtlCol="0">
            <a:spAutoFit/>
          </a:bodyPr>
          <a:lstStyle/>
          <a:p>
            <a:r>
              <a:rPr lang="en-US" sz="1600" dirty="0" smtClean="0"/>
              <a:t>AB</a:t>
            </a:r>
            <a:endParaRPr lang="en-US" sz="1600" dirty="0"/>
          </a:p>
        </p:txBody>
      </p:sp>
      <p:cxnSp>
        <p:nvCxnSpPr>
          <p:cNvPr id="31" name="Straight Connector 30"/>
          <p:cNvCxnSpPr/>
          <p:nvPr/>
        </p:nvCxnSpPr>
        <p:spPr>
          <a:xfrm>
            <a:off x="3803201" y="4326254"/>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78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878" y="5460815"/>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000" y="3815985"/>
            <a:ext cx="564230" cy="564230"/>
          </a:xfrm>
          <a:prstGeom prst="rect">
            <a:avLst/>
          </a:prstGeom>
        </p:spPr>
      </p:pic>
      <p:cxnSp>
        <p:nvCxnSpPr>
          <p:cNvPr id="14" name="Straight Connector 13"/>
          <p:cNvCxnSpPr/>
          <p:nvPr/>
        </p:nvCxnSpPr>
        <p:spPr>
          <a:xfrm>
            <a:off x="1890225" y="4874724"/>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735277" y="3549135"/>
            <a:ext cx="6663529" cy="954107"/>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 4, 5],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sp>
        <p:nvSpPr>
          <p:cNvPr id="17" name="TextBox 16"/>
          <p:cNvSpPr txBox="1"/>
          <p:nvPr/>
        </p:nvSpPr>
        <p:spPr>
          <a:xfrm>
            <a:off x="8169662" y="4481240"/>
            <a:ext cx="4913764"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 4, 5</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4880682"/>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7" y="2681191"/>
            <a:ext cx="4834284"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coalesce(</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shuffle=False</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369332"/>
          </a:xfrm>
          <a:prstGeom prst="rect">
            <a:avLst/>
          </a:prstGeom>
          <a:noFill/>
        </p:spPr>
        <p:txBody>
          <a:bodyPr wrap="square" rtlCol="0">
            <a:spAutoFit/>
          </a:bodyPr>
          <a:lstStyle/>
          <a:p>
            <a:r>
              <a:rPr lang="en-US" dirty="0" smtClean="0"/>
              <a:t>Return a new RDD which is reduced to a smaller number of partitions</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735279" y="5239409"/>
            <a:ext cx="603822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 2, 3, 4, 5), 3)</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.coalesce</a:t>
            </a:r>
            <a:r>
              <a:rPr lang="en-US" sz="1400" dirty="0">
                <a:latin typeface="Consolas" panose="020B0609020204030204" pitchFamily="49" charset="0"/>
                <a:ea typeface="Anonymous Pro" panose="02060609030202000504" pitchFamily="49" charset="0"/>
                <a:cs typeface="Consolas" panose="020B0609020204030204" pitchFamily="49" charset="0"/>
              </a:rPr>
              <a:t>(2)</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22908" y="425802"/>
            <a:ext cx="193793" cy="338554"/>
          </a:xfrm>
          <a:prstGeom prst="rect">
            <a:avLst/>
          </a:prstGeom>
          <a:noFill/>
        </p:spPr>
        <p:txBody>
          <a:bodyPr wrap="square" rtlCol="0">
            <a:spAutoFit/>
          </a:bodyPr>
          <a:lstStyle/>
          <a:p>
            <a:r>
              <a:rPr lang="en-US" sz="1600" dirty="0" smtClean="0"/>
              <a:t>C</a:t>
            </a:r>
            <a:endParaRPr lang="en-US" sz="1600" dirty="0"/>
          </a:p>
        </p:txBody>
      </p:sp>
      <p:sp>
        <p:nvSpPr>
          <p:cNvPr id="41" name="TextBox 40"/>
          <p:cNvSpPr txBox="1"/>
          <p:nvPr/>
        </p:nvSpPr>
        <p:spPr>
          <a:xfrm>
            <a:off x="6056422" y="989112"/>
            <a:ext cx="193793" cy="338554"/>
          </a:xfrm>
          <a:prstGeom prst="rect">
            <a:avLst/>
          </a:prstGeom>
          <a:noFill/>
        </p:spPr>
        <p:txBody>
          <a:bodyPr wrap="square" rtlCol="0">
            <a:spAutoFit/>
          </a:bodyPr>
          <a:lstStyle/>
          <a:p>
            <a:r>
              <a:rPr lang="en-US" sz="1600" dirty="0"/>
              <a:t>B</a:t>
            </a:r>
          </a:p>
        </p:txBody>
      </p: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541076" y="563794"/>
            <a:ext cx="193793" cy="338554"/>
          </a:xfrm>
          <a:prstGeom prst="rect">
            <a:avLst/>
          </a:prstGeom>
          <a:noFill/>
        </p:spPr>
        <p:txBody>
          <a:bodyPr wrap="square" rtlCol="0">
            <a:spAutoFit/>
          </a:bodyPr>
          <a:lstStyle/>
          <a:p>
            <a:r>
              <a:rPr lang="en-US" sz="1600" dirty="0" smtClean="0"/>
              <a:t>C</a:t>
            </a:r>
            <a:endParaRPr lang="en-US" sz="1600" dirty="0"/>
          </a:p>
        </p:txBody>
      </p: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472585" y="1425973"/>
            <a:ext cx="193793" cy="338554"/>
          </a:xfrm>
          <a:prstGeom prst="rect">
            <a:avLst/>
          </a:prstGeom>
          <a:noFill/>
        </p:spPr>
        <p:txBody>
          <a:bodyPr wrap="square" rtlCol="0">
            <a:spAutoFit/>
          </a:bodyPr>
          <a:lstStyle/>
          <a:p>
            <a:r>
              <a:rPr lang="en-US" sz="1600" dirty="0"/>
              <a:t>A</a:t>
            </a:r>
          </a:p>
        </p:txBody>
      </p: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253641" y="1162940"/>
            <a:ext cx="500945" cy="338554"/>
          </a:xfrm>
          <a:prstGeom prst="rect">
            <a:avLst/>
          </a:prstGeom>
          <a:noFill/>
        </p:spPr>
        <p:txBody>
          <a:bodyPr wrap="square" rtlCol="0">
            <a:spAutoFit/>
          </a:bodyPr>
          <a:lstStyle/>
          <a:p>
            <a:r>
              <a:rPr lang="en-US" sz="1600" dirty="0" smtClean="0"/>
              <a:t>AB</a:t>
            </a:r>
            <a:endParaRPr lang="en-US" sz="1600" dirty="0"/>
          </a:p>
        </p:txBody>
      </p: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167639" y="126755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429477" y="587601"/>
            <a:ext cx="1691881" cy="126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95483"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cxnSp>
        <p:nvCxnSpPr>
          <p:cNvPr id="67" name="Straight Connector 66"/>
          <p:cNvCxnSpPr/>
          <p:nvPr/>
        </p:nvCxnSpPr>
        <p:spPr>
          <a:xfrm flipH="1">
            <a:off x="11078295" y="50800"/>
            <a:ext cx="191794" cy="9042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252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43" name="Straight Arrow Connector 42"/>
          <p:cNvCxnSpPr/>
          <p:nvPr/>
        </p:nvCxnSpPr>
        <p:spPr>
          <a:xfrm>
            <a:off x="5722893" y="4365057"/>
            <a:ext cx="2193886" cy="202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748348" y="3817200"/>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75982" y="4949827"/>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2132328" y="4978538"/>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12821" y="4778483"/>
            <a:ext cx="605698" cy="400110"/>
          </a:xfrm>
          <a:prstGeom prst="rect">
            <a:avLst/>
          </a:prstGeom>
          <a:noFill/>
        </p:spPr>
        <p:txBody>
          <a:bodyPr wrap="square" rtlCol="0">
            <a:spAutoFit/>
          </a:bodyPr>
          <a:lstStyle/>
          <a:p>
            <a:r>
              <a:rPr lang="en-US" sz="2000" dirty="0" smtClean="0"/>
              <a:t>‘J’</a:t>
            </a:r>
            <a:endParaRPr lang="en-US" sz="1600" dirty="0"/>
          </a:p>
        </p:txBody>
      </p:sp>
    </p:spTree>
    <p:extLst>
      <p:ext uri="{BB962C8B-B14F-4D97-AF65-F5344CB8AC3E}">
        <p14:creationId xmlns:p14="http://schemas.microsoft.com/office/powerpoint/2010/main" val="2389562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057051" y="1797847"/>
            <a:ext cx="1614662" cy="1702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8057051" y="1969297"/>
            <a:ext cx="1614662" cy="17832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8057051" y="2147617"/>
            <a:ext cx="1614662" cy="19524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11017" y="1566526"/>
            <a:ext cx="2386796"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ap</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f</a:t>
            </a:r>
            <a:r>
              <a:rPr lang="en-US" sz="1200" dirty="0" smtClean="0">
                <a:latin typeface="Consolas" panose="020B0609020204030204" pitchFamily="49" charset="0"/>
                <a:cs typeface="Consolas" panose="020B0609020204030204" pitchFamily="49" charset="0"/>
              </a:rPr>
              <a:t>ilter</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mapPartitionsWithIndex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40" name="Rounded Rectangle 39"/>
          <p:cNvSpPr/>
          <p:nvPr/>
        </p:nvSpPr>
        <p:spPr>
          <a:xfrm>
            <a:off x="8042639" y="2705006"/>
            <a:ext cx="3158761" cy="19592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781477" y="5134455"/>
            <a:ext cx="1661610" cy="193039"/>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712946" y="5700524"/>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712945" y="5871415"/>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8042639" y="2900932"/>
            <a:ext cx="710125" cy="20581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070112" cy="584775"/>
          </a:xfrm>
          <a:prstGeom prst="rect">
            <a:avLst/>
          </a:prstGeom>
          <a:noFill/>
        </p:spPr>
        <p:txBody>
          <a:bodyPr wrap="square" rtlCol="0">
            <a:spAutoFit/>
          </a:bodyPr>
          <a:lstStyle/>
          <a:p>
            <a:r>
              <a:rPr lang="en-US" sz="3200" dirty="0" smtClean="0"/>
              <a:t>Essential Core &amp; Intermediate Spark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sample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randomSplit</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0" name="TextBox 19"/>
          <p:cNvSpPr txBox="1"/>
          <p:nvPr/>
        </p:nvSpPr>
        <p:spPr>
          <a:xfrm>
            <a:off x="5592189" y="1546100"/>
            <a:ext cx="2651515"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u</a:t>
            </a:r>
            <a:r>
              <a:rPr lang="en-US" sz="1200" dirty="0" smtClean="0">
                <a:latin typeface="Consolas" panose="020B0609020204030204" pitchFamily="49" charset="0"/>
                <a:cs typeface="Consolas" panose="020B0609020204030204" pitchFamily="49" charset="0"/>
              </a:rPr>
              <a:t>nion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i</a:t>
            </a:r>
            <a:r>
              <a:rPr lang="en-US" sz="1200" dirty="0" smtClean="0">
                <a:latin typeface="Consolas" panose="020B0609020204030204" pitchFamily="49" charset="0"/>
                <a:cs typeface="Consolas" panose="020B0609020204030204" pitchFamily="49" charset="0"/>
              </a:rPr>
              <a:t>ntersection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s</a:t>
            </a:r>
            <a:r>
              <a:rPr lang="en-US" sz="1200" dirty="0" smtClean="0">
                <a:latin typeface="Consolas" panose="020B0609020204030204" pitchFamily="49" charset="0"/>
                <a:cs typeface="Consolas" panose="020B0609020204030204" pitchFamily="49" charset="0"/>
              </a:rPr>
              <a:t>ubtract</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d</a:t>
            </a:r>
            <a:r>
              <a:rPr lang="en-US" sz="1200" dirty="0" smtClean="0">
                <a:latin typeface="Consolas" panose="020B0609020204030204" pitchFamily="49" charset="0"/>
                <a:cs typeface="Consolas" panose="020B0609020204030204" pitchFamily="49" charset="0"/>
              </a:rPr>
              <a:t>istinct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cartesian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zip</a:t>
            </a:r>
          </a:p>
          <a:p>
            <a:endParaRPr lang="en-US" sz="1200" dirty="0">
              <a:latin typeface="Consolas" panose="020B0609020204030204" pitchFamily="49" charset="0"/>
              <a:cs typeface="Consolas" panose="020B0609020204030204" pitchFamily="49" charset="0"/>
            </a:endParaRPr>
          </a:p>
        </p:txBody>
      </p:sp>
      <p:sp>
        <p:nvSpPr>
          <p:cNvPr id="21" name="TextBox 20"/>
          <p:cNvSpPr txBox="1"/>
          <p:nvPr/>
        </p:nvSpPr>
        <p:spPr>
          <a:xfrm>
            <a:off x="5592189" y="4201746"/>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takeOrdered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 / I/O</a:t>
            </a:r>
            <a:endParaRPr lang="en-US" sz="1600" b="1" dirty="0"/>
          </a:p>
        </p:txBody>
      </p:sp>
      <p:sp>
        <p:nvSpPr>
          <p:cNvPr id="25" name="TextBox 24"/>
          <p:cNvSpPr txBox="1"/>
          <p:nvPr/>
        </p:nvSpPr>
        <p:spPr>
          <a:xfrm>
            <a:off x="8033508" y="4157259"/>
            <a:ext cx="3167892"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saveAsTextFile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saveAsSequenceFile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saveAsObjectFile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saveAsNewAPIHadoopDataset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saveAsNewAPIHadoopFile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22" name="TextBox 21"/>
          <p:cNvSpPr txBox="1"/>
          <p:nvPr/>
        </p:nvSpPr>
        <p:spPr>
          <a:xfrm>
            <a:off x="8057051" y="1566360"/>
            <a:ext cx="3261492" cy="230832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keyBy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zipWithIndex</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zipWithUniqueID</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zipPartitions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coalesce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repartition</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repartitionAndSortWithinPartitions</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pipe</a:t>
            </a: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8" name="Rounded Rectangle 37"/>
          <p:cNvSpPr/>
          <p:nvPr/>
        </p:nvSpPr>
        <p:spPr>
          <a:xfrm>
            <a:off x="3781478" y="5871415"/>
            <a:ext cx="1661610" cy="19570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781477" y="6069831"/>
            <a:ext cx="1661610" cy="164891"/>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781476" y="6237433"/>
            <a:ext cx="1661610" cy="17652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551603" y="4173442"/>
            <a:ext cx="1994183"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c</a:t>
            </a:r>
            <a:r>
              <a:rPr lang="en-US" sz="1200" dirty="0" smtClean="0">
                <a:latin typeface="Consolas" panose="020B0609020204030204" pitchFamily="49" charset="0"/>
                <a:cs typeface="Consolas" panose="020B0609020204030204" pitchFamily="49" charset="0"/>
              </a:rPr>
              <a:t>ount</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takeSample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max</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min</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sum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h</a:t>
            </a:r>
            <a:r>
              <a:rPr lang="en-US" sz="1200" dirty="0" smtClean="0">
                <a:latin typeface="Consolas" panose="020B0609020204030204" pitchFamily="49" charset="0"/>
                <a:cs typeface="Consolas" panose="020B0609020204030204" pitchFamily="49" charset="0"/>
              </a:rPr>
              <a:t>istogram</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m</a:t>
            </a:r>
            <a:r>
              <a:rPr lang="en-US" sz="1200" dirty="0" smtClean="0">
                <a:latin typeface="Consolas" panose="020B0609020204030204" pitchFamily="49" charset="0"/>
                <a:cs typeface="Consolas" panose="020B0609020204030204" pitchFamily="49" charset="0"/>
              </a:rPr>
              <a:t>ean</a:t>
            </a: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v</a:t>
            </a:r>
            <a:r>
              <a:rPr lang="en-US" sz="1200" dirty="0" smtClean="0">
                <a:latin typeface="Consolas" panose="020B0609020204030204" pitchFamily="49" charset="0"/>
                <a:cs typeface="Consolas" panose="020B0609020204030204" pitchFamily="49" charset="0"/>
              </a:rPr>
              <a:t>ariance</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stdev</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sampleVariance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1" name="TextBox 10"/>
          <p:cNvSpPr txBox="1"/>
          <p:nvPr/>
        </p:nvSpPr>
        <p:spPr>
          <a:xfrm>
            <a:off x="1511016" y="4178886"/>
            <a:ext cx="1994183"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reduce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collect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aggregate</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fold</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first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take</a:t>
            </a: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forEach</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a:latin typeface="Consolas" panose="020B0609020204030204" pitchFamily="49" charset="0"/>
                <a:cs typeface="Consolas" panose="020B0609020204030204" pitchFamily="49" charset="0"/>
              </a:rPr>
              <a:t>top</a:t>
            </a: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treeAggregate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treeReduce</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forEachPartition</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collectAsMap</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916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769135" y="46022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49628" y="4402235"/>
            <a:ext cx="605698" cy="400110"/>
          </a:xfrm>
          <a:prstGeom prst="rect">
            <a:avLst/>
          </a:prstGeom>
          <a:noFill/>
        </p:spPr>
        <p:txBody>
          <a:bodyPr wrap="square" rtlCol="0">
            <a:spAutoFit/>
          </a:bodyPr>
          <a:lstStyle/>
          <a:p>
            <a:r>
              <a:rPr lang="en-US" sz="2000" dirty="0" smtClean="0"/>
              <a:t>‘F’</a:t>
            </a:r>
            <a:endParaRPr lang="en-US" sz="1600" dirty="0"/>
          </a:p>
        </p:txBody>
      </p:sp>
      <p:cxnSp>
        <p:nvCxnSpPr>
          <p:cNvPr id="43" name="Straight Arrow Connector 42"/>
          <p:cNvCxnSpPr/>
          <p:nvPr/>
        </p:nvCxnSpPr>
        <p:spPr>
          <a:xfrm>
            <a:off x="5630051" y="3771046"/>
            <a:ext cx="1958852" cy="257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
        <p:nvSpPr>
          <p:cNvPr id="16" name="Rounded Rectangle 15"/>
          <p:cNvSpPr/>
          <p:nvPr/>
        </p:nvSpPr>
        <p:spPr>
          <a:xfrm>
            <a:off x="2385155" y="3440952"/>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60340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734400" y="2867843"/>
            <a:ext cx="2519122" cy="1079995"/>
            <a:chOff x="1734400" y="2867843"/>
            <a:chExt cx="2519122" cy="1079995"/>
          </a:xfrm>
        </p:grpSpPr>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grpSp>
      <p:grpSp>
        <p:nvGrpSpPr>
          <p:cNvPr id="10" name="Group 9"/>
          <p:cNvGrpSpPr/>
          <p:nvPr/>
        </p:nvGrpSpPr>
        <p:grpSpPr>
          <a:xfrm>
            <a:off x="7520591" y="3228486"/>
            <a:ext cx="2519122" cy="1079995"/>
            <a:chOff x="7203225" y="4828721"/>
            <a:chExt cx="2519122" cy="1079995"/>
          </a:xfrm>
        </p:grpSpPr>
        <p:sp>
          <p:nvSpPr>
            <p:cNvPr id="40" name="Rectangle 39"/>
            <p:cNvSpPr/>
            <p:nvPr/>
          </p:nvSpPr>
          <p:spPr>
            <a:xfrm>
              <a:off x="7203225" y="482872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560519" y="4833534"/>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216135" y="4840598"/>
              <a:ext cx="344792" cy="307777"/>
            </a:xfrm>
            <a:prstGeom prst="rect">
              <a:avLst/>
            </a:prstGeom>
            <a:solidFill>
              <a:srgbClr val="92D050"/>
            </a:solidFill>
          </p:spPr>
          <p:txBody>
            <a:bodyPr wrap="square" rtlCol="0">
              <a:spAutoFit/>
            </a:bodyPr>
            <a:lstStyle/>
            <a:p>
              <a:pPr algn="ctr"/>
              <a:r>
                <a:rPr lang="en-US" sz="1400" dirty="0"/>
                <a:t>A</a:t>
              </a:r>
            </a:p>
          </p:txBody>
        </p:sp>
      </p:grpSp>
      <p:sp>
        <p:nvSpPr>
          <p:cNvPr id="16" name="Rounded Rectangle 15"/>
          <p:cNvSpPr/>
          <p:nvPr/>
        </p:nvSpPr>
        <p:spPr>
          <a:xfrm>
            <a:off x="1995238" y="3129347"/>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cxnSp>
        <p:nvCxnSpPr>
          <p:cNvPr id="18" name="Straight Arrow Connector 17"/>
          <p:cNvCxnSpPr/>
          <p:nvPr/>
        </p:nvCxnSpPr>
        <p:spPr>
          <a:xfrm flipH="1">
            <a:off x="1379218" y="426662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59711" y="4066565"/>
            <a:ext cx="605698" cy="400110"/>
          </a:xfrm>
          <a:prstGeom prst="rect">
            <a:avLst/>
          </a:prstGeom>
          <a:noFill/>
        </p:spPr>
        <p:txBody>
          <a:bodyPr wrap="square" rtlCol="0">
            <a:spAutoFit/>
          </a:bodyPr>
          <a:lstStyle/>
          <a:p>
            <a:r>
              <a:rPr lang="en-US" sz="2000" dirty="0" smtClean="0"/>
              <a:t>‘A’</a:t>
            </a:r>
            <a:endParaRPr lang="en-US" sz="1600" dirty="0"/>
          </a:p>
        </p:txBody>
      </p:sp>
      <p:cxnSp>
        <p:nvCxnSpPr>
          <p:cNvPr id="43" name="Straight Arrow Connector 42"/>
          <p:cNvCxnSpPr/>
          <p:nvPr/>
        </p:nvCxnSpPr>
        <p:spPr>
          <a:xfrm>
            <a:off x="5212080" y="3429000"/>
            <a:ext cx="19828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nvGrpSpPr>
          <p:cNvPr id="13" name="Group 12"/>
          <p:cNvGrpSpPr/>
          <p:nvPr/>
        </p:nvGrpSpPr>
        <p:grpSpPr>
          <a:xfrm>
            <a:off x="7824616" y="3568791"/>
            <a:ext cx="2519122" cy="1079995"/>
            <a:chOff x="7436661" y="3529425"/>
            <a:chExt cx="2519122" cy="1079995"/>
          </a:xfrm>
        </p:grpSpPr>
        <p:sp>
          <p:nvSpPr>
            <p:cNvPr id="29" name="Rectangle 28"/>
            <p:cNvSpPr/>
            <p:nvPr/>
          </p:nvSpPr>
          <p:spPr>
            <a:xfrm>
              <a:off x="7436661" y="3529425"/>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00606" y="3529425"/>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451409" y="3536489"/>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gr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37425" y="3947837"/>
            <a:ext cx="2519122" cy="1079995"/>
            <a:chOff x="7660526" y="3985622"/>
            <a:chExt cx="2519122" cy="1079995"/>
          </a:xfrm>
        </p:grpSpPr>
        <p:sp>
          <p:nvSpPr>
            <p:cNvPr id="21" name="Rectangle 20"/>
            <p:cNvSpPr/>
            <p:nvPr/>
          </p:nvSpPr>
          <p:spPr>
            <a:xfrm>
              <a:off x="7660526" y="398562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75274" y="399268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024470" y="3985622"/>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grpSp>
    </p:spTree>
    <p:extLst>
      <p:ext uri="{BB962C8B-B14F-4D97-AF65-F5344CB8AC3E}">
        <p14:creationId xmlns:p14="http://schemas.microsoft.com/office/powerpoint/2010/main" val="153821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181653" y="2867842"/>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196401" y="287490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5" name="TextBox 44"/>
          <p:cNvSpPr txBox="1"/>
          <p:nvPr/>
        </p:nvSpPr>
        <p:spPr>
          <a:xfrm>
            <a:off x="7545597" y="2867842"/>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0" name="Rectangle 39"/>
          <p:cNvSpPr/>
          <p:nvPr/>
        </p:nvSpPr>
        <p:spPr>
          <a:xfrm>
            <a:off x="7520591" y="3228486"/>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877885" y="3233299"/>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33" name="TextBox 32"/>
          <p:cNvSpPr txBox="1"/>
          <p:nvPr/>
        </p:nvSpPr>
        <p:spPr>
          <a:xfrm>
            <a:off x="7533501" y="3240363"/>
            <a:ext cx="344792" cy="307777"/>
          </a:xfrm>
          <a:prstGeom prst="rect">
            <a:avLst/>
          </a:prstGeom>
          <a:solidFill>
            <a:srgbClr val="92D050"/>
          </a:solidFill>
        </p:spPr>
        <p:txBody>
          <a:bodyPr wrap="square" rtlCol="0">
            <a:spAutoFit/>
          </a:bodyPr>
          <a:lstStyle/>
          <a:p>
            <a:pPr algn="ctr"/>
            <a:r>
              <a:rPr lang="en-US" sz="1400" dirty="0"/>
              <a:t>A</a:t>
            </a:r>
          </a:p>
        </p:txBody>
      </p:sp>
      <p:sp>
        <p:nvSpPr>
          <p:cNvPr id="16" name="Rounded Rectangle 15"/>
          <p:cNvSpPr/>
          <p:nvPr/>
        </p:nvSpPr>
        <p:spPr>
          <a:xfrm>
            <a:off x="1594811" y="2738168"/>
            <a:ext cx="2777319" cy="1309967"/>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1734400" y="286784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6749" y="32310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794" y="1894625"/>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34400" y="2869122"/>
            <a:ext cx="650755"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22" name="TextBox 21"/>
          <p:cNvSpPr txBox="1"/>
          <p:nvPr/>
        </p:nvSpPr>
        <p:spPr>
          <a:xfrm>
            <a:off x="2126749" y="3229948"/>
            <a:ext cx="64935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17" name="TextBox 16"/>
          <p:cNvSpPr txBox="1"/>
          <p:nvPr/>
        </p:nvSpPr>
        <p:spPr>
          <a:xfrm>
            <a:off x="1022445" y="3870795"/>
            <a:ext cx="605698" cy="276999"/>
          </a:xfrm>
          <a:prstGeom prst="rect">
            <a:avLst/>
          </a:prstGeom>
          <a:noFill/>
        </p:spPr>
        <p:txBody>
          <a:bodyPr wrap="square" rtlCol="0">
            <a:spAutoFit/>
          </a:bodyPr>
          <a:lstStyle/>
          <a:p>
            <a:r>
              <a:rPr lang="en-US" sz="1200" dirty="0" smtClean="0"/>
              <a:t>emits</a:t>
            </a:r>
            <a:endParaRPr lang="en-US" sz="1200" dirty="0"/>
          </a:p>
        </p:txBody>
      </p:sp>
      <p:cxnSp>
        <p:nvCxnSpPr>
          <p:cNvPr id="18" name="Straight Arrow Connector 17"/>
          <p:cNvCxnSpPr/>
          <p:nvPr/>
        </p:nvCxnSpPr>
        <p:spPr>
          <a:xfrm flipH="1">
            <a:off x="978791" y="3899506"/>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284" y="3699451"/>
            <a:ext cx="605698" cy="400110"/>
          </a:xfrm>
          <a:prstGeom prst="rect">
            <a:avLst/>
          </a:prstGeom>
          <a:noFill/>
        </p:spPr>
        <p:txBody>
          <a:bodyPr wrap="square" rtlCol="0">
            <a:spAutoFit/>
          </a:bodyPr>
          <a:lstStyle/>
          <a:p>
            <a:r>
              <a:rPr lang="en-US" sz="2000" dirty="0" smtClean="0"/>
              <a:t>‘J’</a:t>
            </a:r>
            <a:endParaRPr lang="en-US" sz="1600" dirty="0"/>
          </a:p>
        </p:txBody>
      </p:sp>
      <p:cxnSp>
        <p:nvCxnSpPr>
          <p:cNvPr id="43" name="Straight Arrow Connector 42"/>
          <p:cNvCxnSpPr/>
          <p:nvPr/>
        </p:nvCxnSpPr>
        <p:spPr>
          <a:xfrm>
            <a:off x="4692316" y="2998269"/>
            <a:ext cx="2213810" cy="177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p:cNvSpPr/>
          <p:nvPr/>
        </p:nvSpPr>
        <p:spPr>
          <a:xfrm>
            <a:off x="2514794" y="356537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45878" y="3566403"/>
            <a:ext cx="568225" cy="305652"/>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12" name="Rectangle 11"/>
          <p:cNvSpPr/>
          <p:nvPr/>
        </p:nvSpPr>
        <p:spPr>
          <a:xfrm>
            <a:off x="2864353" y="394783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8685" y="3985622"/>
            <a:ext cx="820132"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29" name="Rectangle 28"/>
          <p:cNvSpPr/>
          <p:nvPr/>
        </p:nvSpPr>
        <p:spPr>
          <a:xfrm>
            <a:off x="7824616" y="3568791"/>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188561" y="3568791"/>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32" name="TextBox 31"/>
          <p:cNvSpPr txBox="1"/>
          <p:nvPr/>
        </p:nvSpPr>
        <p:spPr>
          <a:xfrm>
            <a:off x="7839364" y="3575855"/>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8546999" y="1894625"/>
            <a:ext cx="1419253" cy="400110"/>
          </a:xfrm>
          <a:prstGeom prst="rect">
            <a:avLst/>
          </a:prstGeom>
          <a:noFill/>
        </p:spPr>
        <p:txBody>
          <a:bodyPr wrap="square" rtlCol="0">
            <a:spAutoFit/>
          </a:bodyPr>
          <a:lstStyle/>
          <a:p>
            <a:r>
              <a:rPr lang="en-US" sz="2000" dirty="0" smtClean="0"/>
              <a:t>RDD: </a:t>
            </a:r>
            <a:r>
              <a:rPr lang="en-US" sz="2000" b="1" dirty="0">
                <a:solidFill>
                  <a:srgbClr val="E68042"/>
                </a:solidFill>
              </a:rPr>
              <a:t>y</a:t>
            </a:r>
          </a:p>
        </p:txBody>
      </p:sp>
      <p:pic>
        <p:nvPicPr>
          <p:cNvPr id="35" name="Picture 3" descr="C:\Dropbox\Databricks\images etc\green (Mobi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21" name="Rectangle 20"/>
          <p:cNvSpPr/>
          <p:nvPr/>
        </p:nvSpPr>
        <p:spPr>
          <a:xfrm>
            <a:off x="8237425" y="3947837"/>
            <a:ext cx="2519122" cy="1079995"/>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47410" y="3954901"/>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8601369" y="3947837"/>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Tree>
    <p:extLst>
      <p:ext uri="{BB962C8B-B14F-4D97-AF65-F5344CB8AC3E}">
        <p14:creationId xmlns:p14="http://schemas.microsoft.com/office/powerpoint/2010/main" val="194128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7681292" y="588273"/>
            <a:ext cx="1666988" cy="714669"/>
            <a:chOff x="8203699" y="983726"/>
            <a:chExt cx="1666988" cy="714669"/>
          </a:xfrm>
        </p:grpSpPr>
        <p:sp>
          <p:nvSpPr>
            <p:cNvPr id="35" name="Rectangle 34"/>
            <p:cNvSpPr/>
            <p:nvPr/>
          </p:nvSpPr>
          <p:spPr>
            <a:xfrm>
              <a:off x="8203699" y="983726"/>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213932" y="992454"/>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2" name="Title 1"/>
          <p:cNvSpPr>
            <a:spLocks noGrp="1"/>
          </p:cNvSpPr>
          <p:nvPr>
            <p:ph type="title"/>
          </p:nvPr>
        </p:nvSpPr>
        <p:spPr/>
        <p:txBody>
          <a:bodyPr/>
          <a:lstStyle/>
          <a:p>
            <a:r>
              <a:rPr lang="en-US" dirty="0" err="1" smtClean="0"/>
              <a:t>keyby</a:t>
            </a:r>
            <a:endParaRPr lang="en-US" dirty="0"/>
          </a:p>
        </p:txBody>
      </p:sp>
      <p:sp>
        <p:nvSpPr>
          <p:cNvPr id="3" name="Rectangle 2"/>
          <p:cNvSpPr/>
          <p:nvPr/>
        </p:nvSpPr>
        <p:spPr>
          <a:xfrm>
            <a:off x="7834322" y="7215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984927" y="875960"/>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0668" y="562307"/>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19310" y="6916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38" y="5496998"/>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62" y="4200174"/>
            <a:ext cx="564230" cy="564230"/>
          </a:xfrm>
          <a:prstGeom prst="rect">
            <a:avLst/>
          </a:prstGeom>
        </p:spPr>
      </p:pic>
      <p:cxnSp>
        <p:nvCxnSpPr>
          <p:cNvPr id="14" name="Straight Connector 13"/>
          <p:cNvCxnSpPr/>
          <p:nvPr/>
        </p:nvCxnSpPr>
        <p:spPr>
          <a:xfrm>
            <a:off x="11637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1090669" y="3297426"/>
            <a:ext cx="6216191" cy="738664"/>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(lambda w: w[0</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6717598" y="4594231"/>
            <a:ext cx="5474402" cy="95410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['John', 'Fred', 'Anna', 'James</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','John</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F</a:t>
            </a:r>
            <a:r>
              <a:rPr lang="en-US" sz="1400" dirty="0" err="1" smtClean="0">
                <a:latin typeface="Consolas" panose="020B0609020204030204" pitchFamily="49" charset="0"/>
                <a:cs typeface="Consolas" panose="020B0609020204030204" pitchFamily="49" charset="0"/>
              </a:rPr>
              <a:t>','Fred</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A</a:t>
            </a:r>
            <a:r>
              <a:rPr lang="en-US" sz="1400" dirty="0" err="1" smtClean="0">
                <a:latin typeface="Consolas" panose="020B0609020204030204" pitchFamily="49" charset="0"/>
                <a:cs typeface="Consolas" panose="020B0609020204030204" pitchFamily="49" charset="0"/>
              </a:rPr>
              <a:t>','Anna</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a:t>
            </a:r>
            <a:r>
              <a:rPr lang="en-US" sz="1400" dirty="0" err="1" smtClean="0">
                <a:latin typeface="Consolas" panose="020B0609020204030204" pitchFamily="49" charset="0"/>
                <a:cs typeface="Consolas" panose="020B0609020204030204" pitchFamily="49" charset="0"/>
              </a:rPr>
              <a:t>','James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5"/>
          <a:stretch>
            <a:fillRect/>
          </a:stretch>
        </p:blipFill>
        <p:spPr>
          <a:xfrm>
            <a:off x="8364494" y="3976314"/>
            <a:ext cx="542450" cy="542450"/>
          </a:xfrm>
          <a:prstGeom prst="rect">
            <a:avLst/>
          </a:prstGeom>
        </p:spPr>
      </p:pic>
      <p:sp>
        <p:nvSpPr>
          <p:cNvPr id="19" name="TextBox 18"/>
          <p:cNvSpPr txBox="1"/>
          <p:nvPr/>
        </p:nvSpPr>
        <p:spPr>
          <a:xfrm>
            <a:off x="5279036" y="158075"/>
            <a:ext cx="919522" cy="369332"/>
          </a:xfrm>
          <a:prstGeom prst="rect">
            <a:avLst/>
          </a:prstGeom>
          <a:noFill/>
        </p:spPr>
        <p:txBody>
          <a:bodyPr wrap="square" rtlCol="0">
            <a:spAutoFit/>
          </a:bodyPr>
          <a:lstStyle/>
          <a:p>
            <a:r>
              <a:rPr lang="en-US" dirty="0" smtClean="0"/>
              <a:t>RDD: </a:t>
            </a:r>
            <a:r>
              <a:rPr lang="en-US" b="1" dirty="0" smtClean="0">
                <a:solidFill>
                  <a:srgbClr val="1482AC"/>
                </a:solidFill>
              </a:rPr>
              <a:t>x</a:t>
            </a:r>
            <a:endParaRPr lang="en-US" b="1" dirty="0">
              <a:solidFill>
                <a:srgbClr val="1482AC"/>
              </a:solidFill>
            </a:endParaRPr>
          </a:p>
        </p:txBody>
      </p:sp>
      <p:sp>
        <p:nvSpPr>
          <p:cNvPr id="20" name="TextBox 19"/>
          <p:cNvSpPr txBox="1"/>
          <p:nvPr/>
        </p:nvSpPr>
        <p:spPr>
          <a:xfrm>
            <a:off x="8051299" y="152010"/>
            <a:ext cx="919522" cy="369332"/>
          </a:xfrm>
          <a:prstGeom prst="rect">
            <a:avLst/>
          </a:prstGeom>
          <a:noFill/>
        </p:spPr>
        <p:txBody>
          <a:bodyPr wrap="square" rtlCol="0">
            <a:spAutoFit/>
          </a:bodyPr>
          <a:lstStyle/>
          <a:p>
            <a:r>
              <a:rPr lang="en-US" dirty="0" smtClean="0"/>
              <a:t>RDD: </a:t>
            </a:r>
            <a:r>
              <a:rPr lang="en-US" b="1" dirty="0" smtClean="0">
                <a:solidFill>
                  <a:srgbClr val="E68042"/>
                </a:solidFill>
              </a:rPr>
              <a:t>y</a:t>
            </a:r>
            <a:endParaRPr lang="en-US" b="1" dirty="0">
              <a:solidFill>
                <a:srgbClr val="E68042"/>
              </a:solidFill>
            </a:endParaRPr>
          </a:p>
        </p:txBody>
      </p:sp>
      <p:sp>
        <p:nvSpPr>
          <p:cNvPr id="21" name="TextBox 20"/>
          <p:cNvSpPr txBox="1"/>
          <p:nvPr/>
        </p:nvSpPr>
        <p:spPr>
          <a:xfrm>
            <a:off x="6343700" y="462166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6354333" y="5041415"/>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25" name="TextBox 24"/>
          <p:cNvSpPr txBox="1"/>
          <p:nvPr/>
        </p:nvSpPr>
        <p:spPr>
          <a:xfrm>
            <a:off x="5907855" y="2180549"/>
            <a:ext cx="421709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keyBy</a:t>
            </a:r>
            <a:r>
              <a:rPr lang="en-US" sz="1400" b="1" dirty="0" smtClean="0">
                <a:latin typeface="Consolas" panose="020B0609020204030204" pitchFamily="49" charset="0"/>
                <a:cs typeface="Consolas" panose="020B0609020204030204" pitchFamily="49" charset="0"/>
              </a:rPr>
              <a:t>(</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459584" y="2567434"/>
            <a:ext cx="6958853" cy="646331"/>
          </a:xfrm>
          <a:prstGeom prst="rect">
            <a:avLst/>
          </a:prstGeom>
          <a:noFill/>
        </p:spPr>
        <p:txBody>
          <a:bodyPr wrap="square" rtlCol="0">
            <a:spAutoFit/>
          </a:bodyPr>
          <a:lstStyle/>
          <a:p>
            <a:r>
              <a:rPr lang="en-US" dirty="0" smtClean="0"/>
              <a:t>Create a </a:t>
            </a:r>
            <a:r>
              <a:rPr lang="en-US" b="1" u="sng" dirty="0" smtClean="0"/>
              <a:t>Pair RDD</a:t>
            </a:r>
            <a:r>
              <a:rPr lang="en-US" dirty="0" smtClean="0"/>
              <a:t>, forming one pair for each item in the original RDD. The pair’s key is calculated from the value via a user-supplied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160520" y="5214836"/>
            <a:ext cx="5632862" cy="954107"/>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("John", "Fred", "Anna", "James"))</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.keyBy</a:t>
            </a:r>
            <a:r>
              <a:rPr lang="en-US" sz="1400" dirty="0" smtClean="0">
                <a:latin typeface="Consolas" panose="020B0609020204030204" pitchFamily="49" charset="0"/>
                <a:ea typeface="Anonymous Pro" panose="02060609030202000504" pitchFamily="49" charset="0"/>
                <a:cs typeface="Consolas" panose="020B0609020204030204" pitchFamily="49" charset="0"/>
              </a:rPr>
              <a:t>(w </a:t>
            </a:r>
            <a:r>
              <a:rPr lang="en-US" sz="1400" dirty="0">
                <a:latin typeface="Consolas" panose="020B0609020204030204" pitchFamily="49" charset="0"/>
                <a:ea typeface="Anonymous Pro" panose="02060609030202000504" pitchFamily="49" charset="0"/>
                <a:cs typeface="Consolas" panose="020B0609020204030204" pitchFamily="49" charset="0"/>
              </a:rPr>
              <a:t>=&gt; </a:t>
            </a:r>
            <a:r>
              <a:rPr lang="en-US" sz="1400" dirty="0" err="1">
                <a:latin typeface="Consolas" panose="020B0609020204030204" pitchFamily="49" charset="0"/>
                <a:ea typeface="Anonymous Pro" panose="02060609030202000504" pitchFamily="49" charset="0"/>
                <a:cs typeface="Consolas" panose="020B0609020204030204" pitchFamily="49" charset="0"/>
              </a:rPr>
              <a:t>w.charAt</a:t>
            </a:r>
            <a:r>
              <a:rPr lang="en-US" sz="1400" dirty="0">
                <a:latin typeface="Consolas" panose="020B0609020204030204" pitchFamily="49" charset="0"/>
                <a:ea typeface="Anonymous Pro" panose="02060609030202000504" pitchFamily="49" charset="0"/>
                <a:cs typeface="Consolas" panose="020B0609020204030204" pitchFamily="49" charset="0"/>
              </a:rPr>
              <a:t>(0))</a:t>
            </a: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4" name="Rectangle 23"/>
          <p:cNvSpPr/>
          <p:nvPr/>
        </p:nvSpPr>
        <p:spPr>
          <a:xfrm>
            <a:off x="4971710" y="8440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24110" y="996468"/>
            <a:ext cx="1666985" cy="714668"/>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996475" y="887214"/>
            <a:ext cx="95561" cy="121941"/>
          </a:xfrm>
          <a:prstGeom prst="rect">
            <a:avLst/>
          </a:prstGeom>
          <a:solidFill>
            <a:srgbClr val="FFFF00"/>
          </a:solidFill>
        </p:spPr>
        <p:txBody>
          <a:bodyPr wrap="square" rtlCol="0">
            <a:spAutoFit/>
          </a:bodyPr>
          <a:lstStyle/>
          <a:p>
            <a:pPr algn="ctr"/>
            <a:endParaRPr lang="en-US" sz="1400" dirty="0">
              <a:solidFill>
                <a:schemeClr val="bg1"/>
              </a:solidFill>
            </a:endParaRPr>
          </a:p>
        </p:txBody>
      </p:sp>
      <p:grpSp>
        <p:nvGrpSpPr>
          <p:cNvPr id="4" name="Group 3"/>
          <p:cNvGrpSpPr/>
          <p:nvPr/>
        </p:nvGrpSpPr>
        <p:grpSpPr>
          <a:xfrm>
            <a:off x="8137327" y="1033477"/>
            <a:ext cx="1666988" cy="714669"/>
            <a:chOff x="8137327" y="1033477"/>
            <a:chExt cx="1666988" cy="714669"/>
          </a:xfrm>
        </p:grpSpPr>
        <p:sp>
          <p:nvSpPr>
            <p:cNvPr id="33" name="Rectangle 32"/>
            <p:cNvSpPr/>
            <p:nvPr/>
          </p:nvSpPr>
          <p:spPr>
            <a:xfrm>
              <a:off x="8137327" y="1033477"/>
              <a:ext cx="1666988" cy="714669"/>
            </a:xfrm>
            <a:prstGeom prst="rect">
              <a:avLst/>
            </a:prstGeom>
            <a:solidFill>
              <a:srgbClr val="E680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146552" y="1045393"/>
              <a:ext cx="95561" cy="121941"/>
            </a:xfrm>
            <a:prstGeom prst="rect">
              <a:avLst/>
            </a:prstGeom>
            <a:solidFill>
              <a:srgbClr val="7030A0"/>
            </a:solidFill>
          </p:spPr>
          <p:txBody>
            <a:bodyPr wrap="square" rtlCol="0">
              <a:spAutoFit/>
            </a:bodyPr>
            <a:lstStyle/>
            <a:p>
              <a:pPr algn="ctr"/>
              <a:endParaRPr lang="en-US" sz="1400" dirty="0">
                <a:solidFill>
                  <a:schemeClr val="bg1"/>
                </a:solidFill>
              </a:endParaRPr>
            </a:p>
          </p:txBody>
        </p:sp>
      </p:grpSp>
      <p:sp>
        <p:nvSpPr>
          <p:cNvPr id="34" name="TextBox 33"/>
          <p:cNvSpPr txBox="1"/>
          <p:nvPr/>
        </p:nvSpPr>
        <p:spPr>
          <a:xfrm>
            <a:off x="7843450" y="730768"/>
            <a:ext cx="95561" cy="121941"/>
          </a:xfrm>
          <a:prstGeom prst="rect">
            <a:avLst/>
          </a:prstGeom>
          <a:solidFill>
            <a:srgbClr val="92D050"/>
          </a:solidFill>
        </p:spPr>
        <p:txBody>
          <a:bodyPr wrap="square" rtlCol="0">
            <a:spAutoFit/>
          </a:bodyPr>
          <a:lstStyle/>
          <a:p>
            <a:pPr algn="ctr"/>
            <a:endParaRPr lang="en-US" sz="1400" dirty="0">
              <a:solidFill>
                <a:schemeClr val="bg1"/>
              </a:solidFill>
            </a:endParaRPr>
          </a:p>
        </p:txBody>
      </p:sp>
      <p:pic>
        <p:nvPicPr>
          <p:cNvPr id="30" name="Picture 3" descr="C:\Dropbox\Databricks\images etc\green (Mobil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40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67039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62" name="Rounded Rectangle 61"/>
          <p:cNvSpPr/>
          <p:nvPr/>
        </p:nvSpPr>
        <p:spPr>
          <a:xfrm>
            <a:off x="3870408" y="3133667"/>
            <a:ext cx="536587" cy="5304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flipH="1">
            <a:off x="3098859" y="440716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779352" y="4207109"/>
            <a:ext cx="605698" cy="400110"/>
          </a:xfrm>
          <a:prstGeom prst="rect">
            <a:avLst/>
          </a:prstGeom>
          <a:noFill/>
        </p:spPr>
        <p:txBody>
          <a:bodyPr wrap="square" rtlCol="0">
            <a:spAutoFit/>
          </a:bodyPr>
          <a:lstStyle/>
          <a:p>
            <a:r>
              <a:rPr lang="en-US" sz="2000" dirty="0"/>
              <a:t>1</a:t>
            </a:r>
            <a:endParaRPr lang="en-US" sz="1600" dirty="0"/>
          </a:p>
        </p:txBody>
      </p:sp>
    </p:spTree>
    <p:extLst>
      <p:ext uri="{BB962C8B-B14F-4D97-AF65-F5344CB8AC3E}">
        <p14:creationId xmlns:p14="http://schemas.microsoft.com/office/powerpoint/2010/main" val="308390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576789" y="2827893"/>
            <a:ext cx="546575" cy="512274"/>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805240" y="4101390"/>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85733" y="3901335"/>
            <a:ext cx="605698" cy="400110"/>
          </a:xfrm>
          <a:prstGeom prst="rect">
            <a:avLst/>
          </a:prstGeom>
          <a:noFill/>
        </p:spPr>
        <p:txBody>
          <a:bodyPr wrap="square" rtlCol="0">
            <a:spAutoFit/>
          </a:bodyPr>
          <a:lstStyle/>
          <a:p>
            <a:r>
              <a:rPr lang="en-US" sz="2000" dirty="0" smtClean="0"/>
              <a:t>0</a:t>
            </a:r>
            <a:endParaRPr lang="en-US" sz="16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83763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3232359" y="2503344"/>
            <a:ext cx="555738" cy="54307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460810" y="3776841"/>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41303" y="3576786"/>
            <a:ext cx="605698" cy="400110"/>
          </a:xfrm>
          <a:prstGeom prst="rect">
            <a:avLst/>
          </a:prstGeom>
          <a:noFill/>
        </p:spPr>
        <p:txBody>
          <a:bodyPr wrap="square" rtlCol="0">
            <a:spAutoFit/>
          </a:bodyPr>
          <a:lstStyle/>
          <a:p>
            <a:r>
              <a:rPr lang="en-US" sz="2000" dirty="0" smtClean="0"/>
              <a:t>0</a:t>
            </a:r>
            <a:endParaRPr lang="en-US" sz="1600" dirty="0"/>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432798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partitionby</a:t>
            </a:r>
            <a:endParaRPr lang="en-US" dirty="0"/>
          </a:p>
        </p:txBody>
      </p:sp>
      <p:sp>
        <p:nvSpPr>
          <p:cNvPr id="9" name="TextBox 8"/>
          <p:cNvSpPr txBox="1"/>
          <p:nvPr/>
        </p:nvSpPr>
        <p:spPr>
          <a:xfrm>
            <a:off x="38746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3061726"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1352"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cxnSp>
        <p:nvCxnSpPr>
          <p:cNvPr id="55" name="Straight Connector 54"/>
          <p:cNvCxnSpPr/>
          <p:nvPr/>
        </p:nvCxnSpPr>
        <p:spPr>
          <a:xfrm>
            <a:off x="2921267" y="3407621"/>
            <a:ext cx="381437" cy="403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0548"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34" name="TextBox 33"/>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46" name="Straight Connector 45"/>
          <p:cNvCxnSpPr/>
          <p:nvPr/>
        </p:nvCxnSpPr>
        <p:spPr>
          <a:xfrm>
            <a:off x="7768802" y="3380624"/>
            <a:ext cx="405298" cy="428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57836" y="1664104"/>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y</a:t>
            </a:r>
            <a:endParaRPr lang="en-US" sz="2000" b="1" dirty="0">
              <a:solidFill>
                <a:srgbClr val="1482AC"/>
              </a:solidFill>
            </a:endParaRPr>
          </a:p>
        </p:txBody>
      </p:sp>
      <p:cxnSp>
        <p:nvCxnSpPr>
          <p:cNvPr id="58" name="Straight Connector 57"/>
          <p:cNvCxnSpPr/>
          <p:nvPr/>
        </p:nvCxnSpPr>
        <p:spPr>
          <a:xfrm>
            <a:off x="8354009" y="4015141"/>
            <a:ext cx="502093" cy="4961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26758" y="2295816"/>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036384" y="2306999"/>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40" name="TextBox 39"/>
          <p:cNvSpPr txBox="1"/>
          <p:nvPr/>
        </p:nvSpPr>
        <p:spPr>
          <a:xfrm>
            <a:off x="8385580" y="2304748"/>
            <a:ext cx="1742369" cy="307777"/>
          </a:xfrm>
          <a:prstGeom prst="rect">
            <a:avLst/>
          </a:prstGeom>
          <a:noFill/>
        </p:spPr>
        <p:txBody>
          <a:bodyPr wrap="square" rtlCol="0">
            <a:spAutoFit/>
          </a:bodyPr>
          <a:lstStyle/>
          <a:p>
            <a:r>
              <a:rPr lang="en-US" sz="1400" dirty="0" smtClean="0">
                <a:solidFill>
                  <a:schemeClr val="bg1"/>
                </a:solidFill>
              </a:rPr>
              <a:t>“John”</a:t>
            </a:r>
            <a:endParaRPr lang="en-US" sz="1400" dirty="0">
              <a:solidFill>
                <a:schemeClr val="bg1"/>
              </a:solidFill>
            </a:endParaRPr>
          </a:p>
        </p:txBody>
      </p:sp>
      <p:sp>
        <p:nvSpPr>
          <p:cNvPr id="41" name="Rectangle 40"/>
          <p:cNvSpPr/>
          <p:nvPr/>
        </p:nvSpPr>
        <p:spPr>
          <a:xfrm>
            <a:off x="8311643"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322756" y="2611846"/>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61" name="TextBox 60"/>
          <p:cNvSpPr txBox="1"/>
          <p:nvPr/>
        </p:nvSpPr>
        <p:spPr>
          <a:xfrm>
            <a:off x="8666061" y="259514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
        <p:nvSpPr>
          <p:cNvPr id="48" name="Rectangle 47"/>
          <p:cNvSpPr/>
          <p:nvPr/>
        </p:nvSpPr>
        <p:spPr>
          <a:xfrm>
            <a:off x="8639689"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000731" y="2925680"/>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43" name="TextBox 42"/>
          <p:cNvSpPr txBox="1"/>
          <p:nvPr/>
        </p:nvSpPr>
        <p:spPr>
          <a:xfrm>
            <a:off x="8651534" y="2927931"/>
            <a:ext cx="344792" cy="307777"/>
          </a:xfrm>
          <a:prstGeom prst="rect">
            <a:avLst/>
          </a:prstGeom>
          <a:solidFill>
            <a:srgbClr val="92D050"/>
          </a:solidFill>
        </p:spPr>
        <p:txBody>
          <a:bodyPr wrap="square" rtlCol="0">
            <a:spAutoFit/>
          </a:bodyPr>
          <a:lstStyle/>
          <a:p>
            <a:pPr algn="ctr"/>
            <a:r>
              <a:rPr lang="en-US" sz="1400" dirty="0"/>
              <a:t>A</a:t>
            </a:r>
          </a:p>
        </p:txBody>
      </p:sp>
      <p:sp>
        <p:nvSpPr>
          <p:cNvPr id="59" name="Rectangle 58"/>
          <p:cNvSpPr/>
          <p:nvPr/>
        </p:nvSpPr>
        <p:spPr>
          <a:xfrm>
            <a:off x="8939254"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286465" y="3221450"/>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53" name="TextBox 52"/>
          <p:cNvSpPr txBox="1"/>
          <p:nvPr/>
        </p:nvSpPr>
        <p:spPr>
          <a:xfrm>
            <a:off x="8950402" y="3234953"/>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44" name="Rounded Rectangle 43"/>
          <p:cNvSpPr/>
          <p:nvPr/>
        </p:nvSpPr>
        <p:spPr>
          <a:xfrm>
            <a:off x="2936749" y="2174157"/>
            <a:ext cx="559385" cy="55956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flipH="1">
            <a:off x="2165200" y="3447654"/>
            <a:ext cx="52073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845693" y="3247599"/>
            <a:ext cx="605698" cy="400110"/>
          </a:xfrm>
          <a:prstGeom prst="rect">
            <a:avLst/>
          </a:prstGeom>
          <a:noFill/>
        </p:spPr>
        <p:txBody>
          <a:bodyPr wrap="square" rtlCol="0">
            <a:spAutoFit/>
          </a:bodyPr>
          <a:lstStyle/>
          <a:p>
            <a:r>
              <a:rPr lang="en-US" sz="2000" dirty="0"/>
              <a:t>1</a:t>
            </a:r>
            <a:endParaRPr lang="en-US" sz="1600" dirty="0"/>
          </a:p>
        </p:txBody>
      </p:sp>
      <p:sp>
        <p:nvSpPr>
          <p:cNvPr id="36" name="Rectangle 35"/>
          <p:cNvSpPr/>
          <p:nvPr/>
        </p:nvSpPr>
        <p:spPr>
          <a:xfrm>
            <a:off x="3346611" y="260597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424537" y="395014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9519" y="2617262"/>
            <a:ext cx="1067912" cy="307777"/>
          </a:xfrm>
          <a:prstGeom prst="rect">
            <a:avLst/>
          </a:prstGeom>
          <a:noFill/>
        </p:spPr>
        <p:txBody>
          <a:bodyPr wrap="square" rtlCol="0">
            <a:spAutoFit/>
          </a:bodyPr>
          <a:lstStyle/>
          <a:p>
            <a:r>
              <a:rPr lang="en-US" sz="1400" dirty="0" smtClean="0">
                <a:solidFill>
                  <a:schemeClr val="bg1"/>
                </a:solidFill>
              </a:rPr>
              <a:t>“Anna”</a:t>
            </a:r>
            <a:endParaRPr lang="en-US" sz="1400" dirty="0">
              <a:solidFill>
                <a:schemeClr val="bg1"/>
              </a:solidFill>
            </a:endParaRPr>
          </a:p>
        </p:txBody>
      </p:sp>
      <p:sp>
        <p:nvSpPr>
          <p:cNvPr id="22" name="TextBox 21"/>
          <p:cNvSpPr txBox="1"/>
          <p:nvPr/>
        </p:nvSpPr>
        <p:spPr>
          <a:xfrm>
            <a:off x="3365135" y="2624326"/>
            <a:ext cx="344792" cy="307777"/>
          </a:xfrm>
          <a:prstGeom prst="rect">
            <a:avLst/>
          </a:prstGeom>
          <a:solidFill>
            <a:srgbClr val="92D050"/>
          </a:solidFill>
        </p:spPr>
        <p:txBody>
          <a:bodyPr wrap="square" rtlCol="0">
            <a:spAutoFit/>
          </a:bodyPr>
          <a:lstStyle/>
          <a:p>
            <a:pPr algn="ctr"/>
            <a:r>
              <a:rPr lang="en-US" sz="1400" dirty="0"/>
              <a:t>A</a:t>
            </a:r>
          </a:p>
        </p:txBody>
      </p:sp>
      <p:sp>
        <p:nvSpPr>
          <p:cNvPr id="37" name="Rectangle 36"/>
          <p:cNvSpPr/>
          <p:nvPr/>
        </p:nvSpPr>
        <p:spPr>
          <a:xfrm>
            <a:off x="3674657" y="2912649"/>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777978" y="4304879"/>
            <a:ext cx="209575" cy="2216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39447" y="2919066"/>
            <a:ext cx="1067912" cy="307777"/>
          </a:xfrm>
          <a:prstGeom prst="rect">
            <a:avLst/>
          </a:prstGeom>
          <a:noFill/>
        </p:spPr>
        <p:txBody>
          <a:bodyPr wrap="square" rtlCol="0">
            <a:spAutoFit/>
          </a:bodyPr>
          <a:lstStyle/>
          <a:p>
            <a:r>
              <a:rPr lang="en-US" sz="1400" dirty="0" smtClean="0">
                <a:solidFill>
                  <a:schemeClr val="bg1"/>
                </a:solidFill>
              </a:rPr>
              <a:t>“Fred”</a:t>
            </a:r>
            <a:endParaRPr lang="en-US" sz="1400" dirty="0">
              <a:solidFill>
                <a:schemeClr val="bg1"/>
              </a:solidFill>
            </a:endParaRPr>
          </a:p>
        </p:txBody>
      </p:sp>
      <p:sp>
        <p:nvSpPr>
          <p:cNvPr id="24" name="TextBox 23"/>
          <p:cNvSpPr txBox="1"/>
          <p:nvPr/>
        </p:nvSpPr>
        <p:spPr>
          <a:xfrm>
            <a:off x="3690250" y="2926130"/>
            <a:ext cx="344792" cy="307777"/>
          </a:xfrm>
          <a:prstGeom prst="rect">
            <a:avLst/>
          </a:prstGeom>
          <a:solidFill>
            <a:srgbClr val="FFFF00"/>
          </a:solidFill>
        </p:spPr>
        <p:txBody>
          <a:bodyPr wrap="square" rtlCol="0">
            <a:spAutoFit/>
          </a:bodyPr>
          <a:lstStyle/>
          <a:p>
            <a:pPr algn="ctr"/>
            <a:r>
              <a:rPr lang="en-US" sz="1400" dirty="0" smtClean="0"/>
              <a:t>F</a:t>
            </a:r>
            <a:endParaRPr lang="en-US" sz="1400" dirty="0"/>
          </a:p>
        </p:txBody>
      </p:sp>
      <p:sp>
        <p:nvSpPr>
          <p:cNvPr id="38" name="Rectangle 37"/>
          <p:cNvSpPr/>
          <p:nvPr/>
        </p:nvSpPr>
        <p:spPr>
          <a:xfrm>
            <a:off x="3974222" y="322145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982740" y="3228167"/>
            <a:ext cx="344792" cy="307777"/>
          </a:xfrm>
          <a:prstGeom prst="rect">
            <a:avLst/>
          </a:prstGeom>
          <a:solidFill>
            <a:srgbClr val="7030A0"/>
          </a:solidFill>
        </p:spPr>
        <p:txBody>
          <a:bodyPr wrap="square" rtlCol="0">
            <a:spAutoFit/>
          </a:bodyPr>
          <a:lstStyle/>
          <a:p>
            <a:pPr algn="ctr"/>
            <a:r>
              <a:rPr lang="en-US" sz="1400" dirty="0" smtClean="0">
                <a:solidFill>
                  <a:schemeClr val="bg1"/>
                </a:solidFill>
              </a:rPr>
              <a:t>J</a:t>
            </a:r>
            <a:endParaRPr lang="en-US" sz="1400" dirty="0">
              <a:solidFill>
                <a:schemeClr val="bg1"/>
              </a:solidFill>
            </a:endParaRPr>
          </a:p>
        </p:txBody>
      </p:sp>
      <p:sp>
        <p:nvSpPr>
          <p:cNvPr id="27" name="TextBox 26"/>
          <p:cNvSpPr txBox="1"/>
          <p:nvPr/>
        </p:nvSpPr>
        <p:spPr>
          <a:xfrm>
            <a:off x="4336749" y="3225916"/>
            <a:ext cx="1742369" cy="307777"/>
          </a:xfrm>
          <a:prstGeom prst="rect">
            <a:avLst/>
          </a:prstGeom>
          <a:noFill/>
        </p:spPr>
        <p:txBody>
          <a:bodyPr wrap="square" rtlCol="0">
            <a:spAutoFit/>
          </a:bodyPr>
          <a:lstStyle/>
          <a:p>
            <a:r>
              <a:rPr lang="en-US" sz="1400" dirty="0" smtClean="0">
                <a:solidFill>
                  <a:schemeClr val="bg1"/>
                </a:solidFill>
              </a:rPr>
              <a:t>“James”</a:t>
            </a:r>
            <a:endParaRPr lang="en-US" sz="1400" dirty="0">
              <a:solidFill>
                <a:schemeClr val="bg1"/>
              </a:solidFill>
            </a:endParaRPr>
          </a:p>
        </p:txBody>
      </p:sp>
    </p:spTree>
    <p:extLst>
      <p:ext uri="{BB962C8B-B14F-4D97-AF65-F5344CB8AC3E}">
        <p14:creationId xmlns:p14="http://schemas.microsoft.com/office/powerpoint/2010/main" val="116671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1" y="4364449"/>
            <a:ext cx="564230" cy="564230"/>
          </a:xfrm>
          <a:prstGeom prst="rect">
            <a:avLst/>
          </a:prstGeom>
        </p:spPr>
      </p:pic>
      <p:sp>
        <p:nvSpPr>
          <p:cNvPr id="15" name="TextBox 14"/>
          <p:cNvSpPr txBox="1"/>
          <p:nvPr/>
        </p:nvSpPr>
        <p:spPr>
          <a:xfrm>
            <a:off x="1244578" y="4097599"/>
            <a:ext cx="7842959" cy="1384995"/>
          </a:xfrm>
          <a:prstGeom prst="rect">
            <a:avLst/>
          </a:prstGeom>
          <a:noFill/>
        </p:spPr>
        <p:txBody>
          <a:bodyPr wrap="square" rtlCol="0">
            <a:spAutoFit/>
          </a:bodyPr>
          <a:lstStyle/>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','James</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smtClean="0">
                <a:latin typeface="Consolas" panose="020B0609020204030204" pitchFamily="49" charset="0"/>
                <a:ea typeface="Anonymous Pro" panose="02060609030202000504" pitchFamily="49" charset="0"/>
                <a:cs typeface="Consolas" panose="020B0609020204030204" pitchFamily="49" charset="0"/>
              </a:rPr>
              <a:t>')], 3)</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.partitionBy</a:t>
            </a:r>
            <a:r>
              <a:rPr lang="en-US" sz="1400" dirty="0" smtClean="0">
                <a:latin typeface="Consolas" panose="020B0609020204030204" pitchFamily="49" charset="0"/>
                <a:ea typeface="Anonymous Pro" panose="02060609030202000504" pitchFamily="49" charset="0"/>
                <a:cs typeface="Consolas" panose="020B0609020204030204" pitchFamily="49" charset="0"/>
              </a:rPr>
              <a:t>(2, lambda </a:t>
            </a:r>
            <a:r>
              <a:rPr lang="en-US" sz="1400" dirty="0">
                <a:latin typeface="Consolas" panose="020B0609020204030204" pitchFamily="49" charset="0"/>
                <a:ea typeface="Anonymous Pro" panose="02060609030202000504" pitchFamily="49" charset="0"/>
                <a:cs typeface="Consolas" panose="020B0609020204030204" pitchFamily="49" charset="0"/>
              </a:rPr>
              <a:t>w: 0 if w[0] &lt; 'H' else 1</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smtClean="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[[('J', 'James')], [('F', 'Fred')],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 'Anna'), ('J', 'John</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a:t>
            </a:r>
            <a:r>
              <a:rPr lang="en-US" sz="1400" dirty="0" smtClean="0">
                <a:latin typeface="Consolas" panose="020B0609020204030204" pitchFamily="49" charset="0"/>
                <a:cs typeface="Consolas" panose="020B0609020204030204" pitchFamily="49" charset="0"/>
              </a:rPr>
              <a:t>', 'Anna'), (</a:t>
            </a:r>
            <a:r>
              <a:rPr lang="en-US" sz="1400" dirty="0">
                <a:latin typeface="Consolas" panose="020B0609020204030204" pitchFamily="49" charset="0"/>
                <a:cs typeface="Consolas" panose="020B0609020204030204" pitchFamily="49" charset="0"/>
              </a:rPr>
              <a:t>'F</a:t>
            </a:r>
            <a:r>
              <a:rPr lang="en-US" sz="1400" dirty="0" smtClean="0">
                <a:latin typeface="Consolas" panose="020B0609020204030204" pitchFamily="49" charset="0"/>
                <a:cs typeface="Consolas" panose="020B0609020204030204" pitchFamily="49" charset="0"/>
              </a:rPr>
              <a:t>', 'Fred')],</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'James'), (</a:t>
            </a:r>
            <a:r>
              <a:rPr lang="en-US" sz="1400" dirty="0">
                <a:latin typeface="Consolas" panose="020B0609020204030204" pitchFamily="49" charset="0"/>
                <a:cs typeface="Consolas" panose="020B0609020204030204" pitchFamily="49" charset="0"/>
              </a:rPr>
              <a:t>'J</a:t>
            </a:r>
            <a:r>
              <a:rPr lang="en-US" sz="1400" dirty="0" smtClean="0">
                <a:latin typeface="Consolas" panose="020B0609020204030204" pitchFamily="49" charset="0"/>
                <a:cs typeface="Consolas" panose="020B0609020204030204" pitchFamily="49" charset="0"/>
              </a:rPr>
              <a:t>', 'John</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7391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576573" y="2190119"/>
            <a:ext cx="1738127" cy="36068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576573" y="2917278"/>
            <a:ext cx="1738127" cy="15688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405825" y="266572"/>
            <a:ext cx="820461" cy="190552"/>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60128" y="167296"/>
            <a:ext cx="1252555" cy="369332"/>
          </a:xfrm>
          <a:prstGeom prst="rect">
            <a:avLst/>
          </a:prstGeom>
          <a:noFill/>
        </p:spPr>
        <p:txBody>
          <a:bodyPr wrap="square" rtlCol="0">
            <a:spAutoFit/>
          </a:bodyPr>
          <a:lstStyle/>
          <a:p>
            <a:r>
              <a:rPr lang="en-US" dirty="0" smtClean="0"/>
              <a:t>= medium</a:t>
            </a:r>
            <a:endParaRPr lang="en-US" dirty="0"/>
          </a:p>
        </p:txBody>
      </p:sp>
      <p:sp>
        <p:nvSpPr>
          <p:cNvPr id="28" name="Rounded Rectangle 27"/>
          <p:cNvSpPr/>
          <p:nvPr/>
        </p:nvSpPr>
        <p:spPr>
          <a:xfrm>
            <a:off x="3611503" y="4622091"/>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611502" y="4792982"/>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611501" y="4963873"/>
            <a:ext cx="225362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611336" y="1624617"/>
            <a:ext cx="1905168"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3611501" y="1610569"/>
            <a:ext cx="1441733" cy="171450"/>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75367" y="531644"/>
            <a:ext cx="8370508" cy="584775"/>
          </a:xfrm>
          <a:prstGeom prst="rect">
            <a:avLst/>
          </a:prstGeom>
          <a:noFill/>
        </p:spPr>
        <p:txBody>
          <a:bodyPr wrap="square" rtlCol="0">
            <a:spAutoFit/>
          </a:bodyPr>
          <a:lstStyle/>
          <a:p>
            <a:r>
              <a:rPr lang="en-US" sz="3200" dirty="0" smtClean="0"/>
              <a:t>Essential Core &amp; Intermediate </a:t>
            </a:r>
            <a:r>
              <a:rPr lang="en-US" sz="3200" dirty="0" err="1" smtClean="0"/>
              <a:t>PairRDD</a:t>
            </a:r>
            <a:r>
              <a:rPr lang="en-US" sz="3200" dirty="0" smtClean="0"/>
              <a:t> Operations</a:t>
            </a:r>
            <a:endParaRPr lang="en-US" sz="3200" dirty="0"/>
          </a:p>
        </p:txBody>
      </p:sp>
      <p:sp>
        <p:nvSpPr>
          <p:cNvPr id="4" name="Title 1"/>
          <p:cNvSpPr txBox="1">
            <a:spLocks/>
          </p:cNvSpPr>
          <p:nvPr/>
        </p:nvSpPr>
        <p:spPr>
          <a:xfrm rot="16200000">
            <a:off x="-111044" y="2002445"/>
            <a:ext cx="2508087" cy="73603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Transformations</a:t>
            </a:r>
            <a:endParaRPr lang="en-US" sz="2800" dirty="0"/>
          </a:p>
        </p:txBody>
      </p:sp>
      <p:pic>
        <p:nvPicPr>
          <p:cNvPr id="5"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50892" y="2210386"/>
            <a:ext cx="2147516" cy="512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upload.wikimedia.org/wikipedia/commons/thumb/c/c4/BJJ_White_Belt.svg/479px-BJJ_White_Bel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586" y="215800"/>
            <a:ext cx="785227" cy="2274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rot="16200000">
            <a:off x="427713" y="4584537"/>
            <a:ext cx="1185339" cy="49080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smtClean="0"/>
              <a:t>Actions</a:t>
            </a:r>
            <a:endParaRPr lang="en-US" sz="2800" dirty="0"/>
          </a:p>
        </p:txBody>
      </p:sp>
      <p:pic>
        <p:nvPicPr>
          <p:cNvPr id="8" name="Picture 2" descr="http://inwallspeakers1.com/wp-content/uploads/2014/07/printer-icon-transpar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66" y="5422608"/>
            <a:ext cx="670349" cy="59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19370" y="1194657"/>
            <a:ext cx="886933" cy="338554"/>
          </a:xfrm>
          <a:prstGeom prst="rect">
            <a:avLst/>
          </a:prstGeom>
          <a:noFill/>
        </p:spPr>
        <p:txBody>
          <a:bodyPr wrap="square" rtlCol="0">
            <a:spAutoFit/>
          </a:bodyPr>
          <a:lstStyle/>
          <a:p>
            <a:r>
              <a:rPr lang="en-US" sz="1600" b="1" dirty="0" smtClean="0"/>
              <a:t>General</a:t>
            </a:r>
            <a:endParaRPr lang="en-US" sz="1600" b="1" dirty="0"/>
          </a:p>
        </p:txBody>
      </p:sp>
      <p:cxnSp>
        <p:nvCxnSpPr>
          <p:cNvPr id="10" name="Straight Connector 9"/>
          <p:cNvCxnSpPr/>
          <p:nvPr/>
        </p:nvCxnSpPr>
        <p:spPr>
          <a:xfrm>
            <a:off x="1511017" y="3914775"/>
            <a:ext cx="9242708"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551603" y="1546100"/>
            <a:ext cx="1572847"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sampleByKey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4" name="TextBox 13"/>
          <p:cNvSpPr txBox="1"/>
          <p:nvPr/>
        </p:nvSpPr>
        <p:spPr>
          <a:xfrm>
            <a:off x="3551603" y="1149973"/>
            <a:ext cx="1826367" cy="338554"/>
          </a:xfrm>
          <a:prstGeom prst="rect">
            <a:avLst/>
          </a:prstGeom>
          <a:noFill/>
        </p:spPr>
        <p:txBody>
          <a:bodyPr wrap="square" rtlCol="0">
            <a:spAutoFit/>
          </a:bodyPr>
          <a:lstStyle/>
          <a:p>
            <a:r>
              <a:rPr lang="en-US" sz="1600" b="1" dirty="0" smtClean="0"/>
              <a:t>Math / Statistical</a:t>
            </a:r>
            <a:endParaRPr lang="en-US" sz="1600" b="1" dirty="0"/>
          </a:p>
        </p:txBody>
      </p:sp>
      <p:pic>
        <p:nvPicPr>
          <p:cNvPr id="16" name="Picture 3" descr="C:\Dropbox\Databricks\images etc\479px-Blue_bel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970" y="247700"/>
            <a:ext cx="749992" cy="2466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897813" y="132137"/>
            <a:ext cx="920270" cy="369332"/>
          </a:xfrm>
          <a:prstGeom prst="rect">
            <a:avLst/>
          </a:prstGeom>
          <a:noFill/>
        </p:spPr>
        <p:txBody>
          <a:bodyPr wrap="square" rtlCol="0">
            <a:spAutoFit/>
          </a:bodyPr>
          <a:lstStyle/>
          <a:p>
            <a:r>
              <a:rPr lang="en-US" dirty="0" smtClean="0"/>
              <a:t>= easy</a:t>
            </a:r>
            <a:endParaRPr lang="en-US" dirty="0"/>
          </a:p>
        </p:txBody>
      </p:sp>
      <p:sp>
        <p:nvSpPr>
          <p:cNvPr id="19" name="TextBox 18"/>
          <p:cNvSpPr txBox="1"/>
          <p:nvPr/>
        </p:nvSpPr>
        <p:spPr>
          <a:xfrm>
            <a:off x="5545786" y="1143074"/>
            <a:ext cx="2130338" cy="338554"/>
          </a:xfrm>
          <a:prstGeom prst="rect">
            <a:avLst/>
          </a:prstGeom>
          <a:noFill/>
        </p:spPr>
        <p:txBody>
          <a:bodyPr wrap="square" rtlCol="0">
            <a:spAutoFit/>
          </a:bodyPr>
          <a:lstStyle/>
          <a:p>
            <a:r>
              <a:rPr lang="en-US" sz="1600" b="1" dirty="0" smtClean="0"/>
              <a:t>Set Theory / Relational </a:t>
            </a:r>
            <a:endParaRPr lang="en-US" sz="1600" b="1" dirty="0"/>
          </a:p>
        </p:txBody>
      </p:sp>
      <p:sp>
        <p:nvSpPr>
          <p:cNvPr id="23" name="TextBox 22"/>
          <p:cNvSpPr txBox="1"/>
          <p:nvPr/>
        </p:nvSpPr>
        <p:spPr>
          <a:xfrm>
            <a:off x="7896788" y="1149973"/>
            <a:ext cx="2130338" cy="338554"/>
          </a:xfrm>
          <a:prstGeom prst="rect">
            <a:avLst/>
          </a:prstGeom>
          <a:noFill/>
        </p:spPr>
        <p:txBody>
          <a:bodyPr wrap="square" rtlCol="0">
            <a:spAutoFit/>
          </a:bodyPr>
          <a:lstStyle/>
          <a:p>
            <a:r>
              <a:rPr lang="en-US" sz="1600" b="1" dirty="0" smtClean="0"/>
              <a:t>Data Structure</a:t>
            </a:r>
            <a:endParaRPr lang="en-US" sz="1600" b="1" dirty="0"/>
          </a:p>
        </p:txBody>
      </p:sp>
      <p:sp>
        <p:nvSpPr>
          <p:cNvPr id="43" name="TextBox 42"/>
          <p:cNvSpPr txBox="1"/>
          <p:nvPr/>
        </p:nvSpPr>
        <p:spPr>
          <a:xfrm>
            <a:off x="1511017" y="4174848"/>
            <a:ext cx="163223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keys</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values</a:t>
            </a: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p:txBody>
      </p:sp>
      <p:sp>
        <p:nvSpPr>
          <p:cNvPr id="44" name="TextBox 43"/>
          <p:cNvSpPr txBox="1"/>
          <p:nvPr/>
        </p:nvSpPr>
        <p:spPr>
          <a:xfrm>
            <a:off x="8045344" y="1566526"/>
            <a:ext cx="175057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partitionBy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35" name="Rounded Rectangle 34"/>
          <p:cNvSpPr/>
          <p:nvPr/>
        </p:nvSpPr>
        <p:spPr>
          <a:xfrm>
            <a:off x="1576573" y="2544770"/>
            <a:ext cx="1738127" cy="174545"/>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610362" y="5134765"/>
            <a:ext cx="2253623" cy="197804"/>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3610361" y="5310756"/>
            <a:ext cx="2253623" cy="192703"/>
          </a:xfrm>
          <a:prstGeom prst="roundRect">
            <a:avLst/>
          </a:prstGeom>
          <a:solidFill>
            <a:srgbClr val="CFEDF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56411" y="4174847"/>
            <a:ext cx="249860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countByValue</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countByValueApprox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countApproxDistinctByKey</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countByKeyApprox</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sampleByKeyExact</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46" name="TextBox 45"/>
          <p:cNvSpPr txBox="1"/>
          <p:nvPr/>
        </p:nvSpPr>
        <p:spPr>
          <a:xfrm>
            <a:off x="5545786" y="1557772"/>
            <a:ext cx="2242860"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cogroup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groupWith</a:t>
            </a:r>
            <a:r>
              <a:rPr lang="en-US" sz="1200" dirty="0">
                <a:latin typeface="Consolas" panose="020B0609020204030204" pitchFamily="49" charset="0"/>
                <a:cs typeface="Consolas" panose="020B0609020204030204" pitchFamily="49" charset="0"/>
              </a:rPr>
              <a:t>)</a:t>
            </a:r>
          </a:p>
          <a:p>
            <a:pPr marL="171450" indent="-171450">
              <a:buFont typeface="Arial" panose="020B0604020202020204" pitchFamily="34" charset="0"/>
              <a:buChar char="•"/>
            </a:pPr>
            <a:r>
              <a:rPr lang="en-US" sz="1200" dirty="0" smtClean="0">
                <a:latin typeface="Consolas" panose="020B0609020204030204" pitchFamily="49" charset="0"/>
                <a:cs typeface="Consolas" panose="020B0609020204030204" pitchFamily="49" charset="0"/>
              </a:rPr>
              <a:t>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subtractByKey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fullOuterJoin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leftOuterJoin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a:latin typeface="Consolas" panose="020B0609020204030204" pitchFamily="49" charset="0"/>
                <a:cs typeface="Consolas" panose="020B0609020204030204" pitchFamily="49" charset="0"/>
              </a:rPr>
              <a:t>rightOuterJoin</a:t>
            </a:r>
            <a:endParaRPr lang="en-US" sz="1200" dirty="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
        <p:nvSpPr>
          <p:cNvPr id="12" name="TextBox 11"/>
          <p:cNvSpPr txBox="1"/>
          <p:nvPr/>
        </p:nvSpPr>
        <p:spPr>
          <a:xfrm>
            <a:off x="1511017" y="1566526"/>
            <a:ext cx="2143538"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flatMapValues</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groupByKey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reduceByKeyLocally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foldByKey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aggregateByKey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sortByKey</a:t>
            </a:r>
            <a:endParaRPr lang="en-US" sz="1200" dirty="0" smtClean="0">
              <a:latin typeface="Consolas" panose="020B0609020204030204" pitchFamily="49" charset="0"/>
              <a:cs typeface="Consolas" panose="020B0609020204030204" pitchFamily="49" charset="0"/>
            </a:endParaRPr>
          </a:p>
          <a:p>
            <a:pPr marL="171450" indent="-171450">
              <a:buFont typeface="Arial" panose="020B0604020202020204" pitchFamily="34" charset="0"/>
              <a:buChar char="•"/>
            </a:pPr>
            <a:r>
              <a:rPr lang="en-US" sz="1200" dirty="0" err="1" smtClean="0">
                <a:latin typeface="Consolas" panose="020B0609020204030204" pitchFamily="49" charset="0"/>
                <a:cs typeface="Consolas" panose="020B0609020204030204" pitchFamily="49" charset="0"/>
              </a:rPr>
              <a:t>combineByKey</a:t>
            </a:r>
            <a:endParaRPr lang="en-US" sz="1200" dirty="0" smtClean="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7455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partitionby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15" y="4274018"/>
            <a:ext cx="384473" cy="566349"/>
          </a:xfrm>
          <a:prstGeom prst="rect">
            <a:avLst/>
          </a:prstGeom>
        </p:spPr>
      </p:pic>
      <p:sp>
        <p:nvSpPr>
          <p:cNvPr id="17" name="TextBox 16"/>
          <p:cNvSpPr txBox="1"/>
          <p:nvPr/>
        </p:nvSpPr>
        <p:spPr>
          <a:xfrm>
            <a:off x="8169662" y="4481240"/>
            <a:ext cx="4913764" cy="1169551"/>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smtClean="0">
                <a:latin typeface="Consolas" panose="020B0609020204030204" pitchFamily="49" charset="0"/>
                <a:cs typeface="Consolas" panose="020B0609020204030204" pitchFamily="49" charset="0"/>
              </a:rPr>
              <a:t>)))</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Array(Array((</a:t>
            </a:r>
            <a:r>
              <a:rPr lang="en-US" sz="1400" dirty="0" err="1">
                <a:latin typeface="Consolas" panose="020B0609020204030204" pitchFamily="49" charset="0"/>
                <a:cs typeface="Consolas" panose="020B0609020204030204" pitchFamily="49" charset="0"/>
              </a:rPr>
              <a:t>F,Fred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A,Anna</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Array</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J,John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J,James</a:t>
            </a:r>
            <a:r>
              <a:rPr lang="en-US" sz="1400" dirty="0">
                <a:latin typeface="Consolas" panose="020B0609020204030204" pitchFamily="49" charset="0"/>
                <a:cs typeface="Consolas" panose="020B0609020204030204" pitchFamily="49" charset="0"/>
              </a:rPr>
              <a:t>)))</a:t>
            </a:r>
          </a:p>
        </p:txBody>
      </p:sp>
      <p:pic>
        <p:nvPicPr>
          <p:cNvPr id="18" name="Picture 17"/>
          <p:cNvPicPr>
            <a:picLocks noChangeAspect="1"/>
          </p:cNvPicPr>
          <p:nvPr/>
        </p:nvPicPr>
        <p:blipFill>
          <a:blip r:embed="rId4"/>
          <a:stretch>
            <a:fillRect/>
          </a:stretch>
        </p:blipFill>
        <p:spPr>
          <a:xfrm>
            <a:off x="8913841" y="3815581"/>
            <a:ext cx="542450" cy="542450"/>
          </a:xfrm>
          <a:prstGeom prst="rect">
            <a:avLst/>
          </a:prstGeom>
        </p:spPr>
      </p:pic>
      <p:sp>
        <p:nvSpPr>
          <p:cNvPr id="21" name="TextBox 20"/>
          <p:cNvSpPr txBox="1"/>
          <p:nvPr/>
        </p:nvSpPr>
        <p:spPr>
          <a:xfrm>
            <a:off x="7837927" y="4460933"/>
            <a:ext cx="516367" cy="338554"/>
          </a:xfrm>
          <a:prstGeom prst="rect">
            <a:avLst/>
          </a:prstGeom>
          <a:noFill/>
        </p:spPr>
        <p:txBody>
          <a:bodyPr wrap="square" rtlCol="0">
            <a:spAutoFit/>
          </a:bodyPr>
          <a:lstStyle/>
          <a:p>
            <a:r>
              <a:rPr lang="en-US" sz="1600" b="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848560" y="51020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032126" y="2892950"/>
            <a:ext cx="5997083" cy="307777"/>
          </a:xfrm>
          <a:prstGeom prst="rect">
            <a:avLst/>
          </a:prstGeom>
          <a:noFill/>
        </p:spPr>
        <p:txBody>
          <a:bodyPr wrap="square" rtlCol="0">
            <a:spAutoFit/>
          </a:bodyPr>
          <a:lstStyle/>
          <a:p>
            <a:r>
              <a:rPr lang="en-US" sz="1400" b="1" dirty="0" err="1" smtClean="0">
                <a:latin typeface="Consolas" panose="020B0609020204030204" pitchFamily="49" charset="0"/>
                <a:cs typeface="Consolas" panose="020B0609020204030204" pitchFamily="49" charset="0"/>
              </a:rPr>
              <a:t>partitionBy</a:t>
            </a:r>
            <a:r>
              <a:rPr lang="en-US" sz="1400" b="1" dirty="0" smtClean="0">
                <a:latin typeface="Consolas" panose="020B0609020204030204" pitchFamily="49" charset="0"/>
                <a:cs typeface="Consolas" panose="020B0609020204030204" pitchFamily="49" charset="0"/>
              </a:rPr>
              <a:t>(</a:t>
            </a:r>
            <a:r>
              <a:rPr lang="en-US" sz="1400" b="1" i="1" dirty="0" err="1" smtClean="0">
                <a:solidFill>
                  <a:srgbClr val="915CCC"/>
                </a:solidFill>
                <a:latin typeface="Consolas" panose="020B0609020204030204" pitchFamily="49" charset="0"/>
                <a:cs typeface="Consolas" panose="020B0609020204030204" pitchFamily="49" charset="0"/>
              </a:rPr>
              <a:t>numPartitions</a:t>
            </a:r>
            <a:r>
              <a:rPr lang="en-US" sz="1400" b="1" i="1" dirty="0" smtClean="0">
                <a:solidFill>
                  <a:srgbClr val="915CCC"/>
                </a:solidFill>
                <a:latin typeface="Consolas" panose="020B0609020204030204" pitchFamily="49" charset="0"/>
                <a:cs typeface="Consolas" panose="020B0609020204030204" pitchFamily="49" charset="0"/>
              </a:rPr>
              <a:t>, </a:t>
            </a:r>
            <a:r>
              <a:rPr lang="en-US" sz="1400" b="1" i="1" dirty="0" err="1" smtClean="0">
                <a:solidFill>
                  <a:srgbClr val="FF0000"/>
                </a:solidFill>
                <a:latin typeface="Consolas" panose="020B0609020204030204" pitchFamily="49" charset="0"/>
                <a:cs typeface="Consolas" panose="020B0609020204030204" pitchFamily="49" charset="0"/>
              </a:rPr>
              <a:t>partitioner</a:t>
            </a:r>
            <a:r>
              <a:rPr lang="en-US" sz="1400" b="1" i="1" dirty="0" smtClean="0">
                <a:solidFill>
                  <a:srgbClr val="FF0000"/>
                </a:solidFill>
                <a:latin typeface="Consolas" panose="020B0609020204030204" pitchFamily="49" charset="0"/>
                <a:cs typeface="Consolas" panose="020B0609020204030204" pitchFamily="49" charset="0"/>
              </a:rPr>
              <a:t>=</a:t>
            </a:r>
            <a:r>
              <a:rPr lang="en-US" sz="1400" b="1" i="1" dirty="0" err="1" smtClean="0">
                <a:solidFill>
                  <a:srgbClr val="FF0000"/>
                </a:solidFill>
                <a:latin typeface="Consolas" panose="020B0609020204030204" pitchFamily="49" charset="0"/>
                <a:cs typeface="Consolas" panose="020B0609020204030204" pitchFamily="49" charset="0"/>
              </a:rPr>
              <a:t>portable_hash</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4903618" y="2264752"/>
            <a:ext cx="7288382" cy="646331"/>
          </a:xfrm>
          <a:prstGeom prst="rect">
            <a:avLst/>
          </a:prstGeom>
          <a:noFill/>
        </p:spPr>
        <p:txBody>
          <a:bodyPr wrap="square" rtlCol="0">
            <a:spAutoFit/>
          </a:bodyPr>
          <a:lstStyle/>
          <a:p>
            <a:r>
              <a:rPr lang="en-US" dirty="0" smtClean="0"/>
              <a:t>Return a new RDD with the specified number of partitions, placing original items into the partition returned by a user supplied function.</a:t>
            </a:r>
            <a:endParaRPr lang="en-US" dirty="0"/>
          </a:p>
        </p:txBody>
      </p:sp>
      <p:pic>
        <p:nvPicPr>
          <p:cNvPr id="28" name="Picture 2" descr="http://www.insideoutretreats.com/site/images/TransformationButterflie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254016" y="3643526"/>
            <a:ext cx="6038222" cy="2677656"/>
          </a:xfrm>
          <a:prstGeom prst="rect">
            <a:avLst/>
          </a:prstGeom>
          <a:noFill/>
        </p:spPr>
        <p:txBody>
          <a:bodyPr wrap="square" rtlCol="0">
            <a:spAutoFit/>
          </a:bodyPr>
          <a:lstStyle/>
          <a:p>
            <a:r>
              <a:rPr lang="en-US" sz="1400" dirty="0">
                <a:latin typeface="Consolas" panose="020B0609020204030204" pitchFamily="49" charset="0"/>
                <a:ea typeface="Anonymous Pro" panose="02060609030202000504" pitchFamily="49" charset="0"/>
                <a:cs typeface="Consolas" panose="020B0609020204030204" pitchFamily="49" charset="0"/>
              </a:rPr>
              <a:t>import </a:t>
            </a:r>
            <a:r>
              <a:rPr lang="en-US" sz="1400" dirty="0" err="1">
                <a:latin typeface="Consolas" panose="020B0609020204030204" pitchFamily="49" charset="0"/>
                <a:ea typeface="Anonymous Pro" panose="02060609030202000504" pitchFamily="49" charset="0"/>
                <a:cs typeface="Consolas" panose="020B0609020204030204" pitchFamily="49" charset="0"/>
              </a:rPr>
              <a:t>org.apache.spark.Partitioner</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J',"James</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F',"Fred</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A',"Anna</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J',"John</a:t>
            </a:r>
            <a:r>
              <a:rPr lang="en-US" sz="1400" dirty="0">
                <a:latin typeface="Consolas" panose="020B0609020204030204" pitchFamily="49" charset="0"/>
                <a:ea typeface="Anonymous Pro" panose="02060609030202000504" pitchFamily="49" charset="0"/>
                <a:cs typeface="Consolas" panose="020B0609020204030204" pitchFamily="49" charset="0"/>
              </a:rPr>
              <a:t>")), 3)</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.partitionBy</a:t>
            </a:r>
            <a:r>
              <a:rPr lang="en-US" sz="1400" dirty="0">
                <a:latin typeface="Consolas" panose="020B0609020204030204" pitchFamily="49" charset="0"/>
                <a:ea typeface="Anonymous Pro" panose="02060609030202000504" pitchFamily="49" charset="0"/>
                <a:cs typeface="Consolas" panose="020B0609020204030204" pitchFamily="49" charset="0"/>
              </a:rPr>
              <a:t>(new </a:t>
            </a:r>
            <a:r>
              <a:rPr lang="en-US" sz="1400" dirty="0" err="1">
                <a:latin typeface="Consolas" panose="020B0609020204030204" pitchFamily="49" charset="0"/>
                <a:ea typeface="Anonymous Pro" panose="02060609030202000504" pitchFamily="49" charset="0"/>
                <a:cs typeface="Consolas" panose="020B0609020204030204" pitchFamily="49" charset="0"/>
              </a:rPr>
              <a:t>Partitioner</a:t>
            </a:r>
            <a:r>
              <a:rPr lang="en-US" sz="1400" dirty="0">
                <a:latin typeface="Consolas" panose="020B0609020204030204" pitchFamily="49" charset="0"/>
                <a:ea typeface="Anonymous Pro" panose="02060609030202000504" pitchFamily="49" charset="0"/>
                <a:cs typeface="Consolas" panose="020B0609020204030204" pitchFamily="49" charset="0"/>
              </a:rPr>
              <a:t>() { </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numPartitions</a:t>
            </a:r>
            <a:r>
              <a:rPr lang="en-US" sz="1400" dirty="0">
                <a:latin typeface="Consolas" panose="020B0609020204030204" pitchFamily="49" charset="0"/>
                <a:ea typeface="Anonymous Pro" panose="02060609030202000504" pitchFamily="49" charset="0"/>
                <a:cs typeface="Consolas" panose="020B0609020204030204" pitchFamily="49" charset="0"/>
              </a:rPr>
              <a:t> = 2</a:t>
            </a: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def</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err="1">
                <a:latin typeface="Consolas" panose="020B0609020204030204" pitchFamily="49" charset="0"/>
                <a:ea typeface="Anonymous Pro" panose="02060609030202000504" pitchFamily="49" charset="0"/>
                <a:cs typeface="Consolas" panose="020B0609020204030204" pitchFamily="49" charset="0"/>
              </a:rPr>
              <a:t>getPartition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k:Any</a:t>
            </a:r>
            <a:r>
              <a:rPr lang="en-US" sz="1400" dirty="0">
                <a:latin typeface="Consolas" panose="020B0609020204030204" pitchFamily="49" charset="0"/>
                <a:ea typeface="Anonymous Pro" panose="02060609030202000504" pitchFamily="49" charset="0"/>
                <a:cs typeface="Consolas" panose="020B0609020204030204" pitchFamily="49" charset="0"/>
              </a:rPr>
              <a:t>) = {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if </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k.asInstanceOf</a:t>
            </a:r>
            <a:r>
              <a:rPr lang="en-US" sz="1400" dirty="0">
                <a:latin typeface="Consolas" panose="020B0609020204030204" pitchFamily="49" charset="0"/>
                <a:ea typeface="Anonymous Pro" panose="02060609030202000504" pitchFamily="49" charset="0"/>
                <a:cs typeface="Consolas" panose="020B0609020204030204" pitchFamily="49" charset="0"/>
              </a:rPr>
              <a:t>[Char] &lt; 'H') 0 else 1 </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smtClean="0">
                <a:latin typeface="Consolas" panose="020B0609020204030204" pitchFamily="49" charset="0"/>
                <a:ea typeface="Anonymous Pro" panose="02060609030202000504" pitchFamily="49" charset="0"/>
                <a:cs typeface="Consolas" panose="020B0609020204030204" pitchFamily="49" charset="0"/>
              </a:rPr>
              <a:t>  }</a:t>
            </a:r>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p>
        </p:txBody>
      </p:sp>
      <p:cxnSp>
        <p:nvCxnSpPr>
          <p:cNvPr id="39" name="Straight Connector 38"/>
          <p:cNvCxnSpPr/>
          <p:nvPr/>
        </p:nvCxnSpPr>
        <p:spPr>
          <a:xfrm>
            <a:off x="8781309" y="317413"/>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99477" y="455405"/>
            <a:ext cx="306228" cy="3239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172369" y="93553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325321" y="873741"/>
            <a:ext cx="723602" cy="715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74561" y="1327926"/>
            <a:ext cx="372268" cy="393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7104769" y="639521"/>
            <a:ext cx="1746466" cy="885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6222733" y="538109"/>
            <a:ext cx="3153647" cy="650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5" name="Picture 4" descr="http://pixabay.com/static/uploads/photo/2012/04/24/11/21/merging-39400_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0089" y="156159"/>
            <a:ext cx="759121" cy="75912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V="1">
            <a:off x="6479791" y="501313"/>
            <a:ext cx="2256308" cy="479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a:off x="6886511" y="1326065"/>
            <a:ext cx="2691725" cy="1120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983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Tree>
    <p:extLst>
      <p:ext uri="{BB962C8B-B14F-4D97-AF65-F5344CB8AC3E}">
        <p14:creationId xmlns:p14="http://schemas.microsoft.com/office/powerpoint/2010/main" val="260982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6038781" y="3595226"/>
            <a:ext cx="1247844" cy="1554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791450" y="3829947"/>
            <a:ext cx="953791" cy="13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292825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p:nvPr/>
        </p:nvCxnSpPr>
        <p:spPr>
          <a:xfrm>
            <a:off x="5257946" y="3744052"/>
            <a:ext cx="1124196" cy="993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458075" y="3549777"/>
            <a:ext cx="923135" cy="11880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1496406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9" name="TextBox 8"/>
          <p:cNvSpPr txBox="1"/>
          <p:nvPr/>
        </p:nvSpPr>
        <p:spPr>
          <a:xfrm>
            <a:off x="3732525" y="1335549"/>
            <a:ext cx="1419253" cy="400110"/>
          </a:xfrm>
          <a:prstGeom prst="rect">
            <a:avLst/>
          </a:prstGeom>
          <a:noFill/>
        </p:spPr>
        <p:txBody>
          <a:bodyPr wrap="square" rtlCol="0">
            <a:spAutoFit/>
          </a:bodyPr>
          <a:lstStyle/>
          <a:p>
            <a:r>
              <a:rPr lang="en-US" sz="2000" dirty="0" smtClean="0"/>
              <a:t>RDD: </a:t>
            </a:r>
            <a:r>
              <a:rPr lang="en-US" sz="2000" b="1" dirty="0" smtClean="0">
                <a:solidFill>
                  <a:srgbClr val="1482AC"/>
                </a:solidFill>
              </a:rPr>
              <a:t>x</a:t>
            </a:r>
            <a:endParaRPr lang="en-US" sz="2000" b="1" dirty="0">
              <a:solidFill>
                <a:srgbClr val="1482AC"/>
              </a:solidFill>
            </a:endParaRPr>
          </a:p>
        </p:txBody>
      </p:sp>
      <p:pic>
        <p:nvPicPr>
          <p:cNvPr id="11" name="Picture 2" descr="http://www.insideoutretreats.com/site/images/TransformationButterfl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9406649" y="1335549"/>
            <a:ext cx="1419253" cy="400110"/>
          </a:xfrm>
          <a:prstGeom prst="rect">
            <a:avLst/>
          </a:prstGeom>
          <a:noFill/>
        </p:spPr>
        <p:txBody>
          <a:bodyPr wrap="square" rtlCol="0">
            <a:spAutoFit/>
          </a:bodyPr>
          <a:lstStyle/>
          <a:p>
            <a:r>
              <a:rPr lang="en-US" sz="2000" dirty="0" smtClean="0"/>
              <a:t>RDD: </a:t>
            </a:r>
            <a:r>
              <a:rPr lang="en-US" sz="2000" b="1" dirty="0">
                <a:solidFill>
                  <a:srgbClr val="1482AC"/>
                </a:solidFill>
              </a:rPr>
              <a:t>y</a:t>
            </a:r>
          </a:p>
        </p:txBody>
      </p:sp>
      <p:cxnSp>
        <p:nvCxnSpPr>
          <p:cNvPr id="29" name="Straight Arrow Connector 28"/>
          <p:cNvCxnSpPr>
            <a:endCxn id="40" idx="0"/>
          </p:cNvCxnSpPr>
          <p:nvPr/>
        </p:nvCxnSpPr>
        <p:spPr>
          <a:xfrm>
            <a:off x="3985376" y="3747464"/>
            <a:ext cx="1665102" cy="632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2713297"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2287"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346401"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39865" y="1852447"/>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63" name="TextBox 62"/>
          <p:cNvSpPr txBox="1"/>
          <p:nvPr/>
        </p:nvSpPr>
        <p:spPr>
          <a:xfrm>
            <a:off x="3017374" y="218314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64" name="TextBox 63"/>
          <p:cNvSpPr txBox="1"/>
          <p:nvPr/>
        </p:nvSpPr>
        <p:spPr>
          <a:xfrm>
            <a:off x="3354981"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23" name="Straight Connector 22"/>
          <p:cNvCxnSpPr/>
          <p:nvPr/>
        </p:nvCxnSpPr>
        <p:spPr>
          <a:xfrm>
            <a:off x="2834523"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2290"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2031" y="3405498"/>
            <a:ext cx="193793" cy="338554"/>
          </a:xfrm>
          <a:prstGeom prst="rect">
            <a:avLst/>
          </a:prstGeom>
          <a:noFill/>
        </p:spPr>
        <p:txBody>
          <a:bodyPr wrap="square" rtlCol="0">
            <a:spAutoFit/>
          </a:bodyPr>
          <a:lstStyle/>
          <a:p>
            <a:r>
              <a:rPr lang="en-US" sz="1600" dirty="0"/>
              <a:t>A</a:t>
            </a:r>
          </a:p>
        </p:txBody>
      </p:sp>
      <p:sp>
        <p:nvSpPr>
          <p:cNvPr id="30" name="TextBox 29"/>
          <p:cNvSpPr txBox="1"/>
          <p:nvPr/>
        </p:nvSpPr>
        <p:spPr>
          <a:xfrm>
            <a:off x="2365868" y="2968637"/>
            <a:ext cx="193793" cy="338554"/>
          </a:xfrm>
          <a:prstGeom prst="rect">
            <a:avLst/>
          </a:prstGeom>
          <a:noFill/>
        </p:spPr>
        <p:txBody>
          <a:bodyPr wrap="square" rtlCol="0">
            <a:spAutoFit/>
          </a:bodyPr>
          <a:lstStyle/>
          <a:p>
            <a:r>
              <a:rPr lang="en-US" sz="1600" dirty="0"/>
              <a:t>B</a:t>
            </a:r>
          </a:p>
        </p:txBody>
      </p:sp>
      <p:sp>
        <p:nvSpPr>
          <p:cNvPr id="36" name="Rectangle 35"/>
          <p:cNvSpPr/>
          <p:nvPr/>
        </p:nvSpPr>
        <p:spPr>
          <a:xfrm>
            <a:off x="5754531" y="4688773"/>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0" name="TextBox 39"/>
          <p:cNvSpPr txBox="1"/>
          <p:nvPr/>
        </p:nvSpPr>
        <p:spPr>
          <a:xfrm>
            <a:off x="5499530" y="4379895"/>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41" name="TextBox 40"/>
          <p:cNvSpPr txBox="1"/>
          <p:nvPr/>
        </p:nvSpPr>
        <p:spPr>
          <a:xfrm>
            <a:off x="5768723" y="4706723"/>
            <a:ext cx="301896" cy="307777"/>
          </a:xfrm>
          <a:prstGeom prst="rect">
            <a:avLst/>
          </a:prstGeom>
          <a:solidFill>
            <a:srgbClr val="92D050"/>
          </a:solidFill>
        </p:spPr>
        <p:txBody>
          <a:bodyPr wrap="square" rtlCol="0">
            <a:spAutoFit/>
          </a:bodyPr>
          <a:lstStyle/>
          <a:p>
            <a:pPr algn="ctr"/>
            <a:r>
              <a:rPr lang="en-US" sz="1400" dirty="0">
                <a:solidFill>
                  <a:schemeClr val="bg1"/>
                </a:solidFill>
              </a:rPr>
              <a:t>3</a:t>
            </a:r>
          </a:p>
        </p:txBody>
      </p:sp>
      <p:pic>
        <p:nvPicPr>
          <p:cNvPr id="45" name="Picture 2" descr="http://upload.wikimedia.org/wikipedia/commons/thumb/6/6d/Venn_A_intersect_B.svg/2000px-Venn_A_intersect_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H="1">
            <a:off x="7172325" y="3326952"/>
            <a:ext cx="1007123" cy="1051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915825" y="6170024"/>
            <a:ext cx="321726" cy="3403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0039" y="5756783"/>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57678" y="6252259"/>
            <a:ext cx="193793" cy="338554"/>
          </a:xfrm>
          <a:prstGeom prst="rect">
            <a:avLst/>
          </a:prstGeom>
          <a:noFill/>
        </p:spPr>
        <p:txBody>
          <a:bodyPr wrap="square" rtlCol="0">
            <a:spAutoFit/>
          </a:bodyPr>
          <a:lstStyle/>
          <a:p>
            <a:r>
              <a:rPr lang="en-US" sz="1600" dirty="0"/>
              <a:t>A</a:t>
            </a:r>
          </a:p>
        </p:txBody>
      </p:sp>
      <p:sp>
        <p:nvSpPr>
          <p:cNvPr id="53" name="TextBox 52"/>
          <p:cNvSpPr txBox="1"/>
          <p:nvPr/>
        </p:nvSpPr>
        <p:spPr>
          <a:xfrm>
            <a:off x="5384092" y="5810362"/>
            <a:ext cx="193793" cy="338554"/>
          </a:xfrm>
          <a:prstGeom prst="rect">
            <a:avLst/>
          </a:prstGeom>
          <a:noFill/>
        </p:spPr>
        <p:txBody>
          <a:bodyPr wrap="square" rtlCol="0">
            <a:spAutoFit/>
          </a:bodyPr>
          <a:lstStyle/>
          <a:p>
            <a:r>
              <a:rPr lang="en-US" sz="1600" dirty="0"/>
              <a:t>B</a:t>
            </a:r>
          </a:p>
        </p:txBody>
      </p:sp>
      <p:sp>
        <p:nvSpPr>
          <p:cNvPr id="67" name="TextBox 66"/>
          <p:cNvSpPr txBox="1"/>
          <p:nvPr/>
        </p:nvSpPr>
        <p:spPr>
          <a:xfrm>
            <a:off x="8491202" y="4337718"/>
            <a:ext cx="1419253" cy="400110"/>
          </a:xfrm>
          <a:prstGeom prst="rect">
            <a:avLst/>
          </a:prstGeom>
          <a:noFill/>
        </p:spPr>
        <p:txBody>
          <a:bodyPr wrap="square" rtlCol="0">
            <a:spAutoFit/>
          </a:bodyPr>
          <a:lstStyle/>
          <a:p>
            <a:r>
              <a:rPr lang="en-US" sz="2000" dirty="0" smtClean="0"/>
              <a:t>RDD: </a:t>
            </a:r>
            <a:r>
              <a:rPr lang="en-US" sz="2000" b="1" dirty="0">
                <a:solidFill>
                  <a:srgbClr val="E8761D"/>
                </a:solidFill>
              </a:rPr>
              <a:t>z</a:t>
            </a:r>
          </a:p>
        </p:txBody>
      </p:sp>
      <p:pic>
        <p:nvPicPr>
          <p:cNvPr id="6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47" name="Rectangle 46"/>
          <p:cNvSpPr/>
          <p:nvPr/>
        </p:nvSpPr>
        <p:spPr>
          <a:xfrm>
            <a:off x="8567725" y="185142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856715" y="2179500"/>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200829" y="2486088"/>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94293" y="1852447"/>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60" name="TextBox 59"/>
          <p:cNvSpPr txBox="1"/>
          <p:nvPr/>
        </p:nvSpPr>
        <p:spPr>
          <a:xfrm>
            <a:off x="8871802" y="2183148"/>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61" name="TextBox 60"/>
          <p:cNvSpPr txBox="1"/>
          <p:nvPr/>
        </p:nvSpPr>
        <p:spPr>
          <a:xfrm>
            <a:off x="9209409" y="2488200"/>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cxnSp>
        <p:nvCxnSpPr>
          <p:cNvPr id="69" name="Straight Connector 68"/>
          <p:cNvCxnSpPr/>
          <p:nvPr/>
        </p:nvCxnSpPr>
        <p:spPr>
          <a:xfrm>
            <a:off x="8688951" y="3272463"/>
            <a:ext cx="414476" cy="438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26718" y="2896008"/>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636459" y="3405498"/>
            <a:ext cx="193793" cy="338554"/>
          </a:xfrm>
          <a:prstGeom prst="rect">
            <a:avLst/>
          </a:prstGeom>
          <a:noFill/>
        </p:spPr>
        <p:txBody>
          <a:bodyPr wrap="square" rtlCol="0">
            <a:spAutoFit/>
          </a:bodyPr>
          <a:lstStyle/>
          <a:p>
            <a:r>
              <a:rPr lang="en-US" sz="1600" dirty="0"/>
              <a:t>A</a:t>
            </a:r>
          </a:p>
        </p:txBody>
      </p:sp>
      <p:sp>
        <p:nvSpPr>
          <p:cNvPr id="72" name="TextBox 71"/>
          <p:cNvSpPr txBox="1"/>
          <p:nvPr/>
        </p:nvSpPr>
        <p:spPr>
          <a:xfrm>
            <a:off x="8220296" y="2968637"/>
            <a:ext cx="193793" cy="338554"/>
          </a:xfrm>
          <a:prstGeom prst="rect">
            <a:avLst/>
          </a:prstGeom>
          <a:noFill/>
        </p:spPr>
        <p:txBody>
          <a:bodyPr wrap="square" rtlCol="0">
            <a:spAutoFit/>
          </a:bodyPr>
          <a:lstStyle/>
          <a:p>
            <a:r>
              <a:rPr lang="en-US" sz="1600" dirty="0"/>
              <a:t>B</a:t>
            </a:r>
          </a:p>
        </p:txBody>
      </p:sp>
      <p:sp>
        <p:nvSpPr>
          <p:cNvPr id="37" name="Rectangle 36"/>
          <p:cNvSpPr/>
          <p:nvPr/>
        </p:nvSpPr>
        <p:spPr>
          <a:xfrm>
            <a:off x="6082577" y="4995449"/>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2" name="TextBox 41"/>
          <p:cNvSpPr txBox="1"/>
          <p:nvPr/>
        </p:nvSpPr>
        <p:spPr>
          <a:xfrm>
            <a:off x="6094856" y="5005999"/>
            <a:ext cx="301896" cy="307777"/>
          </a:xfrm>
          <a:prstGeom prst="rect">
            <a:avLst/>
          </a:prstGeom>
          <a:solidFill>
            <a:srgbClr val="915CCC"/>
          </a:solidFill>
        </p:spPr>
        <p:txBody>
          <a:bodyPr wrap="square" rtlCol="0">
            <a:spAutoFit/>
          </a:bodyPr>
          <a:lstStyle/>
          <a:p>
            <a:pPr algn="ctr"/>
            <a:r>
              <a:rPr lang="en-US" sz="1400" dirty="0">
                <a:solidFill>
                  <a:schemeClr val="bg1"/>
                </a:solidFill>
              </a:rPr>
              <a:t>2</a:t>
            </a:r>
          </a:p>
        </p:txBody>
      </p:sp>
      <p:sp>
        <p:nvSpPr>
          <p:cNvPr id="38" name="Rectangle 37"/>
          <p:cNvSpPr/>
          <p:nvPr/>
        </p:nvSpPr>
        <p:spPr>
          <a:xfrm>
            <a:off x="6382142" y="5304250"/>
            <a:ext cx="2519122" cy="1079995"/>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761D"/>
              </a:solidFill>
            </a:endParaRPr>
          </a:p>
        </p:txBody>
      </p:sp>
      <p:sp>
        <p:nvSpPr>
          <p:cNvPr id="43" name="TextBox 42"/>
          <p:cNvSpPr txBox="1"/>
          <p:nvPr/>
        </p:nvSpPr>
        <p:spPr>
          <a:xfrm>
            <a:off x="6397229" y="5317424"/>
            <a:ext cx="301896" cy="307777"/>
          </a:xfrm>
          <a:prstGeom prst="rect">
            <a:avLst/>
          </a:prstGeom>
          <a:solidFill>
            <a:srgbClr val="FFFF00"/>
          </a:solidFill>
        </p:spPr>
        <p:txBody>
          <a:bodyPr wrap="square" rtlCol="0">
            <a:spAutoFit/>
          </a:bodyPr>
          <a:lstStyle/>
          <a:p>
            <a:pPr algn="ctr"/>
            <a:r>
              <a:rPr lang="en-US" sz="1400" dirty="0"/>
              <a:t>1</a:t>
            </a:r>
          </a:p>
        </p:txBody>
      </p:sp>
      <p:sp>
        <p:nvSpPr>
          <p:cNvPr id="52" name="TextBox 51"/>
          <p:cNvSpPr txBox="1"/>
          <p:nvPr/>
        </p:nvSpPr>
        <p:spPr>
          <a:xfrm>
            <a:off x="6126055" y="4686648"/>
            <a:ext cx="301896" cy="307777"/>
          </a:xfrm>
          <a:prstGeom prst="rect">
            <a:avLst/>
          </a:prstGeom>
          <a:noFill/>
        </p:spPr>
        <p:txBody>
          <a:bodyPr wrap="square" rtlCol="0">
            <a:spAutoFit/>
          </a:bodyPr>
          <a:lstStyle/>
          <a:p>
            <a:pPr algn="ctr"/>
            <a:r>
              <a:rPr lang="en-US" sz="1400" dirty="0">
                <a:solidFill>
                  <a:schemeClr val="bg1"/>
                </a:solidFill>
              </a:rPr>
              <a:t>9</a:t>
            </a:r>
          </a:p>
        </p:txBody>
      </p:sp>
      <p:sp>
        <p:nvSpPr>
          <p:cNvPr id="54" name="TextBox 53"/>
          <p:cNvSpPr txBox="1"/>
          <p:nvPr/>
        </p:nvSpPr>
        <p:spPr>
          <a:xfrm>
            <a:off x="6403564" y="5017349"/>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73" name="TextBox 72"/>
          <p:cNvSpPr txBox="1"/>
          <p:nvPr/>
        </p:nvSpPr>
        <p:spPr>
          <a:xfrm>
            <a:off x="6741171" y="5322401"/>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Tree>
    <p:extLst>
      <p:ext uri="{BB962C8B-B14F-4D97-AF65-F5344CB8AC3E}">
        <p14:creationId xmlns:p14="http://schemas.microsoft.com/office/powerpoint/2010/main" val="728098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6" name="Rectangle 5"/>
          <p:cNvSpPr/>
          <p:nvPr/>
        </p:nvSpPr>
        <p:spPr>
          <a:xfrm>
            <a:off x="4661386" y="4641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95" y="5348143"/>
            <a:ext cx="384473" cy="56634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217" y="3815985"/>
            <a:ext cx="564230" cy="564230"/>
          </a:xfrm>
          <a:prstGeom prst="rect">
            <a:avLst/>
          </a:prstGeom>
        </p:spPr>
      </p:pic>
      <p:cxnSp>
        <p:nvCxnSpPr>
          <p:cNvPr id="14" name="Straight Connector 13"/>
          <p:cNvCxnSpPr/>
          <p:nvPr/>
        </p:nvCxnSpPr>
        <p:spPr>
          <a:xfrm>
            <a:off x="2454442" y="4916592"/>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2451175" y="3549135"/>
            <a:ext cx="6216191" cy="1169551"/>
          </a:xfrm>
          <a:prstGeom prst="rect">
            <a:avLst/>
          </a:prstGeom>
          <a:noFill/>
        </p:spPr>
        <p:txBody>
          <a:bodyPr wrap="square" rtlCol="0">
            <a:spAutoFit/>
          </a:bodyPr>
          <a:lstStyle/>
          <a:p>
            <a:r>
              <a:rPr lang="en-US" sz="1400" b="1" dirty="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([1, 2, 3])</a:t>
            </a:r>
          </a:p>
          <a:p>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(lambda n:n*n)</a:t>
            </a:r>
          </a:p>
          <a:p>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a:latin typeface="Consolas" panose="020B0609020204030204" pitchFamily="49" charset="0"/>
                <a:ea typeface="Anonymous Pro" panose="02060609030202000504" pitchFamily="49" charset="0"/>
                <a:cs typeface="Consolas" panose="020B0609020204030204" pitchFamily="49" charset="0"/>
              </a:rPr>
              <a:t>print(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sp>
        <p:nvSpPr>
          <p:cNvPr id="17" name="TextBox 16"/>
          <p:cNvSpPr txBox="1"/>
          <p:nvPr/>
        </p:nvSpPr>
        <p:spPr>
          <a:xfrm>
            <a:off x="8287318" y="4423096"/>
            <a:ext cx="4913764" cy="1169551"/>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br>
              <a:rPr lang="en-US" sz="1400" dirty="0" smtClean="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[1, 4, 9]</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[(1, 1), (2, 4), (3, 9)]</a:t>
            </a:r>
            <a:endParaRPr lang="en-US" sz="1400" dirty="0">
              <a:latin typeface="Consolas" panose="020B0609020204030204" pitchFamily="49" charset="0"/>
              <a:cs typeface="Consolas" panose="020B0609020204030204" pitchFamily="49" charset="0"/>
            </a:endParaRPr>
          </a:p>
        </p:txBody>
      </p:sp>
      <p:pic>
        <p:nvPicPr>
          <p:cNvPr id="18" name="Picture 17"/>
          <p:cNvPicPr>
            <a:picLocks noChangeAspect="1"/>
          </p:cNvPicPr>
          <p:nvPr/>
        </p:nvPicPr>
        <p:blipFill>
          <a:blip r:embed="rId5"/>
          <a:stretch>
            <a:fillRect/>
          </a:stretch>
        </p:blipFill>
        <p:spPr>
          <a:xfrm>
            <a:off x="9018918" y="3731164"/>
            <a:ext cx="542450" cy="542450"/>
          </a:xfrm>
          <a:prstGeom prst="rect">
            <a:avLst/>
          </a:prstGeom>
        </p:spPr>
      </p:pic>
      <p:sp>
        <p:nvSpPr>
          <p:cNvPr id="21" name="TextBox 20"/>
          <p:cNvSpPr txBox="1"/>
          <p:nvPr/>
        </p:nvSpPr>
        <p:spPr>
          <a:xfrm>
            <a:off x="7908143" y="4376516"/>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22" name="TextBox 21"/>
          <p:cNvSpPr txBox="1"/>
          <p:nvPr/>
        </p:nvSpPr>
        <p:spPr>
          <a:xfrm>
            <a:off x="7918776" y="4796265"/>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1482AC"/>
              </a:solidFill>
            </a:endParaRPr>
          </a:p>
        </p:txBody>
      </p:sp>
      <p:sp>
        <p:nvSpPr>
          <p:cNvPr id="25" name="TextBox 24"/>
          <p:cNvSpPr txBox="1"/>
          <p:nvPr/>
        </p:nvSpPr>
        <p:spPr>
          <a:xfrm>
            <a:off x="6981002" y="2915242"/>
            <a:ext cx="3820717"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zip(</a:t>
            </a:r>
            <a:r>
              <a:rPr lang="en-US" sz="1400" b="1" i="1" dirty="0" err="1" smtClean="0">
                <a:solidFill>
                  <a:srgbClr val="915CCC"/>
                </a:solidFill>
                <a:latin typeface="Consolas" panose="020B0609020204030204" pitchFamily="49" charset="0"/>
                <a:cs typeface="Consolas" panose="020B0609020204030204" pitchFamily="49" charset="0"/>
              </a:rPr>
              <a:t>otherRDD</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26" name="TextBox 25"/>
          <p:cNvSpPr txBox="1"/>
          <p:nvPr/>
        </p:nvSpPr>
        <p:spPr>
          <a:xfrm>
            <a:off x="3931397" y="2238136"/>
            <a:ext cx="8233785" cy="646331"/>
          </a:xfrm>
          <a:prstGeom prst="rect">
            <a:avLst/>
          </a:prstGeom>
          <a:noFill/>
        </p:spPr>
        <p:txBody>
          <a:bodyPr wrap="square" rtlCol="0">
            <a:spAutoFit/>
          </a:bodyPr>
          <a:lstStyle/>
          <a:p>
            <a:r>
              <a:rPr lang="en-US" dirty="0" smtClean="0"/>
              <a:t>Return a new RDD containing pairs whose key is the item in the original RDD, and whose value is that item’s corresponding element (same partition, same index) in a second RDD</a:t>
            </a:r>
            <a:endParaRPr lang="en-US" dirty="0"/>
          </a:p>
        </p:txBody>
      </p:sp>
      <p:pic>
        <p:nvPicPr>
          <p:cNvPr id="28" name="Picture 2" descr="http://www.insideoutretreats.com/site/images/TransformationButterflie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446" y="6378507"/>
            <a:ext cx="2009304" cy="47949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451177" y="5061728"/>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a:t>
            </a:r>
            <a:r>
              <a:rPr lang="en-US" sz="1400" dirty="0">
                <a:latin typeface="Consolas" panose="020B0609020204030204" pitchFamily="49" charset="0"/>
                <a:ea typeface="Anonymous Pro" panose="02060609030202000504" pitchFamily="49" charset="0"/>
                <a:cs typeface="Consolas" panose="020B0609020204030204" pitchFamily="49" charset="0"/>
              </a:rPr>
              <a:t>))</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.map</a:t>
            </a:r>
            <a:r>
              <a:rPr lang="en-US" sz="1400" dirty="0">
                <a:latin typeface="Consolas" panose="020B0609020204030204" pitchFamily="49" charset="0"/>
                <a:ea typeface="Anonymous Pro" panose="02060609030202000504" pitchFamily="49" charset="0"/>
                <a:cs typeface="Consolas" panose="020B0609020204030204" pitchFamily="49" charset="0"/>
              </a:rPr>
              <a:t>(n=&gt;n*n)</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.zip(</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E8761D"/>
                </a:solidFill>
                <a:latin typeface="Consolas" panose="020B0609020204030204" pitchFamily="49" charset="0"/>
                <a:ea typeface="Anonymous Pro" panose="02060609030202000504" pitchFamily="49" charset="0"/>
                <a:cs typeface="Consolas" panose="020B0609020204030204" pitchFamily="49" charset="0"/>
              </a:rPr>
              <a:t>z</a:t>
            </a:r>
            <a:r>
              <a:rPr lang="en-US" sz="1400" dirty="0" err="1">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p:txBody>
      </p:sp>
      <p:sp>
        <p:nvSpPr>
          <p:cNvPr id="27" name="Rectangle 26"/>
          <p:cNvSpPr/>
          <p:nvPr/>
        </p:nvSpPr>
        <p:spPr>
          <a:xfrm>
            <a:off x="4813786" y="6165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66186" y="768930"/>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26008" y="4602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78408" y="612649"/>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894661" y="13015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47061" y="14539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199461" y="1606350"/>
            <a:ext cx="1187062" cy="508916"/>
          </a:xfrm>
          <a:prstGeom prst="rect">
            <a:avLst/>
          </a:prstGeom>
          <a:solidFill>
            <a:srgbClr val="E8761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349375" y="737376"/>
            <a:ext cx="1187062" cy="508916"/>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8097792" y="822248"/>
            <a:ext cx="623841" cy="32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6331985" y="894912"/>
            <a:ext cx="456775" cy="2569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4" name="Picture 2" descr="http://upload.wikimedia.org/wikipedia/commons/thumb/6/6d/Venn_A_intersect_B.svg/2000px-Venn_A_intersect_B.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00721" y="6112134"/>
            <a:ext cx="1043899" cy="74586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7918776" y="5254093"/>
            <a:ext cx="516367" cy="338554"/>
          </a:xfrm>
          <a:prstGeom prst="rect">
            <a:avLst/>
          </a:prstGeom>
          <a:noFill/>
        </p:spPr>
        <p:txBody>
          <a:bodyPr wrap="square" rtlCol="0">
            <a:spAutoFit/>
          </a:bodyPr>
          <a:lstStyle/>
          <a:p>
            <a:r>
              <a:rPr lang="en-US" sz="16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z:</a:t>
            </a:r>
            <a:endParaRPr lang="en-US" b="1" dirty="0">
              <a:solidFill>
                <a:srgbClr val="E8761D"/>
              </a:solidFill>
            </a:endParaRPr>
          </a:p>
        </p:txBody>
      </p:sp>
      <p:pic>
        <p:nvPicPr>
          <p:cNvPr id="46" name="Picture 3" descr="C:\Dropbox\Databricks\images etc\green (Mobil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945" y="190145"/>
            <a:ext cx="505427" cy="67442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80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6812"/>
            <a:ext cx="7772400" cy="1463040"/>
          </a:xfrm>
        </p:spPr>
        <p:txBody>
          <a:bodyPr/>
          <a:lstStyle/>
          <a:p>
            <a:r>
              <a:rPr lang="en-US" dirty="0" smtClean="0"/>
              <a:t>Actions</a:t>
            </a:r>
            <a:endParaRPr lang="en-US" dirty="0"/>
          </a:p>
        </p:txBody>
      </p:sp>
      <p:sp>
        <p:nvSpPr>
          <p:cNvPr id="3" name="Text Placeholder 2"/>
          <p:cNvSpPr>
            <a:spLocks noGrp="1"/>
          </p:cNvSpPr>
          <p:nvPr>
            <p:ph type="body" idx="1"/>
          </p:nvPr>
        </p:nvSpPr>
        <p:spPr>
          <a:xfrm>
            <a:off x="9151937" y="5744379"/>
            <a:ext cx="1971675" cy="431952"/>
          </a:xfrm>
        </p:spPr>
        <p:txBody>
          <a:bodyPr>
            <a:normAutofit/>
          </a:bodyPr>
          <a:lstStyle/>
          <a:p>
            <a:r>
              <a:rPr lang="en-US" sz="2000" dirty="0" smtClean="0"/>
              <a:t>Core Operations</a:t>
            </a:r>
            <a:endParaRPr lang="en-US" sz="2000" dirty="0"/>
          </a:p>
        </p:txBody>
      </p:sp>
      <p:pic>
        <p:nvPicPr>
          <p:cNvPr id="4" name="Picture 6" descr="http://upload.wikimedia.org/wikipedia/commons/thumb/c/c4/BJJ_White_Belt.svg/479px-BJJ_White_Bel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25" y="5245274"/>
            <a:ext cx="1612900" cy="4672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nwallspeakers1.com/wp-content/uploads/2014/07/printer-icon-transpar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5126274"/>
            <a:ext cx="1184275" cy="1050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51002" y="6412382"/>
            <a:ext cx="2021747" cy="319224"/>
          </a:xfrm>
          <a:prstGeom prst="rect">
            <a:avLst/>
          </a:prstGeom>
        </p:spPr>
      </p:pic>
    </p:spTree>
    <p:extLst>
      <p:ext uri="{BB962C8B-B14F-4D97-AF65-F5344CB8AC3E}">
        <p14:creationId xmlns:p14="http://schemas.microsoft.com/office/powerpoint/2010/main" val="33587389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sp>
        <p:nvSpPr>
          <p:cNvPr id="3" name="TextBox 2"/>
          <p:cNvSpPr txBox="1"/>
          <p:nvPr/>
        </p:nvSpPr>
        <p:spPr>
          <a:xfrm>
            <a:off x="2949557" y="2898875"/>
            <a:ext cx="1490096" cy="461665"/>
          </a:xfrm>
          <a:prstGeom prst="rect">
            <a:avLst/>
          </a:prstGeom>
          <a:noFill/>
        </p:spPr>
        <p:txBody>
          <a:bodyPr wrap="square" rtlCol="0">
            <a:spAutoFit/>
          </a:bodyPr>
          <a:lstStyle/>
          <a:p>
            <a:r>
              <a:rPr lang="en-US" sz="2400" dirty="0" smtClean="0"/>
              <a:t>distributed</a:t>
            </a:r>
            <a:endParaRPr lang="en-US" sz="2400" dirty="0"/>
          </a:p>
        </p:txBody>
      </p:sp>
      <p:sp>
        <p:nvSpPr>
          <p:cNvPr id="4" name="TextBox 3"/>
          <p:cNvSpPr txBox="1"/>
          <p:nvPr/>
        </p:nvSpPr>
        <p:spPr>
          <a:xfrm>
            <a:off x="8147198" y="2898876"/>
            <a:ext cx="1677798" cy="461665"/>
          </a:xfrm>
          <a:prstGeom prst="rect">
            <a:avLst/>
          </a:prstGeom>
          <a:noFill/>
        </p:spPr>
        <p:txBody>
          <a:bodyPr wrap="square" rtlCol="0">
            <a:spAutoFit/>
          </a:bodyPr>
          <a:lstStyle/>
          <a:p>
            <a:r>
              <a:rPr lang="en-US" sz="2400" dirty="0" smtClean="0"/>
              <a:t>driver</a:t>
            </a:r>
            <a:endParaRPr lang="en-US" sz="2400" dirty="0"/>
          </a:p>
        </p:txBody>
      </p:sp>
      <p:sp>
        <p:nvSpPr>
          <p:cNvPr id="5" name="Rectangle 4"/>
          <p:cNvSpPr/>
          <p:nvPr/>
        </p:nvSpPr>
        <p:spPr>
          <a:xfrm>
            <a:off x="2633235" y="3456792"/>
            <a:ext cx="2407997" cy="338554"/>
          </a:xfrm>
          <a:prstGeom prst="rect">
            <a:avLst/>
          </a:prstGeom>
        </p:spPr>
        <p:txBody>
          <a:bodyPr wrap="square">
            <a:spAutoFit/>
          </a:bodyPr>
          <a:lstStyle/>
          <a:p>
            <a:r>
              <a:rPr lang="en-US" sz="1600" dirty="0" smtClean="0"/>
              <a:t>occurs across the cluster</a:t>
            </a:r>
            <a:endParaRPr lang="en-US" sz="1600" dirty="0"/>
          </a:p>
        </p:txBody>
      </p:sp>
      <p:sp>
        <p:nvSpPr>
          <p:cNvPr id="6" name="Rectangle 5"/>
          <p:cNvSpPr/>
          <p:nvPr/>
        </p:nvSpPr>
        <p:spPr>
          <a:xfrm>
            <a:off x="7392939" y="3456792"/>
            <a:ext cx="2407997" cy="338554"/>
          </a:xfrm>
          <a:prstGeom prst="rect">
            <a:avLst/>
          </a:prstGeom>
        </p:spPr>
        <p:txBody>
          <a:bodyPr wrap="square">
            <a:spAutoFit/>
          </a:bodyPr>
          <a:lstStyle/>
          <a:p>
            <a:r>
              <a:rPr lang="en-US" sz="1600" dirty="0" smtClean="0"/>
              <a:t>result must fit in driver JVM</a:t>
            </a:r>
            <a:endParaRPr lang="en-US" sz="1600" dirty="0"/>
          </a:p>
        </p:txBody>
      </p:sp>
      <p:pic>
        <p:nvPicPr>
          <p:cNvPr id="7" name="Picture 6"/>
          <p:cNvPicPr>
            <a:picLocks noChangeAspect="1"/>
          </p:cNvPicPr>
          <p:nvPr/>
        </p:nvPicPr>
        <p:blipFill>
          <a:blip r:embed="rId2"/>
          <a:stretch>
            <a:fillRect/>
          </a:stretch>
        </p:blipFill>
        <p:spPr>
          <a:xfrm>
            <a:off x="7621081" y="1199327"/>
            <a:ext cx="1979684" cy="1275347"/>
          </a:xfrm>
          <a:prstGeom prst="rect">
            <a:avLst/>
          </a:prstGeom>
        </p:spPr>
      </p:pic>
      <p:pic>
        <p:nvPicPr>
          <p:cNvPr id="8" name="Picture 7"/>
          <p:cNvPicPr>
            <a:picLocks noChangeAspect="1"/>
          </p:cNvPicPr>
          <p:nvPr/>
        </p:nvPicPr>
        <p:blipFill>
          <a:blip r:embed="rId3"/>
          <a:stretch>
            <a:fillRect/>
          </a:stretch>
        </p:blipFill>
        <p:spPr>
          <a:xfrm>
            <a:off x="2949557" y="927730"/>
            <a:ext cx="1741774" cy="1712743"/>
          </a:xfrm>
          <a:prstGeom prst="rect">
            <a:avLst/>
          </a:prstGeom>
        </p:spPr>
      </p:pic>
      <p:pic>
        <p:nvPicPr>
          <p:cNvPr id="9"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6844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a:t>
            </a:r>
            <a:r>
              <a:rPr lang="en-US" sz="4800" dirty="0" smtClean="0">
                <a:solidFill>
                  <a:schemeClr val="bg2">
                    <a:lumMod val="50000"/>
                  </a:schemeClr>
                </a:solidFill>
              </a:rPr>
              <a:t>Num</a:t>
            </a:r>
            <a:r>
              <a:rPr lang="en-US" sz="4800" dirty="0" smtClean="0"/>
              <a:t>Partitions</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055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getNumPartitions()</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a:t>
            </a:r>
            <a:r>
              <a:rPr lang="en-US" dirty="0"/>
              <a:t>the number of partitions in 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[[1], [2, 3]]</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2</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t>get</a:t>
            </a:r>
            <a:r>
              <a:rPr lang="en-US" sz="4000" dirty="0">
                <a:solidFill>
                  <a:schemeClr val="bg2">
                    <a:lumMod val="50000"/>
                  </a:schemeClr>
                </a:solidFill>
              </a:rPr>
              <a:t>Num</a:t>
            </a:r>
            <a:r>
              <a:rPr lang="en-US" sz="4000" dirty="0"/>
              <a:t>Partitions</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832073"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83065"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84900"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5386168" y="1153158"/>
            <a:ext cx="193793" cy="338554"/>
          </a:xfrm>
          <a:prstGeom prst="rect">
            <a:avLst/>
          </a:prstGeom>
          <a:noFill/>
        </p:spPr>
        <p:txBody>
          <a:bodyPr wrap="square" rtlCol="0">
            <a:spAutoFit/>
          </a:bodyPr>
          <a:lstStyle/>
          <a:p>
            <a:r>
              <a:rPr lang="en-US" sz="1600" dirty="0"/>
              <a:t>B</a:t>
            </a:r>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2</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.getNumPartitions</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954107"/>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.partitions.size</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.glom</a:t>
            </a:r>
            <a:r>
              <a:rPr lang="en-US" sz="1400" dirty="0" smtClean="0">
                <a:latin typeface="Consolas" panose="020B0609020204030204" pitchFamily="49" charset="0"/>
                <a:ea typeface="Anonymous Pro" panose="02060609030202000504" pitchFamily="49" charset="0"/>
                <a:cs typeface="Consolas" panose="020B0609020204030204" pitchFamily="49" charset="0"/>
              </a:rPr>
              <a:t>().collect()</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26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3895641" y="4407273"/>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7" name="Rounded Rectangle 26"/>
          <p:cNvSpPr/>
          <p:nvPr/>
        </p:nvSpPr>
        <p:spPr>
          <a:xfrm>
            <a:off x="3990879" y="4465759"/>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3990879" y="4772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3990879" y="5069267"/>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0" name="Rounded Rectangle 29"/>
          <p:cNvSpPr/>
          <p:nvPr/>
        </p:nvSpPr>
        <p:spPr>
          <a:xfrm>
            <a:off x="3990879" y="5375684"/>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2605996" y="4391285"/>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18" name="Straight Arrow Connector 17"/>
          <p:cNvCxnSpPr/>
          <p:nvPr/>
        </p:nvCxnSpPr>
        <p:spPr>
          <a:xfrm>
            <a:off x="3121464" y="488374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19" name="Straight Arrow Connector 18"/>
          <p:cNvCxnSpPr/>
          <p:nvPr/>
        </p:nvCxnSpPr>
        <p:spPr>
          <a:xfrm>
            <a:off x="3121464" y="4577331"/>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0" name="Straight Arrow Connector 19"/>
          <p:cNvCxnSpPr/>
          <p:nvPr/>
        </p:nvCxnSpPr>
        <p:spPr>
          <a:xfrm>
            <a:off x="3121464" y="5180838"/>
            <a:ext cx="884238" cy="0"/>
          </a:xfrm>
          <a:prstGeom prst="straightConnector1">
            <a:avLst/>
          </a:prstGeom>
          <a:noFill/>
          <a:ln w="19050" cap="flat" cmpd="sng" algn="ctr">
            <a:solidFill>
              <a:srgbClr val="000000"/>
            </a:solidFill>
            <a:prstDash val="solid"/>
            <a:round/>
            <a:headEnd type="none"/>
            <a:tailEnd type="triangle"/>
          </a:ln>
          <a:effectLst/>
        </p:spPr>
      </p:cxnSp>
      <p:cxnSp>
        <p:nvCxnSpPr>
          <p:cNvPr id="21" name="Straight Arrow Connector 20"/>
          <p:cNvCxnSpPr/>
          <p:nvPr/>
        </p:nvCxnSpPr>
        <p:spPr>
          <a:xfrm>
            <a:off x="3121464" y="5487256"/>
            <a:ext cx="884238" cy="0"/>
          </a:xfrm>
          <a:prstGeom prst="straightConnector1">
            <a:avLst/>
          </a:prstGeom>
          <a:noFill/>
          <a:ln w="19050" cap="flat" cmpd="sng" algn="ctr">
            <a:solidFill>
              <a:srgbClr val="000000"/>
            </a:solidFill>
            <a:prstDash val="solid"/>
            <a:round/>
            <a:headEnd type="none"/>
            <a:tailEnd type="triangle"/>
          </a:ln>
          <a:effectLst/>
        </p:spPr>
      </p:cxnSp>
      <p:sp>
        <p:nvSpPr>
          <p:cNvPr id="4" name="TextBox 3"/>
          <p:cNvSpPr txBox="1"/>
          <p:nvPr/>
        </p:nvSpPr>
        <p:spPr>
          <a:xfrm>
            <a:off x="5645881" y="1199327"/>
            <a:ext cx="1149292" cy="584775"/>
          </a:xfrm>
          <a:prstGeom prst="rect">
            <a:avLst/>
          </a:prstGeom>
          <a:noFill/>
        </p:spPr>
        <p:txBody>
          <a:bodyPr wrap="square" rtlCol="0">
            <a:spAutoFit/>
          </a:bodyPr>
          <a:lstStyle/>
          <a:p>
            <a:r>
              <a:rPr lang="en-US" sz="3200" dirty="0" smtClean="0"/>
              <a:t>vs</a:t>
            </a:r>
            <a:endParaRPr lang="en-US" sz="3200" dirty="0"/>
          </a:p>
        </p:txBody>
      </p:sp>
      <p:pic>
        <p:nvPicPr>
          <p:cNvPr id="7" name="Picture 4" descr="http://pixabay.com/static/uploads/photo/2012/04/24/11/21/merging-39400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0030" y="584284"/>
            <a:ext cx="1864451" cy="1864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66125" y="2790588"/>
            <a:ext cx="1124214" cy="461665"/>
          </a:xfrm>
          <a:prstGeom prst="rect">
            <a:avLst/>
          </a:prstGeom>
          <a:noFill/>
        </p:spPr>
        <p:txBody>
          <a:bodyPr wrap="square" rtlCol="0">
            <a:spAutoFit/>
          </a:bodyPr>
          <a:lstStyle/>
          <a:p>
            <a:r>
              <a:rPr lang="en-US" sz="2400" dirty="0" smtClean="0"/>
              <a:t>narrow</a:t>
            </a:r>
            <a:endParaRPr lang="en-US" sz="2400" dirty="0"/>
          </a:p>
        </p:txBody>
      </p:sp>
      <p:sp>
        <p:nvSpPr>
          <p:cNvPr id="9" name="TextBox 8"/>
          <p:cNvSpPr txBox="1"/>
          <p:nvPr/>
        </p:nvSpPr>
        <p:spPr>
          <a:xfrm>
            <a:off x="8300184" y="2712673"/>
            <a:ext cx="1677798" cy="461665"/>
          </a:xfrm>
          <a:prstGeom prst="rect">
            <a:avLst/>
          </a:prstGeom>
          <a:noFill/>
        </p:spPr>
        <p:txBody>
          <a:bodyPr wrap="square" rtlCol="0">
            <a:spAutoFit/>
          </a:bodyPr>
          <a:lstStyle/>
          <a:p>
            <a:r>
              <a:rPr lang="en-US" sz="2400" dirty="0" smtClean="0"/>
              <a:t>wide</a:t>
            </a:r>
            <a:endParaRPr lang="en-US" sz="2400" dirty="0"/>
          </a:p>
        </p:txBody>
      </p:sp>
      <p:pic>
        <p:nvPicPr>
          <p:cNvPr id="10" name="Picture 2" descr="http://www.insideoutretreats.com/site/images/TransformationButterflie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445" y="6264141"/>
            <a:ext cx="2488551" cy="5938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ropbox\Databricks\images etc\green (Mobi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125" y="807394"/>
            <a:ext cx="1069663" cy="1427331"/>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2160375" y="3410034"/>
            <a:ext cx="3661007" cy="584775"/>
          </a:xfrm>
          <a:prstGeom prst="rect">
            <a:avLst/>
          </a:prstGeom>
        </p:spPr>
        <p:txBody>
          <a:bodyPr wrap="square">
            <a:spAutoFit/>
          </a:bodyPr>
          <a:lstStyle/>
          <a:p>
            <a:r>
              <a:rPr lang="en-US" sz="1600" i="1" dirty="0"/>
              <a:t>each partition of the parent RDD is used by at most one partition of the child RDD</a:t>
            </a:r>
          </a:p>
        </p:txBody>
      </p:sp>
      <p:sp>
        <p:nvSpPr>
          <p:cNvPr id="12" name="Rectangle 11"/>
          <p:cNvSpPr/>
          <p:nvPr/>
        </p:nvSpPr>
        <p:spPr>
          <a:xfrm>
            <a:off x="6953571" y="3446807"/>
            <a:ext cx="3425841" cy="584775"/>
          </a:xfrm>
          <a:prstGeom prst="rect">
            <a:avLst/>
          </a:prstGeom>
        </p:spPr>
        <p:txBody>
          <a:bodyPr wrap="square">
            <a:spAutoFit/>
          </a:bodyPr>
          <a:lstStyle/>
          <a:p>
            <a:r>
              <a:rPr lang="en-US" sz="1600" i="1" dirty="0" smtClean="0"/>
              <a:t>multiple child RDD partitions may depend on a single parent RDD partition</a:t>
            </a:r>
            <a:endParaRPr lang="en-US" sz="1600" i="1" dirty="0"/>
          </a:p>
        </p:txBody>
      </p:sp>
      <p:sp>
        <p:nvSpPr>
          <p:cNvPr id="13" name="Rounded Rectangle 12"/>
          <p:cNvSpPr/>
          <p:nvPr/>
        </p:nvSpPr>
        <p:spPr>
          <a:xfrm>
            <a:off x="2701234" y="4449771"/>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4" name="Rounded Rectangle 13"/>
          <p:cNvSpPr/>
          <p:nvPr/>
        </p:nvSpPr>
        <p:spPr>
          <a:xfrm>
            <a:off x="2701234" y="4756188"/>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5" name="Rounded Rectangle 14"/>
          <p:cNvSpPr/>
          <p:nvPr/>
        </p:nvSpPr>
        <p:spPr>
          <a:xfrm>
            <a:off x="2701234" y="5053279"/>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2701234" y="5359696"/>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6" name="Rounded Rectangle 35"/>
          <p:cNvSpPr/>
          <p:nvPr/>
        </p:nvSpPr>
        <p:spPr>
          <a:xfrm>
            <a:off x="8834326" y="4375182"/>
            <a:ext cx="609515" cy="1288468"/>
          </a:xfrm>
          <a:prstGeom prst="roundRect">
            <a:avLst/>
          </a:prstGeom>
          <a:solidFill>
            <a:sysClr val="window" lastClr="FFFFFF"/>
          </a:solidFill>
          <a:ln w="25400" cap="flat" cmpd="sng" algn="ctr">
            <a:solidFill>
              <a:schemeClr val="tx1">
                <a:lumMod val="65000"/>
                <a:lumOff val="3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7" name="Rounded Rectangle 36"/>
          <p:cNvSpPr/>
          <p:nvPr/>
        </p:nvSpPr>
        <p:spPr>
          <a:xfrm>
            <a:off x="8929564" y="4433668"/>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8" name="Rounded Rectangle 37"/>
          <p:cNvSpPr/>
          <p:nvPr/>
        </p:nvSpPr>
        <p:spPr>
          <a:xfrm>
            <a:off x="8929564" y="4740085"/>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9" name="Rounded Rectangle 38"/>
          <p:cNvSpPr/>
          <p:nvPr/>
        </p:nvSpPr>
        <p:spPr>
          <a:xfrm>
            <a:off x="8929564" y="5037176"/>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0" name="Rounded Rectangle 39"/>
          <p:cNvSpPr/>
          <p:nvPr/>
        </p:nvSpPr>
        <p:spPr>
          <a:xfrm>
            <a:off x="8929564" y="5343593"/>
            <a:ext cx="419040" cy="223144"/>
          </a:xfrm>
          <a:prstGeom prst="roundRect">
            <a:avLst/>
          </a:prstGeom>
          <a:solidFill>
            <a:srgbClr val="E68042"/>
          </a:solidFill>
          <a:ln w="95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1" name="Rounded Rectangle 40"/>
          <p:cNvSpPr/>
          <p:nvPr/>
        </p:nvSpPr>
        <p:spPr>
          <a:xfrm>
            <a:off x="7544681" y="4375861"/>
            <a:ext cx="609515" cy="128846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cxnSp>
        <p:nvCxnSpPr>
          <p:cNvPr id="42" name="Straight Arrow Connector 41"/>
          <p:cNvCxnSpPr>
            <a:endCxn id="37" idx="1"/>
          </p:cNvCxnSpPr>
          <p:nvPr/>
        </p:nvCxnSpPr>
        <p:spPr>
          <a:xfrm flipV="1">
            <a:off x="8059822" y="4545240"/>
            <a:ext cx="869742" cy="309206"/>
          </a:xfrm>
          <a:prstGeom prst="straightConnector1">
            <a:avLst/>
          </a:prstGeom>
          <a:noFill/>
          <a:ln w="19050" cap="flat" cmpd="sng" algn="ctr">
            <a:solidFill>
              <a:srgbClr val="000000"/>
            </a:solidFill>
            <a:prstDash val="sysDash"/>
            <a:round/>
            <a:headEnd type="none"/>
            <a:tailEnd type="triangle"/>
          </a:ln>
          <a:effectLst/>
        </p:spPr>
      </p:cxnSp>
      <p:cxnSp>
        <p:nvCxnSpPr>
          <p:cNvPr id="43" name="Straight Arrow Connector 42"/>
          <p:cNvCxnSpPr>
            <a:stCxn id="46" idx="3"/>
            <a:endCxn id="37" idx="1"/>
          </p:cNvCxnSpPr>
          <p:nvPr/>
        </p:nvCxnSpPr>
        <p:spPr>
          <a:xfrm flipV="1">
            <a:off x="8058959" y="4545240"/>
            <a:ext cx="870605" cy="679"/>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p:nvPr/>
        </p:nvCxnSpPr>
        <p:spPr>
          <a:xfrm>
            <a:off x="8060149" y="5471832"/>
            <a:ext cx="884238" cy="0"/>
          </a:xfrm>
          <a:prstGeom prst="straightConnector1">
            <a:avLst/>
          </a:prstGeom>
          <a:noFill/>
          <a:ln w="19050" cap="flat" cmpd="sng" algn="ctr">
            <a:solidFill>
              <a:schemeClr val="accent5"/>
            </a:solidFill>
            <a:prstDash val="solid"/>
            <a:round/>
            <a:headEnd type="none"/>
            <a:tailEnd type="triangle"/>
          </a:ln>
          <a:effectLst/>
        </p:spPr>
      </p:cxnSp>
      <p:sp>
        <p:nvSpPr>
          <p:cNvPr id="46" name="Rounded Rectangle 45"/>
          <p:cNvSpPr/>
          <p:nvPr/>
        </p:nvSpPr>
        <p:spPr>
          <a:xfrm>
            <a:off x="7639919" y="4434347"/>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7" name="Rounded Rectangle 46"/>
          <p:cNvSpPr/>
          <p:nvPr/>
        </p:nvSpPr>
        <p:spPr>
          <a:xfrm>
            <a:off x="7639919" y="4740764"/>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8" name="Rounded Rectangle 47"/>
          <p:cNvSpPr/>
          <p:nvPr/>
        </p:nvSpPr>
        <p:spPr>
          <a:xfrm>
            <a:off x="7639919" y="5037855"/>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49" name="Rounded Rectangle 48"/>
          <p:cNvSpPr/>
          <p:nvPr/>
        </p:nvSpPr>
        <p:spPr>
          <a:xfrm>
            <a:off x="7639919" y="5344272"/>
            <a:ext cx="419040" cy="22314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50" name="Straight Arrow Connector 49"/>
          <p:cNvCxnSpPr>
            <a:endCxn id="38" idx="1"/>
          </p:cNvCxnSpPr>
          <p:nvPr/>
        </p:nvCxnSpPr>
        <p:spPr>
          <a:xfrm>
            <a:off x="8066965" y="4549737"/>
            <a:ext cx="862599" cy="301920"/>
          </a:xfrm>
          <a:prstGeom prst="straightConnector1">
            <a:avLst/>
          </a:prstGeom>
          <a:noFill/>
          <a:ln w="19050" cap="flat" cmpd="sng" algn="ctr">
            <a:solidFill>
              <a:srgbClr val="000000"/>
            </a:solidFill>
            <a:prstDash val="solid"/>
            <a:round/>
            <a:headEnd type="none"/>
            <a:tailEnd type="triangle"/>
          </a:ln>
          <a:effectLst/>
        </p:spPr>
      </p:cxnSp>
      <p:cxnSp>
        <p:nvCxnSpPr>
          <p:cNvPr id="51" name="Straight Arrow Connector 50"/>
          <p:cNvCxnSpPr>
            <a:endCxn id="39" idx="1"/>
          </p:cNvCxnSpPr>
          <p:nvPr/>
        </p:nvCxnSpPr>
        <p:spPr>
          <a:xfrm>
            <a:off x="8066965" y="4548689"/>
            <a:ext cx="862599" cy="600059"/>
          </a:xfrm>
          <a:prstGeom prst="straightConnector1">
            <a:avLst/>
          </a:prstGeom>
          <a:noFill/>
          <a:ln w="19050" cap="flat" cmpd="sng" algn="ctr">
            <a:solidFill>
              <a:srgbClr val="000000"/>
            </a:solidFill>
            <a:prstDash val="solid"/>
            <a:round/>
            <a:headEnd type="none"/>
            <a:tailEnd type="triangle"/>
          </a:ln>
          <a:effectLst/>
        </p:spPr>
      </p:cxnSp>
      <p:cxnSp>
        <p:nvCxnSpPr>
          <p:cNvPr id="58" name="Straight Arrow Connector 57"/>
          <p:cNvCxnSpPr>
            <a:endCxn id="40" idx="1"/>
          </p:cNvCxnSpPr>
          <p:nvPr/>
        </p:nvCxnSpPr>
        <p:spPr>
          <a:xfrm>
            <a:off x="8066965" y="4544650"/>
            <a:ext cx="862599" cy="910515"/>
          </a:xfrm>
          <a:prstGeom prst="straightConnector1">
            <a:avLst/>
          </a:prstGeom>
          <a:noFill/>
          <a:ln w="19050" cap="flat" cmpd="sng" algn="ctr">
            <a:solidFill>
              <a:srgbClr val="000000"/>
            </a:solidFill>
            <a:prstDash val="solid"/>
            <a:round/>
            <a:headEnd type="none"/>
            <a:tailEnd type="triangle"/>
          </a:ln>
          <a:effectLst/>
        </p:spPr>
      </p:cxnSp>
      <p:cxnSp>
        <p:nvCxnSpPr>
          <p:cNvPr id="60" name="Straight Arrow Connector 59"/>
          <p:cNvCxnSpPr>
            <a:stCxn id="47" idx="3"/>
            <a:endCxn id="38" idx="1"/>
          </p:cNvCxnSpPr>
          <p:nvPr/>
        </p:nvCxnSpPr>
        <p:spPr>
          <a:xfrm flipV="1">
            <a:off x="8058959" y="4851657"/>
            <a:ext cx="870605" cy="679"/>
          </a:xfrm>
          <a:prstGeom prst="straightConnector1">
            <a:avLst/>
          </a:prstGeom>
          <a:noFill/>
          <a:ln w="19050" cap="flat" cmpd="sng" algn="ctr">
            <a:solidFill>
              <a:srgbClr val="000000"/>
            </a:solidFill>
            <a:prstDash val="sysDash"/>
            <a:round/>
            <a:headEnd type="none"/>
            <a:tailEnd type="triangle"/>
          </a:ln>
          <a:effectLst/>
        </p:spPr>
      </p:cxnSp>
      <p:cxnSp>
        <p:nvCxnSpPr>
          <p:cNvPr id="64" name="Straight Arrow Connector 63"/>
          <p:cNvCxnSpPr>
            <a:endCxn id="40" idx="1"/>
          </p:cNvCxnSpPr>
          <p:nvPr/>
        </p:nvCxnSpPr>
        <p:spPr>
          <a:xfrm>
            <a:off x="8066965" y="4847839"/>
            <a:ext cx="862599" cy="607326"/>
          </a:xfrm>
          <a:prstGeom prst="straightConnector1">
            <a:avLst/>
          </a:prstGeom>
          <a:noFill/>
          <a:ln w="19050" cap="flat" cmpd="sng" algn="ctr">
            <a:solidFill>
              <a:srgbClr val="000000"/>
            </a:solidFill>
            <a:prstDash val="sysDash"/>
            <a:round/>
            <a:headEnd type="none"/>
            <a:tailEnd type="triangle"/>
          </a:ln>
          <a:effectLst/>
        </p:spPr>
      </p:cxnSp>
      <p:cxnSp>
        <p:nvCxnSpPr>
          <p:cNvPr id="44" name="Straight Arrow Connector 43"/>
          <p:cNvCxnSpPr>
            <a:stCxn id="48" idx="3"/>
            <a:endCxn id="39" idx="1"/>
          </p:cNvCxnSpPr>
          <p:nvPr/>
        </p:nvCxnSpPr>
        <p:spPr>
          <a:xfrm flipV="1">
            <a:off x="8058959" y="5148748"/>
            <a:ext cx="870605" cy="679"/>
          </a:xfrm>
          <a:prstGeom prst="straightConnector1">
            <a:avLst/>
          </a:prstGeom>
          <a:noFill/>
          <a:ln w="19050" cap="flat" cmpd="sng" algn="ctr">
            <a:solidFill>
              <a:srgbClr val="7030A0"/>
            </a:solidFill>
            <a:prstDash val="solid"/>
            <a:round/>
            <a:headEnd type="none"/>
            <a:tailEnd type="triangle"/>
          </a:ln>
          <a:effectLst/>
        </p:spPr>
      </p:cxnSp>
      <p:cxnSp>
        <p:nvCxnSpPr>
          <p:cNvPr id="69" name="Straight Arrow Connector 68"/>
          <p:cNvCxnSpPr/>
          <p:nvPr/>
        </p:nvCxnSpPr>
        <p:spPr>
          <a:xfrm flipV="1">
            <a:off x="8058959" y="4848518"/>
            <a:ext cx="870605" cy="298460"/>
          </a:xfrm>
          <a:prstGeom prst="straightConnector1">
            <a:avLst/>
          </a:prstGeom>
          <a:noFill/>
          <a:ln w="19050" cap="flat" cmpd="sng" algn="ctr">
            <a:solidFill>
              <a:srgbClr val="7030A0"/>
            </a:solidFill>
            <a:prstDash val="solid"/>
            <a:round/>
            <a:headEnd type="none"/>
            <a:tailEnd type="triangle"/>
          </a:ln>
          <a:effectLst/>
        </p:spPr>
      </p:cxnSp>
      <p:cxnSp>
        <p:nvCxnSpPr>
          <p:cNvPr id="71" name="Straight Arrow Connector 70"/>
          <p:cNvCxnSpPr/>
          <p:nvPr/>
        </p:nvCxnSpPr>
        <p:spPr>
          <a:xfrm flipV="1">
            <a:off x="8066102" y="4558682"/>
            <a:ext cx="863462" cy="592021"/>
          </a:xfrm>
          <a:prstGeom prst="straightConnector1">
            <a:avLst/>
          </a:prstGeom>
          <a:noFill/>
          <a:ln w="19050" cap="flat" cmpd="sng" algn="ctr">
            <a:solidFill>
              <a:srgbClr val="7030A0"/>
            </a:solidFill>
            <a:prstDash val="solid"/>
            <a:round/>
            <a:headEnd type="none"/>
            <a:tailEnd type="triangle"/>
          </a:ln>
          <a:effectLst/>
        </p:spPr>
      </p:cxnSp>
      <p:cxnSp>
        <p:nvCxnSpPr>
          <p:cNvPr id="73" name="Straight Arrow Connector 72"/>
          <p:cNvCxnSpPr>
            <a:endCxn id="40" idx="1"/>
          </p:cNvCxnSpPr>
          <p:nvPr/>
        </p:nvCxnSpPr>
        <p:spPr>
          <a:xfrm>
            <a:off x="8066102" y="5140075"/>
            <a:ext cx="863462" cy="315090"/>
          </a:xfrm>
          <a:prstGeom prst="straightConnector1">
            <a:avLst/>
          </a:prstGeom>
          <a:noFill/>
          <a:ln w="19050" cap="flat" cmpd="sng" algn="ctr">
            <a:solidFill>
              <a:srgbClr val="7030A0"/>
            </a:solidFill>
            <a:prstDash val="solid"/>
            <a:round/>
            <a:headEnd type="none"/>
            <a:tailEnd type="triangle"/>
          </a:ln>
          <a:effectLst/>
        </p:spPr>
      </p:cxnSp>
      <p:cxnSp>
        <p:nvCxnSpPr>
          <p:cNvPr id="77" name="Straight Arrow Connector 76"/>
          <p:cNvCxnSpPr/>
          <p:nvPr/>
        </p:nvCxnSpPr>
        <p:spPr>
          <a:xfrm flipV="1">
            <a:off x="8060149" y="4847839"/>
            <a:ext cx="869415" cy="608861"/>
          </a:xfrm>
          <a:prstGeom prst="straightConnector1">
            <a:avLst/>
          </a:prstGeom>
          <a:noFill/>
          <a:ln w="19050" cap="flat" cmpd="sng" algn="ctr">
            <a:solidFill>
              <a:schemeClr val="accent5"/>
            </a:solidFill>
            <a:prstDash val="solid"/>
            <a:round/>
            <a:headEnd type="none"/>
            <a:tailEnd type="triangle"/>
          </a:ln>
          <a:effectLst/>
        </p:spPr>
      </p:cxnSp>
    </p:spTree>
    <p:extLst>
      <p:ext uri="{BB962C8B-B14F-4D97-AF65-F5344CB8AC3E}">
        <p14:creationId xmlns:p14="http://schemas.microsoft.com/office/powerpoint/2010/main" val="3478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17" grpId="0" animBg="1"/>
      <p:bldP spid="11" grpId="0"/>
      <p:bldP spid="12" grpId="0"/>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46" grpId="0" animBg="1"/>
      <p:bldP spid="47" grpId="0" animBg="1"/>
      <p:bldP spid="48" grpId="0" animBg="1"/>
      <p:bldP spid="4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collect</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201326" y="4446578"/>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52318" y="4086434"/>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9331" y="4506693"/>
            <a:ext cx="1484822" cy="400110"/>
          </a:xfrm>
          <a:prstGeom prst="rect">
            <a:avLst/>
          </a:prstGeom>
          <a:noFill/>
        </p:spPr>
        <p:txBody>
          <a:bodyPr wrap="square" rtlCol="0">
            <a:spAutoFit/>
          </a:bodyPr>
          <a:lstStyle/>
          <a:p>
            <a:r>
              <a:rPr lang="en-US" sz="2000" dirty="0" smtClean="0"/>
              <a:t>partition(s)</a:t>
            </a:r>
            <a:endParaRPr lang="en-US" sz="2000" dirty="0"/>
          </a:p>
        </p:txBody>
      </p:sp>
      <p:sp>
        <p:nvSpPr>
          <p:cNvPr id="41" name="TextBox 40"/>
          <p:cNvSpPr txBox="1"/>
          <p:nvPr/>
        </p:nvSpPr>
        <p:spPr>
          <a:xfrm>
            <a:off x="2254153" y="4648885"/>
            <a:ext cx="193793" cy="338554"/>
          </a:xfrm>
          <a:prstGeom prst="rect">
            <a:avLst/>
          </a:prstGeom>
          <a:noFill/>
        </p:spPr>
        <p:txBody>
          <a:bodyPr wrap="square" rtlCol="0">
            <a:spAutoFit/>
          </a:bodyPr>
          <a:lstStyle/>
          <a:p>
            <a:r>
              <a:rPr lang="en-US" sz="1600" dirty="0"/>
              <a:t>A</a:t>
            </a:r>
          </a:p>
        </p:txBody>
      </p:sp>
      <p:sp>
        <p:nvSpPr>
          <p:cNvPr id="42" name="TextBox 41"/>
          <p:cNvSpPr txBox="1"/>
          <p:nvPr/>
        </p:nvSpPr>
        <p:spPr>
          <a:xfrm>
            <a:off x="1755421" y="4133663"/>
            <a:ext cx="193793" cy="338554"/>
          </a:xfrm>
          <a:prstGeom prst="rect">
            <a:avLst/>
          </a:prstGeom>
          <a:noFill/>
        </p:spPr>
        <p:txBody>
          <a:bodyPr wrap="square" rtlCol="0">
            <a:spAutoFit/>
          </a:bodyPr>
          <a:lstStyle/>
          <a:p>
            <a:r>
              <a:rPr lang="en-US" sz="1600" dirty="0"/>
              <a:t>B</a:t>
            </a:r>
          </a:p>
        </p:txBody>
      </p:sp>
      <p:sp>
        <p:nvSpPr>
          <p:cNvPr id="43" name="Rectangle 42"/>
          <p:cNvSpPr/>
          <p:nvPr/>
        </p:nvSpPr>
        <p:spPr>
          <a:xfrm>
            <a:off x="6846789" y="3108665"/>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723380" y="3003377"/>
            <a:ext cx="4218684" cy="1569660"/>
          </a:xfrm>
          <a:prstGeom prst="rect">
            <a:avLst/>
          </a:prstGeom>
          <a:noFill/>
        </p:spPr>
        <p:txBody>
          <a:bodyPr wrap="square" rtlCol="0">
            <a:spAutoFit/>
          </a:bodyPr>
          <a:lstStyle/>
          <a:p>
            <a:r>
              <a:rPr lang="en-US" sz="9600" dirty="0" smtClean="0">
                <a:latin typeface="Consolas" panose="020B0609020204030204" pitchFamily="49" charset="0"/>
                <a:cs typeface="Consolas" panose="020B0609020204030204" pitchFamily="49" charset="0"/>
              </a:rPr>
              <a:t>[   ]</a:t>
            </a:r>
            <a:endParaRPr lang="en-US" sz="96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10171898" y="4141048"/>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7454354"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21613" y="3351214"/>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10678" y="3351215"/>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28956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collect()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5666982" y="2855539"/>
            <a:ext cx="6971803" cy="369332"/>
          </a:xfrm>
          <a:prstGeom prst="rect">
            <a:avLst/>
          </a:prstGeom>
        </p:spPr>
        <p:txBody>
          <a:bodyPr wrap="square">
            <a:spAutoFit/>
          </a:bodyPr>
          <a:lstStyle/>
          <a:p>
            <a:r>
              <a:rPr lang="en-US" dirty="0" smtClean="0"/>
              <a:t>Return all items in the RDD to the driver in a single list</a:t>
            </a:r>
            <a:endParaRPr lang="en-US" dirty="0"/>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a:t>
            </a:r>
            <a:r>
              <a:rPr lang="en-US" sz="1400" dirty="0" smtClean="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1, 2, 3]</a:t>
            </a:r>
          </a:p>
        </p:txBody>
      </p:sp>
      <p:sp>
        <p:nvSpPr>
          <p:cNvPr id="35" name="Rectangle 34"/>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456637" y="1466073"/>
            <a:ext cx="592289" cy="592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107629" y="1105929"/>
            <a:ext cx="257108" cy="257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9464" y="1668380"/>
            <a:ext cx="193793" cy="338554"/>
          </a:xfrm>
          <a:prstGeom prst="rect">
            <a:avLst/>
          </a:prstGeom>
          <a:noFill/>
        </p:spPr>
        <p:txBody>
          <a:bodyPr wrap="square" rtlCol="0">
            <a:spAutoFit/>
          </a:bodyPr>
          <a:lstStyle/>
          <a:p>
            <a:r>
              <a:rPr lang="en-US" sz="1600" dirty="0"/>
              <a:t>A</a:t>
            </a:r>
          </a:p>
        </p:txBody>
      </p:sp>
      <p:sp>
        <p:nvSpPr>
          <p:cNvPr id="55" name="TextBox 54"/>
          <p:cNvSpPr txBox="1"/>
          <p:nvPr/>
        </p:nvSpPr>
        <p:spPr>
          <a:xfrm>
            <a:off x="4010732" y="1153158"/>
            <a:ext cx="193793" cy="338554"/>
          </a:xfrm>
          <a:prstGeom prst="rect">
            <a:avLst/>
          </a:prstGeom>
          <a:noFill/>
        </p:spPr>
        <p:txBody>
          <a:bodyPr wrap="square" rtlCol="0">
            <a:spAutoFit/>
          </a:bodyPr>
          <a:lstStyle/>
          <a:p>
            <a:r>
              <a:rPr lang="en-US" sz="1600" dirty="0"/>
              <a:t>B</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a:latin typeface="Consolas" panose="020B0609020204030204" pitchFamily="49" charset="0"/>
                <a:cs typeface="Consolas" panose="020B0609020204030204" pitchFamily="49" charset="0"/>
              </a:rPr>
              <a:t>([1,2,3], 2)</a:t>
            </a:r>
          </a:p>
          <a:p>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 = </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print(</a:t>
            </a:r>
            <a:r>
              <a:rPr lang="en-US" sz="1400" b="1" dirty="0" err="1">
                <a:solidFill>
                  <a:srgbClr val="1482AC"/>
                </a:solidFill>
                <a:latin typeface="Consolas" panose="020B0609020204030204" pitchFamily="49" charset="0"/>
                <a:cs typeface="Consolas" panose="020B0609020204030204" pitchFamily="49" charset="0"/>
              </a:rPr>
              <a:t>x</a:t>
            </a:r>
            <a:r>
              <a:rPr lang="en-US" sz="1400" dirty="0" err="1">
                <a:latin typeface="Consolas" panose="020B0609020204030204" pitchFamily="49" charset="0"/>
                <a:cs typeface="Consolas" panose="020B0609020204030204" pitchFamily="49" charset="0"/>
              </a:rPr>
              <a:t>.glom</a:t>
            </a:r>
            <a:r>
              <a:rPr lang="en-US" sz="1400" dirty="0">
                <a:latin typeface="Consolas" panose="020B0609020204030204" pitchFamily="49" charset="0"/>
                <a:cs typeface="Consolas" panose="020B0609020204030204" pitchFamily="49" charset="0"/>
              </a:rPr>
              <a:t>().collect())</a:t>
            </a:r>
          </a:p>
          <a:p>
            <a:r>
              <a:rPr lang="en-US" sz="1400" dirty="0">
                <a:latin typeface="Consolas" panose="020B0609020204030204" pitchFamily="49" charset="0"/>
                <a:cs typeface="Consolas" panose="020B0609020204030204" pitchFamily="49" charset="0"/>
              </a:rPr>
              <a:t>print(</a:t>
            </a:r>
            <a:r>
              <a:rPr lang="en-US" sz="1400" b="1" dirty="0">
                <a:solidFill>
                  <a:srgbClr val="E8761D"/>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(Array(1,2,3), 2)</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xOut</a:t>
            </a:r>
            <a:r>
              <a:rPr lang="en-US" sz="1400" dirty="0">
                <a:solidFill>
                  <a:srgbClr val="1482AC"/>
                </a:solidFill>
                <a:latin typeface="Consolas" panose="020B0609020204030204" pitchFamily="49" charset="0"/>
                <a:ea typeface="Anonymous Pro" panose="02060609030202000504" pitchFamily="49" charset="0"/>
                <a:cs typeface="Consolas" panose="020B0609020204030204" pitchFamily="49" charset="0"/>
              </a:rPr>
              <a:t> </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.glom</a:t>
            </a:r>
            <a:r>
              <a:rPr lang="en-US" sz="1400" dirty="0">
                <a:latin typeface="Consolas" panose="020B0609020204030204" pitchFamily="49" charset="0"/>
                <a:ea typeface="Anonymous Pro" panose="02060609030202000504" pitchFamily="49" charset="0"/>
                <a:cs typeface="Consolas" panose="020B0609020204030204" pitchFamily="49" charset="0"/>
              </a:rPr>
              <a:t>().collect()</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collect</a:t>
            </a:r>
            <a:endParaRPr lang="en-US" sz="4800" dirty="0">
              <a:solidFill>
                <a:schemeClr val="bg2">
                  <a:lumMod val="50000"/>
                </a:schemeClr>
              </a:solidFill>
            </a:endParaRPr>
          </a:p>
        </p:txBody>
      </p:sp>
      <p:grpSp>
        <p:nvGrpSpPr>
          <p:cNvPr id="2" name="Group 1"/>
          <p:cNvGrpSpPr/>
          <p:nvPr/>
        </p:nvGrpSpPr>
        <p:grpSpPr>
          <a:xfrm>
            <a:off x="7865567" y="410417"/>
            <a:ext cx="3570513" cy="1375154"/>
            <a:chOff x="7801381" y="140063"/>
            <a:chExt cx="4272472" cy="1645508"/>
          </a:xfrm>
        </p:grpSpPr>
        <p:sp>
          <p:nvSpPr>
            <p:cNvPr id="29" name="Rectangle 28"/>
            <p:cNvSpPr/>
            <p:nvPr/>
          </p:nvSpPr>
          <p:spPr>
            <a:xfrm>
              <a:off x="7924790" y="245351"/>
              <a:ext cx="4149063" cy="15402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801381" y="140063"/>
              <a:ext cx="4218684" cy="1583626"/>
            </a:xfrm>
            <a:prstGeom prst="rect">
              <a:avLst/>
            </a:prstGeom>
            <a:noFill/>
          </p:spPr>
          <p:txBody>
            <a:bodyPr wrap="square" rtlCol="0">
              <a:spAutoFit/>
            </a:bodyPr>
            <a:lstStyle/>
            <a:p>
              <a:r>
                <a:rPr lang="en-US" sz="8000" dirty="0" smtClean="0">
                  <a:latin typeface="Consolas" panose="020B0609020204030204" pitchFamily="49" charset="0"/>
                  <a:cs typeface="Consolas" panose="020B0609020204030204" pitchFamily="49" charset="0"/>
                </a:rPr>
                <a:t>[   ]</a:t>
              </a:r>
              <a:endParaRPr lang="en-US" sz="8000" dirty="0">
                <a:latin typeface="Consolas" panose="020B0609020204030204" pitchFamily="49" charset="0"/>
                <a:cs typeface="Consolas" panose="020B0609020204030204" pitchFamily="49" charset="0"/>
              </a:endParaRPr>
            </a:p>
          </p:txBody>
        </p:sp>
        <p:pic>
          <p:nvPicPr>
            <p:cNvPr id="31" name="Picture 30"/>
            <p:cNvPicPr>
              <a:picLocks noChangeAspect="1"/>
            </p:cNvPicPr>
            <p:nvPr/>
          </p:nvPicPr>
          <p:blipFill>
            <a:blip r:embed="rId7"/>
            <a:stretch>
              <a:fillRect/>
            </a:stretch>
          </p:blipFill>
          <p:spPr>
            <a:xfrm>
              <a:off x="11249899" y="1277734"/>
              <a:ext cx="628650" cy="404987"/>
            </a:xfrm>
            <a:prstGeom prst="rect">
              <a:avLst/>
            </a:prstGeom>
          </p:spPr>
        </p:pic>
        <p:sp>
          <p:nvSpPr>
            <p:cNvPr id="32" name="Rectangle 31"/>
            <p:cNvSpPr/>
            <p:nvPr/>
          </p:nvSpPr>
          <p:spPr>
            <a:xfrm>
              <a:off x="8532355"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299614" y="487900"/>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088679" y="487901"/>
              <a:ext cx="529357"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81989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9" name="Rounded Rectangle 18"/>
          <p:cNvSpPr/>
          <p:nvPr/>
        </p:nvSpPr>
        <p:spPr>
          <a:xfrm>
            <a:off x="2315856" y="3289209"/>
            <a:ext cx="3239700" cy="1549761"/>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08347" y="4752196"/>
            <a:ext cx="605698" cy="276999"/>
          </a:xfrm>
          <a:prstGeom prst="rect">
            <a:avLst/>
          </a:prstGeom>
          <a:noFill/>
        </p:spPr>
        <p:txBody>
          <a:bodyPr wrap="square" rtlCol="0">
            <a:spAutoFit/>
          </a:bodyPr>
          <a:lstStyle/>
          <a:p>
            <a:r>
              <a:rPr lang="en-US" sz="1200" dirty="0" smtClean="0"/>
              <a:t>emits</a:t>
            </a:r>
            <a:endParaRPr lang="en-US" sz="1200" dirty="0"/>
          </a:p>
        </p:txBody>
      </p:sp>
      <p:cxnSp>
        <p:nvCxnSpPr>
          <p:cNvPr id="46" name="Straight Arrow Connector 45"/>
          <p:cNvCxnSpPr/>
          <p:nvPr/>
        </p:nvCxnSpPr>
        <p:spPr>
          <a:xfrm flipH="1">
            <a:off x="1344706" y="4780907"/>
            <a:ext cx="940719"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52" name="TextBox 51"/>
          <p:cNvSpPr txBox="1"/>
          <p:nvPr/>
        </p:nvSpPr>
        <p:spPr>
          <a:xfrm>
            <a:off x="1013348" y="4603159"/>
            <a:ext cx="605698" cy="400110"/>
          </a:xfrm>
          <a:prstGeom prst="rect">
            <a:avLst/>
          </a:prstGeom>
          <a:noFill/>
        </p:spPr>
        <p:txBody>
          <a:bodyPr wrap="square" rtlCol="0">
            <a:spAutoFit/>
          </a:bodyPr>
          <a:lstStyle/>
          <a:p>
            <a:r>
              <a:rPr lang="en-US" sz="2000" dirty="0" smtClean="0"/>
              <a:t>3</a:t>
            </a:r>
            <a:endParaRPr lang="en-US" sz="1600" dirty="0"/>
          </a:p>
        </p:txBody>
      </p:sp>
    </p:spTree>
    <p:extLst>
      <p:ext uri="{BB962C8B-B14F-4D97-AF65-F5344CB8AC3E}">
        <p14:creationId xmlns:p14="http://schemas.microsoft.com/office/powerpoint/2010/main" val="32099787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991037" y="2914120"/>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4" name="TextBox 23"/>
          <p:cNvSpPr txBox="1"/>
          <p:nvPr/>
        </p:nvSpPr>
        <p:spPr>
          <a:xfrm>
            <a:off x="1465256" y="4061725"/>
            <a:ext cx="605698" cy="276999"/>
          </a:xfrm>
          <a:prstGeom prst="rect">
            <a:avLst/>
          </a:prstGeom>
          <a:noFill/>
        </p:spPr>
        <p:txBody>
          <a:bodyPr wrap="square" rtlCol="0">
            <a:spAutoFit/>
          </a:bodyPr>
          <a:lstStyle/>
          <a:p>
            <a:r>
              <a:rPr lang="en-US" sz="1200" dirty="0" smtClean="0"/>
              <a:t>emits</a:t>
            </a:r>
            <a:endParaRPr lang="en-US" sz="1200" dirty="0"/>
          </a:p>
        </p:txBody>
      </p:sp>
      <p:sp>
        <p:nvSpPr>
          <p:cNvPr id="25" name="TextBox 24"/>
          <p:cNvSpPr txBox="1"/>
          <p:nvPr/>
        </p:nvSpPr>
        <p:spPr>
          <a:xfrm>
            <a:off x="1013348" y="4603159"/>
            <a:ext cx="605698" cy="400110"/>
          </a:xfrm>
          <a:prstGeom prst="rect">
            <a:avLst/>
          </a:prstGeom>
          <a:noFill/>
        </p:spPr>
        <p:txBody>
          <a:bodyPr wrap="square" rtlCol="0">
            <a:spAutoFit/>
          </a:bodyPr>
          <a:lstStyle/>
          <a:p>
            <a:r>
              <a:rPr lang="en-US" sz="2000" dirty="0" smtClean="0">
                <a:solidFill>
                  <a:schemeClr val="bg2">
                    <a:lumMod val="50000"/>
                  </a:schemeClr>
                </a:solidFill>
              </a:rPr>
              <a:t>3</a:t>
            </a:r>
            <a:endParaRPr lang="en-US" sz="1600" dirty="0">
              <a:solidFill>
                <a:schemeClr val="bg2">
                  <a:lumMod val="50000"/>
                </a:schemeClr>
              </a:solidFill>
            </a:endParaRPr>
          </a:p>
        </p:txBody>
      </p:sp>
      <p:cxnSp>
        <p:nvCxnSpPr>
          <p:cNvPr id="46" name="Straight Arrow Connector 45"/>
          <p:cNvCxnSpPr/>
          <p:nvPr/>
        </p:nvCxnSpPr>
        <p:spPr>
          <a:xfrm flipH="1">
            <a:off x="1375442" y="4090436"/>
            <a:ext cx="56689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72669" y="4243616"/>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4363" y="4419488"/>
            <a:ext cx="792883" cy="276999"/>
          </a:xfrm>
          <a:prstGeom prst="rect">
            <a:avLst/>
          </a:prstGeom>
          <a:noFill/>
        </p:spPr>
        <p:txBody>
          <a:bodyPr wrap="square" rtlCol="0">
            <a:spAutoFit/>
          </a:bodyPr>
          <a:lstStyle/>
          <a:p>
            <a:r>
              <a:rPr lang="en-US" sz="1200" dirty="0" smtClean="0"/>
              <a:t>input</a:t>
            </a:r>
            <a:endParaRPr lang="en-US" sz="1200" dirty="0"/>
          </a:p>
        </p:txBody>
      </p:sp>
      <p:pic>
        <p:nvPicPr>
          <p:cNvPr id="21"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4438540"/>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24128" y="3837858"/>
            <a:ext cx="605698" cy="400110"/>
          </a:xfrm>
          <a:prstGeom prst="rect">
            <a:avLst/>
          </a:prstGeom>
          <a:noFill/>
        </p:spPr>
        <p:txBody>
          <a:bodyPr wrap="square" rtlCol="0">
            <a:spAutoFit/>
          </a:bodyPr>
          <a:lstStyle/>
          <a:p>
            <a:r>
              <a:rPr lang="en-US" sz="2000" dirty="0"/>
              <a:t>6</a:t>
            </a:r>
            <a:endParaRPr lang="en-US" sz="1600" dirty="0"/>
          </a:p>
        </p:txBody>
      </p:sp>
    </p:spTree>
    <p:extLst>
      <p:ext uri="{BB962C8B-B14F-4D97-AF65-F5344CB8AC3E}">
        <p14:creationId xmlns:p14="http://schemas.microsoft.com/office/powerpoint/2010/main" val="39888730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89002" y="2630544"/>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89002" y="2632341"/>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19" name="Rounded Rectangle 18"/>
          <p:cNvSpPr/>
          <p:nvPr/>
        </p:nvSpPr>
        <p:spPr>
          <a:xfrm>
            <a:off x="1596609" y="2522063"/>
            <a:ext cx="2688539" cy="1286105"/>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t>reduce</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84253" y="2990102"/>
            <a:ext cx="301896" cy="307777"/>
          </a:xfrm>
          <a:prstGeom prst="rect">
            <a:avLst/>
          </a:prstGeom>
          <a:noFill/>
        </p:spPr>
        <p:txBody>
          <a:bodyPr wrap="square" rtlCol="0">
            <a:spAutoFit/>
          </a:bodyPr>
          <a:lstStyle/>
          <a:p>
            <a:pPr algn="ctr"/>
            <a:r>
              <a:rPr lang="en-US" sz="1400" dirty="0">
                <a:solidFill>
                  <a:schemeClr val="bg1"/>
                </a:solidFill>
              </a:rPr>
              <a:t>3</a:t>
            </a:r>
          </a:p>
        </p:txBody>
      </p:sp>
      <p:sp>
        <p:nvSpPr>
          <p:cNvPr id="16" name="TextBox 15"/>
          <p:cNvSpPr txBox="1"/>
          <p:nvPr/>
        </p:nvSpPr>
        <p:spPr>
          <a:xfrm>
            <a:off x="2491487" y="3375186"/>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7" name="TextBox 16"/>
          <p:cNvSpPr txBox="1"/>
          <p:nvPr/>
        </p:nvSpPr>
        <p:spPr>
          <a:xfrm>
            <a:off x="2877329" y="3736856"/>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26" name="TextBox 25"/>
          <p:cNvSpPr txBox="1"/>
          <p:nvPr/>
        </p:nvSpPr>
        <p:spPr>
          <a:xfrm>
            <a:off x="8036758" y="3343319"/>
            <a:ext cx="605698" cy="400110"/>
          </a:xfrm>
          <a:prstGeom prst="rect">
            <a:avLst/>
          </a:prstGeom>
          <a:noFill/>
        </p:spPr>
        <p:txBody>
          <a:bodyPr wrap="square" rtlCol="0">
            <a:spAutoFit/>
          </a:bodyPr>
          <a:lstStyle/>
          <a:p>
            <a:r>
              <a:rPr lang="en-US" sz="2000" dirty="0" smtClean="0"/>
              <a:t>10</a:t>
            </a:r>
            <a:endParaRPr lang="en-US" sz="1600" dirty="0"/>
          </a:p>
        </p:txBody>
      </p:sp>
      <p:cxnSp>
        <p:nvCxnSpPr>
          <p:cNvPr id="31" name="Straight Arrow Connector 30"/>
          <p:cNvCxnSpPr/>
          <p:nvPr/>
        </p:nvCxnSpPr>
        <p:spPr>
          <a:xfrm flipV="1">
            <a:off x="1172669" y="3498268"/>
            <a:ext cx="0" cy="18539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4363" y="3674140"/>
            <a:ext cx="792883" cy="276999"/>
          </a:xfrm>
          <a:prstGeom prst="rect">
            <a:avLst/>
          </a:prstGeom>
          <a:noFill/>
        </p:spPr>
        <p:txBody>
          <a:bodyPr wrap="square" rtlCol="0">
            <a:spAutoFit/>
          </a:bodyPr>
          <a:lstStyle/>
          <a:p>
            <a:r>
              <a:rPr lang="en-US" sz="1200" dirty="0" smtClean="0"/>
              <a:t>input</a:t>
            </a:r>
            <a:endParaRPr lang="en-US" sz="1200" dirty="0"/>
          </a:p>
        </p:txBody>
      </p:sp>
      <p:pic>
        <p:nvPicPr>
          <p:cNvPr id="33" name="Picture 2" descr="https://spark.apache.org/images/spark-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87" y="3693192"/>
            <a:ext cx="361522" cy="19197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024128" y="3837858"/>
            <a:ext cx="605698" cy="400110"/>
          </a:xfrm>
          <a:prstGeom prst="rect">
            <a:avLst/>
          </a:prstGeom>
          <a:noFill/>
        </p:spPr>
        <p:txBody>
          <a:bodyPr wrap="square" rtlCol="0">
            <a:spAutoFit/>
          </a:bodyPr>
          <a:lstStyle/>
          <a:p>
            <a:r>
              <a:rPr lang="en-US" sz="2000" dirty="0">
                <a:solidFill>
                  <a:schemeClr val="bg2">
                    <a:lumMod val="50000"/>
                  </a:schemeClr>
                </a:solidFill>
              </a:rPr>
              <a:t>6</a:t>
            </a:r>
            <a:endParaRPr lang="en-US" sz="1600" dirty="0">
              <a:solidFill>
                <a:schemeClr val="bg2">
                  <a:lumMod val="50000"/>
                </a:schemeClr>
              </a:solidFill>
            </a:endParaRPr>
          </a:p>
        </p:txBody>
      </p:sp>
      <p:cxnSp>
        <p:nvCxnSpPr>
          <p:cNvPr id="39" name="Straight Arrow Connector 38"/>
          <p:cNvCxnSpPr/>
          <p:nvPr/>
        </p:nvCxnSpPr>
        <p:spPr>
          <a:xfrm flipH="1">
            <a:off x="1337022" y="3345088"/>
            <a:ext cx="222837"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39467" y="3150948"/>
            <a:ext cx="605698" cy="400110"/>
          </a:xfrm>
          <a:prstGeom prst="rect">
            <a:avLst/>
          </a:prstGeom>
          <a:noFill/>
        </p:spPr>
        <p:txBody>
          <a:bodyPr wrap="square" rtlCol="0">
            <a:spAutoFit/>
          </a:bodyPr>
          <a:lstStyle/>
          <a:p>
            <a:r>
              <a:rPr lang="en-US" sz="2000" dirty="0" smtClean="0"/>
              <a:t>10</a:t>
            </a:r>
            <a:endParaRPr lang="en-US" sz="1600" dirty="0"/>
          </a:p>
        </p:txBody>
      </p:sp>
    </p:spTree>
    <p:extLst>
      <p:ext uri="{BB962C8B-B14F-4D97-AF65-F5344CB8AC3E}">
        <p14:creationId xmlns:p14="http://schemas.microsoft.com/office/powerpoint/2010/main" val="8998796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596260"/>
            <a:ext cx="542450" cy="542450"/>
          </a:xfrm>
          <a:prstGeom prst="rect">
            <a:avLst/>
          </a:prstGeom>
        </p:spPr>
      </p:pic>
      <p:sp>
        <p:nvSpPr>
          <p:cNvPr id="44" name="TextBox 43"/>
          <p:cNvSpPr txBox="1"/>
          <p:nvPr/>
        </p:nvSpPr>
        <p:spPr>
          <a:xfrm>
            <a:off x="8387969" y="4466959"/>
            <a:ext cx="516367" cy="369332"/>
          </a:xfrm>
          <a:prstGeom prst="rect">
            <a:avLst/>
          </a:prstGeom>
          <a:noFill/>
        </p:spPr>
        <p:txBody>
          <a:bodyPr wrap="square" rtlCol="0">
            <a:spAutoFit/>
          </a:bodyPr>
          <a:lstStyle/>
          <a:p>
            <a:r>
              <a:rPr lang="en-US" b="1" dirty="0">
                <a:solidFill>
                  <a:srgbClr val="1482AC"/>
                </a:solidFill>
              </a:rPr>
              <a:t>x:</a:t>
            </a:r>
          </a:p>
        </p:txBody>
      </p:sp>
      <p:sp>
        <p:nvSpPr>
          <p:cNvPr id="45" name="TextBox 44"/>
          <p:cNvSpPr txBox="1"/>
          <p:nvPr/>
        </p:nvSpPr>
        <p:spPr>
          <a:xfrm>
            <a:off x="8398602" y="4906520"/>
            <a:ext cx="516367" cy="369332"/>
          </a:xfrm>
          <a:prstGeom prst="rect">
            <a:avLst/>
          </a:prstGeom>
          <a:noFill/>
        </p:spPr>
        <p:txBody>
          <a:bodyPr wrap="square" rtlCol="0">
            <a:spAutoFit/>
          </a:bodyPr>
          <a:lstStyle/>
          <a:p>
            <a:r>
              <a:rPr lang="en-US" b="1" dirty="0">
                <a:solidFill>
                  <a:srgbClr val="E8761D"/>
                </a:solidFill>
              </a:rPr>
              <a:t>y:</a:t>
            </a:r>
          </a:p>
        </p:txBody>
      </p:sp>
      <p:sp>
        <p:nvSpPr>
          <p:cNvPr id="46" name="TextBox 45"/>
          <p:cNvSpPr txBox="1"/>
          <p:nvPr/>
        </p:nvSpPr>
        <p:spPr>
          <a:xfrm>
            <a:off x="7242519" y="2113681"/>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reduce(</a:t>
            </a:r>
            <a:r>
              <a:rPr lang="en-US" sz="1400" b="1" i="1" dirty="0" smtClean="0">
                <a:solidFill>
                  <a:srgbClr val="FF0000"/>
                </a:solidFill>
                <a:latin typeface="Consolas" panose="020B0609020204030204" pitchFamily="49" charset="0"/>
                <a:cs typeface="Consolas" panose="020B0609020204030204" pitchFamily="49" charset="0"/>
              </a:rPr>
              <a:t>f</a:t>
            </a:r>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4809149" y="2423280"/>
            <a:ext cx="7047316" cy="646331"/>
          </a:xfrm>
          <a:prstGeom prst="rect">
            <a:avLst/>
          </a:prstGeom>
        </p:spPr>
        <p:txBody>
          <a:bodyPr wrap="square">
            <a:spAutoFit/>
          </a:bodyPr>
          <a:lstStyle/>
          <a:p>
            <a:r>
              <a:rPr lang="en-US" dirty="0" smtClean="0"/>
              <a:t>Aggregate all the elements of the RDD by applying a user function pairwise to elements and partial results, and returns a result to the driver</a:t>
            </a:r>
            <a:endParaRPr lang="en-US" dirty="0"/>
          </a:p>
        </p:txBody>
      </p:sp>
      <p:sp>
        <p:nvSpPr>
          <p:cNvPr id="63" name="TextBox 62"/>
          <p:cNvSpPr txBox="1"/>
          <p:nvPr/>
        </p:nvSpPr>
        <p:spPr>
          <a:xfrm>
            <a:off x="8740025" y="4502634"/>
            <a:ext cx="3637936" cy="738664"/>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[1, 2, 3, 4]</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10</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038" y="5281846"/>
            <a:ext cx="384473" cy="56634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70433"/>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s-ES" sz="1400" dirty="0">
                <a:latin typeface="Consolas" panose="020B0609020204030204" pitchFamily="49" charset="0"/>
                <a:cs typeface="Consolas" panose="020B0609020204030204" pitchFamily="49" charset="0"/>
              </a:rPr>
              <a:t>x = </a:t>
            </a:r>
            <a:r>
              <a:rPr lang="es-ES" sz="1400" dirty="0" err="1">
                <a:latin typeface="Consolas" panose="020B0609020204030204" pitchFamily="49" charset="0"/>
                <a:cs typeface="Consolas" panose="020B0609020204030204" pitchFamily="49" charset="0"/>
              </a:rPr>
              <a:t>sc.parallelize</a:t>
            </a:r>
            <a:r>
              <a:rPr lang="es-ES" sz="1400" dirty="0">
                <a:latin typeface="Consolas" panose="020B0609020204030204" pitchFamily="49" charset="0"/>
                <a:cs typeface="Consolas" panose="020B0609020204030204" pitchFamily="49" charset="0"/>
              </a:rPr>
              <a:t>([1,2,3,4])</a:t>
            </a:r>
          </a:p>
          <a:p>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 = </a:t>
            </a:r>
            <a:r>
              <a:rPr lang="es-ES" sz="1400" dirty="0" err="1">
                <a:latin typeface="Consolas" panose="020B0609020204030204" pitchFamily="49" charset="0"/>
                <a:cs typeface="Consolas" panose="020B0609020204030204" pitchFamily="49" charset="0"/>
              </a:rPr>
              <a:t>x.reduce</a:t>
            </a:r>
            <a:r>
              <a:rPr lang="es-ES" sz="1400" dirty="0">
                <a:latin typeface="Consolas" panose="020B0609020204030204" pitchFamily="49" charset="0"/>
                <a:cs typeface="Consolas" panose="020B0609020204030204" pitchFamily="49" charset="0"/>
              </a:rPr>
              <a:t>(lambda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 </a:t>
            </a:r>
            <a:r>
              <a:rPr lang="es-ES" sz="1400" dirty="0" err="1" smtClean="0">
                <a:latin typeface="Consolas" panose="020B0609020204030204" pitchFamily="49" charset="0"/>
                <a:cs typeface="Consolas" panose="020B0609020204030204" pitchFamily="49" charset="0"/>
              </a:rPr>
              <a:t>a+b</a:t>
            </a:r>
            <a:r>
              <a:rPr lang="es-ES" sz="1400" dirty="0" smtClean="0">
                <a:latin typeface="Consolas" panose="020B0609020204030204" pitchFamily="49" charset="0"/>
                <a:cs typeface="Consolas" panose="020B0609020204030204" pitchFamily="49" charset="0"/>
              </a:rPr>
              <a:t>)</a:t>
            </a:r>
          </a:p>
          <a:p>
            <a:endParaRPr lang="es-ES" sz="1400" dirty="0" smtClean="0">
              <a:latin typeface="Consolas" panose="020B0609020204030204" pitchFamily="49" charset="0"/>
              <a:cs typeface="Consolas" panose="020B0609020204030204" pitchFamily="49" charset="0"/>
            </a:endParaRPr>
          </a:p>
          <a:p>
            <a:r>
              <a:rPr lang="es-ES" sz="1400" dirty="0" err="1" smtClean="0">
                <a:latin typeface="Consolas" panose="020B0609020204030204" pitchFamily="49" charset="0"/>
                <a:cs typeface="Consolas" panose="020B0609020204030204" pitchFamily="49" charset="0"/>
              </a:rPr>
              <a:t>print</a:t>
            </a:r>
            <a:r>
              <a:rPr lang="es-ES" sz="1400" dirty="0" smtClean="0">
                <a:latin typeface="Consolas" panose="020B0609020204030204" pitchFamily="49" charset="0"/>
                <a:cs typeface="Consolas" panose="020B0609020204030204" pitchFamily="49" charset="0"/>
              </a:rPr>
              <a:t>(</a:t>
            </a:r>
            <a:r>
              <a:rPr lang="es-ES" sz="1400" dirty="0" err="1" smtClean="0">
                <a:latin typeface="Consolas" panose="020B0609020204030204" pitchFamily="49" charset="0"/>
                <a:cs typeface="Consolas" panose="020B0609020204030204" pitchFamily="49" charset="0"/>
              </a:rPr>
              <a:t>x.collect</a:t>
            </a:r>
            <a:r>
              <a:rPr lang="es-ES" sz="1400" dirty="0" smtClean="0">
                <a:latin typeface="Consolas" panose="020B0609020204030204" pitchFamily="49" charset="0"/>
                <a:cs typeface="Consolas" panose="020B0609020204030204" pitchFamily="49" charset="0"/>
              </a:rPr>
              <a:t>())</a:t>
            </a:r>
            <a:endParaRPr lang="es-ES" sz="1400" dirty="0">
              <a:latin typeface="Consolas" panose="020B0609020204030204" pitchFamily="49" charset="0"/>
              <a:cs typeface="Consolas" panose="020B0609020204030204" pitchFamily="49" charset="0"/>
            </a:endParaRPr>
          </a:p>
          <a:p>
            <a:r>
              <a:rPr lang="es-ES" sz="1400" dirty="0" err="1">
                <a:latin typeface="Consolas" panose="020B0609020204030204" pitchFamily="49" charset="0"/>
                <a:cs typeface="Consolas" panose="020B0609020204030204" pitchFamily="49" charset="0"/>
              </a:rPr>
              <a:t>print</a:t>
            </a:r>
            <a:r>
              <a:rPr lang="es-ES" sz="1400" dirty="0">
                <a:latin typeface="Consolas" panose="020B0609020204030204" pitchFamily="49" charset="0"/>
                <a:cs typeface="Consolas" panose="020B0609020204030204" pitchFamily="49" charset="0"/>
              </a:rPr>
              <a:t>(</a:t>
            </a:r>
            <a:r>
              <a:rPr lang="es-ES" sz="1400" b="1" dirty="0">
                <a:solidFill>
                  <a:srgbClr val="E8761D"/>
                </a:solidFill>
                <a:latin typeface="Consolas" panose="020B0609020204030204" pitchFamily="49" charset="0"/>
                <a:cs typeface="Consolas" panose="020B0609020204030204" pitchFamily="49" charset="0"/>
              </a:rPr>
              <a:t>y</a:t>
            </a:r>
            <a:r>
              <a:rPr lang="es-ES"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
        <p:nvSpPr>
          <p:cNvPr id="25" name="TextBox 24"/>
          <p:cNvSpPr txBox="1"/>
          <p:nvPr/>
        </p:nvSpPr>
        <p:spPr>
          <a:xfrm>
            <a:off x="2313120" y="4999684"/>
            <a:ext cx="5632862" cy="1169551"/>
          </a:xfrm>
          <a:prstGeom prst="rect">
            <a:avLst/>
          </a:prstGeom>
          <a:noFill/>
        </p:spPr>
        <p:txBody>
          <a:bodyPr wrap="square" rtlCol="0">
            <a:spAutoFit/>
          </a:bodyPr>
          <a:lstStyle/>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dirty="0" err="1">
                <a:latin typeface="Consolas" panose="020B0609020204030204" pitchFamily="49" charset="0"/>
                <a:ea typeface="Anonymous Pro" panose="02060609030202000504" pitchFamily="49" charset="0"/>
                <a:cs typeface="Consolas" panose="020B0609020204030204" pitchFamily="49" charset="0"/>
              </a:rPr>
              <a:t>sc.parallelize</a:t>
            </a:r>
            <a:r>
              <a:rPr lang="en-US" sz="1400" dirty="0">
                <a:latin typeface="Consolas" panose="020B0609020204030204" pitchFamily="49" charset="0"/>
                <a:ea typeface="Anonymous Pro" panose="02060609030202000504" pitchFamily="49" charset="0"/>
                <a:cs typeface="Consolas" panose="020B0609020204030204" pitchFamily="49" charset="0"/>
              </a:rPr>
              <a:t>(Array(1,2,3,4))</a:t>
            </a:r>
          </a:p>
          <a:p>
            <a:r>
              <a:rPr lang="en-US" sz="1400" dirty="0" err="1">
                <a:latin typeface="Consolas" panose="020B0609020204030204" pitchFamily="49" charset="0"/>
                <a:ea typeface="Anonymous Pro" panose="02060609030202000504" pitchFamily="49" charset="0"/>
                <a:cs typeface="Consolas" panose="020B0609020204030204" pitchFamily="49" charset="0"/>
              </a:rPr>
              <a:t>val</a:t>
            </a:r>
            <a:r>
              <a:rPr lang="en-US" sz="1400" dirty="0">
                <a:latin typeface="Consolas" panose="020B0609020204030204" pitchFamily="49" charset="0"/>
                <a:ea typeface="Anonymous Pro" panose="02060609030202000504" pitchFamily="49" charset="0"/>
                <a:cs typeface="Consolas" panose="020B0609020204030204" pitchFamily="49" charset="0"/>
              </a:rPr>
              <a:t> </a:t>
            </a:r>
            <a:r>
              <a:rPr lang="en-US" sz="1400" b="1" dirty="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 = </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.reduce</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a:latin typeface="Consolas" panose="020B0609020204030204" pitchFamily="49" charset="0"/>
                <a:ea typeface="Anonymous Pro" panose="02060609030202000504" pitchFamily="49" charset="0"/>
                <a:cs typeface="Consolas" panose="020B0609020204030204" pitchFamily="49" charset="0"/>
              </a:rPr>
              <a:t>) =&gt; </a:t>
            </a:r>
            <a:r>
              <a:rPr lang="en-US" sz="1400" dirty="0" err="1">
                <a:latin typeface="Consolas" panose="020B0609020204030204" pitchFamily="49" charset="0"/>
                <a:ea typeface="Anonymous Pro" panose="02060609030202000504" pitchFamily="49" charset="0"/>
                <a:cs typeface="Consolas" panose="020B0609020204030204" pitchFamily="49" charset="0"/>
              </a:rPr>
              <a:t>a+b</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p>
          <a:p>
            <a:endParaRPr lang="en-US" sz="1400" dirty="0">
              <a:latin typeface="Consolas" panose="020B0609020204030204" pitchFamily="49" charset="0"/>
              <a:ea typeface="Anonymous Pro" panose="02060609030202000504" pitchFamily="49" charset="0"/>
              <a:cs typeface="Consolas" panose="020B0609020204030204" pitchFamily="49" charset="0"/>
            </a:endParaRPr>
          </a:p>
          <a:p>
            <a:r>
              <a:rPr lang="en-US" sz="1400" dirty="0" err="1">
                <a:latin typeface="Consolas" panose="020B0609020204030204" pitchFamily="49" charset="0"/>
                <a:ea typeface="Anonymous Pro" panose="02060609030202000504" pitchFamily="49" charset="0"/>
                <a:cs typeface="Consolas" panose="020B0609020204030204" pitchFamily="49" charset="0"/>
              </a:rPr>
              <a:t>println</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b="1" dirty="0" err="1">
                <a:solidFill>
                  <a:srgbClr val="1482AC"/>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a:latin typeface="Consolas" panose="020B0609020204030204" pitchFamily="49" charset="0"/>
                <a:ea typeface="Anonymous Pro" panose="02060609030202000504" pitchFamily="49" charset="0"/>
                <a:cs typeface="Consolas" panose="020B0609020204030204" pitchFamily="49" charset="0"/>
              </a:rPr>
              <a:t>.collect.mkString</a:t>
            </a:r>
            <a:r>
              <a:rPr lang="en-US" sz="1400" dirty="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a:latin typeface="Consolas" panose="020B0609020204030204" pitchFamily="49" charset="0"/>
                <a:ea typeface="Anonymous Pro" panose="02060609030202000504" pitchFamily="49" charset="0"/>
                <a:cs typeface="Consolas" panose="020B0609020204030204" pitchFamily="49" charset="0"/>
              </a:rPr>
              <a:t>)</a:t>
            </a:r>
          </a:p>
        </p:txBody>
      </p:sp>
      <p:pic>
        <p:nvPicPr>
          <p:cNvPr id="27" name="Picture 2" descr="http://inwallspeakers1.com/wp-content/uploads/2014/07/printer-icon-transpar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1024128" y="585216"/>
            <a:ext cx="9720072" cy="1499616"/>
          </a:xfrm>
        </p:spPr>
        <p:txBody>
          <a:bodyPr>
            <a:normAutofit/>
          </a:bodyPr>
          <a:lstStyle/>
          <a:p>
            <a:r>
              <a:rPr lang="en-US" sz="4800" dirty="0" smtClean="0"/>
              <a:t>reduce</a:t>
            </a:r>
            <a:endParaRPr lang="en-US" sz="4800" dirty="0">
              <a:solidFill>
                <a:schemeClr val="bg2">
                  <a:lumMod val="50000"/>
                </a:schemeClr>
              </a:solidFill>
            </a:endParaRPr>
          </a:p>
        </p:txBody>
      </p:sp>
      <p:sp>
        <p:nvSpPr>
          <p:cNvPr id="40" name="Rectangle 39"/>
          <p:cNvSpPr/>
          <p:nvPr/>
        </p:nvSpPr>
        <p:spPr>
          <a:xfrm>
            <a:off x="8529309" y="626972"/>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7"/>
          <a:stretch>
            <a:fillRect/>
          </a:stretch>
        </p:blipFill>
        <p:spPr>
          <a:xfrm>
            <a:off x="10315006" y="1224646"/>
            <a:ext cx="628650" cy="404987"/>
          </a:xfrm>
          <a:prstGeom prst="rect">
            <a:avLst/>
          </a:prstGeom>
        </p:spPr>
      </p:pic>
      <p:sp>
        <p:nvSpPr>
          <p:cNvPr id="51" name="Rectangle 50"/>
          <p:cNvSpPr/>
          <p:nvPr/>
        </p:nvSpPr>
        <p:spPr>
          <a:xfrm>
            <a:off x="4416799"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809148"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197193"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125250" y="939001"/>
            <a:ext cx="1972455" cy="966788"/>
          </a:xfrm>
          <a:prstGeom prst="roundRect">
            <a:avLst/>
          </a:prstGeom>
          <a:noFill/>
          <a:ln w="41275">
            <a:solidFill>
              <a:srgbClr val="DB1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028730" y="591672"/>
            <a:ext cx="2134434"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57" name="TextBox 56"/>
          <p:cNvSpPr txBox="1"/>
          <p:nvPr/>
        </p:nvSpPr>
        <p:spPr>
          <a:xfrm>
            <a:off x="5100102" y="991409"/>
            <a:ext cx="463696"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8" name="TextBox 57"/>
          <p:cNvSpPr txBox="1"/>
          <p:nvPr/>
        </p:nvSpPr>
        <p:spPr>
          <a:xfrm>
            <a:off x="4695076" y="659411"/>
            <a:ext cx="676063"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
        <p:nvSpPr>
          <p:cNvPr id="59" name="TextBox 58"/>
          <p:cNvSpPr txBox="1"/>
          <p:nvPr/>
        </p:nvSpPr>
        <p:spPr>
          <a:xfrm>
            <a:off x="4291901" y="281922"/>
            <a:ext cx="905292" cy="461665"/>
          </a:xfrm>
          <a:prstGeom prst="rect">
            <a:avLst/>
          </a:prstGeom>
          <a:noFill/>
        </p:spPr>
        <p:txBody>
          <a:bodyPr wrap="square" rtlCol="0">
            <a:spAutoFit/>
          </a:bodyPr>
          <a:lstStyle/>
          <a:p>
            <a:pPr algn="ctr"/>
            <a:r>
              <a:rPr lang="en-US" sz="2400" dirty="0" smtClean="0">
                <a:solidFill>
                  <a:schemeClr val="bg1"/>
                </a:solidFill>
                <a:latin typeface="Consolas" panose="020B0609020204030204" pitchFamily="49" charset="0"/>
                <a:cs typeface="Consolas" panose="020B0609020204030204" pitchFamily="49" charset="0"/>
              </a:rPr>
              <a:t>***</a:t>
            </a:r>
            <a:endParaRPr lang="en-US" sz="2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057956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max</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138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max()</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maximum item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4</a:t>
            </a: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max</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a:latin typeface="Consolas" panose="020B0609020204030204" pitchFamily="49" charset="0"/>
                <a:cs typeface="Consolas" panose="020B0609020204030204" pitchFamily="49" charset="0"/>
              </a:rPr>
              <a:t>4</a:t>
            </a: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.max</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.max</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1477030" cy="1015663"/>
          </a:xfrm>
          <a:prstGeom prst="rect">
            <a:avLst/>
          </a:prstGeom>
          <a:noFill/>
        </p:spPr>
        <p:txBody>
          <a:bodyPr wrap="square" rtlCol="0">
            <a:spAutoFit/>
          </a:bodyPr>
          <a:lstStyle/>
          <a:p>
            <a:r>
              <a:rPr lang="en-US" sz="6000" i="1" dirty="0" smtClean="0">
                <a:latin typeface="Times New Roman" panose="02020603050405020304" pitchFamily="18" charset="0"/>
                <a:cs typeface="Times New Roman" panose="02020603050405020304" pitchFamily="18" charset="0"/>
              </a:rPr>
              <a:t>max</a:t>
            </a:r>
            <a:endParaRPr lang="en-US" sz="6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133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sum</a:t>
            </a:r>
            <a:endParaRPr lang="en-US" sz="4800" dirty="0">
              <a:solidFill>
                <a:schemeClr val="bg2">
                  <a:lumMod val="50000"/>
                </a:schemeClr>
              </a:solidFill>
            </a:endParaRPr>
          </a:p>
        </p:txBody>
      </p:sp>
      <p:sp>
        <p:nvSpPr>
          <p:cNvPr id="35" name="Rectangle 34"/>
          <p:cNvSpPr/>
          <p:nvPr/>
        </p:nvSpPr>
        <p:spPr>
          <a:xfrm>
            <a:off x="2080298" y="3003377"/>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472647" y="3366583"/>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60692" y="3700912"/>
            <a:ext cx="2519122" cy="1079995"/>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25053" y="3366583"/>
            <a:ext cx="2519122" cy="107999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025053" y="3366583"/>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45" name="Picture 44"/>
          <p:cNvPicPr>
            <a:picLocks noChangeAspect="1"/>
          </p:cNvPicPr>
          <p:nvPr/>
        </p:nvPicPr>
        <p:blipFill>
          <a:blip r:embed="rId3"/>
          <a:stretch>
            <a:fillRect/>
          </a:stretch>
        </p:blipFill>
        <p:spPr>
          <a:xfrm>
            <a:off x="9810750" y="3964257"/>
            <a:ext cx="628650" cy="404987"/>
          </a:xfrm>
          <a:prstGeom prst="rect">
            <a:avLst/>
          </a:prstGeom>
        </p:spPr>
      </p:pic>
      <p:pic>
        <p:nvPicPr>
          <p:cNvPr id="14" name="Picture 2" descr="http://inwallspeakers1.com/wp-content/uploads/2014/07/printer-icon-transpare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60692" y="3752691"/>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16" name="TextBox 15"/>
          <p:cNvSpPr txBox="1"/>
          <p:nvPr/>
        </p:nvSpPr>
        <p:spPr>
          <a:xfrm>
            <a:off x="2080298" y="3003377"/>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17" name="TextBox 16"/>
          <p:cNvSpPr txBox="1"/>
          <p:nvPr/>
        </p:nvSpPr>
        <p:spPr>
          <a:xfrm>
            <a:off x="2479645" y="3407829"/>
            <a:ext cx="301896" cy="307777"/>
          </a:xfrm>
          <a:prstGeom prst="rect">
            <a:avLst/>
          </a:prstGeom>
          <a:noFill/>
        </p:spPr>
        <p:txBody>
          <a:bodyPr wrap="square" rtlCol="0">
            <a:spAutoFit/>
          </a:bodyPr>
          <a:lstStyle/>
          <a:p>
            <a:pPr algn="ctr"/>
            <a:r>
              <a:rPr lang="en-US" sz="1400" dirty="0">
                <a:solidFill>
                  <a:schemeClr val="bg1"/>
                </a:solidFill>
              </a:rPr>
              <a:t>4</a:t>
            </a:r>
          </a:p>
        </p:txBody>
      </p:sp>
      <p:pic>
        <p:nvPicPr>
          <p:cNvPr id="18" name="Picture 4" descr="http://upload.wikimedia.org/wikipedia/commons/thumb/c/c8/Gaussian_distribution.svg/1280px-Gaussian_distribution.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770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7486280" y="4819096"/>
            <a:ext cx="542450" cy="542450"/>
          </a:xfrm>
          <a:prstGeom prst="rect">
            <a:avLst/>
          </a:prstGeom>
        </p:spPr>
      </p:pic>
      <p:sp>
        <p:nvSpPr>
          <p:cNvPr id="44" name="TextBox 43"/>
          <p:cNvSpPr txBox="1"/>
          <p:nvPr/>
        </p:nvSpPr>
        <p:spPr>
          <a:xfrm>
            <a:off x="8387969" y="4682111"/>
            <a:ext cx="516367" cy="338554"/>
          </a:xfrm>
          <a:prstGeom prst="rect">
            <a:avLst/>
          </a:prstGeom>
          <a:noFill/>
        </p:spPr>
        <p:txBody>
          <a:bodyPr wrap="square" rtlCol="0">
            <a:spAutoFit/>
          </a:bodyPr>
          <a:lstStyle/>
          <a:p>
            <a:r>
              <a:rPr lang="en-US" sz="1600" b="1" dirty="0" smtClean="0">
                <a:solidFill>
                  <a:srgbClr val="1482AC"/>
                </a:solidFill>
                <a:latin typeface="Consolas" panose="020B0609020204030204" pitchFamily="49" charset="0"/>
                <a:ea typeface="Anonymous Pro" panose="02060609030202000504" pitchFamily="49" charset="0"/>
                <a:cs typeface="Consolas" panose="020B0609020204030204" pitchFamily="49" charset="0"/>
              </a:rPr>
              <a:t>x:</a:t>
            </a:r>
            <a:endParaRPr lang="en-US" b="1" dirty="0"/>
          </a:p>
        </p:txBody>
      </p:sp>
      <p:sp>
        <p:nvSpPr>
          <p:cNvPr id="45" name="TextBox 44"/>
          <p:cNvSpPr txBox="1"/>
          <p:nvPr/>
        </p:nvSpPr>
        <p:spPr>
          <a:xfrm>
            <a:off x="8398602" y="5121672"/>
            <a:ext cx="516367" cy="338554"/>
          </a:xfrm>
          <a:prstGeom prst="rect">
            <a:avLst/>
          </a:prstGeom>
          <a:noFill/>
        </p:spPr>
        <p:txBody>
          <a:bodyPr wrap="square" rtlCol="0">
            <a:spAutoFit/>
          </a:bodyPr>
          <a:lstStyle/>
          <a:p>
            <a:r>
              <a:rPr lang="en-US" sz="1600" b="1" dirty="0" smtClean="0">
                <a:solidFill>
                  <a:srgbClr val="E68042"/>
                </a:solidFill>
                <a:latin typeface="Consolas" panose="020B0609020204030204" pitchFamily="49" charset="0"/>
                <a:ea typeface="Anonymous Pro" panose="02060609030202000504" pitchFamily="49" charset="0"/>
                <a:cs typeface="Consolas" panose="020B0609020204030204" pitchFamily="49" charset="0"/>
              </a:rPr>
              <a:t>y:</a:t>
            </a:r>
            <a:endParaRPr lang="en-US" b="1" dirty="0">
              <a:solidFill>
                <a:srgbClr val="E68042"/>
              </a:solidFill>
            </a:endParaRPr>
          </a:p>
        </p:txBody>
      </p:sp>
      <p:sp>
        <p:nvSpPr>
          <p:cNvPr id="46" name="TextBox 45"/>
          <p:cNvSpPr txBox="1"/>
          <p:nvPr/>
        </p:nvSpPr>
        <p:spPr>
          <a:xfrm>
            <a:off x="7687157" y="2546252"/>
            <a:ext cx="2312165" cy="307777"/>
          </a:xfrm>
          <a:prstGeom prst="rect">
            <a:avLst/>
          </a:prstGeom>
          <a:noFill/>
        </p:spPr>
        <p:txBody>
          <a:bodyPr wrap="square" rtlCol="0">
            <a:spAutoFit/>
          </a:bodyPr>
          <a:lstStyle/>
          <a:p>
            <a:r>
              <a:rPr lang="en-US" sz="1400" b="1" dirty="0" smtClean="0">
                <a:latin typeface="Consolas" panose="020B0609020204030204" pitchFamily="49" charset="0"/>
                <a:cs typeface="Consolas" panose="020B0609020204030204" pitchFamily="49" charset="0"/>
              </a:rPr>
              <a:t>sum()</a:t>
            </a:r>
            <a:endParaRPr lang="en-US" sz="1400" b="1" dirty="0">
              <a:latin typeface="Consolas" panose="020B0609020204030204" pitchFamily="49" charset="0"/>
              <a:cs typeface="Consolas" panose="020B0609020204030204" pitchFamily="49" charset="0"/>
            </a:endParaRPr>
          </a:p>
        </p:txBody>
      </p:sp>
      <p:sp>
        <p:nvSpPr>
          <p:cNvPr id="47" name="Rectangle 46"/>
          <p:cNvSpPr/>
          <p:nvPr/>
        </p:nvSpPr>
        <p:spPr>
          <a:xfrm>
            <a:off x="6781162" y="2932379"/>
            <a:ext cx="6971803" cy="369332"/>
          </a:xfrm>
          <a:prstGeom prst="rect">
            <a:avLst/>
          </a:prstGeom>
        </p:spPr>
        <p:txBody>
          <a:bodyPr wrap="square">
            <a:spAutoFit/>
          </a:bodyPr>
          <a:lstStyle/>
          <a:p>
            <a:r>
              <a:rPr lang="en-US" dirty="0" smtClean="0"/>
              <a:t>Return the sum of the items in the </a:t>
            </a:r>
            <a:r>
              <a:rPr lang="en-US" dirty="0"/>
              <a:t>RDD</a:t>
            </a:r>
          </a:p>
        </p:txBody>
      </p:sp>
      <p:sp>
        <p:nvSpPr>
          <p:cNvPr id="63" name="TextBox 62"/>
          <p:cNvSpPr txBox="1"/>
          <p:nvPr/>
        </p:nvSpPr>
        <p:spPr>
          <a:xfrm>
            <a:off x="8740025" y="4717786"/>
            <a:ext cx="3637936" cy="738664"/>
          </a:xfrm>
          <a:prstGeom prst="rect">
            <a:avLst/>
          </a:prstGeom>
          <a:noFill/>
        </p:spPr>
        <p:txBody>
          <a:bodyPr wrap="square" rtlCol="0">
            <a:spAutoFit/>
          </a:bodyPr>
          <a:lstStyle/>
          <a:p>
            <a:r>
              <a:rPr lang="en-US" sz="1400" dirty="0" smtClean="0">
                <a:latin typeface="Consolas" panose="020B0609020204030204" pitchFamily="49" charset="0"/>
                <a:cs typeface="Consolas" panose="020B0609020204030204" pitchFamily="49" charset="0"/>
              </a:rPr>
              <a:t>[2, 4, 1]</a:t>
            </a:r>
          </a:p>
          <a:p>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7</a:t>
            </a:r>
            <a:endParaRPr lang="en-US" sz="1400" dirty="0">
              <a:latin typeface="Consolas" panose="020B0609020204030204" pitchFamily="49" charset="0"/>
              <a:cs typeface="Consolas" panose="020B0609020204030204" pitchFamily="49" charset="0"/>
            </a:endParaRPr>
          </a:p>
        </p:txBody>
      </p:sp>
      <p:sp>
        <p:nvSpPr>
          <p:cNvPr id="26" name="Title 1"/>
          <p:cNvSpPr txBox="1">
            <a:spLocks/>
          </p:cNvSpPr>
          <p:nvPr/>
        </p:nvSpPr>
        <p:spPr>
          <a:xfrm>
            <a:off x="838972" y="887588"/>
            <a:ext cx="4697388" cy="84951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smtClean="0"/>
              <a:t>sum</a:t>
            </a:r>
            <a:endParaRPr lang="en-US" sz="4000" dirty="0">
              <a:solidFill>
                <a:schemeClr val="bg2">
                  <a:lumMod val="50000"/>
                </a:schemeClr>
              </a:solidFill>
            </a:endParaRPr>
          </a:p>
        </p:txBody>
      </p:sp>
      <p:sp>
        <p:nvSpPr>
          <p:cNvPr id="35" name="Rectangle 34"/>
          <p:cNvSpPr/>
          <p:nvPr/>
        </p:nvSpPr>
        <p:spPr>
          <a:xfrm>
            <a:off x="5792235" y="336778"/>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84584" y="699984"/>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72629" y="1034313"/>
            <a:ext cx="1844146" cy="790620"/>
          </a:xfrm>
          <a:prstGeom prst="rect">
            <a:avLst/>
          </a:prstGeom>
          <a:solidFill>
            <a:srgbClr val="1482A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9982200" y="658747"/>
            <a:ext cx="1758752" cy="8846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9982200" y="654971"/>
            <a:ext cx="463696" cy="461665"/>
          </a:xfrm>
          <a:prstGeom prst="rect">
            <a:avLst/>
          </a:prstGeom>
          <a:noFill/>
        </p:spPr>
        <p:txBody>
          <a:bodyPr wrap="square" rtlCol="0">
            <a:spAutoFit/>
          </a:bodyPr>
          <a:lstStyle/>
          <a:p>
            <a:pPr algn="ctr"/>
            <a:r>
              <a:rPr lang="en-US" sz="2400" dirty="0" smtClean="0">
                <a:latin typeface="Consolas" panose="020B0609020204030204" pitchFamily="49" charset="0"/>
                <a:cs typeface="Consolas" panose="020B0609020204030204" pitchFamily="49" charset="0"/>
              </a:rPr>
              <a:t>7</a:t>
            </a:r>
            <a:endParaRPr lang="en-US" sz="2400" dirty="0">
              <a:latin typeface="Consolas" panose="020B0609020204030204" pitchFamily="49" charset="0"/>
              <a:cs typeface="Consolas" panose="020B0609020204030204" pitchFamily="49" charset="0"/>
            </a:endParaRPr>
          </a:p>
        </p:txBody>
      </p:sp>
      <p:pic>
        <p:nvPicPr>
          <p:cNvPr id="66" name="Picture 65"/>
          <p:cNvPicPr>
            <a:picLocks noChangeAspect="1"/>
          </p:cNvPicPr>
          <p:nvPr/>
        </p:nvPicPr>
        <p:blipFill>
          <a:blip r:embed="rId4"/>
          <a:stretch>
            <a:fillRect/>
          </a:stretch>
        </p:blipFill>
        <p:spPr>
          <a:xfrm>
            <a:off x="11191875" y="1179846"/>
            <a:ext cx="444302" cy="28622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0038" y="5496998"/>
            <a:ext cx="384473" cy="566349"/>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0160" y="3815985"/>
            <a:ext cx="564230" cy="564230"/>
          </a:xfrm>
          <a:prstGeom prst="rect">
            <a:avLst/>
          </a:prstGeom>
        </p:spPr>
      </p:pic>
      <p:cxnSp>
        <p:nvCxnSpPr>
          <p:cNvPr id="23" name="Straight Connector 22"/>
          <p:cNvCxnSpPr/>
          <p:nvPr/>
        </p:nvCxnSpPr>
        <p:spPr>
          <a:xfrm>
            <a:off x="2316385" y="4893485"/>
            <a:ext cx="4627096" cy="0"/>
          </a:xfrm>
          <a:prstGeom prst="line">
            <a:avLst/>
          </a:prstGeom>
          <a:ln w="19050">
            <a:solidFill>
              <a:schemeClr val="tx1"/>
            </a:solidFill>
          </a:ln>
        </p:spPr>
        <p:style>
          <a:lnRef idx="2">
            <a:schemeClr val="accent6"/>
          </a:lnRef>
          <a:fillRef idx="0">
            <a:schemeClr val="accent6"/>
          </a:fillRef>
          <a:effectRef idx="1">
            <a:schemeClr val="accent6"/>
          </a:effectRef>
          <a:fontRef idx="minor">
            <a:schemeClr val="tx1"/>
          </a:fontRef>
        </p:style>
      </p:cxnSp>
      <p:sp>
        <p:nvSpPr>
          <p:cNvPr id="24" name="TextBox 23"/>
          <p:cNvSpPr txBox="1"/>
          <p:nvPr/>
        </p:nvSpPr>
        <p:spPr>
          <a:xfrm>
            <a:off x="2313118" y="3549135"/>
            <a:ext cx="6216191" cy="1169551"/>
          </a:xfrm>
          <a:prstGeom prst="rect">
            <a:avLst/>
          </a:prstGeom>
          <a:noFill/>
        </p:spPr>
        <p:txBody>
          <a:bodyPr wrap="square" rtlCol="0">
            <a:spAutoFit/>
          </a:bodyPr>
          <a:lstStyle/>
          <a:p>
            <a:r>
              <a:rPr lang="en-US" sz="1400" b="1" dirty="0">
                <a:solidFill>
                  <a:srgbClr val="1482AC"/>
                </a:solidFill>
                <a:latin typeface="Consolas" panose="020B0609020204030204" pitchFamily="49" charset="0"/>
                <a:cs typeface="Consolas" panose="020B0609020204030204" pitchFamily="49" charset="0"/>
              </a:rPr>
              <a:t>x</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sc.parallelize</a:t>
            </a:r>
            <a:r>
              <a:rPr lang="en-US" sz="1400" dirty="0" smtClean="0">
                <a:latin typeface="Consolas" panose="020B0609020204030204" pitchFamily="49" charset="0"/>
                <a:cs typeface="Consolas" panose="020B0609020204030204" pitchFamily="49" charset="0"/>
              </a:rPr>
              <a:t>([2,4,1])</a:t>
            </a:r>
            <a:endParaRPr lang="en-US" sz="1400" dirty="0">
              <a:latin typeface="Consolas" panose="020B0609020204030204" pitchFamily="49" charset="0"/>
              <a:cs typeface="Consolas" panose="020B0609020204030204" pitchFamily="49" charset="0"/>
            </a:endParaRPr>
          </a:p>
          <a:p>
            <a:r>
              <a:rPr lang="en-US" sz="1400" b="1" dirty="0" smtClean="0">
                <a:solidFill>
                  <a:srgbClr val="E68042"/>
                </a:solidFill>
                <a:latin typeface="Consolas" panose="020B0609020204030204" pitchFamily="49" charset="0"/>
                <a:cs typeface="Consolas" panose="020B0609020204030204" pitchFamily="49" charset="0"/>
              </a:rPr>
              <a:t>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.sum</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print(</a:t>
            </a:r>
            <a:r>
              <a:rPr lang="en-US" sz="1400" b="1" dirty="0" err="1" smtClean="0">
                <a:solidFill>
                  <a:srgbClr val="1482AC"/>
                </a:solidFill>
                <a:latin typeface="Consolas" panose="020B0609020204030204" pitchFamily="49" charset="0"/>
                <a:cs typeface="Consolas" panose="020B0609020204030204" pitchFamily="49" charset="0"/>
              </a:rPr>
              <a:t>x</a:t>
            </a:r>
            <a:r>
              <a:rPr lang="en-US" sz="1400" dirty="0" err="1" smtClean="0">
                <a:latin typeface="Consolas" panose="020B0609020204030204" pitchFamily="49" charset="0"/>
                <a:cs typeface="Consolas" panose="020B0609020204030204" pitchFamily="49" charset="0"/>
              </a:rPr>
              <a:t>.collect</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print(</a:t>
            </a:r>
            <a:r>
              <a:rPr lang="en-US" sz="1400" b="1" dirty="0">
                <a:solidFill>
                  <a:srgbClr val="E68042"/>
                </a:solidFill>
                <a:latin typeface="Consolas" panose="020B0609020204030204" pitchFamily="49" charset="0"/>
                <a:cs typeface="Consolas" panose="020B0609020204030204" pitchFamily="49" charset="0"/>
              </a:rPr>
              <a:t>y</a:t>
            </a:r>
            <a:r>
              <a:rPr lang="en-US" sz="1400" dirty="0">
                <a:latin typeface="Consolas" panose="020B0609020204030204" pitchFamily="49" charset="0"/>
                <a:cs typeface="Consolas" panose="020B0609020204030204" pitchFamily="49" charset="0"/>
              </a:rPr>
              <a:t>)</a:t>
            </a:r>
          </a:p>
        </p:txBody>
      </p:sp>
      <p:sp>
        <p:nvSpPr>
          <p:cNvPr id="25" name="TextBox 24"/>
          <p:cNvSpPr txBox="1"/>
          <p:nvPr/>
        </p:nvSpPr>
        <p:spPr>
          <a:xfrm>
            <a:off x="2313120" y="5214836"/>
            <a:ext cx="5632862" cy="1169551"/>
          </a:xfrm>
          <a:prstGeom prst="rect">
            <a:avLst/>
          </a:prstGeom>
          <a:noFill/>
        </p:spPr>
        <p:txBody>
          <a:bodyPr wrap="square" rtlCol="0">
            <a:spAutoFit/>
          </a:bodyPr>
          <a:lstStyle/>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sc.parallelize</a:t>
            </a:r>
            <a:r>
              <a:rPr lang="en-US" sz="1400" dirty="0" smtClean="0">
                <a:latin typeface="Consolas" panose="020B0609020204030204" pitchFamily="49" charset="0"/>
                <a:ea typeface="Anonymous Pro" panose="02060609030202000504" pitchFamily="49" charset="0"/>
                <a:cs typeface="Consolas" panose="020B0609020204030204" pitchFamily="49" charset="0"/>
              </a:rPr>
              <a:t>(Array(2,4,1))</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val</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 = </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.sum</a:t>
            </a:r>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endParaRPr lang="en-US" sz="1400" dirty="0" smtClean="0">
              <a:latin typeface="Consolas" panose="020B0609020204030204" pitchFamily="49" charset="0"/>
              <a:ea typeface="Anonymous Pro" panose="02060609030202000504" pitchFamily="49" charset="0"/>
              <a:cs typeface="Consolas" panose="020B0609020204030204" pitchFamily="49" charset="0"/>
            </a:endParaRP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err="1" smtClean="0">
                <a:solidFill>
                  <a:srgbClr val="0070C0"/>
                </a:solidFill>
                <a:latin typeface="Consolas" panose="020B0609020204030204" pitchFamily="49" charset="0"/>
                <a:ea typeface="Anonymous Pro" panose="02060609030202000504" pitchFamily="49" charset="0"/>
                <a:cs typeface="Consolas" panose="020B0609020204030204" pitchFamily="49" charset="0"/>
              </a:rPr>
              <a:t>x</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.collect</a:t>
            </a:r>
            <a:r>
              <a:rPr lang="en-US" sz="1400" dirty="0">
                <a:latin typeface="Consolas" panose="020B0609020204030204" pitchFamily="49" charset="0"/>
                <a:ea typeface="Anonymous Pro" panose="02060609030202000504" pitchFamily="49" charset="0"/>
                <a:cs typeface="Consolas" panose="020B0609020204030204" pitchFamily="49" charset="0"/>
              </a:rPr>
              <a:t>().</a:t>
            </a:r>
            <a:r>
              <a:rPr lang="en-US" sz="1400" dirty="0" err="1" smtClean="0">
                <a:latin typeface="Consolas" panose="020B0609020204030204" pitchFamily="49" charset="0"/>
                <a:ea typeface="Anonymous Pro" panose="02060609030202000504" pitchFamily="49" charset="0"/>
                <a:cs typeface="Consolas" panose="020B0609020204030204" pitchFamily="49" charset="0"/>
              </a:rPr>
              <a:t>mkString</a:t>
            </a:r>
            <a:r>
              <a:rPr lang="en-US" sz="1400" dirty="0" smtClean="0">
                <a:latin typeface="Consolas" panose="020B0609020204030204" pitchFamily="49" charset="0"/>
                <a:ea typeface="Anonymous Pro" panose="02060609030202000504" pitchFamily="49" charset="0"/>
                <a:cs typeface="Consolas" panose="020B0609020204030204" pitchFamily="49" charset="0"/>
              </a:rPr>
              <a:t>(", "))</a:t>
            </a:r>
          </a:p>
          <a:p>
            <a:r>
              <a:rPr lang="en-US" sz="1400" dirty="0" err="1" smtClean="0">
                <a:latin typeface="Consolas" panose="020B0609020204030204" pitchFamily="49" charset="0"/>
                <a:ea typeface="Anonymous Pro" panose="02060609030202000504" pitchFamily="49" charset="0"/>
                <a:cs typeface="Consolas" panose="020B0609020204030204" pitchFamily="49" charset="0"/>
              </a:rPr>
              <a:t>println</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r>
              <a:rPr lang="en-US" sz="1400" b="1" dirty="0" smtClean="0">
                <a:solidFill>
                  <a:srgbClr val="E8761D"/>
                </a:solidFill>
                <a:latin typeface="Consolas" panose="020B0609020204030204" pitchFamily="49" charset="0"/>
                <a:ea typeface="Anonymous Pro" panose="02060609030202000504" pitchFamily="49" charset="0"/>
                <a:cs typeface="Consolas" panose="020B0609020204030204" pitchFamily="49" charset="0"/>
              </a:rPr>
              <a:t>y</a:t>
            </a:r>
            <a:r>
              <a:rPr lang="en-US" sz="1400" dirty="0" smtClean="0">
                <a:latin typeface="Consolas" panose="020B0609020204030204" pitchFamily="49" charset="0"/>
                <a:ea typeface="Anonymous Pro" panose="02060609030202000504" pitchFamily="49" charset="0"/>
                <a:cs typeface="Consolas" panose="020B0609020204030204" pitchFamily="49" charset="0"/>
              </a:rPr>
              <a:t>)</a:t>
            </a:r>
            <a:endParaRPr lang="en-US" sz="1400" dirty="0">
              <a:latin typeface="Consolas" panose="020B0609020204030204" pitchFamily="49" charset="0"/>
              <a:ea typeface="Anonymous Pro" panose="02060609030202000504" pitchFamily="49" charset="0"/>
              <a:cs typeface="Consolas" panose="020B0609020204030204" pitchFamily="49" charset="0"/>
            </a:endParaRPr>
          </a:p>
        </p:txBody>
      </p:sp>
      <p:pic>
        <p:nvPicPr>
          <p:cNvPr id="27" name="Picture 2" descr="http://inwallspeakers1.com/wp-content/uploads/2014/07/printer-icon-transparen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46" y="6015921"/>
            <a:ext cx="773050" cy="685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upload.wikimedia.org/wikipedia/commons/thumb/c/c8/Gaussian_distribution.svg/1280px-Gaussian_distributio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25075" y="5829821"/>
            <a:ext cx="1828800" cy="87153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572629" y="1062018"/>
            <a:ext cx="301896" cy="307777"/>
          </a:xfrm>
          <a:prstGeom prst="rect">
            <a:avLst/>
          </a:prstGeom>
          <a:noFill/>
        </p:spPr>
        <p:txBody>
          <a:bodyPr wrap="square" rtlCol="0">
            <a:spAutoFit/>
          </a:bodyPr>
          <a:lstStyle/>
          <a:p>
            <a:pPr algn="ctr"/>
            <a:r>
              <a:rPr lang="en-US" sz="1400" dirty="0" smtClean="0">
                <a:solidFill>
                  <a:schemeClr val="bg1"/>
                </a:solidFill>
              </a:rPr>
              <a:t>2</a:t>
            </a:r>
            <a:endParaRPr lang="en-US" sz="1400" dirty="0">
              <a:solidFill>
                <a:schemeClr val="bg1"/>
              </a:solidFill>
            </a:endParaRPr>
          </a:p>
        </p:txBody>
      </p:sp>
      <p:sp>
        <p:nvSpPr>
          <p:cNvPr id="30" name="TextBox 29"/>
          <p:cNvSpPr txBox="1"/>
          <p:nvPr/>
        </p:nvSpPr>
        <p:spPr>
          <a:xfrm>
            <a:off x="5792235" y="312704"/>
            <a:ext cx="301896" cy="307777"/>
          </a:xfrm>
          <a:prstGeom prst="rect">
            <a:avLst/>
          </a:prstGeom>
          <a:noFill/>
        </p:spPr>
        <p:txBody>
          <a:bodyPr wrap="square" rtlCol="0">
            <a:spAutoFit/>
          </a:bodyPr>
          <a:lstStyle/>
          <a:p>
            <a:pPr algn="ctr"/>
            <a:r>
              <a:rPr lang="en-US" sz="1400" dirty="0" smtClean="0">
                <a:solidFill>
                  <a:schemeClr val="bg1"/>
                </a:solidFill>
              </a:rPr>
              <a:t>1</a:t>
            </a:r>
            <a:endParaRPr lang="en-US" sz="1400" dirty="0">
              <a:solidFill>
                <a:schemeClr val="bg1"/>
              </a:solidFill>
            </a:endParaRPr>
          </a:p>
        </p:txBody>
      </p:sp>
      <p:sp>
        <p:nvSpPr>
          <p:cNvPr id="31" name="TextBox 30"/>
          <p:cNvSpPr txBox="1"/>
          <p:nvPr/>
        </p:nvSpPr>
        <p:spPr>
          <a:xfrm>
            <a:off x="6191582" y="717156"/>
            <a:ext cx="301896" cy="307777"/>
          </a:xfrm>
          <a:prstGeom prst="rect">
            <a:avLst/>
          </a:prstGeom>
          <a:noFill/>
        </p:spPr>
        <p:txBody>
          <a:bodyPr wrap="square" rtlCol="0">
            <a:spAutoFit/>
          </a:bodyPr>
          <a:lstStyle/>
          <a:p>
            <a:pPr algn="ctr"/>
            <a:r>
              <a:rPr lang="en-US" sz="1400" dirty="0">
                <a:solidFill>
                  <a:schemeClr val="bg1"/>
                </a:solidFill>
              </a:rPr>
              <a:t>4</a:t>
            </a:r>
          </a:p>
        </p:txBody>
      </p:sp>
      <p:sp>
        <p:nvSpPr>
          <p:cNvPr id="32" name="TextBox 31"/>
          <p:cNvSpPr txBox="1"/>
          <p:nvPr/>
        </p:nvSpPr>
        <p:spPr>
          <a:xfrm>
            <a:off x="8149420" y="15577"/>
            <a:ext cx="46369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Σ</a:t>
            </a:r>
          </a:p>
        </p:txBody>
      </p:sp>
    </p:spTree>
    <p:extLst>
      <p:ext uri="{BB962C8B-B14F-4D97-AF65-F5344CB8AC3E}">
        <p14:creationId xmlns:p14="http://schemas.microsoft.com/office/powerpoint/2010/main" val="5265609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6307</TotalTime>
  <Words>5665</Words>
  <Application>Microsoft Office PowerPoint</Application>
  <PresentationFormat>Widescreen</PresentationFormat>
  <Paragraphs>1604</Paragraphs>
  <Slides>109</Slides>
  <Notes>104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109</vt:i4>
      </vt:variant>
    </vt:vector>
  </HeadingPairs>
  <TitlesOfParts>
    <vt:vector size="120" baseType="lpstr">
      <vt:lpstr>Anonymous Pro</vt:lpstr>
      <vt:lpstr>Arial</vt:lpstr>
      <vt:lpstr>Calibri</vt:lpstr>
      <vt:lpstr>Century Gothic</vt:lpstr>
      <vt:lpstr>Consolas</vt:lpstr>
      <vt:lpstr>Corbel</vt:lpstr>
      <vt:lpstr>Times New Roman</vt:lpstr>
      <vt:lpstr>Tw Cen MT</vt:lpstr>
      <vt:lpstr>Tw Cen MT Condensed</vt:lpstr>
      <vt:lpstr>Wingdings 3</vt:lpstr>
      <vt:lpstr>Integral</vt:lpstr>
      <vt:lpstr>Transformations and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Transformations</vt:lpstr>
      <vt:lpstr>map</vt:lpstr>
      <vt:lpstr>map</vt:lpstr>
      <vt:lpstr>map</vt:lpstr>
      <vt:lpstr>map</vt:lpstr>
      <vt:lpstr>map</vt:lpstr>
      <vt:lpstr>map</vt:lpstr>
      <vt:lpstr>map</vt:lpstr>
      <vt:lpstr>filter</vt:lpstr>
      <vt:lpstr>filter</vt:lpstr>
      <vt:lpstr>filter</vt:lpstr>
      <vt:lpstr>filter</vt:lpstr>
      <vt:lpstr>filter</vt:lpstr>
      <vt:lpstr>filter</vt:lpstr>
      <vt:lpstr>flatmap</vt:lpstr>
      <vt:lpstr>flatmap</vt:lpstr>
      <vt:lpstr>flatmap</vt:lpstr>
      <vt:lpstr>flatmap</vt:lpstr>
      <vt:lpstr>flatmap</vt:lpstr>
      <vt:lpstr>flatmap</vt:lpstr>
      <vt:lpstr>Flatmap</vt:lpstr>
      <vt:lpstr>groupBy</vt:lpstr>
      <vt:lpstr>groupBy</vt:lpstr>
      <vt:lpstr>groupBy</vt:lpstr>
      <vt:lpstr>groupBy</vt:lpstr>
      <vt:lpstr>groupBy</vt:lpstr>
      <vt:lpstr>groupby</vt:lpstr>
      <vt:lpstr>groupbykey</vt:lpstr>
      <vt:lpstr>groupbykey</vt:lpstr>
      <vt:lpstr>groupbykey</vt:lpstr>
      <vt:lpstr>groupbykey</vt:lpstr>
      <vt:lpstr>ReduceByKey  vs  Groupbykey   </vt:lpstr>
      <vt:lpstr>ReduceByKey</vt:lpstr>
      <vt:lpstr>GroupByKey</vt:lpstr>
      <vt:lpstr>mapPartitions</vt:lpstr>
      <vt:lpstr>mapPartitions</vt:lpstr>
      <vt:lpstr>mapPartitions</vt:lpstr>
      <vt:lpstr>mapPartitionsWithIndex</vt:lpstr>
      <vt:lpstr>PowerPoint Presentation</vt:lpstr>
      <vt:lpstr>PowerPoint Presentation</vt:lpstr>
      <vt:lpstr>sample</vt:lpstr>
      <vt:lpstr>sample</vt:lpstr>
      <vt:lpstr>union</vt:lpstr>
      <vt:lpstr>union</vt:lpstr>
      <vt:lpstr>join</vt:lpstr>
      <vt:lpstr>join</vt:lpstr>
      <vt:lpstr>join</vt:lpstr>
      <vt:lpstr>join</vt:lpstr>
      <vt:lpstr>join</vt:lpstr>
      <vt:lpstr>distinct</vt:lpstr>
      <vt:lpstr>distinct</vt:lpstr>
      <vt:lpstr>distinct</vt:lpstr>
      <vt:lpstr>distinct</vt:lpstr>
      <vt:lpstr>coalesce</vt:lpstr>
      <vt:lpstr>coalesce</vt:lpstr>
      <vt:lpstr>coalesce</vt:lpstr>
      <vt:lpstr>coalesce</vt:lpstr>
      <vt:lpstr>KeyBy</vt:lpstr>
      <vt:lpstr>KeyBy</vt:lpstr>
      <vt:lpstr>KeyBy</vt:lpstr>
      <vt:lpstr>KeyBy</vt:lpstr>
      <vt:lpstr>keyby</vt:lpstr>
      <vt:lpstr>partitionby</vt:lpstr>
      <vt:lpstr>partitionby</vt:lpstr>
      <vt:lpstr>partitionby</vt:lpstr>
      <vt:lpstr>partitionby</vt:lpstr>
      <vt:lpstr>partitionby</vt:lpstr>
      <vt:lpstr>partitionby</vt:lpstr>
      <vt:lpstr>partitionby</vt:lpstr>
      <vt:lpstr>zip</vt:lpstr>
      <vt:lpstr>zip</vt:lpstr>
      <vt:lpstr>zip</vt:lpstr>
      <vt:lpstr>zip</vt:lpstr>
      <vt:lpstr>zip</vt:lpstr>
      <vt:lpstr>Actions</vt:lpstr>
      <vt:lpstr>PowerPoint Presentation</vt:lpstr>
      <vt:lpstr>getNumPartitions</vt:lpstr>
      <vt:lpstr>PowerPoint Presentation</vt:lpstr>
      <vt:lpstr>collect</vt:lpstr>
      <vt:lpstr>collect</vt:lpstr>
      <vt:lpstr>reduce</vt:lpstr>
      <vt:lpstr>reduce</vt:lpstr>
      <vt:lpstr>reduce</vt:lpstr>
      <vt:lpstr>reduce</vt:lpstr>
      <vt:lpstr>max</vt:lpstr>
      <vt:lpstr>PowerPoint Presentation</vt:lpstr>
      <vt:lpstr>sum</vt:lpstr>
      <vt:lpstr>PowerPoint Presentation</vt:lpstr>
      <vt:lpstr>mean</vt:lpstr>
      <vt:lpstr>PowerPoint Presentation</vt:lpstr>
      <vt:lpstr>stdev</vt:lpstr>
      <vt:lpstr>PowerPoint Presentation</vt:lpstr>
      <vt:lpstr>countbykey</vt:lpstr>
      <vt:lpstr>PowerPoint Presentation</vt:lpstr>
      <vt:lpstr>saveastextfile</vt:lpstr>
      <vt:lpstr>PowerPoint Presentation</vt:lpstr>
      <vt:lpstr>Lab</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Transformations and Actions</dc:title>
  <dc:creator>SameerF</dc:creator>
  <cp:lastModifiedBy>venkita</cp:lastModifiedBy>
  <cp:revision>294</cp:revision>
  <cp:lastPrinted>2015-06-11T23:05:29Z</cp:lastPrinted>
  <dcterms:created xsi:type="dcterms:W3CDTF">2015-06-04T06:20:46Z</dcterms:created>
  <dcterms:modified xsi:type="dcterms:W3CDTF">2017-03-16T07:39:22Z</dcterms:modified>
</cp:coreProperties>
</file>