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A287EFE-3D33-4635-A30E-0ABBC1C7EBF2}" type="datetimeFigureOut">
              <a:rPr lang="en-US" smtClean="0"/>
              <a:pPr/>
              <a:t>6/14/2024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35A7184-DA11-44F4-8E86-FC1832DDEE07}"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287EFE-3D33-4635-A30E-0ABBC1C7EBF2}"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A7184-DA11-44F4-8E86-FC1832DDEE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287EFE-3D33-4635-A30E-0ABBC1C7EBF2}"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A7184-DA11-44F4-8E86-FC1832DDEE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A287EFE-3D33-4635-A30E-0ABBC1C7EBF2}"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A7184-DA11-44F4-8E86-FC1832DDEE07}"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287EFE-3D33-4635-A30E-0ABBC1C7EBF2}" type="datetimeFigureOut">
              <a:rPr lang="en-US" smtClean="0"/>
              <a:pPr/>
              <a:t>6/14/2024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35A7184-DA11-44F4-8E86-FC1832DDEE0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A287EFE-3D33-4635-A30E-0ABBC1C7EBF2}"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A7184-DA11-44F4-8E86-FC1832DDEE07}"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A287EFE-3D33-4635-A30E-0ABBC1C7EBF2}" type="datetimeFigureOut">
              <a:rPr lang="en-US" smtClean="0"/>
              <a:pPr/>
              <a:t>6/14/2024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5A7184-DA11-44F4-8E86-FC1832DDEE07}"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287EFE-3D33-4635-A30E-0ABBC1C7EBF2}" type="datetimeFigureOut">
              <a:rPr lang="en-US" smtClean="0"/>
              <a:pPr/>
              <a:t>6/14/2024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5A7184-DA11-44F4-8E86-FC1832DDEE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87EFE-3D33-4635-A30E-0ABBC1C7EBF2}" type="datetimeFigureOut">
              <a:rPr lang="en-US" smtClean="0"/>
              <a:pPr/>
              <a:t>6/14/2024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5A7184-DA11-44F4-8E86-FC1832DDEE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287EFE-3D33-4635-A30E-0ABBC1C7EBF2}"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A7184-DA11-44F4-8E86-FC1832DDEE07}"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287EFE-3D33-4635-A30E-0ABBC1C7EBF2}" type="datetimeFigureOut">
              <a:rPr lang="en-US" smtClean="0"/>
              <a:pPr/>
              <a:t>6/14/2024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35A7184-DA11-44F4-8E86-FC1832DDEE07}"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A287EFE-3D33-4635-A30E-0ABBC1C7EBF2}" type="datetimeFigureOut">
              <a:rPr lang="en-US" smtClean="0"/>
              <a:pPr/>
              <a:t>6/14/2024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35A7184-DA11-44F4-8E86-FC1832DDEE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normAutofit/>
          </a:bodyPr>
          <a:lstStyle/>
          <a:p>
            <a:pPr algn="ctr"/>
            <a:r>
              <a:rPr lang="en-IN" sz="4000" b="1" dirty="0" smtClean="0">
                <a:solidFill>
                  <a:schemeClr val="accent2">
                    <a:lumMod val="60000"/>
                    <a:lumOff val="40000"/>
                  </a:schemeClr>
                </a:solidFill>
              </a:rPr>
              <a:t>GAME DATA  ANALYSIS</a:t>
            </a:r>
          </a:p>
          <a:p>
            <a:pPr algn="ctr"/>
            <a:r>
              <a:rPr lang="en-IN" sz="4000" dirty="0" smtClean="0">
                <a:solidFill>
                  <a:schemeClr val="accent2">
                    <a:lumMod val="60000"/>
                    <a:lumOff val="40000"/>
                  </a:schemeClr>
                </a:solidFill>
              </a:rPr>
              <a:t>                           </a:t>
            </a:r>
            <a:r>
              <a:rPr lang="en-IN" sz="4000" dirty="0" smtClean="0">
                <a:solidFill>
                  <a:srgbClr val="0070C0"/>
                </a:solidFill>
              </a:rPr>
              <a:t>using SQL</a:t>
            </a:r>
            <a:endParaRPr lang="en-US" sz="4000" dirty="0">
              <a:solidFill>
                <a:srgbClr val="0070C0"/>
              </a:solidFill>
            </a:endParaRPr>
          </a:p>
        </p:txBody>
      </p:sp>
      <p:sp>
        <p:nvSpPr>
          <p:cNvPr id="11" name="Title 10"/>
          <p:cNvSpPr>
            <a:spLocks noGrp="1"/>
          </p:cNvSpPr>
          <p:nvPr>
            <p:ph type="ctrTitle"/>
          </p:nvPr>
        </p:nvSpPr>
        <p:spPr>
          <a:xfrm>
            <a:off x="3714744" y="4714884"/>
            <a:ext cx="4286280" cy="923916"/>
          </a:xfrm>
        </p:spPr>
        <p:txBody>
          <a:bodyPr>
            <a:normAutofit fontScale="90000"/>
          </a:bodyPr>
          <a:lstStyle/>
          <a:p>
            <a:pPr algn="ctr"/>
            <a:r>
              <a:rPr lang="en-IN" sz="1800" dirty="0" smtClean="0">
                <a:solidFill>
                  <a:srgbClr val="FF0000"/>
                </a:solidFill>
              </a:rPr>
              <a:t>                                       </a:t>
            </a:r>
            <a:r>
              <a:rPr lang="en-IN" sz="1800" b="0" dirty="0" smtClean="0">
                <a:solidFill>
                  <a:schemeClr val="accent2"/>
                </a:solidFill>
                <a:effectLst>
                  <a:outerShdw blurRad="38100" dist="38100" dir="2700000" algn="tl">
                    <a:srgbClr val="000000">
                      <a:alpha val="43137"/>
                    </a:srgbClr>
                  </a:outerShdw>
                </a:effectLst>
              </a:rPr>
              <a:t>Project by :</a:t>
            </a:r>
            <a:br>
              <a:rPr lang="en-IN" sz="1800" b="0" dirty="0" smtClean="0">
                <a:solidFill>
                  <a:schemeClr val="accent2"/>
                </a:solidFill>
                <a:effectLst>
                  <a:outerShdw blurRad="38100" dist="38100" dir="2700000" algn="tl">
                    <a:srgbClr val="000000">
                      <a:alpha val="43137"/>
                    </a:srgbClr>
                  </a:outerShdw>
                </a:effectLst>
              </a:rPr>
            </a:br>
            <a:r>
              <a:rPr lang="en-IN" sz="1800" b="0" dirty="0" smtClean="0">
                <a:solidFill>
                  <a:schemeClr val="accent2"/>
                </a:solidFill>
                <a:effectLst>
                  <a:outerShdw blurRad="38100" dist="38100" dir="2700000" algn="tl">
                    <a:srgbClr val="000000">
                      <a:alpha val="43137"/>
                    </a:srgbClr>
                  </a:outerShdw>
                </a:effectLst>
              </a:rPr>
              <a:t>                                      VIVEK KUMAR  VERMA</a:t>
            </a:r>
            <a:br>
              <a:rPr lang="en-IN" sz="1800" b="0" dirty="0" smtClean="0">
                <a:solidFill>
                  <a:schemeClr val="accent2"/>
                </a:solidFill>
                <a:effectLst>
                  <a:outerShdw blurRad="38100" dist="38100" dir="2700000" algn="tl">
                    <a:srgbClr val="000000">
                      <a:alpha val="43137"/>
                    </a:srgbClr>
                  </a:outerShdw>
                </a:effectLst>
              </a:rPr>
            </a:br>
            <a:endParaRPr lang="en-US" sz="1800" b="0" dirty="0">
              <a:solidFill>
                <a:schemeClr val="accent2"/>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solidFill>
                  <a:schemeClr val="accent2">
                    <a:lumMod val="60000"/>
                    <a:lumOff val="40000"/>
                  </a:schemeClr>
                </a:solidFill>
              </a:rPr>
              <a:t>Data Exploration &amp; Analysis</a:t>
            </a:r>
            <a:endParaRPr lang="en-US" sz="2800" b="1" dirty="0">
              <a:solidFill>
                <a:schemeClr val="accent2">
                  <a:lumMod val="60000"/>
                  <a:lumOff val="40000"/>
                </a:schemeClr>
              </a:solidFill>
              <a:latin typeface="+mn-lt"/>
            </a:endParaRPr>
          </a:p>
        </p:txBody>
      </p:sp>
      <p:sp>
        <p:nvSpPr>
          <p:cNvPr id="3" name="Content Placeholder 2"/>
          <p:cNvSpPr>
            <a:spLocks noGrp="1"/>
          </p:cNvSpPr>
          <p:nvPr>
            <p:ph sz="quarter" idx="1"/>
          </p:nvPr>
        </p:nvSpPr>
        <p:spPr/>
        <p:txBody>
          <a:bodyPr/>
          <a:lstStyle/>
          <a:p>
            <a:pPr>
              <a:buNone/>
            </a:pPr>
            <a:r>
              <a:rPr lang="en-IN" dirty="0" smtClean="0"/>
              <a:t> </a:t>
            </a:r>
            <a:r>
              <a:rPr lang="en-IN" b="1" dirty="0" smtClean="0"/>
              <a:t>Change the Data type &amp; constraint</a:t>
            </a:r>
            <a:endParaRPr lang="en-US" b="1" dirty="0"/>
          </a:p>
        </p:txBody>
      </p:sp>
      <p:pic>
        <p:nvPicPr>
          <p:cNvPr id="4" name="Picture 3" descr="Screenshot (219).png"/>
          <p:cNvPicPr>
            <a:picLocks noChangeAspect="1"/>
          </p:cNvPicPr>
          <p:nvPr/>
        </p:nvPicPr>
        <p:blipFill>
          <a:blip r:embed="rId2"/>
          <a:srcRect l="19531" t="24988" r="34375" b="60903"/>
          <a:stretch>
            <a:fillRect/>
          </a:stretch>
        </p:blipFill>
        <p:spPr>
          <a:xfrm>
            <a:off x="500034" y="2000240"/>
            <a:ext cx="8358246" cy="257176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7224" y="785794"/>
            <a:ext cx="7772400" cy="1143000"/>
          </a:xfrm>
        </p:spPr>
        <p:txBody>
          <a:bodyPr>
            <a:normAutofit fontScale="90000"/>
          </a:bodyPr>
          <a:lstStyle/>
          <a:p>
            <a:r>
              <a:rPr lang="en-US" sz="3100" b="1" dirty="0" smtClean="0">
                <a:solidFill>
                  <a:schemeClr val="accent2">
                    <a:lumMod val="60000"/>
                    <a:lumOff val="40000"/>
                  </a:schemeClr>
                </a:solidFill>
                <a:latin typeface="+mn-lt"/>
              </a:rPr>
              <a:t>Extract `P_ID`, `</a:t>
            </a:r>
            <a:r>
              <a:rPr lang="en-US" sz="3100" b="1" dirty="0" err="1" smtClean="0">
                <a:solidFill>
                  <a:schemeClr val="accent2">
                    <a:lumMod val="60000"/>
                    <a:lumOff val="40000"/>
                  </a:schemeClr>
                </a:solidFill>
                <a:latin typeface="+mn-lt"/>
              </a:rPr>
              <a:t>Dev_ID</a:t>
            </a:r>
            <a:r>
              <a:rPr lang="en-US" sz="3100" b="1" dirty="0" smtClean="0">
                <a:solidFill>
                  <a:schemeClr val="accent2">
                    <a:lumMod val="60000"/>
                    <a:lumOff val="40000"/>
                  </a:schemeClr>
                </a:solidFill>
                <a:latin typeface="+mn-lt"/>
              </a:rPr>
              <a:t>`, `</a:t>
            </a:r>
            <a:r>
              <a:rPr lang="en-US" sz="3100" b="1" dirty="0" err="1" smtClean="0">
                <a:solidFill>
                  <a:schemeClr val="accent2">
                    <a:lumMod val="60000"/>
                    <a:lumOff val="40000"/>
                  </a:schemeClr>
                </a:solidFill>
                <a:latin typeface="+mn-lt"/>
              </a:rPr>
              <a:t>Pname`and`Difficulty_level</a:t>
            </a:r>
            <a:r>
              <a:rPr lang="en-US" sz="3100" b="1" dirty="0" smtClean="0">
                <a:solidFill>
                  <a:schemeClr val="accent2">
                    <a:lumMod val="60000"/>
                    <a:lumOff val="40000"/>
                  </a:schemeClr>
                </a:solidFill>
                <a:latin typeface="+mn-lt"/>
              </a:rPr>
              <a:t>` of all players</a:t>
            </a:r>
            <a:r>
              <a:rPr lang="en-US" dirty="0" smtClean="0">
                <a:solidFill>
                  <a:srgbClr val="002060"/>
                </a:solidFill>
              </a:rPr>
              <a:t>.</a:t>
            </a:r>
            <a:endParaRPr lang="en-US" dirty="0">
              <a:solidFill>
                <a:srgbClr val="002060"/>
              </a:solidFill>
            </a:endParaRPr>
          </a:p>
        </p:txBody>
      </p:sp>
      <p:pic>
        <p:nvPicPr>
          <p:cNvPr id="5" name="Picture 4" descr="Screenshot (223).png"/>
          <p:cNvPicPr>
            <a:picLocks noChangeAspect="1"/>
          </p:cNvPicPr>
          <p:nvPr/>
        </p:nvPicPr>
        <p:blipFill>
          <a:blip r:embed="rId2"/>
          <a:srcRect l="20312" t="25012" r="33594" b="63871"/>
          <a:stretch>
            <a:fillRect/>
          </a:stretch>
        </p:blipFill>
        <p:spPr>
          <a:xfrm>
            <a:off x="500034" y="2000240"/>
            <a:ext cx="8358246" cy="1071570"/>
          </a:xfrm>
          <a:prstGeom prst="rect">
            <a:avLst/>
          </a:prstGeom>
        </p:spPr>
      </p:pic>
      <p:pic>
        <p:nvPicPr>
          <p:cNvPr id="6" name="Picture 5" descr="Screenshot (219).png"/>
          <p:cNvPicPr>
            <a:picLocks noChangeAspect="1"/>
          </p:cNvPicPr>
          <p:nvPr/>
        </p:nvPicPr>
        <p:blipFill>
          <a:blip r:embed="rId2"/>
          <a:srcRect l="17436" t="41663" r="61932" b="12481"/>
          <a:stretch>
            <a:fillRect/>
          </a:stretch>
        </p:blipFill>
        <p:spPr>
          <a:xfrm>
            <a:off x="928662" y="2857496"/>
            <a:ext cx="5500726" cy="378621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latin typeface="+mn-lt"/>
              </a:rPr>
              <a:t> </a:t>
            </a:r>
            <a:r>
              <a:rPr lang="en-US" sz="3100" b="1" dirty="0" smtClean="0">
                <a:solidFill>
                  <a:schemeClr val="accent2">
                    <a:lumMod val="60000"/>
                    <a:lumOff val="40000"/>
                  </a:schemeClr>
                </a:solidFill>
                <a:latin typeface="+mn-lt"/>
              </a:rPr>
              <a:t>Total number of stages crossed at each difficulty level for Level 2 with players</a:t>
            </a:r>
            <a:r>
              <a:rPr lang="en-US" dirty="0" smtClean="0"/>
              <a:t>.</a:t>
            </a:r>
            <a:endParaRPr lang="en-US" dirty="0"/>
          </a:p>
        </p:txBody>
      </p:sp>
      <p:pic>
        <p:nvPicPr>
          <p:cNvPr id="3" name="Picture 2" descr="Screenshot (224).png"/>
          <p:cNvPicPr>
            <a:picLocks noChangeAspect="1"/>
          </p:cNvPicPr>
          <p:nvPr/>
        </p:nvPicPr>
        <p:blipFill>
          <a:blip r:embed="rId2"/>
          <a:srcRect l="20312" t="24988" r="28906" b="65285"/>
          <a:stretch>
            <a:fillRect/>
          </a:stretch>
        </p:blipFill>
        <p:spPr>
          <a:xfrm>
            <a:off x="928662" y="1500174"/>
            <a:ext cx="7572428" cy="1500198"/>
          </a:xfrm>
          <a:prstGeom prst="rect">
            <a:avLst/>
          </a:prstGeom>
        </p:spPr>
      </p:pic>
      <p:pic>
        <p:nvPicPr>
          <p:cNvPr id="4" name="Picture 3" descr="Screenshot (224).png"/>
          <p:cNvPicPr>
            <a:picLocks noChangeAspect="1"/>
          </p:cNvPicPr>
          <p:nvPr/>
        </p:nvPicPr>
        <p:blipFill>
          <a:blip r:embed="rId2"/>
          <a:srcRect l="15625" t="56948" r="69531" b="33325"/>
          <a:stretch>
            <a:fillRect/>
          </a:stretch>
        </p:blipFill>
        <p:spPr>
          <a:xfrm>
            <a:off x="857224" y="3071810"/>
            <a:ext cx="5286412" cy="235745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85728"/>
            <a:ext cx="7772400" cy="1071570"/>
          </a:xfrm>
        </p:spPr>
        <p:txBody>
          <a:bodyPr>
            <a:normAutofit fontScale="90000"/>
          </a:bodyPr>
          <a:lstStyle/>
          <a:p>
            <a:r>
              <a:rPr lang="en-US" sz="2800" b="1" dirty="0" smtClean="0">
                <a:solidFill>
                  <a:schemeClr val="accent2">
                    <a:lumMod val="60000"/>
                    <a:lumOff val="40000"/>
                  </a:schemeClr>
                </a:solidFill>
                <a:latin typeface="+mn-lt"/>
              </a:rPr>
              <a:t>`P_ID` and the total number of unique dates for those players who have played games on multiple days.</a:t>
            </a:r>
            <a:endParaRPr lang="en-US" sz="2800" b="1" dirty="0">
              <a:solidFill>
                <a:schemeClr val="accent2">
                  <a:lumMod val="60000"/>
                  <a:lumOff val="40000"/>
                </a:schemeClr>
              </a:solidFill>
              <a:latin typeface="+mn-lt"/>
            </a:endParaRPr>
          </a:p>
        </p:txBody>
      </p:sp>
      <p:pic>
        <p:nvPicPr>
          <p:cNvPr id="3" name="Picture 2" descr="Screenshot (225).png"/>
          <p:cNvPicPr>
            <a:picLocks noChangeAspect="1"/>
          </p:cNvPicPr>
          <p:nvPr/>
        </p:nvPicPr>
        <p:blipFill>
          <a:blip r:embed="rId2"/>
          <a:srcRect l="19531" t="30546" r="42187" b="56948"/>
          <a:stretch>
            <a:fillRect/>
          </a:stretch>
        </p:blipFill>
        <p:spPr>
          <a:xfrm>
            <a:off x="357158" y="1428736"/>
            <a:ext cx="8215370" cy="1643074"/>
          </a:xfrm>
          <a:prstGeom prst="rect">
            <a:avLst/>
          </a:prstGeom>
        </p:spPr>
      </p:pic>
      <p:pic>
        <p:nvPicPr>
          <p:cNvPr id="4" name="Picture 3" descr="Screenshot (225).png"/>
          <p:cNvPicPr>
            <a:picLocks noChangeAspect="1"/>
          </p:cNvPicPr>
          <p:nvPr/>
        </p:nvPicPr>
        <p:blipFill>
          <a:blip r:embed="rId2"/>
          <a:srcRect l="15625" t="56948" r="71094" b="16649"/>
          <a:stretch>
            <a:fillRect/>
          </a:stretch>
        </p:blipFill>
        <p:spPr>
          <a:xfrm>
            <a:off x="714348" y="3143248"/>
            <a:ext cx="6429420" cy="342902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85728"/>
            <a:ext cx="7772400" cy="1285876"/>
          </a:xfrm>
        </p:spPr>
        <p:txBody>
          <a:bodyPr>
            <a:normAutofit fontScale="90000"/>
          </a:bodyPr>
          <a:lstStyle/>
          <a:p>
            <a:r>
              <a:rPr lang="en-US" sz="2800" b="1" dirty="0" smtClean="0">
                <a:solidFill>
                  <a:schemeClr val="accent2">
                    <a:lumMod val="60000"/>
                    <a:lumOff val="40000"/>
                  </a:schemeClr>
                </a:solidFill>
                <a:latin typeface="+mn-lt"/>
              </a:rPr>
              <a:t>`P_ID` and level wise sum of `</a:t>
            </a:r>
            <a:r>
              <a:rPr lang="en-US" sz="2800" b="1" dirty="0" err="1" smtClean="0">
                <a:solidFill>
                  <a:schemeClr val="accent2">
                    <a:lumMod val="60000"/>
                    <a:lumOff val="40000"/>
                  </a:schemeClr>
                </a:solidFill>
                <a:latin typeface="+mn-lt"/>
              </a:rPr>
              <a:t>kill_counts</a:t>
            </a:r>
            <a:r>
              <a:rPr lang="en-US" sz="2800" b="1" dirty="0" smtClean="0">
                <a:solidFill>
                  <a:schemeClr val="accent2">
                    <a:lumMod val="60000"/>
                    <a:lumOff val="40000"/>
                  </a:schemeClr>
                </a:solidFill>
                <a:latin typeface="+mn-lt"/>
              </a:rPr>
              <a:t>` where `</a:t>
            </a:r>
            <a:r>
              <a:rPr lang="en-US" sz="2800" b="1" dirty="0" err="1" smtClean="0">
                <a:solidFill>
                  <a:schemeClr val="accent2">
                    <a:lumMod val="60000"/>
                    <a:lumOff val="40000"/>
                  </a:schemeClr>
                </a:solidFill>
                <a:latin typeface="+mn-lt"/>
              </a:rPr>
              <a:t>kill_count</a:t>
            </a:r>
            <a:r>
              <a:rPr lang="en-US" sz="2800" b="1" dirty="0" smtClean="0">
                <a:solidFill>
                  <a:schemeClr val="accent2">
                    <a:lumMod val="60000"/>
                    <a:lumOff val="40000"/>
                  </a:schemeClr>
                </a:solidFill>
                <a:latin typeface="+mn-lt"/>
              </a:rPr>
              <a:t>` is greater than the average kill count for Medium difficulty.</a:t>
            </a:r>
            <a:endParaRPr lang="en-US" sz="2800" b="1" dirty="0">
              <a:solidFill>
                <a:schemeClr val="accent2">
                  <a:lumMod val="60000"/>
                  <a:lumOff val="40000"/>
                </a:schemeClr>
              </a:solidFill>
              <a:latin typeface="+mn-lt"/>
            </a:endParaRPr>
          </a:p>
        </p:txBody>
      </p:sp>
      <p:pic>
        <p:nvPicPr>
          <p:cNvPr id="3" name="Picture 2" descr="Screenshot (226).png"/>
          <p:cNvPicPr>
            <a:picLocks noChangeAspect="1"/>
          </p:cNvPicPr>
          <p:nvPr/>
        </p:nvPicPr>
        <p:blipFill>
          <a:blip r:embed="rId2"/>
          <a:srcRect l="20312" t="30546" r="34375" b="55558"/>
          <a:stretch>
            <a:fillRect/>
          </a:stretch>
        </p:blipFill>
        <p:spPr>
          <a:xfrm>
            <a:off x="714348" y="1571612"/>
            <a:ext cx="7786742" cy="1571636"/>
          </a:xfrm>
          <a:prstGeom prst="rect">
            <a:avLst/>
          </a:prstGeom>
        </p:spPr>
      </p:pic>
      <p:pic>
        <p:nvPicPr>
          <p:cNvPr id="4" name="Picture 3" descr="Screenshot (226).png"/>
          <p:cNvPicPr>
            <a:picLocks noChangeAspect="1"/>
          </p:cNvPicPr>
          <p:nvPr/>
        </p:nvPicPr>
        <p:blipFill>
          <a:blip r:embed="rId2"/>
          <a:srcRect l="15625" t="50000" r="70312" b="16650"/>
          <a:stretch>
            <a:fillRect/>
          </a:stretch>
        </p:blipFill>
        <p:spPr>
          <a:xfrm>
            <a:off x="714348" y="3214686"/>
            <a:ext cx="5429288" cy="321471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14290"/>
            <a:ext cx="7772400" cy="1285876"/>
          </a:xfrm>
        </p:spPr>
        <p:txBody>
          <a:bodyPr>
            <a:normAutofit fontScale="90000"/>
          </a:bodyPr>
          <a:lstStyle/>
          <a:p>
            <a:r>
              <a:rPr lang="en-US" sz="2800" b="1" dirty="0" smtClean="0">
                <a:solidFill>
                  <a:schemeClr val="accent2">
                    <a:lumMod val="60000"/>
                    <a:lumOff val="40000"/>
                  </a:schemeClr>
                </a:solidFill>
                <a:latin typeface="+mn-lt"/>
              </a:rPr>
              <a:t>`Level` and its corresponding `</a:t>
            </a:r>
            <a:r>
              <a:rPr lang="en-US" sz="2800" b="1" dirty="0" err="1" smtClean="0">
                <a:solidFill>
                  <a:schemeClr val="accent2">
                    <a:lumMod val="60000"/>
                    <a:lumOff val="40000"/>
                  </a:schemeClr>
                </a:solidFill>
                <a:latin typeface="+mn-lt"/>
              </a:rPr>
              <a:t>Level_code`wise</a:t>
            </a:r>
            <a:r>
              <a:rPr lang="en-US" sz="2800" b="1" dirty="0" smtClean="0">
                <a:solidFill>
                  <a:schemeClr val="accent2">
                    <a:lumMod val="60000"/>
                    <a:lumOff val="40000"/>
                  </a:schemeClr>
                </a:solidFill>
                <a:latin typeface="+mn-lt"/>
              </a:rPr>
              <a:t> sum of lives earned, excluding Level 0. Arranging  in ascending order of level</a:t>
            </a:r>
            <a:r>
              <a:rPr lang="en-US" sz="2800" dirty="0" smtClean="0">
                <a:latin typeface="+mn-lt"/>
              </a:rPr>
              <a:t>.</a:t>
            </a:r>
            <a:endParaRPr lang="en-US" sz="2800" dirty="0">
              <a:latin typeface="+mn-lt"/>
            </a:endParaRPr>
          </a:p>
        </p:txBody>
      </p:sp>
      <p:pic>
        <p:nvPicPr>
          <p:cNvPr id="3" name="Picture 2" descr="Screenshot (227).png"/>
          <p:cNvPicPr>
            <a:picLocks noChangeAspect="1"/>
          </p:cNvPicPr>
          <p:nvPr/>
        </p:nvPicPr>
        <p:blipFill>
          <a:blip r:embed="rId2"/>
          <a:srcRect l="20312" t="24988" r="37500" b="54168"/>
          <a:stretch>
            <a:fillRect/>
          </a:stretch>
        </p:blipFill>
        <p:spPr>
          <a:xfrm>
            <a:off x="714348" y="1428736"/>
            <a:ext cx="7929618" cy="1571636"/>
          </a:xfrm>
          <a:prstGeom prst="rect">
            <a:avLst/>
          </a:prstGeom>
        </p:spPr>
      </p:pic>
      <p:pic>
        <p:nvPicPr>
          <p:cNvPr id="4" name="Picture 3" descr="Screenshot (227).png"/>
          <p:cNvPicPr>
            <a:picLocks noChangeAspect="1"/>
          </p:cNvPicPr>
          <p:nvPr/>
        </p:nvPicPr>
        <p:blipFill>
          <a:blip r:embed="rId2"/>
          <a:srcRect l="15625" t="51390" r="59375" b="16650"/>
          <a:stretch>
            <a:fillRect/>
          </a:stretch>
        </p:blipFill>
        <p:spPr>
          <a:xfrm>
            <a:off x="571472" y="3071810"/>
            <a:ext cx="7715304" cy="342902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85728"/>
            <a:ext cx="7772400" cy="1143008"/>
          </a:xfrm>
        </p:spPr>
        <p:txBody>
          <a:bodyPr>
            <a:normAutofit fontScale="90000"/>
          </a:bodyPr>
          <a:lstStyle/>
          <a:p>
            <a:r>
              <a:rPr lang="en-US" sz="2800" b="1" dirty="0" smtClean="0">
                <a:solidFill>
                  <a:schemeClr val="accent2">
                    <a:lumMod val="60000"/>
                    <a:lumOff val="40000"/>
                  </a:schemeClr>
                </a:solidFill>
                <a:latin typeface="+mn-lt"/>
              </a:rPr>
              <a:t>Top 3 scores based on each `</a:t>
            </a:r>
            <a:r>
              <a:rPr lang="en-US" sz="2800" b="1" dirty="0" err="1" smtClean="0">
                <a:solidFill>
                  <a:schemeClr val="accent2">
                    <a:lumMod val="60000"/>
                    <a:lumOff val="40000"/>
                  </a:schemeClr>
                </a:solidFill>
                <a:latin typeface="+mn-lt"/>
              </a:rPr>
              <a:t>Dev_ID</a:t>
            </a:r>
            <a:r>
              <a:rPr lang="en-US" sz="2800" b="1" dirty="0" smtClean="0">
                <a:solidFill>
                  <a:schemeClr val="accent2">
                    <a:lumMod val="60000"/>
                    <a:lumOff val="40000"/>
                  </a:schemeClr>
                </a:solidFill>
                <a:latin typeface="+mn-lt"/>
              </a:rPr>
              <a:t>` and rank them in increasing order using `</a:t>
            </a:r>
            <a:r>
              <a:rPr lang="en-US" sz="2800" b="1" dirty="0" err="1" smtClean="0">
                <a:solidFill>
                  <a:schemeClr val="accent2">
                    <a:lumMod val="60000"/>
                    <a:lumOff val="40000"/>
                  </a:schemeClr>
                </a:solidFill>
                <a:latin typeface="+mn-lt"/>
              </a:rPr>
              <a:t>Row_Number</a:t>
            </a:r>
            <a:r>
              <a:rPr lang="en-US" sz="2800" b="1" dirty="0" smtClean="0">
                <a:solidFill>
                  <a:schemeClr val="accent2">
                    <a:lumMod val="60000"/>
                    <a:lumOff val="40000"/>
                  </a:schemeClr>
                </a:solidFill>
                <a:latin typeface="+mn-lt"/>
              </a:rPr>
              <a:t>`. showing the difficulty as well.</a:t>
            </a:r>
            <a:endParaRPr lang="en-US" sz="2800" b="1" dirty="0">
              <a:solidFill>
                <a:schemeClr val="accent2">
                  <a:lumMod val="60000"/>
                  <a:lumOff val="40000"/>
                </a:schemeClr>
              </a:solidFill>
              <a:latin typeface="+mn-lt"/>
            </a:endParaRPr>
          </a:p>
        </p:txBody>
      </p:sp>
      <p:pic>
        <p:nvPicPr>
          <p:cNvPr id="3" name="Picture 2" descr="Screenshot (228).png"/>
          <p:cNvPicPr>
            <a:picLocks noChangeAspect="1"/>
          </p:cNvPicPr>
          <p:nvPr/>
        </p:nvPicPr>
        <p:blipFill>
          <a:blip r:embed="rId2"/>
          <a:srcRect l="18750" t="19429" r="27344" b="52779"/>
          <a:stretch>
            <a:fillRect/>
          </a:stretch>
        </p:blipFill>
        <p:spPr>
          <a:xfrm>
            <a:off x="714348" y="1357298"/>
            <a:ext cx="7572428" cy="2071702"/>
          </a:xfrm>
          <a:prstGeom prst="rect">
            <a:avLst/>
          </a:prstGeom>
        </p:spPr>
      </p:pic>
      <p:pic>
        <p:nvPicPr>
          <p:cNvPr id="4" name="Picture 3" descr="Screenshot (228).png"/>
          <p:cNvPicPr>
            <a:picLocks noChangeAspect="1"/>
          </p:cNvPicPr>
          <p:nvPr/>
        </p:nvPicPr>
        <p:blipFill>
          <a:blip r:embed="rId2"/>
          <a:srcRect l="15625" t="51390" r="64844" b="16650"/>
          <a:stretch>
            <a:fillRect/>
          </a:stretch>
        </p:blipFill>
        <p:spPr>
          <a:xfrm>
            <a:off x="714348" y="3500438"/>
            <a:ext cx="7072362" cy="307183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357166"/>
            <a:ext cx="7772400" cy="631844"/>
          </a:xfrm>
        </p:spPr>
        <p:txBody>
          <a:bodyPr>
            <a:normAutofit/>
          </a:bodyPr>
          <a:lstStyle/>
          <a:p>
            <a:r>
              <a:rPr lang="en-US" sz="2800" b="1" dirty="0" smtClean="0">
                <a:solidFill>
                  <a:schemeClr val="accent2">
                    <a:lumMod val="60000"/>
                    <a:lumOff val="40000"/>
                  </a:schemeClr>
                </a:solidFill>
                <a:latin typeface="+mn-lt"/>
              </a:rPr>
              <a:t> `</a:t>
            </a:r>
            <a:r>
              <a:rPr lang="en-US" sz="2800" b="1" dirty="0" err="1" smtClean="0">
                <a:solidFill>
                  <a:schemeClr val="accent2">
                    <a:lumMod val="60000"/>
                    <a:lumOff val="40000"/>
                  </a:schemeClr>
                </a:solidFill>
                <a:latin typeface="+mn-lt"/>
              </a:rPr>
              <a:t>first_login</a:t>
            </a:r>
            <a:r>
              <a:rPr lang="en-US" sz="2800" b="1" dirty="0" smtClean="0">
                <a:solidFill>
                  <a:schemeClr val="accent2">
                    <a:lumMod val="60000"/>
                    <a:lumOff val="40000"/>
                  </a:schemeClr>
                </a:solidFill>
                <a:latin typeface="+mn-lt"/>
              </a:rPr>
              <a:t>` </a:t>
            </a:r>
            <a:r>
              <a:rPr lang="en-US" sz="2800" b="1" dirty="0" err="1" smtClean="0">
                <a:solidFill>
                  <a:schemeClr val="accent2">
                    <a:lumMod val="60000"/>
                    <a:lumOff val="40000"/>
                  </a:schemeClr>
                </a:solidFill>
                <a:latin typeface="+mn-lt"/>
              </a:rPr>
              <a:t>datetime</a:t>
            </a:r>
            <a:r>
              <a:rPr lang="en-US" sz="2800" b="1" dirty="0" smtClean="0">
                <a:solidFill>
                  <a:schemeClr val="accent2">
                    <a:lumMod val="60000"/>
                    <a:lumOff val="40000"/>
                  </a:schemeClr>
                </a:solidFill>
                <a:latin typeface="+mn-lt"/>
              </a:rPr>
              <a:t> for each device ID.</a:t>
            </a:r>
            <a:endParaRPr lang="en-US" sz="2800" b="1" dirty="0">
              <a:solidFill>
                <a:schemeClr val="accent2">
                  <a:lumMod val="60000"/>
                  <a:lumOff val="40000"/>
                </a:schemeClr>
              </a:solidFill>
              <a:latin typeface="+mn-lt"/>
            </a:endParaRPr>
          </a:p>
        </p:txBody>
      </p:sp>
      <p:pic>
        <p:nvPicPr>
          <p:cNvPr id="3" name="Picture 2" descr="Screenshot (229).png"/>
          <p:cNvPicPr>
            <a:picLocks noChangeAspect="1"/>
          </p:cNvPicPr>
          <p:nvPr/>
        </p:nvPicPr>
        <p:blipFill>
          <a:blip r:embed="rId2"/>
          <a:srcRect l="20312" t="24988" r="54688" b="54168"/>
          <a:stretch>
            <a:fillRect/>
          </a:stretch>
        </p:blipFill>
        <p:spPr>
          <a:xfrm>
            <a:off x="785786" y="1071546"/>
            <a:ext cx="6715172" cy="2071702"/>
          </a:xfrm>
          <a:prstGeom prst="rect">
            <a:avLst/>
          </a:prstGeom>
        </p:spPr>
      </p:pic>
      <p:pic>
        <p:nvPicPr>
          <p:cNvPr id="4" name="Picture 3" descr="Screenshot (229).png"/>
          <p:cNvPicPr>
            <a:picLocks noChangeAspect="1"/>
          </p:cNvPicPr>
          <p:nvPr/>
        </p:nvPicPr>
        <p:blipFill>
          <a:blip r:embed="rId2"/>
          <a:srcRect l="15625" t="56187" r="70312" b="18040"/>
          <a:stretch>
            <a:fillRect/>
          </a:stretch>
        </p:blipFill>
        <p:spPr>
          <a:xfrm>
            <a:off x="714348" y="3357562"/>
            <a:ext cx="6929486" cy="328614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2852"/>
            <a:ext cx="7772400" cy="1274786"/>
          </a:xfrm>
        </p:spPr>
        <p:txBody>
          <a:bodyPr>
            <a:normAutofit fontScale="90000"/>
          </a:bodyPr>
          <a:lstStyle/>
          <a:p>
            <a:r>
              <a:rPr lang="en-US" sz="2800" b="1" dirty="0" smtClean="0">
                <a:solidFill>
                  <a:schemeClr val="accent2">
                    <a:lumMod val="60000"/>
                    <a:lumOff val="40000"/>
                  </a:schemeClr>
                </a:solidFill>
                <a:latin typeface="+mn-lt"/>
              </a:rPr>
              <a:t>Top 5 scores based on each difficulty level and rank them in increasing order using `Rank`. Showing  `</a:t>
            </a:r>
            <a:r>
              <a:rPr lang="en-US" sz="2800" b="1" dirty="0" err="1" smtClean="0">
                <a:solidFill>
                  <a:schemeClr val="accent2">
                    <a:lumMod val="60000"/>
                    <a:lumOff val="40000"/>
                  </a:schemeClr>
                </a:solidFill>
                <a:latin typeface="+mn-lt"/>
              </a:rPr>
              <a:t>Dev_ID</a:t>
            </a:r>
            <a:r>
              <a:rPr lang="en-US" sz="2800" b="1" dirty="0" smtClean="0">
                <a:solidFill>
                  <a:schemeClr val="accent2">
                    <a:lumMod val="60000"/>
                    <a:lumOff val="40000"/>
                  </a:schemeClr>
                </a:solidFill>
                <a:latin typeface="+mn-lt"/>
              </a:rPr>
              <a:t>` as well</a:t>
            </a:r>
            <a:r>
              <a:rPr lang="en-US" sz="2800" dirty="0" smtClean="0">
                <a:latin typeface="+mn-lt"/>
              </a:rPr>
              <a:t>.</a:t>
            </a:r>
            <a:endParaRPr lang="en-US" sz="2800" dirty="0">
              <a:latin typeface="+mn-lt"/>
            </a:endParaRPr>
          </a:p>
        </p:txBody>
      </p:sp>
      <p:pic>
        <p:nvPicPr>
          <p:cNvPr id="3" name="Picture 2" descr="Screenshot (230).png"/>
          <p:cNvPicPr>
            <a:picLocks noChangeAspect="1"/>
          </p:cNvPicPr>
          <p:nvPr/>
        </p:nvPicPr>
        <p:blipFill>
          <a:blip r:embed="rId2"/>
          <a:srcRect l="18750" t="19429" r="39844" b="56392"/>
          <a:stretch>
            <a:fillRect/>
          </a:stretch>
        </p:blipFill>
        <p:spPr>
          <a:xfrm>
            <a:off x="642910" y="1500174"/>
            <a:ext cx="7786742" cy="2071702"/>
          </a:xfrm>
          <a:prstGeom prst="rect">
            <a:avLst/>
          </a:prstGeom>
        </p:spPr>
      </p:pic>
      <p:pic>
        <p:nvPicPr>
          <p:cNvPr id="4" name="Picture 3" descr="Screenshot (230).png"/>
          <p:cNvPicPr>
            <a:picLocks noChangeAspect="1"/>
          </p:cNvPicPr>
          <p:nvPr/>
        </p:nvPicPr>
        <p:blipFill>
          <a:blip r:embed="rId2"/>
          <a:srcRect l="15625" t="48610" r="64844" b="17564"/>
          <a:stretch>
            <a:fillRect/>
          </a:stretch>
        </p:blipFill>
        <p:spPr>
          <a:xfrm>
            <a:off x="857224" y="3643314"/>
            <a:ext cx="6786610" cy="292895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14290"/>
            <a:ext cx="7772400" cy="1785942"/>
          </a:xfrm>
        </p:spPr>
        <p:txBody>
          <a:bodyPr>
            <a:normAutofit fontScale="90000"/>
          </a:bodyPr>
          <a:lstStyle/>
          <a:p>
            <a:r>
              <a:rPr lang="en-US" sz="3100" b="1" dirty="0" smtClean="0">
                <a:solidFill>
                  <a:schemeClr val="accent2">
                    <a:lumMod val="60000"/>
                    <a:lumOff val="40000"/>
                  </a:schemeClr>
                </a:solidFill>
                <a:latin typeface="+mn-lt"/>
              </a:rPr>
              <a:t>Device ID that is first logged in (based </a:t>
            </a:r>
            <a:r>
              <a:rPr lang="en-US" sz="3100" b="1" dirty="0" err="1" smtClean="0">
                <a:solidFill>
                  <a:schemeClr val="accent2">
                    <a:lumMod val="60000"/>
                    <a:lumOff val="40000"/>
                  </a:schemeClr>
                </a:solidFill>
                <a:latin typeface="+mn-lt"/>
              </a:rPr>
              <a:t>on`start_datetime</a:t>
            </a:r>
            <a:r>
              <a:rPr lang="en-US" sz="3100" b="1" dirty="0" smtClean="0">
                <a:solidFill>
                  <a:schemeClr val="accent2">
                    <a:lumMod val="60000"/>
                    <a:lumOff val="40000"/>
                  </a:schemeClr>
                </a:solidFill>
                <a:latin typeface="+mn-lt"/>
              </a:rPr>
              <a:t>`) for each player (`P_ID`). Output contain player ID, device ID, and first login </a:t>
            </a:r>
            <a:r>
              <a:rPr lang="en-US" sz="3100" b="1" dirty="0" err="1" smtClean="0">
                <a:solidFill>
                  <a:schemeClr val="accent2">
                    <a:lumMod val="60000"/>
                    <a:lumOff val="40000"/>
                  </a:schemeClr>
                </a:solidFill>
                <a:latin typeface="+mn-lt"/>
              </a:rPr>
              <a:t>datetime</a:t>
            </a:r>
            <a:r>
              <a:rPr lang="en-US" sz="2800" b="1" dirty="0" smtClean="0">
                <a:solidFill>
                  <a:schemeClr val="accent2">
                    <a:lumMod val="60000"/>
                    <a:lumOff val="40000"/>
                  </a:schemeClr>
                </a:solidFill>
                <a:latin typeface="+mn-lt"/>
              </a:rPr>
              <a:t>.</a:t>
            </a:r>
            <a:endParaRPr lang="en-US" sz="2800" b="1" dirty="0">
              <a:solidFill>
                <a:schemeClr val="accent2">
                  <a:lumMod val="60000"/>
                  <a:lumOff val="40000"/>
                </a:schemeClr>
              </a:solidFill>
              <a:latin typeface="+mn-lt"/>
            </a:endParaRPr>
          </a:p>
        </p:txBody>
      </p:sp>
      <p:pic>
        <p:nvPicPr>
          <p:cNvPr id="3" name="Picture 2" descr="Screenshot (239).png"/>
          <p:cNvPicPr>
            <a:picLocks noChangeAspect="1"/>
          </p:cNvPicPr>
          <p:nvPr/>
        </p:nvPicPr>
        <p:blipFill>
          <a:blip r:embed="rId2"/>
          <a:srcRect l="20312" t="27767" r="33594" b="62506"/>
          <a:stretch>
            <a:fillRect/>
          </a:stretch>
        </p:blipFill>
        <p:spPr>
          <a:xfrm>
            <a:off x="642910" y="1857364"/>
            <a:ext cx="7929618" cy="1500198"/>
          </a:xfrm>
          <a:prstGeom prst="rect">
            <a:avLst/>
          </a:prstGeom>
        </p:spPr>
      </p:pic>
      <p:pic>
        <p:nvPicPr>
          <p:cNvPr id="4" name="Picture 3" descr="Screenshot (239).png"/>
          <p:cNvPicPr>
            <a:picLocks noChangeAspect="1"/>
          </p:cNvPicPr>
          <p:nvPr/>
        </p:nvPicPr>
        <p:blipFill>
          <a:blip r:embed="rId2"/>
          <a:srcRect l="15625" t="45831" r="67187" b="13871"/>
          <a:stretch>
            <a:fillRect/>
          </a:stretch>
        </p:blipFill>
        <p:spPr>
          <a:xfrm>
            <a:off x="928662" y="3214686"/>
            <a:ext cx="4857784" cy="335758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smtClean="0">
                <a:solidFill>
                  <a:schemeClr val="accent2">
                    <a:lumMod val="60000"/>
                    <a:lumOff val="40000"/>
                  </a:schemeClr>
                </a:solidFill>
              </a:rPr>
              <a:t>AIM OF THE PROJECT</a:t>
            </a:r>
            <a:endParaRPr lang="en-US" sz="2800" b="1" dirty="0">
              <a:solidFill>
                <a:schemeClr val="accent2">
                  <a:lumMod val="60000"/>
                  <a:lumOff val="40000"/>
                </a:schemeClr>
              </a:solidFill>
            </a:endParaRPr>
          </a:p>
        </p:txBody>
      </p:sp>
      <p:sp>
        <p:nvSpPr>
          <p:cNvPr id="3" name="Content Placeholder 2"/>
          <p:cNvSpPr>
            <a:spLocks noGrp="1"/>
          </p:cNvSpPr>
          <p:nvPr>
            <p:ph sz="quarter" idx="1"/>
          </p:nvPr>
        </p:nvSpPr>
        <p:spPr>
          <a:xfrm>
            <a:off x="457200" y="1600200"/>
            <a:ext cx="8115328" cy="4525963"/>
          </a:xfrm>
        </p:spPr>
        <p:txBody>
          <a:bodyPr>
            <a:normAutofit/>
          </a:bodyPr>
          <a:lstStyle/>
          <a:p>
            <a:pPr>
              <a:buNone/>
            </a:pPr>
            <a:r>
              <a:rPr lang="en-US" sz="2400" dirty="0" smtClean="0">
                <a:solidFill>
                  <a:srgbClr val="0D0D0D"/>
                </a:solidFill>
              </a:rPr>
              <a:t>     The aim of this project is to utilize SQL for analyzing    game data to uncover insights into player behavior, game performance, and user engagement. This includes examining player activity patterns, assessing performance metrics, measuring user satisfaction, identifying trends, and generating actionable insights to enhance game design and strategy.</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4290"/>
            <a:ext cx="7772400" cy="1203348"/>
          </a:xfrm>
        </p:spPr>
        <p:txBody>
          <a:bodyPr>
            <a:normAutofit fontScale="90000"/>
          </a:bodyPr>
          <a:lstStyle/>
          <a:p>
            <a:r>
              <a:rPr lang="en-US" sz="2800" b="1" dirty="0" smtClean="0">
                <a:solidFill>
                  <a:schemeClr val="accent2">
                    <a:lumMod val="60000"/>
                    <a:lumOff val="40000"/>
                  </a:schemeClr>
                </a:solidFill>
                <a:latin typeface="+mn-lt"/>
              </a:rPr>
              <a:t>Cumulative sum of stages crossed over `</a:t>
            </a:r>
            <a:r>
              <a:rPr lang="en-US" sz="2800" b="1" dirty="0" err="1" smtClean="0">
                <a:solidFill>
                  <a:schemeClr val="accent2">
                    <a:lumMod val="60000"/>
                    <a:lumOff val="40000"/>
                  </a:schemeClr>
                </a:solidFill>
                <a:latin typeface="+mn-lt"/>
              </a:rPr>
              <a:t>start_datetime</a:t>
            </a:r>
            <a:r>
              <a:rPr lang="en-US" sz="2800" b="1" dirty="0" smtClean="0">
                <a:solidFill>
                  <a:schemeClr val="accent2">
                    <a:lumMod val="60000"/>
                    <a:lumOff val="40000"/>
                  </a:schemeClr>
                </a:solidFill>
                <a:latin typeface="+mn-lt"/>
              </a:rPr>
              <a:t>` for each `</a:t>
            </a:r>
            <a:r>
              <a:rPr lang="en-US" sz="2800" b="1" dirty="0" err="1" smtClean="0">
                <a:solidFill>
                  <a:schemeClr val="accent2">
                    <a:lumMod val="60000"/>
                    <a:lumOff val="40000"/>
                  </a:schemeClr>
                </a:solidFill>
                <a:latin typeface="+mn-lt"/>
              </a:rPr>
              <a:t>P_ID`,excluding</a:t>
            </a:r>
            <a:r>
              <a:rPr lang="en-US" sz="2800" b="1" dirty="0" smtClean="0">
                <a:solidFill>
                  <a:schemeClr val="accent2">
                    <a:lumMod val="60000"/>
                    <a:lumOff val="40000"/>
                  </a:schemeClr>
                </a:solidFill>
                <a:latin typeface="+mn-lt"/>
              </a:rPr>
              <a:t> the most recent `</a:t>
            </a:r>
            <a:r>
              <a:rPr lang="en-US" sz="2800" b="1" dirty="0" err="1" smtClean="0">
                <a:solidFill>
                  <a:schemeClr val="accent2">
                    <a:lumMod val="60000"/>
                    <a:lumOff val="40000"/>
                  </a:schemeClr>
                </a:solidFill>
                <a:latin typeface="+mn-lt"/>
              </a:rPr>
              <a:t>start_datetime</a:t>
            </a:r>
            <a:r>
              <a:rPr lang="en-US" sz="2800" b="1" dirty="0" smtClean="0">
                <a:solidFill>
                  <a:schemeClr val="accent2">
                    <a:lumMod val="60000"/>
                    <a:lumOff val="40000"/>
                  </a:schemeClr>
                </a:solidFill>
                <a:latin typeface="+mn-lt"/>
              </a:rPr>
              <a:t>`.</a:t>
            </a:r>
            <a:endParaRPr lang="en-US" sz="2800" b="1" dirty="0">
              <a:solidFill>
                <a:schemeClr val="accent2">
                  <a:lumMod val="60000"/>
                  <a:lumOff val="40000"/>
                </a:schemeClr>
              </a:solidFill>
              <a:latin typeface="+mn-lt"/>
            </a:endParaRPr>
          </a:p>
        </p:txBody>
      </p:sp>
      <p:pic>
        <p:nvPicPr>
          <p:cNvPr id="3" name="Picture 2" descr="Screenshot (241).png"/>
          <p:cNvPicPr>
            <a:picLocks noChangeAspect="1"/>
          </p:cNvPicPr>
          <p:nvPr/>
        </p:nvPicPr>
        <p:blipFill>
          <a:blip r:embed="rId2"/>
          <a:srcRect l="18750" t="27767" r="21875" b="40273"/>
          <a:stretch>
            <a:fillRect/>
          </a:stretch>
        </p:blipFill>
        <p:spPr>
          <a:xfrm>
            <a:off x="714348" y="1357298"/>
            <a:ext cx="7500990" cy="2714644"/>
          </a:xfrm>
          <a:prstGeom prst="rect">
            <a:avLst/>
          </a:prstGeom>
        </p:spPr>
      </p:pic>
      <p:pic>
        <p:nvPicPr>
          <p:cNvPr id="4" name="Picture 3" descr="Screenshot (241).png"/>
          <p:cNvPicPr>
            <a:picLocks noChangeAspect="1"/>
          </p:cNvPicPr>
          <p:nvPr/>
        </p:nvPicPr>
        <p:blipFill>
          <a:blip r:embed="rId2"/>
          <a:srcRect l="15625" t="69454" r="56250" b="13871"/>
          <a:stretch>
            <a:fillRect/>
          </a:stretch>
        </p:blipFill>
        <p:spPr>
          <a:xfrm>
            <a:off x="785786" y="4143380"/>
            <a:ext cx="7072362" cy="242889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85728"/>
            <a:ext cx="7772400" cy="1214446"/>
          </a:xfrm>
        </p:spPr>
        <p:txBody>
          <a:bodyPr>
            <a:normAutofit fontScale="90000"/>
          </a:bodyPr>
          <a:lstStyle/>
          <a:p>
            <a:r>
              <a:rPr lang="en-US" dirty="0" smtClean="0">
                <a:solidFill>
                  <a:srgbClr val="FF0000"/>
                </a:solidFill>
                <a:latin typeface="+mn-lt"/>
              </a:rPr>
              <a:t>Extract the top 3 highest sums of scores for each `</a:t>
            </a:r>
            <a:r>
              <a:rPr lang="en-US" dirty="0" err="1" smtClean="0">
                <a:solidFill>
                  <a:srgbClr val="FF0000"/>
                </a:solidFill>
                <a:latin typeface="+mn-lt"/>
              </a:rPr>
              <a:t>Dev_ID</a:t>
            </a:r>
            <a:r>
              <a:rPr lang="en-US" dirty="0" smtClean="0">
                <a:solidFill>
                  <a:srgbClr val="FF0000"/>
                </a:solidFill>
                <a:latin typeface="+mn-lt"/>
              </a:rPr>
              <a:t>` and the </a:t>
            </a:r>
            <a:r>
              <a:rPr lang="en-US" dirty="0" err="1" smtClean="0">
                <a:solidFill>
                  <a:srgbClr val="FF0000"/>
                </a:solidFill>
                <a:latin typeface="+mn-lt"/>
              </a:rPr>
              <a:t>corresponding`P_ID</a:t>
            </a:r>
            <a:r>
              <a:rPr lang="en-US" dirty="0" smtClean="0">
                <a:solidFill>
                  <a:srgbClr val="FF0000"/>
                </a:solidFill>
                <a:latin typeface="+mn-lt"/>
              </a:rPr>
              <a:t>`.</a:t>
            </a:r>
            <a:endParaRPr lang="en-US" dirty="0">
              <a:solidFill>
                <a:srgbClr val="FF0000"/>
              </a:solidFill>
              <a:latin typeface="+mn-lt"/>
            </a:endParaRPr>
          </a:p>
        </p:txBody>
      </p:sp>
      <p:pic>
        <p:nvPicPr>
          <p:cNvPr id="3" name="Picture 2" descr="Screenshot (244).png"/>
          <p:cNvPicPr>
            <a:picLocks noChangeAspect="1"/>
          </p:cNvPicPr>
          <p:nvPr/>
        </p:nvPicPr>
        <p:blipFill>
          <a:blip r:embed="rId2"/>
          <a:srcRect l="18770" t="25006" r="34366" b="34706"/>
          <a:stretch>
            <a:fillRect/>
          </a:stretch>
        </p:blipFill>
        <p:spPr>
          <a:xfrm>
            <a:off x="285720" y="1373967"/>
            <a:ext cx="8215370" cy="2983727"/>
          </a:xfrm>
          <a:prstGeom prst="rect">
            <a:avLst/>
          </a:prstGeom>
        </p:spPr>
      </p:pic>
      <p:pic>
        <p:nvPicPr>
          <p:cNvPr id="4" name="Picture 3" descr="Screenshot (245).png"/>
          <p:cNvPicPr>
            <a:picLocks noChangeAspect="1"/>
          </p:cNvPicPr>
          <p:nvPr/>
        </p:nvPicPr>
        <p:blipFill>
          <a:blip r:embed="rId3"/>
          <a:srcRect l="15625" t="40273" r="70312" b="15261"/>
          <a:stretch>
            <a:fillRect/>
          </a:stretch>
        </p:blipFill>
        <p:spPr>
          <a:xfrm>
            <a:off x="428596" y="4357694"/>
            <a:ext cx="4000528" cy="228601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smtClean="0">
                <a:solidFill>
                  <a:schemeClr val="accent2">
                    <a:lumMod val="60000"/>
                    <a:lumOff val="40000"/>
                  </a:schemeClr>
                </a:solidFill>
              </a:rPr>
              <a:t>CONTENT</a:t>
            </a:r>
            <a:endParaRPr lang="en-US" sz="2800" b="1" dirty="0">
              <a:solidFill>
                <a:schemeClr val="accent2">
                  <a:lumMod val="60000"/>
                  <a:lumOff val="40000"/>
                </a:schemeClr>
              </a:solidFill>
            </a:endParaRPr>
          </a:p>
        </p:txBody>
      </p:sp>
      <p:sp>
        <p:nvSpPr>
          <p:cNvPr id="3" name="Content Placeholder 2"/>
          <p:cNvSpPr>
            <a:spLocks noGrp="1"/>
          </p:cNvSpPr>
          <p:nvPr>
            <p:ph sz="quarter" idx="1"/>
          </p:nvPr>
        </p:nvSpPr>
        <p:spPr/>
        <p:txBody>
          <a:bodyPr/>
          <a:lstStyle/>
          <a:p>
            <a:r>
              <a:rPr lang="en-US" dirty="0" smtClean="0">
                <a:solidFill>
                  <a:srgbClr val="002060"/>
                </a:solidFill>
              </a:rPr>
              <a:t>Project overview</a:t>
            </a:r>
          </a:p>
          <a:p>
            <a:r>
              <a:rPr lang="en-US" dirty="0" smtClean="0">
                <a:solidFill>
                  <a:srgbClr val="002060"/>
                </a:solidFill>
              </a:rPr>
              <a:t>Description of Data set</a:t>
            </a:r>
          </a:p>
          <a:p>
            <a:r>
              <a:rPr lang="en-US" dirty="0" smtClean="0">
                <a:solidFill>
                  <a:srgbClr val="002060"/>
                </a:solidFill>
              </a:rPr>
              <a:t>Data Exploration &amp; Analysis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smtClean="0">
                <a:solidFill>
                  <a:schemeClr val="accent2">
                    <a:lumMod val="60000"/>
                    <a:lumOff val="40000"/>
                  </a:schemeClr>
                </a:solidFill>
              </a:rPr>
              <a:t>Project Overview</a:t>
            </a:r>
            <a:endParaRPr lang="en-US" sz="2800" dirty="0">
              <a:solidFill>
                <a:schemeClr val="accent2">
                  <a:lumMod val="60000"/>
                  <a:lumOff val="40000"/>
                </a:schemeClr>
              </a:solidFill>
            </a:endParaRPr>
          </a:p>
        </p:txBody>
      </p:sp>
      <p:sp>
        <p:nvSpPr>
          <p:cNvPr id="3" name="Content Placeholder 2"/>
          <p:cNvSpPr>
            <a:spLocks noGrp="1"/>
          </p:cNvSpPr>
          <p:nvPr>
            <p:ph sz="quarter" idx="1"/>
          </p:nvPr>
        </p:nvSpPr>
        <p:spPr/>
        <p:txBody>
          <a:bodyPr/>
          <a:lstStyle/>
          <a:p>
            <a:pPr>
              <a:buNone/>
            </a:pPr>
            <a:r>
              <a:rPr lang="en-US" dirty="0" smtClean="0"/>
              <a:t>     The dataset includes two tables: </a:t>
            </a:r>
            <a:r>
              <a:rPr lang="en-US" b="1" dirty="0" smtClean="0"/>
              <a:t>`Player Details` </a:t>
            </a:r>
            <a:r>
              <a:rPr lang="en-US" dirty="0" smtClean="0"/>
              <a:t>and </a:t>
            </a:r>
            <a:r>
              <a:rPr lang="en-US" b="1" dirty="0" smtClean="0"/>
              <a:t>`</a:t>
            </a:r>
            <a:r>
              <a:rPr lang="en-US" b="1" dirty="0" err="1" smtClean="0"/>
              <a:t>LevelDetails</a:t>
            </a:r>
            <a:r>
              <a:rPr lang="en-US" b="1" dirty="0" smtClean="0"/>
              <a:t>`.</a:t>
            </a:r>
            <a:r>
              <a:rPr lang="en-US" dirty="0" smtClean="0"/>
              <a:t> This project leverages SQL to analyze game data, aiming to uncover insights into player detail, game performance, and user engagement.</a:t>
            </a:r>
          </a:p>
          <a:p>
            <a:pPr>
              <a:buNone/>
            </a:pPr>
            <a:endParaRPr lang="en-IN" b="1" dirty="0" smtClean="0"/>
          </a:p>
          <a:p>
            <a:pPr>
              <a:buNone/>
            </a:pPr>
            <a:r>
              <a:rPr lang="en-US" dirty="0" smtClean="0"/>
              <a:t>    As a data analyst, I analyzed the </a:t>
            </a:r>
            <a:r>
              <a:rPr lang="en-US" b="1" dirty="0" smtClean="0"/>
              <a:t>Game Data </a:t>
            </a:r>
            <a:r>
              <a:rPr lang="en-US" dirty="0" smtClean="0"/>
              <a:t>to derive meaningful insights and present my findings.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accent2">
                    <a:lumMod val="60000"/>
                    <a:lumOff val="40000"/>
                  </a:schemeClr>
                </a:solidFill>
                <a:latin typeface="+mn-lt"/>
              </a:rPr>
              <a:t>Description </a:t>
            </a:r>
            <a:r>
              <a:rPr lang="en-IN" dirty="0" smtClean="0">
                <a:solidFill>
                  <a:schemeClr val="accent2">
                    <a:lumMod val="60000"/>
                    <a:lumOff val="40000"/>
                  </a:schemeClr>
                </a:solidFill>
                <a:latin typeface="+mn-lt"/>
                <a:cs typeface="Arial" pitchFamily="34" charset="0"/>
              </a:rPr>
              <a:t>of Each column in Dataset</a:t>
            </a:r>
            <a:endParaRPr lang="en-US" dirty="0">
              <a:solidFill>
                <a:schemeClr val="accent2">
                  <a:lumMod val="60000"/>
                  <a:lumOff val="40000"/>
                </a:schemeClr>
              </a:solidFill>
              <a:latin typeface="+mn-lt"/>
            </a:endParaRPr>
          </a:p>
        </p:txBody>
      </p:sp>
      <p:sp>
        <p:nvSpPr>
          <p:cNvPr id="3" name="Content Placeholder 2"/>
          <p:cNvSpPr>
            <a:spLocks noGrp="1"/>
          </p:cNvSpPr>
          <p:nvPr>
            <p:ph sz="quarter" idx="1"/>
          </p:nvPr>
        </p:nvSpPr>
        <p:spPr/>
        <p:txBody>
          <a:bodyPr/>
          <a:lstStyle/>
          <a:p>
            <a:pPr>
              <a:buNone/>
            </a:pPr>
            <a:r>
              <a:rPr lang="en-US" dirty="0" smtClean="0"/>
              <a:t> </a:t>
            </a:r>
            <a:r>
              <a:rPr lang="en-US" b="1" dirty="0" smtClean="0"/>
              <a:t>Player Details Table:</a:t>
            </a:r>
          </a:p>
          <a:p>
            <a:r>
              <a:rPr lang="en-US" dirty="0" smtClean="0"/>
              <a:t>• `P_ID`: Player ID</a:t>
            </a:r>
          </a:p>
          <a:p>
            <a:r>
              <a:rPr lang="en-US" dirty="0" smtClean="0"/>
              <a:t>• `</a:t>
            </a:r>
            <a:r>
              <a:rPr lang="en-US" dirty="0" err="1" smtClean="0"/>
              <a:t>PName</a:t>
            </a:r>
            <a:r>
              <a:rPr lang="en-US" dirty="0" smtClean="0"/>
              <a:t>`: Player Name</a:t>
            </a:r>
          </a:p>
          <a:p>
            <a:r>
              <a:rPr lang="en-US" dirty="0" smtClean="0"/>
              <a:t>• `L1_status`: Level 1 Status</a:t>
            </a:r>
          </a:p>
          <a:p>
            <a:r>
              <a:rPr lang="en-US" dirty="0" smtClean="0"/>
              <a:t>• `L2_status`: Level 2 Status</a:t>
            </a:r>
          </a:p>
          <a:p>
            <a:r>
              <a:rPr lang="en-US" dirty="0" smtClean="0"/>
              <a:t>• `L1_code`: </a:t>
            </a:r>
            <a:r>
              <a:rPr lang="en-US" dirty="0" err="1" smtClean="0"/>
              <a:t>Systemgenerated</a:t>
            </a:r>
            <a:r>
              <a:rPr lang="en-US" dirty="0" smtClean="0"/>
              <a:t> Level 1 Code</a:t>
            </a:r>
          </a:p>
          <a:p>
            <a:r>
              <a:rPr lang="en-US" dirty="0" smtClean="0"/>
              <a:t>• `L2_code`: </a:t>
            </a:r>
            <a:r>
              <a:rPr lang="en-US" dirty="0" err="1" smtClean="0"/>
              <a:t>Systemgenerated</a:t>
            </a:r>
            <a:r>
              <a:rPr lang="en-US" dirty="0" smtClean="0"/>
              <a:t> Level 2 Code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  </a:t>
            </a:r>
            <a:r>
              <a:rPr lang="en-US" b="1" dirty="0" smtClean="0"/>
              <a:t>Level Details Table:</a:t>
            </a:r>
          </a:p>
          <a:p>
            <a:r>
              <a:rPr lang="en-US" dirty="0" smtClean="0"/>
              <a:t>• `P_ID`: Player ID</a:t>
            </a:r>
          </a:p>
          <a:p>
            <a:r>
              <a:rPr lang="en-US" dirty="0" smtClean="0"/>
              <a:t>• `</a:t>
            </a:r>
            <a:r>
              <a:rPr lang="en-US" dirty="0" err="1" smtClean="0"/>
              <a:t>Dev_ID</a:t>
            </a:r>
            <a:r>
              <a:rPr lang="en-US" dirty="0" smtClean="0"/>
              <a:t>`: Device ID</a:t>
            </a:r>
          </a:p>
          <a:p>
            <a:r>
              <a:rPr lang="en-US" dirty="0" smtClean="0"/>
              <a:t>• `</a:t>
            </a:r>
            <a:r>
              <a:rPr lang="en-US" dirty="0" err="1" smtClean="0"/>
              <a:t>start_time</a:t>
            </a:r>
            <a:r>
              <a:rPr lang="en-US" dirty="0" smtClean="0"/>
              <a:t>`: Start Time</a:t>
            </a:r>
          </a:p>
          <a:p>
            <a:r>
              <a:rPr lang="en-US" dirty="0" smtClean="0"/>
              <a:t>• `</a:t>
            </a:r>
            <a:r>
              <a:rPr lang="en-US" dirty="0" err="1" smtClean="0"/>
              <a:t>stages_crossed</a:t>
            </a:r>
            <a:r>
              <a:rPr lang="en-US" dirty="0" smtClean="0"/>
              <a:t>`: Stages Crossed</a:t>
            </a:r>
          </a:p>
          <a:p>
            <a:r>
              <a:rPr lang="en-US" dirty="0" smtClean="0"/>
              <a:t>• `level`: Game Level</a:t>
            </a:r>
          </a:p>
          <a:p>
            <a:r>
              <a:rPr lang="en-US" dirty="0" smtClean="0"/>
              <a:t>• `difficulty`: Difficulty Level</a:t>
            </a:r>
          </a:p>
          <a:p>
            <a:r>
              <a:rPr lang="en-US" dirty="0" smtClean="0"/>
              <a:t>• `</a:t>
            </a:r>
            <a:r>
              <a:rPr lang="en-US" dirty="0" err="1" smtClean="0"/>
              <a:t>kill_count</a:t>
            </a:r>
            <a:r>
              <a:rPr lang="en-US" dirty="0" smtClean="0"/>
              <a:t>`: Kill Count</a:t>
            </a:r>
          </a:p>
          <a:p>
            <a:r>
              <a:rPr lang="en-US" dirty="0" smtClean="0"/>
              <a:t>• `</a:t>
            </a:r>
            <a:r>
              <a:rPr lang="en-US" dirty="0" err="1" smtClean="0"/>
              <a:t>headshots_count</a:t>
            </a:r>
            <a:r>
              <a:rPr lang="en-US" dirty="0" smtClean="0"/>
              <a:t>`: Headshots Count</a:t>
            </a:r>
          </a:p>
          <a:p>
            <a:r>
              <a:rPr lang="en-US" dirty="0" smtClean="0"/>
              <a:t>• `score`: Player Score</a:t>
            </a:r>
          </a:p>
          <a:p>
            <a:r>
              <a:rPr lang="en-US" dirty="0" smtClean="0"/>
              <a:t>• `</a:t>
            </a:r>
            <a:r>
              <a:rPr lang="en-US" dirty="0" err="1" smtClean="0"/>
              <a:t>lives_earned</a:t>
            </a:r>
            <a:r>
              <a:rPr lang="en-US" dirty="0" smtClean="0"/>
              <a:t>`: Extra Lives Earned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smtClean="0">
                <a:solidFill>
                  <a:schemeClr val="accent2">
                    <a:lumMod val="60000"/>
                    <a:lumOff val="40000"/>
                  </a:schemeClr>
                </a:solidFill>
                <a:latin typeface="+mn-lt"/>
              </a:rPr>
              <a:t>Data Set Description</a:t>
            </a:r>
            <a:endParaRPr lang="en-US" sz="2800" b="1" dirty="0">
              <a:solidFill>
                <a:schemeClr val="accent2">
                  <a:lumMod val="60000"/>
                  <a:lumOff val="40000"/>
                </a:schemeClr>
              </a:solidFill>
              <a:latin typeface="+mn-lt"/>
            </a:endParaRPr>
          </a:p>
        </p:txBody>
      </p:sp>
      <p:sp>
        <p:nvSpPr>
          <p:cNvPr id="3" name="Content Placeholder 2"/>
          <p:cNvSpPr>
            <a:spLocks noGrp="1"/>
          </p:cNvSpPr>
          <p:nvPr>
            <p:ph sz="quarter" idx="1"/>
          </p:nvPr>
        </p:nvSpPr>
        <p:spPr/>
        <p:txBody>
          <a:bodyPr/>
          <a:lstStyle/>
          <a:p>
            <a:pPr>
              <a:buNone/>
            </a:pPr>
            <a:r>
              <a:rPr lang="en-IN" b="1" dirty="0" smtClean="0"/>
              <a:t>Player table</a:t>
            </a:r>
            <a:endParaRPr lang="en-US" b="1" dirty="0"/>
          </a:p>
        </p:txBody>
      </p:sp>
      <p:pic>
        <p:nvPicPr>
          <p:cNvPr id="6" name="Picture 5" descr="Screenshot (200).png"/>
          <p:cNvPicPr>
            <a:picLocks noChangeAspect="1"/>
          </p:cNvPicPr>
          <p:nvPr/>
        </p:nvPicPr>
        <p:blipFill>
          <a:blip r:embed="rId2"/>
          <a:srcRect l="17502" t="39706" r="46875" b="17473"/>
          <a:stretch>
            <a:fillRect/>
          </a:stretch>
        </p:blipFill>
        <p:spPr>
          <a:xfrm>
            <a:off x="571472" y="2000240"/>
            <a:ext cx="8286808" cy="435771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IN" dirty="0" smtClean="0"/>
              <a:t> </a:t>
            </a:r>
            <a:r>
              <a:rPr lang="en-IN" b="1" dirty="0" smtClean="0"/>
              <a:t>Level  Table</a:t>
            </a:r>
            <a:endParaRPr lang="en-US" b="1" dirty="0"/>
          </a:p>
        </p:txBody>
      </p:sp>
      <p:pic>
        <p:nvPicPr>
          <p:cNvPr id="4" name="Picture 3" descr="Screenshot (222).png"/>
          <p:cNvPicPr>
            <a:picLocks noChangeAspect="1"/>
          </p:cNvPicPr>
          <p:nvPr/>
        </p:nvPicPr>
        <p:blipFill>
          <a:blip r:embed="rId2"/>
          <a:srcRect l="17669" t="40273" r="31250" b="15261"/>
          <a:stretch>
            <a:fillRect/>
          </a:stretch>
        </p:blipFill>
        <p:spPr>
          <a:xfrm>
            <a:off x="714348" y="2143116"/>
            <a:ext cx="8143932" cy="421484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solidFill>
                  <a:schemeClr val="accent2">
                    <a:lumMod val="60000"/>
                    <a:lumOff val="40000"/>
                  </a:schemeClr>
                </a:solidFill>
              </a:rPr>
              <a:t>Problem Statement </a:t>
            </a:r>
          </a:p>
        </p:txBody>
      </p:sp>
      <p:sp>
        <p:nvSpPr>
          <p:cNvPr id="3" name="Content Placeholder 2"/>
          <p:cNvSpPr>
            <a:spLocks noGrp="1"/>
          </p:cNvSpPr>
          <p:nvPr>
            <p:ph sz="quarter" idx="1"/>
          </p:nvPr>
        </p:nvSpPr>
        <p:spPr/>
        <p:txBody>
          <a:bodyPr>
            <a:normAutofit fontScale="85000" lnSpcReduction="20000"/>
          </a:bodyPr>
          <a:lstStyle/>
          <a:p>
            <a:pPr>
              <a:buNone/>
            </a:pPr>
            <a:endParaRPr lang="en-US" dirty="0" smtClean="0"/>
          </a:p>
          <a:p>
            <a:pPr>
              <a:buNone/>
            </a:pPr>
            <a:r>
              <a:rPr lang="en-US" b="1" dirty="0" smtClean="0"/>
              <a:t>Game Analysis dataset</a:t>
            </a:r>
          </a:p>
          <a:p>
            <a:pPr>
              <a:buNone/>
            </a:pPr>
            <a:r>
              <a:rPr lang="en-US" dirty="0" smtClean="0"/>
              <a:t> 1) Players play a game divided into 3-levels (L0,L1 and L2) </a:t>
            </a:r>
          </a:p>
          <a:p>
            <a:pPr>
              <a:buNone/>
            </a:pPr>
            <a:r>
              <a:rPr lang="en-US" dirty="0" smtClean="0"/>
              <a:t> 2) Each level has 3 difficulty levels ( Low, Medium, High ) </a:t>
            </a:r>
          </a:p>
          <a:p>
            <a:pPr>
              <a:buNone/>
            </a:pPr>
            <a:r>
              <a:rPr lang="en-US" dirty="0" smtClean="0"/>
              <a:t> 3) At each level, players have to kill the opponents using guns/physical fight</a:t>
            </a:r>
          </a:p>
          <a:p>
            <a:pPr>
              <a:buNone/>
            </a:pPr>
            <a:r>
              <a:rPr lang="en-US" dirty="0" smtClean="0"/>
              <a:t> 4) Each level has multiple stages at each difficulty level.</a:t>
            </a:r>
          </a:p>
          <a:p>
            <a:pPr>
              <a:buNone/>
            </a:pPr>
            <a:r>
              <a:rPr lang="en-US" dirty="0" smtClean="0"/>
              <a:t> 5) A player can only play L1 using its system generated L1_code. </a:t>
            </a:r>
          </a:p>
          <a:p>
            <a:pPr>
              <a:buNone/>
            </a:pPr>
            <a:r>
              <a:rPr lang="en-US" dirty="0" smtClean="0"/>
              <a:t> 6) Only players who have played Level1 can possibly play Level2  using its system generated L2_code.</a:t>
            </a:r>
          </a:p>
          <a:p>
            <a:pPr>
              <a:buNone/>
            </a:pPr>
            <a:r>
              <a:rPr lang="en-US" dirty="0" smtClean="0"/>
              <a:t> 7) By default a player can play L0.</a:t>
            </a:r>
          </a:p>
          <a:p>
            <a:pPr>
              <a:buNone/>
            </a:pPr>
            <a:r>
              <a:rPr lang="en-US" dirty="0" smtClean="0"/>
              <a:t> 8) Each player can login to the game using a </a:t>
            </a:r>
            <a:r>
              <a:rPr lang="en-US" dirty="0" err="1" smtClean="0"/>
              <a:t>Dev_ID</a:t>
            </a:r>
            <a:r>
              <a:rPr lang="en-US" dirty="0" smtClean="0"/>
              <a:t>.</a:t>
            </a:r>
          </a:p>
          <a:p>
            <a:pPr>
              <a:buNone/>
            </a:pPr>
            <a:r>
              <a:rPr lang="en-US" dirty="0" smtClean="0"/>
              <a:t> 9) Players can earn extra lives at each stage in a level.</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623</TotalTime>
  <Words>649</Words>
  <Application>Microsoft Office PowerPoint</Application>
  <PresentationFormat>On-screen Show (4:3)</PresentationFormat>
  <Paragraphs>60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Equity</vt:lpstr>
      <vt:lpstr>                                       Project by :                                       VIVEK KUMAR  VERMA </vt:lpstr>
      <vt:lpstr>AIM OF THE PROJECT</vt:lpstr>
      <vt:lpstr>CONTENT</vt:lpstr>
      <vt:lpstr>Project Overview</vt:lpstr>
      <vt:lpstr>Description of Each column in Dataset</vt:lpstr>
      <vt:lpstr>Slide 6</vt:lpstr>
      <vt:lpstr>Data Set Description</vt:lpstr>
      <vt:lpstr>Slide 8</vt:lpstr>
      <vt:lpstr>Problem Statement </vt:lpstr>
      <vt:lpstr>Data Exploration &amp; Analysis</vt:lpstr>
      <vt:lpstr>Extract `P_ID`, `Dev_ID`, `Pname`and`Difficulty_level` of all players.</vt:lpstr>
      <vt:lpstr> Total number of stages crossed at each difficulty level for Level 2 with players.</vt:lpstr>
      <vt:lpstr>`P_ID` and the total number of unique dates for those players who have played games on multiple days.</vt:lpstr>
      <vt:lpstr>`P_ID` and level wise sum of `kill_counts` where `kill_count` is greater than the average kill count for Medium difficulty.</vt:lpstr>
      <vt:lpstr>`Level` and its corresponding `Level_code`wise sum of lives earned, excluding Level 0. Arranging  in ascending order of level.</vt:lpstr>
      <vt:lpstr>Top 3 scores based on each `Dev_ID` and rank them in increasing order using `Row_Number`. showing the difficulty as well.</vt:lpstr>
      <vt:lpstr> `first_login` datetime for each device ID.</vt:lpstr>
      <vt:lpstr>Top 5 scores based on each difficulty level and rank them in increasing order using `Rank`. Showing  `Dev_ID` as well.</vt:lpstr>
      <vt:lpstr>Device ID that is first logged in (based on`start_datetime`) for each player (`P_ID`). Output contain player ID, device ID, and first login datetime.</vt:lpstr>
      <vt:lpstr>Cumulative sum of stages crossed over `start_datetime` for each `P_ID`,excluding the most recent `start_datetime`.</vt:lpstr>
      <vt:lpstr>Extract the top 3 highest sums of scores for each `Dev_ID` and the corresponding`P_ID`.</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by :                                       VIVEK KUMAR  VERMA</dc:title>
  <dc:creator>hp</dc:creator>
  <cp:lastModifiedBy>hp</cp:lastModifiedBy>
  <cp:revision>4</cp:revision>
  <dcterms:created xsi:type="dcterms:W3CDTF">2024-06-01T19:51:28Z</dcterms:created>
  <dcterms:modified xsi:type="dcterms:W3CDTF">2024-06-14T11:59:33Z</dcterms:modified>
</cp:coreProperties>
</file>