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3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446E5B-A177-4FC2-B442-B82FDC29328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F822-C4B0-4897-868B-46037AB8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spc="-1" dirty="0">
                <a:solidFill>
                  <a:srgbClr val="FFFFFF"/>
                </a:solidFill>
              </a:rPr>
              <a:t>PREDICTING MARKET VOLATILITY AND BUILDING SHORT-TERM TRADING STRATEGIES USING DATA FROM </a:t>
            </a:r>
            <a:r>
              <a:rPr lang="en-IN" sz="4000" spc="-1" dirty="0" smtClean="0">
                <a:solidFill>
                  <a:srgbClr val="FFFFFF"/>
                </a:solidFill>
              </a:rPr>
              <a:t>REDDIT’S </a:t>
            </a:r>
            <a:r>
              <a:rPr lang="en-IN" sz="4000" spc="-1" dirty="0">
                <a:solidFill>
                  <a:srgbClr val="FFFFFF"/>
                </a:solidFill>
              </a:rPr>
              <a:t>WALLSTREETBETS</a:t>
            </a:r>
            <a:r>
              <a:rPr lang="en-IN" sz="4000" spc="-1" dirty="0"/>
              <a:t/>
            </a:r>
            <a:br>
              <a:rPr lang="en-IN" sz="4000" spc="-1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Vivek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9581"/>
            <a:ext cx="1110123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recent years, with the rise of social media, there is now a quicker, more efficient way of dissemination of data &amp; information to influence traders judgements. </a:t>
            </a:r>
          </a:p>
          <a:p>
            <a:r>
              <a:rPr lang="en-US" sz="2400" dirty="0" smtClean="0"/>
              <a:t>Top investor/leaders tweets is enough to fluctuate the stock prices of any companies by billion.</a:t>
            </a:r>
          </a:p>
          <a:p>
            <a:r>
              <a:rPr lang="en-US" sz="2400" dirty="0" smtClean="0"/>
              <a:t>Contemplating these recent changes in stock marketing, our project aims to analyze data scraped from groups like reddit’s WSB as a means to predict market volatility and build a robust short-term trading strategy.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10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AND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6" y="1751704"/>
            <a:ext cx="1066082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project, </a:t>
            </a:r>
            <a:r>
              <a:rPr lang="en-US" dirty="0"/>
              <a:t>we </a:t>
            </a:r>
            <a:r>
              <a:rPr lang="en-US" dirty="0" smtClean="0"/>
              <a:t>are using </a:t>
            </a:r>
            <a:r>
              <a:rPr lang="en-US" dirty="0"/>
              <a:t>stock </a:t>
            </a:r>
            <a:r>
              <a:rPr lang="en-US" dirty="0" smtClean="0"/>
              <a:t>price dataset </a:t>
            </a:r>
            <a:r>
              <a:rPr lang="en-US" dirty="0"/>
              <a:t>hosted </a:t>
            </a:r>
            <a:r>
              <a:rPr lang="en-US" dirty="0" smtClean="0"/>
              <a:t>on Kaggle.com that consisted </a:t>
            </a:r>
            <a:r>
              <a:rPr lang="en-US" dirty="0"/>
              <a:t>of scrapped post from WSB subreddit. </a:t>
            </a:r>
            <a:endParaRPr lang="en-US" dirty="0" smtClean="0"/>
          </a:p>
          <a:p>
            <a:r>
              <a:rPr lang="en-US" dirty="0"/>
              <a:t>several steps of preprocessing needed to make the data usable for our </a:t>
            </a:r>
            <a:r>
              <a:rPr lang="en-US" dirty="0" smtClean="0"/>
              <a:t>purposes.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Dropped </a:t>
            </a:r>
            <a:r>
              <a:rPr lang="en-US" dirty="0"/>
              <a:t>NAN values and converted all strings to lowercase, among other things.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the sentiment analysis </a:t>
            </a:r>
            <a:r>
              <a:rPr lang="en-US" dirty="0" smtClean="0"/>
              <a:t>stage, </a:t>
            </a:r>
            <a:r>
              <a:rPr lang="en-US" dirty="0"/>
              <a:t>we removed handlers, URLs, special characters, single characters, and substituted multiple spaces with a single space.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3" y="4375560"/>
            <a:ext cx="10600653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3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24406"/>
            <a:ext cx="10412750" cy="46239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</a:t>
            </a:r>
            <a:r>
              <a:rPr lang="en-US" dirty="0"/>
              <a:t>both pandas and numpy, </a:t>
            </a:r>
            <a:r>
              <a:rPr lang="en-US" dirty="0" smtClean="0"/>
              <a:t>to </a:t>
            </a:r>
            <a:r>
              <a:rPr lang="en-US" dirty="0"/>
              <a:t>process the Kaggle dataset of Reddit - rfWallStreetBets. </a:t>
            </a:r>
            <a:r>
              <a:rPr lang="en-US" dirty="0" smtClean="0"/>
              <a:t>Which enable to </a:t>
            </a:r>
            <a:r>
              <a:rPr lang="en-US" dirty="0"/>
              <a:t>filter </a:t>
            </a:r>
            <a:r>
              <a:rPr lang="en-US" dirty="0" smtClean="0"/>
              <a:t>these posts.  </a:t>
            </a:r>
            <a:endParaRPr lang="en-US" dirty="0"/>
          </a:p>
          <a:p>
            <a:r>
              <a:rPr lang="en-US" dirty="0" smtClean="0"/>
              <a:t>Further, mapped </a:t>
            </a:r>
            <a:r>
              <a:rPr lang="en-US" dirty="0"/>
              <a:t>these posts on date keys </a:t>
            </a:r>
            <a:r>
              <a:rPr lang="en-US" dirty="0" smtClean="0"/>
              <a:t>to </a:t>
            </a:r>
            <a:r>
              <a:rPr lang="en-US" dirty="0"/>
              <a:t>group posts from the same day and calculate values such as: total comments and average score for that day. </a:t>
            </a:r>
            <a:endParaRPr lang="en-US" dirty="0" smtClean="0"/>
          </a:p>
          <a:p>
            <a:r>
              <a:rPr lang="en-US" dirty="0" smtClean="0"/>
              <a:t>However, based </a:t>
            </a:r>
            <a:r>
              <a:rPr lang="en-US" dirty="0"/>
              <a:t>on short-term market volatility and the limits this set on data </a:t>
            </a:r>
            <a:r>
              <a:rPr lang="en-US" dirty="0" smtClean="0"/>
              <a:t>availability. later, concluded </a:t>
            </a:r>
            <a:r>
              <a:rPr lang="en-US" dirty="0"/>
              <a:t>with creating a seven element feature vector for every post that mentions the stock and created a sub-matrix for each stock category</a:t>
            </a:r>
            <a:r>
              <a:rPr lang="en-US" dirty="0" smtClean="0"/>
              <a:t>.</a:t>
            </a:r>
          </a:p>
          <a:p>
            <a:r>
              <a:rPr lang="en-US" dirty="0"/>
              <a:t>The seven features include: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post score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total comms num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len of post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positive_sentiment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neutral sentiment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negative sentiment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bias (column of 1’s)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568823"/>
            <a:ext cx="11654118" cy="4713643"/>
          </a:xfrm>
        </p:spPr>
        <p:txBody>
          <a:bodyPr>
            <a:normAutofit/>
          </a:bodyPr>
          <a:lstStyle/>
          <a:p>
            <a:r>
              <a:rPr lang="en-US" dirty="0" smtClean="0"/>
              <a:t>Various machine learning techniques for stock prediction such as simple linear regression model and a support vector machine model.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Used binary </a:t>
            </a:r>
            <a:r>
              <a:rPr lang="en-US" dirty="0"/>
              <a:t>classifier as the baseline. I</a:t>
            </a:r>
            <a:r>
              <a:rPr lang="en-US" dirty="0" smtClean="0"/>
              <a:t>nput </a:t>
            </a:r>
            <a:r>
              <a:rPr lang="en-US" dirty="0"/>
              <a:t>features were created from the data-set, and passed into the logistic </a:t>
            </a:r>
            <a:r>
              <a:rPr lang="en-US" dirty="0" smtClean="0"/>
              <a:t>regression classifier.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Feature </a:t>
            </a:r>
            <a:r>
              <a:rPr lang="en-US" dirty="0"/>
              <a:t>scaling was applied on the input features to ensure a reasonable range of each</a:t>
            </a:r>
            <a:br>
              <a:rPr lang="en-US" dirty="0"/>
            </a:br>
            <a:r>
              <a:rPr lang="en-US" dirty="0"/>
              <a:t>weight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lassifier tries </a:t>
            </a:r>
            <a:r>
              <a:rPr lang="en-US" dirty="0"/>
              <a:t>to minimize a loss function to maximize the probability </a:t>
            </a:r>
            <a:r>
              <a:rPr lang="en-US" dirty="0" smtClean="0"/>
              <a:t>of each </a:t>
            </a:r>
            <a:r>
              <a:rPr lang="en-US" dirty="0"/>
              <a:t>label being </a:t>
            </a:r>
            <a:r>
              <a:rPr lang="en-US" dirty="0" smtClean="0"/>
              <a:t>correct.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result is the impact of each variable on the odds ratio of the observed event of</a:t>
            </a:r>
            <a:br>
              <a:rPr lang="en-US" dirty="0"/>
            </a:br>
            <a:r>
              <a:rPr lang="en-US" dirty="0"/>
              <a:t>interest, which is represented through a weight vector</a:t>
            </a:r>
            <a:r>
              <a:rPr lang="en-US" dirty="0" smtClean="0"/>
              <a:t>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Newton's </a:t>
            </a:r>
            <a:r>
              <a:rPr lang="en-US" dirty="0"/>
              <a:t>method was used to solve for the optimal weights. This is a numerical</a:t>
            </a:r>
            <a:br>
              <a:rPr lang="en-US" dirty="0"/>
            </a:br>
            <a:r>
              <a:rPr lang="en-US" dirty="0"/>
              <a:t>algorithm that helps us solve an equation of the form </a:t>
            </a:r>
            <a:r>
              <a:rPr lang="en-US" b="1" dirty="0"/>
              <a:t>∂F/∂Θ =0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9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5" y="1246093"/>
            <a:ext cx="11446136" cy="4195481"/>
          </a:xfrm>
        </p:spPr>
        <p:txBody>
          <a:bodyPr>
            <a:normAutofit/>
          </a:bodyPr>
          <a:lstStyle/>
          <a:p>
            <a:r>
              <a:rPr lang="en-US" sz="1800" dirty="0"/>
              <a:t>As an alternative to the logistic regression employed above, and to fit a nonlinear</a:t>
            </a:r>
            <a:br>
              <a:rPr lang="en-US" sz="1800" dirty="0"/>
            </a:br>
            <a:r>
              <a:rPr lang="en-US" sz="1800" dirty="0"/>
              <a:t>function to this prediction task, we also constructed a 3-layer neural network to do </a:t>
            </a:r>
            <a:r>
              <a:rPr lang="en-US" sz="1800" dirty="0" smtClean="0"/>
              <a:t>binary classification </a:t>
            </a:r>
            <a:r>
              <a:rPr lang="en-US" sz="1800" dirty="0"/>
              <a:t>on individual posts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The network consisted of 3 256-dimensional </a:t>
            </a:r>
            <a:r>
              <a:rPr lang="en-US" sz="1800" dirty="0" smtClean="0"/>
              <a:t>linear layers </a:t>
            </a:r>
            <a:r>
              <a:rPr lang="en-US" sz="1800" dirty="0"/>
              <a:t>with ReLU nonlinearities, and a sigmoid at the </a:t>
            </a:r>
            <a:r>
              <a:rPr lang="en-US" sz="1800" dirty="0" smtClean="0"/>
              <a:t>head.</a:t>
            </a:r>
            <a:r>
              <a:rPr lang="en-US" sz="1800" dirty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resultant weights answer the question of whether the stock price went up at </a:t>
            </a:r>
            <a:r>
              <a:rPr lang="en-US" sz="1800" dirty="0" smtClean="0"/>
              <a:t>market open </a:t>
            </a:r>
            <a:r>
              <a:rPr lang="en-US" sz="1800" dirty="0"/>
              <a:t>the next day - in other words, whether Pk &lt; Pk+1 where P, represents the price of </a:t>
            </a:r>
            <a:r>
              <a:rPr lang="en-US" sz="1800" dirty="0" smtClean="0"/>
              <a:t>a security </a:t>
            </a:r>
            <a:r>
              <a:rPr lang="en-US" sz="1800" dirty="0"/>
              <a:t>at market open on day </a:t>
            </a:r>
            <a:r>
              <a:rPr lang="en-US" sz="1800" dirty="0" err="1"/>
              <a:t>i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07" y="3225725"/>
            <a:ext cx="7057463" cy="33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519" y="1152983"/>
            <a:ext cx="11504650" cy="5154705"/>
          </a:xfrm>
        </p:spPr>
        <p:txBody>
          <a:bodyPr>
            <a:noAutofit/>
          </a:bodyPr>
          <a:lstStyle/>
          <a:p>
            <a:r>
              <a:rPr lang="en-US" sz="1800" dirty="0" smtClean="0"/>
              <a:t>An </a:t>
            </a:r>
            <a:r>
              <a:rPr lang="en-US" sz="1800" dirty="0"/>
              <a:t>attempt was made to improve on the </a:t>
            </a:r>
            <a:r>
              <a:rPr lang="en-US" sz="1800" dirty="0" smtClean="0"/>
              <a:t>baseline </a:t>
            </a:r>
            <a:r>
              <a:rPr lang="en-US" sz="1800" b="1" dirty="0" smtClean="0"/>
              <a:t>logistic </a:t>
            </a:r>
            <a:r>
              <a:rPr lang="en-US" sz="1800" b="1" dirty="0"/>
              <a:t>regression</a:t>
            </a:r>
            <a:r>
              <a:rPr lang="en-US" sz="1800" dirty="0"/>
              <a:t>. A few key changes </a:t>
            </a:r>
            <a:r>
              <a:rPr lang="en-US" sz="1800" dirty="0" smtClean="0"/>
              <a:t>were incorporated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 smtClean="0"/>
              <a:t>The </a:t>
            </a:r>
            <a:r>
              <a:rPr lang="en-US" sz="1800" dirty="0"/>
              <a:t>labels were changed to indicate </a:t>
            </a:r>
            <a:r>
              <a:rPr lang="en-US" sz="1800" dirty="0" smtClean="0"/>
              <a:t>whether there </a:t>
            </a:r>
            <a:r>
              <a:rPr lang="en-US" sz="1800" dirty="0"/>
              <a:t>was a significant shift in stock </a:t>
            </a:r>
            <a:r>
              <a:rPr lang="en-US" sz="1800" dirty="0" smtClean="0"/>
              <a:t>value. The </a:t>
            </a:r>
            <a:r>
              <a:rPr lang="en-US" sz="1800" dirty="0"/>
              <a:t>idea behind this change was that </a:t>
            </a:r>
            <a:r>
              <a:rPr lang="en-US" sz="1800" dirty="0" smtClean="0"/>
              <a:t>mention of </a:t>
            </a:r>
            <a:r>
              <a:rPr lang="en-US" sz="1800" dirty="0"/>
              <a:t>the stock in the </a:t>
            </a:r>
            <a:r>
              <a:rPr lang="en-US" sz="1800" dirty="0" smtClean="0"/>
              <a:t>sub-</a:t>
            </a:r>
            <a:r>
              <a:rPr lang="en-US" sz="1800" dirty="0" err="1" smtClean="0"/>
              <a:t>reddit</a:t>
            </a:r>
            <a:r>
              <a:rPr lang="en-US" sz="1800" dirty="0" smtClean="0"/>
              <a:t> </a:t>
            </a:r>
            <a:r>
              <a:rPr lang="en-US" sz="1800" dirty="0"/>
              <a:t>could </a:t>
            </a:r>
            <a:r>
              <a:rPr lang="en-US" sz="1800" dirty="0" smtClean="0"/>
              <a:t>be correlated </a:t>
            </a:r>
            <a:r>
              <a:rPr lang="en-US" sz="1800" dirty="0"/>
              <a:t>to a rise or fall in the stock but </a:t>
            </a:r>
            <a:r>
              <a:rPr lang="en-US" sz="1800" dirty="0" smtClean="0"/>
              <a:t>not necessarily </a:t>
            </a:r>
            <a:r>
              <a:rPr lang="en-US" sz="1800" dirty="0"/>
              <a:t>either.</a:t>
            </a:r>
            <a:br>
              <a:rPr lang="en-US" sz="1800" dirty="0"/>
            </a:br>
            <a:r>
              <a:rPr lang="en-US" sz="1800" dirty="0" smtClean="0"/>
              <a:t>Each </a:t>
            </a:r>
            <a:r>
              <a:rPr lang="en-US" sz="1800" dirty="0"/>
              <a:t>feature vector was remodelled </a:t>
            </a:r>
            <a:r>
              <a:rPr lang="en-US" sz="1800" dirty="0" smtClean="0"/>
              <a:t>to represent </a:t>
            </a:r>
            <a:r>
              <a:rPr lang="en-US" sz="1800" dirty="0"/>
              <a:t>a single post, rather than </a:t>
            </a:r>
            <a:r>
              <a:rPr lang="en-US" sz="1800" dirty="0" smtClean="0"/>
              <a:t>an aggregate </a:t>
            </a:r>
            <a:r>
              <a:rPr lang="en-US" sz="1800" dirty="0"/>
              <a:t>of posts made on the day. </a:t>
            </a:r>
            <a:r>
              <a:rPr lang="en-US" sz="1800" dirty="0" smtClean="0"/>
              <a:t>This allowed </a:t>
            </a:r>
            <a:r>
              <a:rPr lang="en-US" sz="1800" dirty="0"/>
              <a:t>us to extract the fine details </a:t>
            </a:r>
            <a:r>
              <a:rPr lang="en-US" sz="1800" dirty="0" smtClean="0"/>
              <a:t>present in </a:t>
            </a:r>
            <a:r>
              <a:rPr lang="en-US" sz="1800" dirty="0"/>
              <a:t>the data-set, while providing </a:t>
            </a:r>
            <a:r>
              <a:rPr lang="en-US" sz="1800" dirty="0" smtClean="0"/>
              <a:t>more examples </a:t>
            </a:r>
            <a:r>
              <a:rPr lang="en-US" sz="1800" dirty="0"/>
              <a:t>for training and testing. </a:t>
            </a:r>
            <a:endParaRPr lang="en-US" sz="1800" dirty="0" smtClean="0"/>
          </a:p>
          <a:p>
            <a:r>
              <a:rPr lang="en-US" sz="1800" dirty="0" smtClean="0"/>
              <a:t>The baseline model with 80 training examples and 20 elements in the test set, with an accuracy of about 73%. This results: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Price of the security at the opening of the market on the following day was higher than it was on the day of the post/comment.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on the other hand, indicates that the opening price of the selected security was higher on the day of the post/comment in question, and went down the next day at market open. This was also highly contextualized to GME.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convergence of the algorithm for </a:t>
            </a:r>
            <a:r>
              <a:rPr lang="en-US" dirty="0" smtClean="0"/>
              <a:t>3 different </a:t>
            </a:r>
            <a:r>
              <a:rPr lang="en-US" dirty="0"/>
              <a:t>stocks(GameStop, </a:t>
            </a:r>
            <a:r>
              <a:rPr lang="en-US" dirty="0" smtClean="0"/>
              <a:t>Facebook, Tesla</a:t>
            </a:r>
            <a:r>
              <a:rPr lang="en-US" dirty="0"/>
              <a:t>) is </a:t>
            </a:r>
            <a:r>
              <a:rPr lang="en-US" dirty="0" smtClean="0"/>
              <a:t>presented above. </a:t>
            </a:r>
            <a:r>
              <a:rPr lang="en-US" dirty="0"/>
              <a:t>This is </a:t>
            </a:r>
            <a:r>
              <a:rPr lang="en-US" dirty="0" smtClean="0"/>
              <a:t>a semi-log </a:t>
            </a:r>
            <a:r>
              <a:rPr lang="en-US" dirty="0"/>
              <a:t>plot showing the </a:t>
            </a:r>
            <a:r>
              <a:rPr lang="en-US" dirty="0" smtClean="0"/>
              <a:t>decreasing norm </a:t>
            </a:r>
            <a:r>
              <a:rPr lang="en-US" dirty="0"/>
              <a:t>of the difference in weight </a:t>
            </a:r>
            <a:r>
              <a:rPr lang="en-US" dirty="0" smtClean="0"/>
              <a:t>vector between </a:t>
            </a:r>
            <a:r>
              <a:rPr lang="en-US" dirty="0"/>
              <a:t>subsequent iterations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284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46" y="269838"/>
            <a:ext cx="9404723" cy="1400530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33" y="1152983"/>
            <a:ext cx="11446135" cy="5559789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real challenge lies in bringing out this correlation, and we made an</a:t>
            </a:r>
            <a:br>
              <a:rPr lang="en-US" sz="1800" dirty="0"/>
            </a:br>
            <a:r>
              <a:rPr lang="en-US" sz="1800" dirty="0"/>
              <a:t>attempt at overcoming it by building a neural network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/>
              <a:t>While these results may not hold much value by themselves, they declare the</a:t>
            </a:r>
            <a:br>
              <a:rPr lang="en-US" sz="1800" dirty="0"/>
            </a:br>
            <a:r>
              <a:rPr lang="en-US" sz="1800" dirty="0"/>
              <a:t>start of a new spectrum of ideas and possibilities for prediction of stock prices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neural network was more reliable than a simple logistic regression, but</a:t>
            </a:r>
            <a:br>
              <a:rPr lang="en-US" sz="1800" dirty="0"/>
            </a:br>
            <a:r>
              <a:rPr lang="en-US" sz="1800" dirty="0"/>
              <a:t>only by a slight amount. </a:t>
            </a:r>
            <a:r>
              <a:rPr lang="en-US" sz="1800" dirty="0" smtClean="0"/>
              <a:t>Possible </a:t>
            </a:r>
            <a:r>
              <a:rPr lang="en-US" sz="1800" dirty="0"/>
              <a:t>extensions include scraping more data, including those from </a:t>
            </a:r>
            <a:r>
              <a:rPr lang="en-US" sz="1800" dirty="0" smtClean="0"/>
              <a:t>conventional mainstream </a:t>
            </a:r>
            <a:r>
              <a:rPr lang="en-US" sz="1800" dirty="0"/>
              <a:t>media sources, and instead of relying on a black-box sentiment </a:t>
            </a:r>
            <a:r>
              <a:rPr lang="en-US" sz="1800" dirty="0" smtClean="0"/>
              <a:t>analyzer, make </a:t>
            </a:r>
            <a:r>
              <a:rPr lang="en-US" sz="1800" dirty="0"/>
              <a:t>the sentiments trainable weights that tailored to the task of stock price </a:t>
            </a:r>
            <a:r>
              <a:rPr lang="en-US" sz="1800" dirty="0" smtClean="0"/>
              <a:t>prediction.</a:t>
            </a:r>
            <a:endParaRPr lang="en-US" sz="1800" dirty="0"/>
          </a:p>
          <a:p>
            <a:r>
              <a:rPr lang="en-US" sz="1800" dirty="0" smtClean="0"/>
              <a:t>To </a:t>
            </a:r>
            <a:r>
              <a:rPr lang="en-US" sz="1800" dirty="0"/>
              <a:t>explore variable timings in periods when looking at the </a:t>
            </a:r>
            <a:r>
              <a:rPr lang="en-US" sz="1800" dirty="0" smtClean="0"/>
              <a:t>stock volatility</a:t>
            </a:r>
            <a:r>
              <a:rPr lang="en-US" sz="1800" dirty="0"/>
              <a:t>, perhaps time periods such as 6 hours, 1 week etc. as opposed to 24 </a:t>
            </a:r>
            <a:r>
              <a:rPr lang="en-US" sz="1800" dirty="0" smtClean="0"/>
              <a:t>hours, Reddit </a:t>
            </a:r>
            <a:r>
              <a:rPr lang="en-US" sz="1800" dirty="0"/>
              <a:t>- r/</a:t>
            </a:r>
            <a:r>
              <a:rPr lang="en-US" sz="1800" dirty="0" err="1"/>
              <a:t>WallStreetBets</a:t>
            </a:r>
            <a:r>
              <a:rPr lang="en-US" sz="1800" dirty="0"/>
              <a:t> can be further </a:t>
            </a:r>
            <a:r>
              <a:rPr lang="en-US" sz="1800" dirty="0" smtClean="0"/>
              <a:t>expanded.</a:t>
            </a:r>
            <a:endParaRPr lang="en-US" sz="1800" dirty="0"/>
          </a:p>
          <a:p>
            <a:r>
              <a:rPr lang="en-US" sz="1800" dirty="0"/>
              <a:t>T</a:t>
            </a:r>
            <a:r>
              <a:rPr lang="en-US" sz="1800" dirty="0" smtClean="0"/>
              <a:t>o </a:t>
            </a:r>
            <a:r>
              <a:rPr lang="en-US" sz="1800" dirty="0"/>
              <a:t>incorporate more features than the ones that exist right now, </a:t>
            </a:r>
            <a:r>
              <a:rPr lang="en-US" sz="1800" dirty="0" smtClean="0"/>
              <a:t>by considering </a:t>
            </a:r>
            <a:r>
              <a:rPr lang="en-US" sz="1800" dirty="0"/>
              <a:t>additional sources such as: other finance </a:t>
            </a:r>
            <a:r>
              <a:rPr lang="en-US" sz="1800" dirty="0" smtClean="0"/>
              <a:t>focused </a:t>
            </a:r>
            <a:r>
              <a:rPr lang="en-US" sz="1800" dirty="0"/>
              <a:t>Reddit groups, finance</a:t>
            </a:r>
            <a:br>
              <a:rPr lang="en-US" sz="1800" dirty="0"/>
            </a:br>
            <a:r>
              <a:rPr lang="en-US" sz="1800" dirty="0"/>
              <a:t>related podcast transcripts and news </a:t>
            </a:r>
            <a:r>
              <a:rPr lang="en-US" sz="1800" dirty="0" smtClean="0"/>
              <a:t>articles.</a:t>
            </a:r>
            <a:endParaRPr lang="en-US" sz="1800" dirty="0"/>
          </a:p>
          <a:p>
            <a:r>
              <a:rPr lang="en-US" sz="1800" dirty="0" smtClean="0"/>
              <a:t>With </a:t>
            </a:r>
            <a:r>
              <a:rPr lang="en-US" sz="1800" dirty="0"/>
              <a:t>this more robust feature </a:t>
            </a:r>
            <a:r>
              <a:rPr lang="en-US" sz="1800" dirty="0" smtClean="0"/>
              <a:t>vector, to </a:t>
            </a:r>
            <a:r>
              <a:rPr lang="en-US" sz="1800" dirty="0"/>
              <a:t>explore some </a:t>
            </a:r>
            <a:r>
              <a:rPr lang="en-US" sz="1800" dirty="0" smtClean="0"/>
              <a:t>pre-trained models </a:t>
            </a:r>
            <a:r>
              <a:rPr lang="en-US" sz="1800" dirty="0"/>
              <a:t>for sentiment analysis and general language modeling such as </a:t>
            </a:r>
            <a:r>
              <a:rPr lang="en-US" sz="1800" dirty="0" smtClean="0"/>
              <a:t>BERT, this could be interesting addition as this will enhance the language used.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55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6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418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PREDICTING MARKET VOLATILITY AND BUILDING SHORT-TERM TRADING STRATEGIES USING DATA FROM REDDIT’S WALLSTREETBETS </vt:lpstr>
      <vt:lpstr>INTRODUCTION</vt:lpstr>
      <vt:lpstr>DATA SET AND PROCESSING</vt:lpstr>
      <vt:lpstr>FEATURES AND DATA PROCESSING</vt:lpstr>
      <vt:lpstr>METHODS</vt:lpstr>
      <vt:lpstr>METHODS </vt:lpstr>
      <vt:lpstr>EXPERIMENTS AND RESULTS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MARKET VOLATILITY AND BUILDING SHORT-TERM TRADING STRATEGIES USING DATA FROM REDDIT’S WALLSTREETBETS</dc:title>
  <dc:creator>Ritesh</dc:creator>
  <cp:lastModifiedBy>Ritesh</cp:lastModifiedBy>
  <cp:revision>20</cp:revision>
  <dcterms:created xsi:type="dcterms:W3CDTF">2021-08-24T05:14:01Z</dcterms:created>
  <dcterms:modified xsi:type="dcterms:W3CDTF">2021-08-24T09:16:26Z</dcterms:modified>
</cp:coreProperties>
</file>