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9" r:id="rId6"/>
    <p:sldId id="260" r:id="rId7"/>
    <p:sldId id="269" r:id="rId8"/>
    <p:sldId id="262" r:id="rId9"/>
    <p:sldId id="270" r:id="rId10"/>
    <p:sldId id="271" r:id="rId11"/>
    <p:sldId id="272" r:id="rId12"/>
    <p:sldId id="273" r:id="rId13"/>
    <p:sldId id="275" r:id="rId14"/>
    <p:sldId id="276" r:id="rId15"/>
    <p:sldId id="274" r:id="rId16"/>
    <p:sldId id="27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88" d="100"/>
          <a:sy n="88" d="100"/>
        </p:scale>
        <p:origin x="466" y="4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2/10/2023</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xmlns=""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xmlns="" id="{0E6B042D-E9CB-40E0-AAE9-6AD11F53E044}"/>
              </a:ext>
            </a:extLst>
          </p:cNvPr>
          <p:cNvSpPr/>
          <p:nvPr/>
        </p:nvSpPr>
        <p:spPr>
          <a:xfrm rot="16200000">
            <a:off x="2691160" y="2389402"/>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xmlns="" id="{94DF2E04-7632-4FED-B0BF-8FB243D982A3}"/>
              </a:ext>
            </a:extLst>
          </p:cNvPr>
          <p:cNvSpPr txBox="1"/>
          <p:nvPr/>
        </p:nvSpPr>
        <p:spPr>
          <a:xfrm>
            <a:off x="3101391" y="3013988"/>
            <a:ext cx="1592535" cy="830997"/>
          </a:xfrm>
          <a:prstGeom prst="rect">
            <a:avLst/>
          </a:prstGeom>
          <a:noFill/>
        </p:spPr>
        <p:txBody>
          <a:bodyPr wrap="square" rtlCol="0">
            <a:spAutoFit/>
          </a:bodyPr>
          <a:lstStyle/>
          <a:p>
            <a:pPr algn="ctr"/>
            <a:r>
              <a:rPr lang="en-US" sz="4800" b="1" dirty="0" smtClean="0">
                <a:solidFill>
                  <a:schemeClr val="bg1"/>
                </a:solidFill>
                <a:latin typeface="Arial Black" panose="020B0A04020102020204" pitchFamily="34" charset="0"/>
              </a:rPr>
              <a:t>HPP</a:t>
            </a:r>
            <a:endParaRPr lang="en-US" sz="4800" b="1" dirty="0">
              <a:solidFill>
                <a:schemeClr val="bg1"/>
              </a:solidFill>
              <a:latin typeface="Arial Black" panose="020B0A04020102020204" pitchFamily="34" charset="0"/>
            </a:endParaRPr>
          </a:p>
        </p:txBody>
      </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p:txBody>
          <a:bodyPr/>
          <a:lstStyle/>
          <a:p>
            <a:r>
              <a:rPr lang="en-US" dirty="0" smtClean="0"/>
              <a:t>House Price Prediction</a:t>
            </a:r>
            <a:endParaRPr lang="en-US" dirty="0"/>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p:txBody>
          <a:bodyPr/>
          <a:lstStyle/>
          <a:p>
            <a:r>
              <a:rPr lang="en-US" dirty="0" smtClean="0"/>
              <a:t>Presented by:</a:t>
            </a:r>
          </a:p>
          <a:p>
            <a:r>
              <a:rPr lang="en-US" b="1" dirty="0" smtClean="0"/>
              <a:t>Vivek Augustine</a:t>
            </a:r>
            <a:endParaRPr lang="en-US" b="1" dirty="0"/>
          </a:p>
        </p:txBody>
      </p:sp>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18678" y="0"/>
            <a:ext cx="8333222" cy="733245"/>
          </a:xfrm>
        </p:spPr>
        <p:txBody>
          <a:bodyPr>
            <a:normAutofit/>
          </a:bodyPr>
          <a:lstStyle/>
          <a:p>
            <a:r>
              <a:rPr lang="en-US" b="0" dirty="0" smtClean="0"/>
              <a:t>Analysis</a:t>
            </a:r>
            <a:endParaRPr lang="en-US" b="0"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1"/>
          </p:nvPr>
        </p:nvSpPr>
        <p:spPr/>
        <p:txBody>
          <a:bodyPr/>
          <a:lstStyle/>
          <a:p>
            <a:fld id="{8699F50C-BE38-4BD0-BA84-9B090E1F2B9B}" type="slidenum">
              <a:rPr lang="en-US" smtClean="0"/>
              <a:pPr/>
              <a:t>10</a:t>
            </a:fld>
            <a:endParaRPr lang="en-US" dirty="0"/>
          </a:p>
        </p:txBody>
      </p:sp>
      <p:pic>
        <p:nvPicPr>
          <p:cNvPr id="2" name="Picture 1"/>
          <p:cNvPicPr>
            <a:picLocks noChangeAspect="1"/>
          </p:cNvPicPr>
          <p:nvPr/>
        </p:nvPicPr>
        <p:blipFill>
          <a:blip r:embed="rId2"/>
          <a:stretch>
            <a:fillRect/>
          </a:stretch>
        </p:blipFill>
        <p:spPr>
          <a:xfrm>
            <a:off x="0" y="733245"/>
            <a:ext cx="3838755" cy="2409431"/>
          </a:xfrm>
          <a:prstGeom prst="rect">
            <a:avLst/>
          </a:prstGeom>
        </p:spPr>
      </p:pic>
      <p:pic>
        <p:nvPicPr>
          <p:cNvPr id="3" name="Picture 2"/>
          <p:cNvPicPr>
            <a:picLocks noChangeAspect="1"/>
          </p:cNvPicPr>
          <p:nvPr/>
        </p:nvPicPr>
        <p:blipFill>
          <a:blip r:embed="rId3"/>
          <a:stretch>
            <a:fillRect/>
          </a:stretch>
        </p:blipFill>
        <p:spPr>
          <a:xfrm>
            <a:off x="3838755" y="733245"/>
            <a:ext cx="3973799" cy="1958915"/>
          </a:xfrm>
          <a:prstGeom prst="rect">
            <a:avLst/>
          </a:prstGeom>
        </p:spPr>
      </p:pic>
      <p:pic>
        <p:nvPicPr>
          <p:cNvPr id="5" name="Picture 4"/>
          <p:cNvPicPr>
            <a:picLocks noChangeAspect="1"/>
          </p:cNvPicPr>
          <p:nvPr/>
        </p:nvPicPr>
        <p:blipFill>
          <a:blip r:embed="rId4"/>
          <a:stretch>
            <a:fillRect/>
          </a:stretch>
        </p:blipFill>
        <p:spPr>
          <a:xfrm>
            <a:off x="7812554" y="701741"/>
            <a:ext cx="4074644" cy="1885770"/>
          </a:xfrm>
          <a:prstGeom prst="rect">
            <a:avLst/>
          </a:prstGeom>
        </p:spPr>
      </p:pic>
      <p:pic>
        <p:nvPicPr>
          <p:cNvPr id="6" name="Picture 5"/>
          <p:cNvPicPr>
            <a:picLocks noChangeAspect="1"/>
          </p:cNvPicPr>
          <p:nvPr/>
        </p:nvPicPr>
        <p:blipFill>
          <a:blip r:embed="rId5"/>
          <a:stretch>
            <a:fillRect/>
          </a:stretch>
        </p:blipFill>
        <p:spPr>
          <a:xfrm>
            <a:off x="0" y="3142676"/>
            <a:ext cx="3838755" cy="1619824"/>
          </a:xfrm>
          <a:prstGeom prst="rect">
            <a:avLst/>
          </a:prstGeom>
        </p:spPr>
      </p:pic>
      <p:pic>
        <p:nvPicPr>
          <p:cNvPr id="7" name="Picture 6"/>
          <p:cNvPicPr>
            <a:picLocks noChangeAspect="1"/>
          </p:cNvPicPr>
          <p:nvPr/>
        </p:nvPicPr>
        <p:blipFill>
          <a:blip r:embed="rId6"/>
          <a:stretch>
            <a:fillRect/>
          </a:stretch>
        </p:blipFill>
        <p:spPr>
          <a:xfrm>
            <a:off x="3838754" y="3142314"/>
            <a:ext cx="3973799" cy="1620186"/>
          </a:xfrm>
          <a:prstGeom prst="rect">
            <a:avLst/>
          </a:prstGeom>
        </p:spPr>
      </p:pic>
      <p:pic>
        <p:nvPicPr>
          <p:cNvPr id="8" name="Picture 7"/>
          <p:cNvPicPr>
            <a:picLocks noChangeAspect="1"/>
          </p:cNvPicPr>
          <p:nvPr/>
        </p:nvPicPr>
        <p:blipFill>
          <a:blip r:embed="rId7"/>
          <a:stretch>
            <a:fillRect/>
          </a:stretch>
        </p:blipFill>
        <p:spPr>
          <a:xfrm>
            <a:off x="7812553" y="2683473"/>
            <a:ext cx="4301053" cy="2079028"/>
          </a:xfrm>
          <a:prstGeom prst="rect">
            <a:avLst/>
          </a:prstGeom>
        </p:spPr>
      </p:pic>
      <p:pic>
        <p:nvPicPr>
          <p:cNvPr id="9" name="Picture 8"/>
          <p:cNvPicPr>
            <a:picLocks noChangeAspect="1"/>
          </p:cNvPicPr>
          <p:nvPr/>
        </p:nvPicPr>
        <p:blipFill>
          <a:blip r:embed="rId8"/>
          <a:stretch>
            <a:fillRect/>
          </a:stretch>
        </p:blipFill>
        <p:spPr>
          <a:xfrm>
            <a:off x="0" y="4642387"/>
            <a:ext cx="3838753" cy="2215613"/>
          </a:xfrm>
          <a:prstGeom prst="rect">
            <a:avLst/>
          </a:prstGeom>
        </p:spPr>
      </p:pic>
      <p:pic>
        <p:nvPicPr>
          <p:cNvPr id="10" name="Picture 9"/>
          <p:cNvPicPr>
            <a:picLocks noChangeAspect="1"/>
          </p:cNvPicPr>
          <p:nvPr/>
        </p:nvPicPr>
        <p:blipFill>
          <a:blip r:embed="rId9"/>
          <a:stretch>
            <a:fillRect/>
          </a:stretch>
        </p:blipFill>
        <p:spPr>
          <a:xfrm>
            <a:off x="3838753" y="4642387"/>
            <a:ext cx="3973798" cy="2119651"/>
          </a:xfrm>
          <a:prstGeom prst="rect">
            <a:avLst/>
          </a:prstGeom>
        </p:spPr>
      </p:pic>
      <p:pic>
        <p:nvPicPr>
          <p:cNvPr id="11" name="Picture 10"/>
          <p:cNvPicPr>
            <a:picLocks noChangeAspect="1"/>
          </p:cNvPicPr>
          <p:nvPr/>
        </p:nvPicPr>
        <p:blipFill>
          <a:blip r:embed="rId10"/>
          <a:stretch>
            <a:fillRect/>
          </a:stretch>
        </p:blipFill>
        <p:spPr>
          <a:xfrm>
            <a:off x="7812551" y="4642387"/>
            <a:ext cx="4301055" cy="2215613"/>
          </a:xfrm>
          <a:prstGeom prst="rect">
            <a:avLst/>
          </a:prstGeom>
        </p:spPr>
      </p:pic>
    </p:spTree>
    <p:extLst>
      <p:ext uri="{BB962C8B-B14F-4D97-AF65-F5344CB8AC3E}">
        <p14:creationId xmlns:p14="http://schemas.microsoft.com/office/powerpoint/2010/main" val="813610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18678" y="0"/>
            <a:ext cx="8333222" cy="638355"/>
          </a:xfrm>
        </p:spPr>
        <p:txBody>
          <a:bodyPr>
            <a:normAutofit fontScale="90000"/>
          </a:bodyPr>
          <a:lstStyle/>
          <a:p>
            <a:r>
              <a:rPr lang="en-US" b="0" dirty="0" smtClean="0"/>
              <a:t>Analysis</a:t>
            </a:r>
            <a:endParaRPr lang="en-US" b="0" dirty="0"/>
          </a:p>
        </p:txBody>
      </p:sp>
      <p:pic>
        <p:nvPicPr>
          <p:cNvPr id="2" name="Picture 1"/>
          <p:cNvPicPr>
            <a:picLocks noChangeAspect="1"/>
          </p:cNvPicPr>
          <p:nvPr/>
        </p:nvPicPr>
        <p:blipFill>
          <a:blip r:embed="rId2"/>
          <a:stretch>
            <a:fillRect/>
          </a:stretch>
        </p:blipFill>
        <p:spPr>
          <a:xfrm>
            <a:off x="0" y="638355"/>
            <a:ext cx="4063042" cy="2161313"/>
          </a:xfrm>
          <a:prstGeom prst="rect">
            <a:avLst/>
          </a:prstGeom>
        </p:spPr>
      </p:pic>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pic>
        <p:nvPicPr>
          <p:cNvPr id="3" name="Picture 2"/>
          <p:cNvPicPr>
            <a:picLocks noChangeAspect="1"/>
          </p:cNvPicPr>
          <p:nvPr/>
        </p:nvPicPr>
        <p:blipFill>
          <a:blip r:embed="rId3"/>
          <a:stretch>
            <a:fillRect/>
          </a:stretch>
        </p:blipFill>
        <p:spPr>
          <a:xfrm>
            <a:off x="4063041" y="638173"/>
            <a:ext cx="4011283" cy="2161495"/>
          </a:xfrm>
          <a:prstGeom prst="rect">
            <a:avLst/>
          </a:prstGeom>
        </p:spPr>
      </p:pic>
      <p:pic>
        <p:nvPicPr>
          <p:cNvPr id="5" name="Picture 4"/>
          <p:cNvPicPr>
            <a:picLocks noChangeAspect="1"/>
          </p:cNvPicPr>
          <p:nvPr/>
        </p:nvPicPr>
        <p:blipFill>
          <a:blip r:embed="rId4"/>
          <a:stretch>
            <a:fillRect/>
          </a:stretch>
        </p:blipFill>
        <p:spPr>
          <a:xfrm>
            <a:off x="8074324" y="638173"/>
            <a:ext cx="3812874" cy="2161678"/>
          </a:xfrm>
          <a:prstGeom prst="rect">
            <a:avLst/>
          </a:prstGeom>
        </p:spPr>
      </p:pic>
      <p:sp>
        <p:nvSpPr>
          <p:cNvPr id="6" name="TextBox 5"/>
          <p:cNvSpPr txBox="1"/>
          <p:nvPr/>
        </p:nvSpPr>
        <p:spPr>
          <a:xfrm>
            <a:off x="198408" y="2799668"/>
            <a:ext cx="11792309" cy="4031873"/>
          </a:xfrm>
          <a:prstGeom prst="rect">
            <a:avLst/>
          </a:prstGeom>
          <a:noFill/>
        </p:spPr>
        <p:txBody>
          <a:bodyPr wrap="square" rtlCol="0">
            <a:spAutoFit/>
          </a:bodyPr>
          <a:lstStyle/>
          <a:p>
            <a:pPr marL="342900" indent="-342900">
              <a:buAutoNum type="arabicPeriod"/>
            </a:pPr>
            <a:r>
              <a:rPr lang="en-US" sz="1400" b="1" i="1" dirty="0" smtClean="0"/>
              <a:t>The </a:t>
            </a:r>
            <a:r>
              <a:rPr lang="en-US" sz="1400" b="1" i="1" dirty="0"/>
              <a:t>mean price of the houses tend to be high during </a:t>
            </a:r>
            <a:r>
              <a:rPr lang="en-US" sz="1400" b="1" i="1" dirty="0" err="1"/>
              <a:t>March,April</a:t>
            </a:r>
            <a:r>
              <a:rPr lang="en-US" sz="1400" b="1" i="1" dirty="0"/>
              <a:t>, May as compared to that of September, October, </a:t>
            </a:r>
            <a:r>
              <a:rPr lang="en-US" sz="1400" b="1" i="1" dirty="0" err="1"/>
              <a:t>November,December</a:t>
            </a:r>
            <a:r>
              <a:rPr lang="en-US" sz="1400" b="1" i="1" dirty="0"/>
              <a:t> </a:t>
            </a:r>
            <a:r>
              <a:rPr lang="en-US" sz="1400" b="1" i="1" dirty="0" smtClean="0"/>
              <a:t>period.(2)</a:t>
            </a:r>
            <a:r>
              <a:rPr lang="en-US" sz="1400" b="1" i="1" dirty="0"/>
              <a:t> There is clear increasing trend in price with </a:t>
            </a:r>
            <a:r>
              <a:rPr lang="en-US" sz="1400" b="1" i="1" dirty="0" err="1" smtClean="0"/>
              <a:t>room_bed</a:t>
            </a:r>
            <a:r>
              <a:rPr lang="en-US" sz="1400" b="1" i="1" dirty="0" smtClean="0"/>
              <a:t>.(3)</a:t>
            </a:r>
            <a:r>
              <a:rPr lang="en-US" sz="1400" b="1" i="1" dirty="0"/>
              <a:t> Overall mean and median price </a:t>
            </a:r>
            <a:r>
              <a:rPr lang="en-US" sz="1400" b="1" i="1" dirty="0" err="1"/>
              <a:t>increares</a:t>
            </a:r>
            <a:r>
              <a:rPr lang="en-US" sz="1400" b="1" i="1" dirty="0"/>
              <a:t> with increasing </a:t>
            </a:r>
            <a:r>
              <a:rPr lang="en-US" sz="1400" b="1" i="1" dirty="0" err="1"/>
              <a:t>room_bath</a:t>
            </a:r>
            <a:r>
              <a:rPr lang="en-US" sz="1400" b="1" i="1" dirty="0"/>
              <a:t> there is upward trend in price with increase in </a:t>
            </a:r>
            <a:r>
              <a:rPr lang="en-US" sz="1400" b="1" i="1" dirty="0" err="1" smtClean="0"/>
              <a:t>room_bath</a:t>
            </a:r>
            <a:r>
              <a:rPr lang="en-US" sz="1400" b="1" i="1" dirty="0" smtClean="0"/>
              <a:t>.(4)</a:t>
            </a:r>
            <a:r>
              <a:rPr lang="en-US" sz="1400" b="1" i="1" dirty="0"/>
              <a:t> Initially the price is increasing and after that we can see a slight fall in price as it goes further</a:t>
            </a:r>
            <a:r>
              <a:rPr lang="en-US" sz="1400" b="1" i="1" dirty="0" smtClean="0"/>
              <a:t>.(5)</a:t>
            </a:r>
            <a:r>
              <a:rPr lang="en-US" sz="1400" b="1" i="1" dirty="0"/>
              <a:t> </a:t>
            </a:r>
            <a:r>
              <a:rPr lang="en-US" sz="1400" b="1" i="1" dirty="0" smtClean="0"/>
              <a:t>The </a:t>
            </a:r>
            <a:r>
              <a:rPr lang="en-US" sz="1400" b="1" i="1" dirty="0"/>
              <a:t>house properties with </a:t>
            </a:r>
            <a:r>
              <a:rPr lang="en-US" sz="1400" b="1" i="1" dirty="0" err="1"/>
              <a:t>water_front</a:t>
            </a:r>
            <a:r>
              <a:rPr lang="en-US" sz="1400" b="1" i="1" dirty="0"/>
              <a:t> tend to have higher price compared to that of non-</a:t>
            </a:r>
            <a:r>
              <a:rPr lang="en-US" sz="1400" b="1" i="1" dirty="0" err="1"/>
              <a:t>water_front</a:t>
            </a:r>
            <a:r>
              <a:rPr lang="en-US" sz="1400" b="1" i="1" dirty="0"/>
              <a:t> </a:t>
            </a:r>
            <a:r>
              <a:rPr lang="en-US" sz="1400" b="1" i="1" dirty="0" smtClean="0"/>
              <a:t>properties.(6)</a:t>
            </a:r>
            <a:r>
              <a:rPr lang="en-US" sz="1400" b="1" i="1" dirty="0"/>
              <a:t> Viewed in relation with price and </a:t>
            </a:r>
            <a:r>
              <a:rPr lang="en-US" sz="1400" b="1" i="1" dirty="0" err="1"/>
              <a:t>living_measure</a:t>
            </a:r>
            <a:r>
              <a:rPr lang="en-US" sz="1400" b="1" i="1" dirty="0"/>
              <a:t> Costlier houses with large living area are sighted more. The above graph also justify that: Properties with higher price have more </a:t>
            </a:r>
            <a:r>
              <a:rPr lang="en-US" sz="1400" b="1" i="1" dirty="0" err="1"/>
              <a:t>no.of</a:t>
            </a:r>
            <a:r>
              <a:rPr lang="en-US" sz="1400" b="1" i="1" dirty="0"/>
              <a:t> sights compared to that of houses with lower </a:t>
            </a:r>
            <a:r>
              <a:rPr lang="en-US" sz="1400" b="1" i="1" dirty="0" smtClean="0"/>
              <a:t>price.(7)</a:t>
            </a:r>
            <a:r>
              <a:rPr lang="en-US" sz="1400" b="1" i="1" dirty="0"/>
              <a:t> Viewed in relation with price and </a:t>
            </a:r>
            <a:r>
              <a:rPr lang="en-US" sz="1400" b="1" i="1" dirty="0" err="1"/>
              <a:t>living_measure</a:t>
            </a:r>
            <a:r>
              <a:rPr lang="en-US" sz="1400" b="1" i="1" dirty="0"/>
              <a:t>. Most houses are rated as 3 or more. So we found out that smaller houses are in better condition and better condition houses are having higher prices</a:t>
            </a:r>
            <a:r>
              <a:rPr lang="en-US" sz="1400" b="1" i="1" dirty="0" smtClean="0"/>
              <a:t>.(8)</a:t>
            </a:r>
            <a:r>
              <a:rPr lang="en-US" sz="1400" b="1" i="1" dirty="0"/>
              <a:t> Viewed in relation with price and </a:t>
            </a:r>
            <a:r>
              <a:rPr lang="en-US" sz="1400" b="1" i="1" dirty="0" err="1"/>
              <a:t>living_measure</a:t>
            </a:r>
            <a:r>
              <a:rPr lang="en-US" sz="1400" b="1" i="1" dirty="0"/>
              <a:t>. Most houses are graded as 6 or more</a:t>
            </a:r>
            <a:r>
              <a:rPr lang="en-US" sz="1400" b="1" i="1" dirty="0" smtClean="0"/>
              <a:t>.(9)</a:t>
            </a:r>
            <a:r>
              <a:rPr lang="en-US" sz="1400" b="1" i="1" dirty="0"/>
              <a:t> houses having basement have higher price &amp; living </a:t>
            </a:r>
            <a:r>
              <a:rPr lang="en-US" sz="1400" b="1" i="1" dirty="0" smtClean="0"/>
              <a:t>measure.(10)</a:t>
            </a:r>
            <a:r>
              <a:rPr lang="en-US" sz="1400" b="1" i="1" dirty="0"/>
              <a:t> Furnished has higher price value and has greater </a:t>
            </a:r>
            <a:r>
              <a:rPr lang="en-US" sz="1400" b="1" i="1" dirty="0" err="1"/>
              <a:t>living_measure</a:t>
            </a:r>
            <a:r>
              <a:rPr lang="en-US" sz="1400" b="1" i="1" dirty="0"/>
              <a:t> Furnished houses have higher price than that of the Non-furnished </a:t>
            </a:r>
            <a:r>
              <a:rPr lang="en-US" sz="1400" b="1" i="1" dirty="0" smtClean="0"/>
              <a:t>houses.</a:t>
            </a:r>
          </a:p>
          <a:p>
            <a:endParaRPr lang="en-US" sz="1400" b="1" i="1" dirty="0" smtClean="0"/>
          </a:p>
          <a:p>
            <a:pPr marL="342900" indent="-342900">
              <a:buAutoNum type="arabicPeriod"/>
            </a:pPr>
            <a:r>
              <a:rPr lang="en-US" sz="1600" b="1" i="1" u="sng" dirty="0" err="1" smtClean="0">
                <a:solidFill>
                  <a:schemeClr val="accent1">
                    <a:lumMod val="75000"/>
                    <a:lumOff val="25000"/>
                  </a:schemeClr>
                </a:solidFill>
              </a:rPr>
              <a:t>Heirarchical</a:t>
            </a:r>
            <a:r>
              <a:rPr lang="en-US" sz="1600" b="1" i="1" u="sng" dirty="0" smtClean="0">
                <a:solidFill>
                  <a:schemeClr val="accent1">
                    <a:lumMod val="75000"/>
                    <a:lumOff val="25000"/>
                  </a:schemeClr>
                </a:solidFill>
              </a:rPr>
              <a:t> Clustering</a:t>
            </a:r>
            <a:r>
              <a:rPr lang="en-US" sz="1600" b="1" i="1" dirty="0"/>
              <a:t> </a:t>
            </a:r>
            <a:r>
              <a:rPr lang="en-US" sz="1400" b="1" i="1" dirty="0" smtClean="0"/>
              <a:t>- </a:t>
            </a:r>
            <a:r>
              <a:rPr lang="en-US" sz="1400" b="1" i="1" dirty="0"/>
              <a:t>Here, we can clearly see that hierarchical cluster method shows us 3 group of cluster's. The 1st Group </a:t>
            </a:r>
            <a:r>
              <a:rPr lang="en-US" sz="1400" b="1" i="1" dirty="0" err="1"/>
              <a:t>belong's</a:t>
            </a:r>
            <a:r>
              <a:rPr lang="en-US" sz="1400" b="1" i="1" dirty="0"/>
              <a:t> to the highest price range group the 3rd one belongs to the middle price range group &amp; 2nd belongs to the lowest price range group. The group 1 posses 3108 </a:t>
            </a:r>
            <a:r>
              <a:rPr lang="en-US" sz="1400" b="1" i="1" dirty="0" err="1"/>
              <a:t>propertise,group</a:t>
            </a:r>
            <a:r>
              <a:rPr lang="en-US" sz="1400" b="1" i="1" dirty="0"/>
              <a:t> 2 with 7718 </a:t>
            </a:r>
            <a:r>
              <a:rPr lang="en-US" sz="1400" b="1" i="1" dirty="0" err="1"/>
              <a:t>propertise</a:t>
            </a:r>
            <a:r>
              <a:rPr lang="en-US" sz="1400" b="1" i="1" dirty="0"/>
              <a:t> &amp; group 3 with 7463 </a:t>
            </a:r>
            <a:r>
              <a:rPr lang="en-US" sz="1400" b="1" i="1" dirty="0" err="1"/>
              <a:t>propertise</a:t>
            </a:r>
            <a:r>
              <a:rPr lang="en-US" sz="1400" b="1" i="1" dirty="0"/>
              <a:t>. As per this we can come to a decision that most of the </a:t>
            </a:r>
            <a:r>
              <a:rPr lang="en-US" sz="1400" b="1" i="1" dirty="0" err="1"/>
              <a:t>propertise</a:t>
            </a:r>
            <a:r>
              <a:rPr lang="en-US" sz="1400" b="1" i="1" dirty="0"/>
              <a:t> falls in lowest price group then the middle one followed by highest price </a:t>
            </a:r>
            <a:r>
              <a:rPr lang="en-US" sz="1400" b="1" i="1" dirty="0" smtClean="0"/>
              <a:t>group</a:t>
            </a:r>
            <a:r>
              <a:rPr lang="en-US" sz="1400" b="1" i="1" dirty="0" smtClean="0"/>
              <a:t>.</a:t>
            </a:r>
            <a:endParaRPr lang="en-US" sz="1400" b="1" i="1" dirty="0" smtClean="0"/>
          </a:p>
          <a:p>
            <a:pPr marL="342900" indent="-342900">
              <a:buAutoNum type="arabicPeriod"/>
            </a:pPr>
            <a:r>
              <a:rPr lang="en-US" sz="1600" b="1" i="1" u="sng" dirty="0" smtClean="0">
                <a:solidFill>
                  <a:schemeClr val="accent1">
                    <a:lumMod val="75000"/>
                    <a:lumOff val="25000"/>
                  </a:schemeClr>
                </a:solidFill>
              </a:rPr>
              <a:t>KNN Clustering </a:t>
            </a:r>
            <a:r>
              <a:rPr lang="en-US" sz="1400" b="1" i="1" dirty="0" smtClean="0"/>
              <a:t>- </a:t>
            </a:r>
            <a:r>
              <a:rPr lang="en-US" sz="1400" b="1" i="1" dirty="0"/>
              <a:t>Here, we can see that 3 groups are formed first is group 0 with 6268 </a:t>
            </a:r>
            <a:r>
              <a:rPr lang="en-US" sz="1400" b="1" i="1" dirty="0" err="1"/>
              <a:t>propertise</a:t>
            </a:r>
            <a:r>
              <a:rPr lang="en-US" sz="1400" b="1" i="1" dirty="0"/>
              <a:t> then group 1 with 11275 </a:t>
            </a:r>
            <a:r>
              <a:rPr lang="en-US" sz="1400" b="1" i="1" dirty="0" err="1"/>
              <a:t>propertise</a:t>
            </a:r>
            <a:r>
              <a:rPr lang="en-US" sz="1400" b="1" i="1" dirty="0"/>
              <a:t> followed by group 2 with 746 </a:t>
            </a:r>
            <a:r>
              <a:rPr lang="en-US" sz="1400" b="1" i="1" dirty="0" err="1"/>
              <a:t>propertise</a:t>
            </a:r>
            <a:r>
              <a:rPr lang="en-US" sz="1400" b="1" i="1" dirty="0"/>
              <a:t> from this we can see that most of the </a:t>
            </a:r>
            <a:r>
              <a:rPr lang="en-US" sz="1400" b="1" i="1" dirty="0" err="1"/>
              <a:t>propertise</a:t>
            </a:r>
            <a:r>
              <a:rPr lang="en-US" sz="1400" b="1" i="1" dirty="0"/>
              <a:t> falls in group 1 followed by group 0 &amp; group 2. Group 1 have a price range which comes in between group 0 &amp; 2 whereas group 0 have maximum price range &amp; group 2 have the lowest price </a:t>
            </a:r>
            <a:r>
              <a:rPr lang="en-US" sz="1400" b="1" i="1" dirty="0" err="1"/>
              <a:t>range.So</a:t>
            </a:r>
            <a:r>
              <a:rPr lang="en-US" sz="1400" b="1" i="1" dirty="0"/>
              <a:t>, it will be good to invest in those properties which falls in group 1.</a:t>
            </a:r>
            <a:endParaRPr lang="en-US" sz="1400" b="1" i="1" dirty="0"/>
          </a:p>
        </p:txBody>
      </p:sp>
    </p:spTree>
    <p:extLst>
      <p:ext uri="{BB962C8B-B14F-4D97-AF65-F5344CB8AC3E}">
        <p14:creationId xmlns:p14="http://schemas.microsoft.com/office/powerpoint/2010/main" val="1047954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18678" y="209028"/>
            <a:ext cx="8333222" cy="636361"/>
          </a:xfrm>
        </p:spPr>
        <p:txBody>
          <a:bodyPr>
            <a:normAutofit fontScale="90000"/>
          </a:bodyPr>
          <a:lstStyle/>
          <a:p>
            <a:r>
              <a:rPr lang="en-US" b="0" dirty="0" smtClean="0"/>
              <a:t>MODELS</a:t>
            </a:r>
            <a:endParaRPr lang="en-US" b="0"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1"/>
          </p:nvPr>
        </p:nvSpPr>
        <p:spPr/>
        <p:txBody>
          <a:bodyPr/>
          <a:lstStyle/>
          <a:p>
            <a:fld id="{8699F50C-BE38-4BD0-BA84-9B090E1F2B9B}" type="slidenum">
              <a:rPr lang="en-US" smtClean="0"/>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1707859"/>
              </p:ext>
            </p:extLst>
          </p:nvPr>
        </p:nvGraphicFramePr>
        <p:xfrm>
          <a:off x="258793" y="4033689"/>
          <a:ext cx="5417390" cy="2398902"/>
        </p:xfrm>
        <a:graphic>
          <a:graphicData uri="http://schemas.openxmlformats.org/drawingml/2006/table">
            <a:tbl>
              <a:tblPr>
                <a:tableStyleId>{5C22544A-7EE6-4342-B048-85BDC9FD1C3A}</a:tableStyleId>
              </a:tblPr>
              <a:tblGrid>
                <a:gridCol w="1017917"/>
                <a:gridCol w="838390"/>
                <a:gridCol w="1288051"/>
                <a:gridCol w="984981"/>
                <a:gridCol w="1288051"/>
              </a:tblGrid>
              <a:tr h="118486">
                <a:tc>
                  <a:txBody>
                    <a:bodyPr/>
                    <a:lstStyle/>
                    <a:p>
                      <a:pPr algn="l" fontAlgn="b"/>
                      <a:r>
                        <a:rPr lang="en-US" sz="1100" u="none" strike="noStrike" dirty="0">
                          <a:effectLst/>
                        </a:rPr>
                        <a:t>TRAIN </a:t>
                      </a:r>
                      <a:r>
                        <a:rPr lang="en-US" sz="1100" u="none" strike="noStrike" dirty="0" smtClean="0">
                          <a:effectLst/>
                        </a:rPr>
                        <a:t>DATA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118486">
                <a:tc>
                  <a:txBody>
                    <a:bodyPr/>
                    <a:lstStyle/>
                    <a:p>
                      <a:pPr algn="r" fontAlgn="ctr"/>
                      <a:r>
                        <a:rPr lang="en-US" sz="1100" u="none" strike="noStrike">
                          <a:effectLst/>
                        </a:rPr>
                        <a:t>Method</a:t>
                      </a:r>
                      <a:endParaRPr lang="en-US" sz="11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Train</a:t>
                      </a:r>
                      <a:endParaRPr lang="en-US" sz="11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RMSE</a:t>
                      </a:r>
                      <a:endParaRPr lang="en-US" sz="11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MSE</a:t>
                      </a:r>
                      <a:endParaRPr lang="en-US" sz="11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MAE</a:t>
                      </a:r>
                      <a:endParaRPr lang="en-US" sz="1100" b="1" i="0" u="none" strike="noStrike">
                        <a:solidFill>
                          <a:srgbClr val="000000"/>
                        </a:solidFill>
                        <a:effectLst/>
                        <a:latin typeface="Arial" panose="020B0604020202020204" pitchFamily="34" charset="0"/>
                      </a:endParaRPr>
                    </a:p>
                  </a:txBody>
                  <a:tcPr marL="7620" marR="7620" marT="7620" marB="0" anchor="ctr"/>
                </a:tc>
              </a:tr>
              <a:tr h="340646">
                <a:tc>
                  <a:txBody>
                    <a:bodyPr/>
                    <a:lstStyle/>
                    <a:p>
                      <a:pPr algn="r" fontAlgn="ctr"/>
                      <a:r>
                        <a:rPr lang="en-US" sz="1100" u="none" strike="noStrike">
                          <a:effectLst/>
                        </a:rPr>
                        <a:t>LinearReg_Model_Train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0.09764</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245418.076</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dirty="0">
                          <a:effectLst/>
                        </a:rPr>
                        <a:t>6.02E+10</a:t>
                      </a:r>
                      <a:endParaRPr lang="en-US" sz="11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181317.885</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BGG_Train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0.93002</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68345.1012</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4.67E+09</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47556.3177</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RF_Train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0.99998</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1208.24089</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1.46E+06</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1079.7134</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NB_Train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dirty="0">
                          <a:effectLst/>
                        </a:rPr>
                        <a:t>0.99968</a:t>
                      </a:r>
                      <a:endParaRPr lang="en-US" sz="11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4597.86514</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2.11E+07</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406970.756</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KNN_Train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0.99999</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920.225588</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8.47E+05</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972.428995</a:t>
                      </a:r>
                      <a:endParaRPr lang="en-US" sz="1100" b="0" i="0" u="none" strike="noStrike">
                        <a:solidFill>
                          <a:srgbClr val="000000"/>
                        </a:solidFill>
                        <a:effectLst/>
                        <a:latin typeface="Arial" panose="020B0604020202020204" pitchFamily="34" charset="0"/>
                      </a:endParaRPr>
                    </a:p>
                  </a:txBody>
                  <a:tcPr marL="7620" marR="7620" marT="7620" marB="0" anchor="ctr"/>
                </a:tc>
              </a:tr>
              <a:tr h="340646">
                <a:tc>
                  <a:txBody>
                    <a:bodyPr/>
                    <a:lstStyle/>
                    <a:p>
                      <a:pPr algn="r" fontAlgn="ctr"/>
                      <a:r>
                        <a:rPr lang="en-US" sz="1100" u="none" strike="noStrike">
                          <a:effectLst/>
                        </a:rPr>
                        <a:t>LDA_model_Train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0.99873</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9201.09674</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8.47E+07</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139243.646</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DT_Train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0.99894</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8427.31598</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7.10E+07</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145367.596</a:t>
                      </a:r>
                      <a:endParaRPr lang="en-US" sz="1100" b="0" i="0" u="none" strike="noStrike">
                        <a:solidFill>
                          <a:srgbClr val="000000"/>
                        </a:solidFill>
                        <a:effectLst/>
                        <a:latin typeface="Arial" panose="020B0604020202020204" pitchFamily="34" charset="0"/>
                      </a:endParaRPr>
                    </a:p>
                  </a:txBody>
                  <a:tcPr marL="7620" marR="7620" marT="7620" marB="0" anchor="ctr"/>
                </a:tc>
              </a:tr>
              <a:tr h="227097">
                <a:tc>
                  <a:txBody>
                    <a:bodyPr/>
                    <a:lstStyle/>
                    <a:p>
                      <a:pPr algn="r" fontAlgn="ctr"/>
                      <a:r>
                        <a:rPr lang="en-US" sz="1100" u="none" strike="noStrike">
                          <a:effectLst/>
                        </a:rPr>
                        <a:t>GB_Train</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0.58593</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dirty="0">
                          <a:effectLst/>
                        </a:rPr>
                        <a:t>166247.552</a:t>
                      </a:r>
                      <a:endParaRPr lang="en-US" sz="11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a:effectLst/>
                        </a:rPr>
                        <a:t>2.76E+10</a:t>
                      </a:r>
                      <a:endParaRPr lang="en-US" sz="11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100" u="none" strike="noStrike" dirty="0">
                          <a:effectLst/>
                        </a:rPr>
                        <a:t>121298.552</a:t>
                      </a:r>
                      <a:endParaRPr lang="en-US" sz="1100" b="0" i="0" u="none" strike="noStrike" dirty="0">
                        <a:solidFill>
                          <a:srgbClr val="000000"/>
                        </a:solidFill>
                        <a:effectLst/>
                        <a:latin typeface="Arial" panose="020B0604020202020204" pitchFamily="34" charset="0"/>
                      </a:endParaRPr>
                    </a:p>
                  </a:txBody>
                  <a:tcPr marL="7620" marR="7620" marT="762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740666"/>
              </p:ext>
            </p:extLst>
          </p:nvPr>
        </p:nvGraphicFramePr>
        <p:xfrm>
          <a:off x="5779697" y="4028537"/>
          <a:ext cx="5986732" cy="2415195"/>
        </p:xfrm>
        <a:graphic>
          <a:graphicData uri="http://schemas.openxmlformats.org/drawingml/2006/table">
            <a:tbl>
              <a:tblPr>
                <a:tableStyleId>{5C22544A-7EE6-4342-B048-85BDC9FD1C3A}</a:tableStyleId>
              </a:tblPr>
              <a:tblGrid>
                <a:gridCol w="1000937"/>
                <a:gridCol w="1038707"/>
                <a:gridCol w="1435305"/>
                <a:gridCol w="1076478"/>
                <a:gridCol w="1435305"/>
              </a:tblGrid>
              <a:tr h="171217">
                <a:tc>
                  <a:txBody>
                    <a:bodyPr/>
                    <a:lstStyle/>
                    <a:p>
                      <a:pPr algn="l" fontAlgn="b"/>
                      <a:r>
                        <a:rPr lang="en-US" sz="1100" u="none" strike="noStrike" dirty="0">
                          <a:effectLst/>
                        </a:rPr>
                        <a:t>TEST DATA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186105">
                <a:tc>
                  <a:txBody>
                    <a:bodyPr/>
                    <a:lstStyle/>
                    <a:p>
                      <a:pPr algn="r" fontAlgn="ctr"/>
                      <a:r>
                        <a:rPr lang="en-US" sz="1200" u="none" strike="noStrike">
                          <a:effectLst/>
                        </a:rPr>
                        <a:t>Method</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Test</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RMSE</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MSE</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MAE</a:t>
                      </a:r>
                      <a:endParaRPr lang="en-US" sz="1200" b="1" i="0" u="none" strike="noStrike">
                        <a:solidFill>
                          <a:srgbClr val="000000"/>
                        </a:solidFill>
                        <a:effectLst/>
                        <a:latin typeface="Arial" panose="020B0604020202020204" pitchFamily="34" charset="0"/>
                      </a:endParaRPr>
                    </a:p>
                  </a:txBody>
                  <a:tcPr marL="7620" marR="7620" marT="7620" marB="0" anchor="ctr"/>
                </a:tc>
              </a:tr>
              <a:tr h="419013">
                <a:tc>
                  <a:txBody>
                    <a:bodyPr/>
                    <a:lstStyle/>
                    <a:p>
                      <a:pPr algn="r" fontAlgn="ctr"/>
                      <a:r>
                        <a:rPr lang="en-US" sz="1200" u="none" strike="noStrike">
                          <a:effectLst/>
                        </a:rPr>
                        <a:t>LinearReg_Model_Test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0.06046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242548.55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5.88E+10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180023.915</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BGG_Test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0.59711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158830.856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2.52E+10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115580.765</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RF_Test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0.99783</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11647.6748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1.36E+08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142296.091</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NB_Test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0.99985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3079.37414</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9.48E+06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403900.257</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KNN_Test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0.99852</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9617.52476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9.25E+07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168105.524</a:t>
                      </a:r>
                      <a:endParaRPr lang="en-US" sz="1200" b="0" i="0" u="none" strike="noStrike">
                        <a:solidFill>
                          <a:srgbClr val="000000"/>
                        </a:solidFill>
                        <a:effectLst/>
                        <a:latin typeface="Arial" panose="020B0604020202020204" pitchFamily="34" charset="0"/>
                      </a:endParaRPr>
                    </a:p>
                  </a:txBody>
                  <a:tcPr marL="7620" marR="7620" marT="7620" marB="0" anchor="ctr"/>
                </a:tc>
              </a:tr>
              <a:tr h="364766">
                <a:tc>
                  <a:txBody>
                    <a:bodyPr/>
                    <a:lstStyle/>
                    <a:p>
                      <a:pPr algn="r" fontAlgn="ctr"/>
                      <a:r>
                        <a:rPr lang="en-US" sz="1200" u="none" strike="noStrike">
                          <a:effectLst/>
                        </a:rPr>
                        <a:t>LDA_model_Test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0.99839</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dirty="0">
                          <a:effectLst/>
                        </a:rPr>
                        <a:t>10057.5157</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1.01E+08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157340.897</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DT_Test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0.99825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10458.5792</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1.09E+08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153568.321</a:t>
                      </a:r>
                      <a:endParaRPr lang="en-US" sz="1200" b="0" i="0" u="none" strike="noStrike">
                        <a:solidFill>
                          <a:srgbClr val="000000"/>
                        </a:solidFill>
                        <a:effectLst/>
                        <a:latin typeface="Arial" panose="020B0604020202020204" pitchFamily="34" charset="0"/>
                      </a:endParaRPr>
                    </a:p>
                  </a:txBody>
                  <a:tcPr marL="7620" marR="7620" marT="7620" marB="0" anchor="ctr"/>
                </a:tc>
              </a:tr>
              <a:tr h="209507">
                <a:tc>
                  <a:txBody>
                    <a:bodyPr/>
                    <a:lstStyle/>
                    <a:p>
                      <a:pPr algn="r" fontAlgn="ctr"/>
                      <a:r>
                        <a:rPr lang="en-US" sz="1200" u="none" strike="noStrike">
                          <a:effectLst/>
                        </a:rPr>
                        <a:t>GB_Test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0.56701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dirty="0">
                          <a:effectLst/>
                        </a:rPr>
                        <a:t>164655.705</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2.71E+10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dirty="0">
                          <a:effectLst/>
                        </a:rPr>
                        <a:t>121789.022</a:t>
                      </a:r>
                      <a:endParaRPr lang="en-US" sz="1200" b="0" i="0" u="none" strike="noStrike" dirty="0">
                        <a:solidFill>
                          <a:srgbClr val="000000"/>
                        </a:solidFill>
                        <a:effectLst/>
                        <a:latin typeface="Arial" panose="020B0604020202020204" pitchFamily="34" charset="0"/>
                      </a:endParaRPr>
                    </a:p>
                  </a:txBody>
                  <a:tcPr marL="7620" marR="7620" marT="762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71555827"/>
              </p:ext>
            </p:extLst>
          </p:nvPr>
        </p:nvGraphicFramePr>
        <p:xfrm>
          <a:off x="258794" y="931653"/>
          <a:ext cx="5374256" cy="2382060"/>
        </p:xfrm>
        <a:graphic>
          <a:graphicData uri="http://schemas.openxmlformats.org/drawingml/2006/table">
            <a:tbl>
              <a:tblPr>
                <a:tableStyleId>{5C22544A-7EE6-4342-B048-85BDC9FD1C3A}</a:tableStyleId>
              </a:tblPr>
              <a:tblGrid>
                <a:gridCol w="1766538"/>
                <a:gridCol w="858388"/>
                <a:gridCol w="945471"/>
                <a:gridCol w="858388"/>
                <a:gridCol w="945471"/>
              </a:tblGrid>
              <a:tr h="119156">
                <a:tc>
                  <a:txBody>
                    <a:bodyPr/>
                    <a:lstStyle/>
                    <a:p>
                      <a:pPr algn="l" fontAlgn="b"/>
                      <a:r>
                        <a:rPr lang="en-US" sz="1400" u="none" strike="noStrike">
                          <a:effectLst/>
                        </a:rPr>
                        <a:t>TRAIN DATA</a:t>
                      </a:r>
                      <a:endParaRPr lang="en-US" sz="1400" b="0" i="0" u="none" strike="noStrike">
                        <a:solidFill>
                          <a:srgbClr val="000000"/>
                        </a:solidFill>
                        <a:effectLst/>
                        <a:latin typeface="Calibri" panose="020F0502020204030204" pitchFamily="34" charset="0"/>
                      </a:endParaRPr>
                    </a:p>
                  </a:txBody>
                  <a:tcPr marL="6842" marR="6842" marT="684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842" marR="6842" marT="684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842" marR="6842" marT="684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842" marR="6842" marT="684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842" marR="6842" marT="6842" marB="0" anchor="b"/>
                </a:tc>
              </a:tr>
              <a:tr h="88516">
                <a:tc>
                  <a:txBody>
                    <a:bodyPr/>
                    <a:lstStyle/>
                    <a:p>
                      <a:pPr algn="r" fontAlgn="ctr"/>
                      <a:r>
                        <a:rPr lang="en-US" sz="1100" u="none" strike="noStrike">
                          <a:effectLst/>
                        </a:rPr>
                        <a:t>Method</a:t>
                      </a:r>
                      <a:endParaRPr lang="en-US" sz="1100" b="1"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Train</a:t>
                      </a:r>
                      <a:endParaRPr lang="en-US" sz="1100" b="1"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RMSE</a:t>
                      </a:r>
                      <a:endParaRPr lang="en-US" sz="1100" b="1"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MSE</a:t>
                      </a:r>
                      <a:endParaRPr lang="en-US" sz="1100" b="1"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MAE</a:t>
                      </a:r>
                      <a:endParaRPr lang="en-US" sz="1100" b="1"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RF_Train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0.947336</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59288.9026</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3.52E+09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41273.5842</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BGG_Train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0.926768</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69914.61</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4.89E+09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45614.9586</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SVR_Train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0.998463</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10129.1641</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1.03E+08</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180137.557</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NB_Train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0.999086</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7811.55735</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6.10E+07</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137477.887</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KNN_Train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0.999987</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920.225588</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8.47E+05</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972.428995</a:t>
                      </a:r>
                      <a:endParaRPr lang="en-US" sz="1100" b="0" i="0" u="none" strike="noStrike">
                        <a:solidFill>
                          <a:srgbClr val="000000"/>
                        </a:solidFill>
                        <a:effectLst/>
                        <a:latin typeface="Arial" panose="020B0604020202020204" pitchFamily="34" charset="0"/>
                      </a:endParaRPr>
                    </a:p>
                  </a:txBody>
                  <a:tcPr marL="6842" marR="6842" marT="6842" marB="0" anchor="ctr"/>
                </a:tc>
              </a:tr>
              <a:tr h="255334">
                <a:tc>
                  <a:txBody>
                    <a:bodyPr/>
                    <a:lstStyle/>
                    <a:p>
                      <a:pPr algn="r" fontAlgn="ctr"/>
                      <a:r>
                        <a:rPr lang="en-US" sz="1100" u="none" strike="noStrike">
                          <a:effectLst/>
                        </a:rPr>
                        <a:t>LogisticReg_Train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0.998886</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8624.40989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7.44E+07</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217180.535</a:t>
                      </a:r>
                      <a:endParaRPr lang="en-US" sz="1100" b="0" i="0" u="none" strike="noStrike">
                        <a:solidFill>
                          <a:srgbClr val="000000"/>
                        </a:solidFill>
                        <a:effectLst/>
                        <a:latin typeface="Arial" panose="020B0604020202020204" pitchFamily="34" charset="0"/>
                      </a:endParaRPr>
                    </a:p>
                  </a:txBody>
                  <a:tcPr marL="6842" marR="6842" marT="6842" marB="0" anchor="ctr"/>
                </a:tc>
              </a:tr>
              <a:tr h="255334">
                <a:tc>
                  <a:txBody>
                    <a:bodyPr/>
                    <a:lstStyle/>
                    <a:p>
                      <a:pPr algn="r" fontAlgn="ctr"/>
                      <a:r>
                        <a:rPr lang="en-US" sz="1100" u="none" strike="noStrike">
                          <a:effectLst/>
                        </a:rPr>
                        <a:t>LinearReg_Model_Train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0.575639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168300.179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2.83E+10</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121310.245</a:t>
                      </a:r>
                      <a:endParaRPr lang="en-US" sz="1100" b="0" i="0" u="none" strike="noStrike">
                        <a:solidFill>
                          <a:srgbClr val="000000"/>
                        </a:solidFill>
                        <a:effectLst/>
                        <a:latin typeface="Arial" panose="020B0604020202020204" pitchFamily="34" charset="0"/>
                      </a:endParaRPr>
                    </a:p>
                  </a:txBody>
                  <a:tcPr marL="6842" marR="6842" marT="6842" marB="0" anchor="ctr"/>
                </a:tc>
              </a:tr>
              <a:tr h="255334">
                <a:tc>
                  <a:txBody>
                    <a:bodyPr/>
                    <a:lstStyle/>
                    <a:p>
                      <a:pPr algn="r" fontAlgn="ctr"/>
                      <a:r>
                        <a:rPr lang="en-US" sz="1100" u="none" strike="noStrike">
                          <a:effectLst/>
                        </a:rPr>
                        <a:t>LDA_model_Train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0.998662</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9449.48865</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8.93E+07</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138367.521</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DT_Train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0.998478</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10078.4034</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1.02E+08</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972.428995</a:t>
                      </a:r>
                      <a:endParaRPr lang="en-US" sz="1100" b="0" i="0" u="none" strike="noStrike">
                        <a:solidFill>
                          <a:srgbClr val="000000"/>
                        </a:solidFill>
                        <a:effectLst/>
                        <a:latin typeface="Arial" panose="020B0604020202020204" pitchFamily="34" charset="0"/>
                      </a:endParaRPr>
                    </a:p>
                  </a:txBody>
                  <a:tcPr marL="6842" marR="6842" marT="6842" marB="0" anchor="ctr"/>
                </a:tc>
              </a:tr>
              <a:tr h="170222">
                <a:tc>
                  <a:txBody>
                    <a:bodyPr/>
                    <a:lstStyle/>
                    <a:p>
                      <a:pPr algn="r" fontAlgn="ctr"/>
                      <a:r>
                        <a:rPr lang="en-US" sz="1100" u="none" strike="noStrike">
                          <a:effectLst/>
                        </a:rPr>
                        <a:t>GB_Train</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0.66681</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149129.119</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a:effectLst/>
                        </a:rPr>
                        <a:t>2.22E+10</a:t>
                      </a:r>
                      <a:endParaRPr lang="en-US" sz="1100" b="0" i="0" u="none" strike="noStrike">
                        <a:solidFill>
                          <a:srgbClr val="000000"/>
                        </a:solidFill>
                        <a:effectLst/>
                        <a:latin typeface="Arial" panose="020B0604020202020204" pitchFamily="34" charset="0"/>
                      </a:endParaRPr>
                    </a:p>
                  </a:txBody>
                  <a:tcPr marL="6842" marR="6842" marT="6842" marB="0" anchor="ctr"/>
                </a:tc>
                <a:tc>
                  <a:txBody>
                    <a:bodyPr/>
                    <a:lstStyle/>
                    <a:p>
                      <a:pPr algn="r" fontAlgn="ctr"/>
                      <a:r>
                        <a:rPr lang="en-US" sz="1100" u="none" strike="noStrike" dirty="0">
                          <a:effectLst/>
                        </a:rPr>
                        <a:t>109406.274</a:t>
                      </a:r>
                      <a:endParaRPr lang="en-US" sz="1100" b="0" i="0" u="none" strike="noStrike" dirty="0">
                        <a:solidFill>
                          <a:srgbClr val="000000"/>
                        </a:solidFill>
                        <a:effectLst/>
                        <a:latin typeface="Arial" panose="020B0604020202020204" pitchFamily="34" charset="0"/>
                      </a:endParaRPr>
                    </a:p>
                  </a:txBody>
                  <a:tcPr marL="6842" marR="6842" marT="6842"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58462338"/>
              </p:ext>
            </p:extLst>
          </p:nvPr>
        </p:nvGraphicFramePr>
        <p:xfrm>
          <a:off x="5753818" y="923026"/>
          <a:ext cx="6047117" cy="2403950"/>
        </p:xfrm>
        <a:graphic>
          <a:graphicData uri="http://schemas.openxmlformats.org/drawingml/2006/table">
            <a:tbl>
              <a:tblPr>
                <a:tableStyleId>{5C22544A-7EE6-4342-B048-85BDC9FD1C3A}</a:tableStyleId>
              </a:tblPr>
              <a:tblGrid>
                <a:gridCol w="2050632"/>
                <a:gridCol w="868150"/>
                <a:gridCol w="1137576"/>
                <a:gridCol w="853183"/>
                <a:gridCol w="1137576"/>
              </a:tblGrid>
              <a:tr h="220980">
                <a:tc>
                  <a:txBody>
                    <a:bodyPr/>
                    <a:lstStyle/>
                    <a:p>
                      <a:pPr algn="l" fontAlgn="b"/>
                      <a:r>
                        <a:rPr lang="en-US" sz="1400" u="none" strike="noStrike" dirty="0">
                          <a:effectLst/>
                        </a:rPr>
                        <a:t>TEST DATA</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139473">
                <a:tc>
                  <a:txBody>
                    <a:bodyPr/>
                    <a:lstStyle/>
                    <a:p>
                      <a:pPr algn="r" fontAlgn="ctr"/>
                      <a:r>
                        <a:rPr lang="en-US" sz="1200" u="none" strike="noStrike">
                          <a:effectLst/>
                        </a:rPr>
                        <a:t>Method</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Test</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RMSE</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MSE</a:t>
                      </a:r>
                      <a:endParaRPr lang="en-US"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MAE</a:t>
                      </a:r>
                      <a:endParaRPr lang="en-US" sz="1200" b="1"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RF_Test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0.63507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151162.751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2.29E+10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108565.917</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BGG_Test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0.601878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157887.574</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2.49E+10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113066.152</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SVR_Test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0.998643</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9218.40979</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8.50E+07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178079.348</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NB_Test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dirty="0">
                          <a:effectLst/>
                        </a:rPr>
                        <a:t>0.998267</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10417.9145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1.09E+08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165337.613</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KNN_Test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0.998556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9509.66391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9.04E+07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168178.955</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LogisticReg_Test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0.99913</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7379.5698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5.45E+07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214311.377</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LinearReg_Model_Test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0.560861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165821.547</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2.75E+10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120719.888</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LDA_model_Test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0.998278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10383.3483</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1.08E+08</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154302.666</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DT_Test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0.286495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211367.695</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4.47E+10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146157.44</a:t>
                      </a:r>
                      <a:endParaRPr lang="en-US" sz="1200" b="0" i="0" u="none" strike="noStrike">
                        <a:solidFill>
                          <a:srgbClr val="000000"/>
                        </a:solidFill>
                        <a:effectLst/>
                        <a:latin typeface="Arial" panose="020B0604020202020204" pitchFamily="34" charset="0"/>
                      </a:endParaRPr>
                    </a:p>
                  </a:txBody>
                  <a:tcPr marL="7620" marR="7620" marT="7620" marB="0" anchor="ctr"/>
                </a:tc>
              </a:tr>
              <a:tr h="199247">
                <a:tc>
                  <a:txBody>
                    <a:bodyPr/>
                    <a:lstStyle/>
                    <a:p>
                      <a:pPr algn="r" fontAlgn="ctr"/>
                      <a:r>
                        <a:rPr lang="en-US" sz="1200" u="none" strike="noStrike">
                          <a:effectLst/>
                        </a:rPr>
                        <a:t>GB_Test</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0.620826</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154084.641</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a:effectLst/>
                        </a:rPr>
                        <a:t>2.37E+10</a:t>
                      </a:r>
                      <a:endParaRPr lang="en-US" sz="1200" b="0"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US" sz="1200" u="none" strike="noStrike" dirty="0">
                          <a:effectLst/>
                        </a:rPr>
                        <a:t>112120.464</a:t>
                      </a:r>
                      <a:endParaRPr lang="en-US" sz="1200" b="0" i="0" u="none" strike="noStrike" dirty="0">
                        <a:solidFill>
                          <a:srgbClr val="000000"/>
                        </a:solidFill>
                        <a:effectLst/>
                        <a:latin typeface="Arial" panose="020B0604020202020204" pitchFamily="34" charset="0"/>
                      </a:endParaRPr>
                    </a:p>
                  </a:txBody>
                  <a:tcPr marL="7620" marR="7620" marT="7620" marB="0" anchor="ctr"/>
                </a:tc>
              </a:tr>
            </a:tbl>
          </a:graphicData>
        </a:graphic>
      </p:graphicFrame>
      <p:sp>
        <p:nvSpPr>
          <p:cNvPr id="9" name="TextBox 8"/>
          <p:cNvSpPr txBox="1"/>
          <p:nvPr/>
        </p:nvSpPr>
        <p:spPr>
          <a:xfrm>
            <a:off x="388189" y="3433313"/>
            <a:ext cx="7703388" cy="677108"/>
          </a:xfrm>
          <a:prstGeom prst="rect">
            <a:avLst/>
          </a:prstGeom>
          <a:noFill/>
        </p:spPr>
        <p:txBody>
          <a:bodyPr wrap="square" rtlCol="0">
            <a:spAutoFit/>
          </a:bodyPr>
          <a:lstStyle/>
          <a:p>
            <a:r>
              <a:rPr lang="en-US" sz="2000" b="1" dirty="0" smtClean="0"/>
              <a:t>MODELS AFTER </a:t>
            </a:r>
            <a:r>
              <a:rPr lang="en-US" sz="2000" b="1" dirty="0" err="1"/>
              <a:t>Hyperparameter</a:t>
            </a:r>
            <a:r>
              <a:rPr lang="en-US" sz="2000" b="1" dirty="0"/>
              <a:t> tuning using </a:t>
            </a:r>
            <a:r>
              <a:rPr lang="en-US" sz="2000" b="1" dirty="0" err="1"/>
              <a:t>GridsearchCV</a:t>
            </a:r>
            <a:endParaRPr lang="en-US" sz="2000" b="1" dirty="0"/>
          </a:p>
          <a:p>
            <a:endParaRPr lang="en-US" dirty="0"/>
          </a:p>
        </p:txBody>
      </p:sp>
    </p:spTree>
    <p:extLst>
      <p:ext uri="{BB962C8B-B14F-4D97-AF65-F5344CB8AC3E}">
        <p14:creationId xmlns:p14="http://schemas.microsoft.com/office/powerpoint/2010/main" val="3971469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4" name="Title 3"/>
          <p:cNvSpPr>
            <a:spLocks noGrp="1"/>
          </p:cNvSpPr>
          <p:nvPr>
            <p:ph type="title"/>
          </p:nvPr>
        </p:nvSpPr>
        <p:spPr>
          <a:xfrm>
            <a:off x="518678" y="0"/>
            <a:ext cx="8333222" cy="1164565"/>
          </a:xfrm>
        </p:spPr>
        <p:txBody>
          <a:bodyPr/>
          <a:lstStyle/>
          <a:p>
            <a:r>
              <a:rPr lang="en-US" dirty="0" smtClean="0"/>
              <a:t>Insights &amp; Recommendation</a:t>
            </a:r>
            <a:endParaRPr lang="en-US" dirty="0"/>
          </a:p>
        </p:txBody>
      </p:sp>
      <p:sp>
        <p:nvSpPr>
          <p:cNvPr id="5" name="Content Placeholder 4"/>
          <p:cNvSpPr>
            <a:spLocks noGrp="1"/>
          </p:cNvSpPr>
          <p:nvPr>
            <p:ph idx="1"/>
          </p:nvPr>
        </p:nvSpPr>
        <p:spPr>
          <a:xfrm>
            <a:off x="518678" y="1311214"/>
            <a:ext cx="11368520" cy="5115465"/>
          </a:xfrm>
        </p:spPr>
        <p:txBody>
          <a:bodyPr/>
          <a:lstStyle/>
          <a:p>
            <a:r>
              <a:rPr lang="en-US" sz="1600" dirty="0" smtClean="0"/>
              <a:t>Here, we can see that properties which are falling in one of the 3 categories in both the methods which we used to make clusters from observing that we can predict the price of those properties based on that result also we can probably take a hunch of the price of the property if its going to increase in the near future based on this current data.</a:t>
            </a:r>
          </a:p>
          <a:p>
            <a:r>
              <a:rPr lang="en-US" sz="1600" dirty="0" smtClean="0"/>
              <a:t>Here, I have used various models for predictions. So, that we can get accuracy on our price prediction through the Train &amp; Test values of our models , we can also choose one model if we have a preference to choose by RMSE values.</a:t>
            </a:r>
          </a:p>
          <a:p>
            <a:r>
              <a:rPr lang="en-US" sz="1600" dirty="0" smtClean="0"/>
              <a:t>We also have values of MAE &amp; MSE which helps us decide which model to choose. </a:t>
            </a:r>
            <a:r>
              <a:rPr lang="en-US" sz="1600" b="1" dirty="0"/>
              <a:t>M</a:t>
            </a:r>
            <a:r>
              <a:rPr lang="en-US" sz="1600" b="1" dirty="0" smtClean="0"/>
              <a:t>ean </a:t>
            </a:r>
            <a:r>
              <a:rPr lang="en-US" sz="1600" b="1" dirty="0"/>
              <a:t>absolute error</a:t>
            </a:r>
            <a:r>
              <a:rPr lang="en-US" sz="1600" dirty="0"/>
              <a:t> (MAE) is a measure of errors between paired observations expressing the same </a:t>
            </a:r>
            <a:r>
              <a:rPr lang="en-US" sz="1600" dirty="0" smtClean="0"/>
              <a:t>phenomenon</a:t>
            </a:r>
            <a:r>
              <a:rPr lang="en-US" sz="1600" dirty="0"/>
              <a:t> </a:t>
            </a:r>
            <a:r>
              <a:rPr lang="en-US" sz="1600" dirty="0" smtClean="0"/>
              <a:t>&amp;  </a:t>
            </a:r>
            <a:r>
              <a:rPr lang="en-US" sz="1600" dirty="0"/>
              <a:t>the </a:t>
            </a:r>
            <a:r>
              <a:rPr lang="en-US" sz="1600" b="1" dirty="0" smtClean="0"/>
              <a:t>Mean </a:t>
            </a:r>
            <a:r>
              <a:rPr lang="en-US" sz="1600" b="1" dirty="0"/>
              <a:t>squared error</a:t>
            </a:r>
            <a:r>
              <a:rPr lang="en-US" sz="1600" dirty="0"/>
              <a:t> (MSE) </a:t>
            </a:r>
            <a:r>
              <a:rPr lang="en-US" sz="1600" dirty="0" smtClean="0"/>
              <a:t>of </a:t>
            </a:r>
            <a:r>
              <a:rPr lang="en-US" sz="1600" dirty="0"/>
              <a:t>an estimator  measures the average of the squares of the </a:t>
            </a:r>
            <a:r>
              <a:rPr lang="en-US" sz="1600" dirty="0" smtClean="0"/>
              <a:t>errors that </a:t>
            </a:r>
            <a:r>
              <a:rPr lang="en-US" sz="1600" dirty="0"/>
              <a:t>is, the average squared difference between the estimated values and the actual value</a:t>
            </a:r>
            <a:r>
              <a:rPr lang="en-US" sz="1600" dirty="0" smtClean="0"/>
              <a:t>.</a:t>
            </a:r>
          </a:p>
          <a:p>
            <a:r>
              <a:rPr lang="en-US" sz="1600" dirty="0"/>
              <a:t>I</a:t>
            </a:r>
            <a:r>
              <a:rPr lang="en-US" sz="1600" dirty="0" smtClean="0"/>
              <a:t> </a:t>
            </a:r>
            <a:r>
              <a:rPr lang="en-US" sz="1600" dirty="0"/>
              <a:t>prefer to go with Train and Test value so </a:t>
            </a:r>
            <a:r>
              <a:rPr lang="en-US" sz="1600" dirty="0" smtClean="0"/>
              <a:t>for </a:t>
            </a:r>
            <a:r>
              <a:rPr lang="en-US" sz="1600" dirty="0"/>
              <a:t>that reason the most suited model would be the RF Model because other models are either </a:t>
            </a:r>
            <a:r>
              <a:rPr lang="en-US" sz="1600" dirty="0" smtClean="0"/>
              <a:t>over fitted </a:t>
            </a:r>
            <a:r>
              <a:rPr lang="en-US" sz="1600" dirty="0"/>
              <a:t>or have low value and if see from the perspective of RMSE value If the noise is small, as estimated by RMSE, this generally means our model is good at predicting our observed data, and if RMSE is large, this generally means our model is failing to account for important features underlying our </a:t>
            </a:r>
            <a:r>
              <a:rPr lang="en-US" sz="1600" dirty="0" smtClean="0"/>
              <a:t>data. So, </a:t>
            </a:r>
            <a:r>
              <a:rPr lang="en-US" sz="1600" dirty="0"/>
              <a:t>These models will help us </a:t>
            </a:r>
            <a:r>
              <a:rPr lang="en-US" sz="1600" dirty="0" smtClean="0"/>
              <a:t>analyze </a:t>
            </a:r>
            <a:r>
              <a:rPr lang="en-US" sz="1600" dirty="0"/>
              <a:t>the most appropriate way to what direction we should go it will help us determine correct prices and areas and all of the variables which are present in our data</a:t>
            </a:r>
            <a:r>
              <a:rPr lang="en-US" sz="1600" dirty="0" smtClean="0"/>
              <a:t>.</a:t>
            </a:r>
          </a:p>
          <a:p>
            <a:r>
              <a:rPr lang="en-US" sz="1600" dirty="0"/>
              <a:t>so, </a:t>
            </a:r>
            <a:r>
              <a:rPr lang="en-US" sz="1600" dirty="0" smtClean="0"/>
              <a:t>here in 2ns Section of Table which we got by Tuning our models. </a:t>
            </a:r>
            <a:r>
              <a:rPr lang="en-US" sz="1600" dirty="0"/>
              <a:t>W</a:t>
            </a:r>
            <a:r>
              <a:rPr lang="en-US" sz="1600" dirty="0" smtClean="0"/>
              <a:t>e </a:t>
            </a:r>
            <a:r>
              <a:rPr lang="en-US" sz="1600" dirty="0"/>
              <a:t>can see that most of the model are </a:t>
            </a:r>
            <a:r>
              <a:rPr lang="en-US" sz="1600" dirty="0" smtClean="0"/>
              <a:t>over fitted. So, </a:t>
            </a:r>
            <a:r>
              <a:rPr lang="en-US" sz="1600" dirty="0"/>
              <a:t>here </a:t>
            </a:r>
            <a:r>
              <a:rPr lang="en-US" sz="1600" dirty="0" smtClean="0"/>
              <a:t>I </a:t>
            </a:r>
            <a:r>
              <a:rPr lang="en-US" sz="1600" dirty="0"/>
              <a:t>would choose BGG Model as its not </a:t>
            </a:r>
            <a:r>
              <a:rPr lang="en-US" sz="1600" dirty="0" smtClean="0"/>
              <a:t>over fitted </a:t>
            </a:r>
            <a:r>
              <a:rPr lang="en-US" sz="1600" dirty="0"/>
              <a:t>and can provide good assistance while applying this </a:t>
            </a:r>
            <a:r>
              <a:rPr lang="en-US" sz="1600" dirty="0" smtClean="0"/>
              <a:t>model. So, </a:t>
            </a:r>
            <a:r>
              <a:rPr lang="en-US" sz="1600" dirty="0"/>
              <a:t>yeah in all </a:t>
            </a:r>
            <a:r>
              <a:rPr lang="en-US" sz="1600" dirty="0" smtClean="0"/>
              <a:t>I </a:t>
            </a:r>
            <a:r>
              <a:rPr lang="en-US" sz="1600" dirty="0"/>
              <a:t>would prefer the models in which </a:t>
            </a:r>
            <a:r>
              <a:rPr lang="en-US" sz="1600" dirty="0" smtClean="0"/>
              <a:t>I </a:t>
            </a:r>
            <a:r>
              <a:rPr lang="en-US" sz="1600" dirty="0"/>
              <a:t>have not used </a:t>
            </a:r>
            <a:r>
              <a:rPr lang="en-US" sz="1600" dirty="0" smtClean="0"/>
              <a:t>hyper parameters </a:t>
            </a:r>
            <a:r>
              <a:rPr lang="en-US" sz="1600" dirty="0"/>
              <a:t>that is RF model its the most optimum model and better suited for the business and the direction it want to go in</a:t>
            </a:r>
            <a:r>
              <a:rPr lang="en-US" sz="1600" dirty="0" smtClean="0"/>
              <a:t>.</a:t>
            </a:r>
          </a:p>
          <a:p>
            <a:r>
              <a:rPr lang="en-US" sz="1600" dirty="0" smtClean="0"/>
              <a:t>So, I would suggest you if you want to sell your house please keep in mind the Value which we generated from cluster. I'm going to choose the price around 350,000 $ which is an average price but if your home is in a good location and have more no of bedrooms &amp; bathroom and is fully furnished and have a coastal view you can charge around 550,000$ - 600,000$.</a:t>
            </a:r>
          </a:p>
          <a:p>
            <a:endParaRPr lang="en-US" sz="1600" dirty="0" smtClean="0"/>
          </a:p>
          <a:p>
            <a:endParaRPr lang="en-US" sz="1800" dirty="0"/>
          </a:p>
        </p:txBody>
      </p:sp>
    </p:spTree>
    <p:extLst>
      <p:ext uri="{BB962C8B-B14F-4D97-AF65-F5344CB8AC3E}">
        <p14:creationId xmlns:p14="http://schemas.microsoft.com/office/powerpoint/2010/main" val="354361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xmlns=""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xmlns="" id="{7CE8B54A-D8B2-498F-ACFB-31AC2DEB83FA}"/>
              </a:ext>
            </a:extLst>
          </p:cNvPr>
          <p:cNvSpPr/>
          <p:nvPr/>
        </p:nvSpPr>
        <p:spPr>
          <a:xfrm rot="16200000">
            <a:off x="2691159" y="2421077"/>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A20626FA-81E3-4C45-BF2D-D52CF6D96238}"/>
              </a:ext>
            </a:extLst>
          </p:cNvPr>
          <p:cNvSpPr txBox="1"/>
          <p:nvPr/>
        </p:nvSpPr>
        <p:spPr>
          <a:xfrm>
            <a:off x="2920114" y="2921656"/>
            <a:ext cx="1955089" cy="1015663"/>
          </a:xfrm>
          <a:prstGeom prst="rect">
            <a:avLst/>
          </a:prstGeom>
          <a:noFill/>
        </p:spPr>
        <p:txBody>
          <a:bodyPr wrap="square" rtlCol="0">
            <a:spAutoFit/>
          </a:bodyPr>
          <a:lstStyle/>
          <a:p>
            <a:r>
              <a:rPr lang="en-US" sz="6000" b="1" dirty="0" smtClean="0">
                <a:solidFill>
                  <a:schemeClr val="bg1"/>
                </a:solidFill>
                <a:latin typeface="Arial Black" panose="020B0A04020102020204" pitchFamily="34" charset="0"/>
              </a:rPr>
              <a:t>HPP</a:t>
            </a:r>
            <a:endParaRPr lang="en-US"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dirty="0" smtClean="0"/>
              <a:t>Augustine </a:t>
            </a:r>
            <a:r>
              <a:rPr lang="en-US" dirty="0" err="1" smtClean="0"/>
              <a:t>Vivek</a:t>
            </a:r>
            <a:endParaRPr lang="en-US" dirty="0"/>
          </a:p>
        </p:txBody>
      </p:sp>
      <p:sp>
        <p:nvSpPr>
          <p:cNvPr id="15" name="Text Placeholder 14">
            <a:extLst>
              <a:ext uri="{FF2B5EF4-FFF2-40B4-BE49-F238E27FC236}">
                <a16:creationId xmlns:a16="http://schemas.microsoft.com/office/drawing/2014/main" xmlns="" id="{7A3FB895-3D21-4707-8EDE-3F825906DE41}"/>
              </a:ext>
            </a:extLst>
          </p:cNvPr>
          <p:cNvSpPr>
            <a:spLocks noGrp="1"/>
          </p:cNvSpPr>
          <p:nvPr>
            <p:ph type="body" sz="quarter" idx="16"/>
          </p:nvPr>
        </p:nvSpPr>
        <p:spPr/>
        <p:txBody>
          <a:bodyPr/>
          <a:lstStyle/>
          <a:p>
            <a:r>
              <a:rPr lang="en-US" dirty="0" smtClean="0"/>
              <a:t>+918469216988</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dirty="0" smtClean="0"/>
              <a:t>vivekaugustine1997@gmail.com</a:t>
            </a:r>
            <a:endParaRPr lang="en-US" dirty="0"/>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dirty="0" smtClean="0"/>
              <a:t>www.GreatLearning.com</a:t>
            </a:r>
            <a:endParaRPr lang="en-US" dirty="0"/>
          </a:p>
        </p:txBody>
      </p:sp>
    </p:spTree>
    <p:extLst>
      <p:ext uri="{BB962C8B-B14F-4D97-AF65-F5344CB8AC3E}">
        <p14:creationId xmlns:p14="http://schemas.microsoft.com/office/powerpoint/2010/main" val="226095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p:txBody>
          <a:bodyPr/>
          <a:lstStyle/>
          <a:p>
            <a:r>
              <a:rPr lang="en-US" dirty="0" smtClean="0"/>
              <a:t>Problem Statement</a:t>
            </a:r>
            <a:endParaRPr lang="en-US" b="0" dirty="0"/>
          </a:p>
        </p:txBody>
      </p:sp>
      <p:sp>
        <p:nvSpPr>
          <p:cNvPr id="9" name="Text Placeholder 8">
            <a:extLst>
              <a:ext uri="{FF2B5EF4-FFF2-40B4-BE49-F238E27FC236}">
                <a16:creationId xmlns:a16="http://schemas.microsoft.com/office/drawing/2014/main" xmlns="" id="{53469036-D1FB-4164-96AE-B6D8CECCFC96}"/>
              </a:ext>
            </a:extLst>
          </p:cNvPr>
          <p:cNvSpPr>
            <a:spLocks noGrp="1"/>
          </p:cNvSpPr>
          <p:nvPr>
            <p:ph type="body" sz="quarter" idx="13"/>
          </p:nvPr>
        </p:nvSpPr>
        <p:spPr/>
        <p:txBody>
          <a:bodyPr/>
          <a:lstStyle/>
          <a:p>
            <a:r>
              <a:rPr lang="en-US" dirty="0"/>
              <a:t>A house value is simply more than location and square footage. Like the features that make up a person, an educated party would want to know all aspects that give a house its value. For example, you want to sell a house and you don’t know the price which you may expect — it can’t be too low or too high. To find house price you usually try to find similar properties in your neighborhood and based on gathered data you will try to assess your house price.</a:t>
            </a:r>
          </a:p>
        </p:txBody>
      </p:sp>
      <p:pic>
        <p:nvPicPr>
          <p:cNvPr id="13" name="Picture Placeholder 12" title="Skyline">
            <a:extLst>
              <a:ext uri="{FF2B5EF4-FFF2-40B4-BE49-F238E27FC236}">
                <a16:creationId xmlns:a16="http://schemas.microsoft.com/office/drawing/2014/main" xmlns=""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xmlns=""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31378" y="434897"/>
            <a:ext cx="7073754" cy="1761893"/>
          </a:xfrm>
          <a:ln>
            <a:noFill/>
          </a:ln>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2700" dirty="0" smtClean="0"/>
              <a:t>Objective</a:t>
            </a:r>
            <a:r>
              <a:rPr lang="en-US" sz="2700" dirty="0"/>
              <a:t>:</a:t>
            </a:r>
            <a:br>
              <a:rPr lang="en-US" sz="2700" dirty="0"/>
            </a:br>
            <a:r>
              <a:rPr lang="en-US" sz="2700" b="0" dirty="0"/>
              <a:t>Take advantage of all of the </a:t>
            </a:r>
            <a:r>
              <a:rPr lang="en-US" sz="2700" b="0" dirty="0" smtClean="0"/>
              <a:t/>
            </a:r>
            <a:br>
              <a:rPr lang="en-US" sz="2700" b="0" dirty="0" smtClean="0"/>
            </a:br>
            <a:r>
              <a:rPr lang="en-US" sz="2700" b="0" dirty="0" smtClean="0"/>
              <a:t>feature </a:t>
            </a:r>
            <a:r>
              <a:rPr lang="en-US" sz="2700" b="0" dirty="0"/>
              <a:t>variables available </a:t>
            </a:r>
            <a:r>
              <a:rPr lang="en-US" sz="2700" b="0" dirty="0" smtClean="0"/>
              <a:t/>
            </a:r>
            <a:br>
              <a:rPr lang="en-US" sz="2700" b="0" dirty="0" smtClean="0"/>
            </a:br>
            <a:r>
              <a:rPr lang="en-US" sz="2700" b="0" dirty="0" smtClean="0"/>
              <a:t>below</a:t>
            </a:r>
            <a:r>
              <a:rPr lang="en-US" sz="2700" b="0" dirty="0"/>
              <a:t>, use it to </a:t>
            </a:r>
            <a:r>
              <a:rPr lang="en-US" sz="2700" b="0" dirty="0" smtClean="0"/>
              <a:t>analyze </a:t>
            </a:r>
            <a:br>
              <a:rPr lang="en-US" sz="2700" b="0" dirty="0" smtClean="0"/>
            </a:br>
            <a:r>
              <a:rPr lang="en-US" sz="2700" b="0" dirty="0" smtClean="0"/>
              <a:t>and </a:t>
            </a:r>
            <a:r>
              <a:rPr lang="en-US" sz="2700" b="0" dirty="0"/>
              <a:t>predict house prices.</a:t>
            </a:r>
            <a:br>
              <a:rPr lang="en-US" sz="2700" b="0" dirty="0"/>
            </a:br>
            <a:endParaRPr lang="en-US" sz="2700" b="0" dirty="0"/>
          </a:p>
        </p:txBody>
      </p:sp>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7" y="1940312"/>
            <a:ext cx="11233159" cy="4416038"/>
          </a:xfrm>
          <a:noFill/>
          <a:ln>
            <a:noFill/>
          </a:ln>
        </p:spPr>
        <p:txBody>
          <a:bodyPr numCol="2" anchor="t" anchorCtr="0">
            <a:noAutofit/>
          </a:bodyPr>
          <a:lstStyle/>
          <a:p>
            <a:r>
              <a:rPr lang="en-US" sz="1400" b="1" dirty="0" smtClean="0"/>
              <a:t>CID: A NOTATION FOR A HOUSE                                                                            </a:t>
            </a:r>
          </a:p>
          <a:p>
            <a:r>
              <a:rPr lang="en-US" sz="1400" b="1" dirty="0" smtClean="0"/>
              <a:t>DAYHOURS: DATE HOUSE WAS SOLD</a:t>
            </a:r>
          </a:p>
          <a:p>
            <a:r>
              <a:rPr lang="en-US" sz="1400" b="1" dirty="0" smtClean="0"/>
              <a:t>PRICE: PRICE IS PREDICTION TARGET</a:t>
            </a:r>
          </a:p>
          <a:p>
            <a:r>
              <a:rPr lang="en-US" sz="1400" b="1" dirty="0" smtClean="0"/>
              <a:t>ROOM_BED: NUMBER OF BEDROOMS/HOUSE</a:t>
            </a:r>
          </a:p>
          <a:p>
            <a:r>
              <a:rPr lang="en-US" sz="1400" b="1" dirty="0" smtClean="0"/>
              <a:t>ROOM_BATH: NUMBER OF BATHROOMS/BEDROOMS</a:t>
            </a:r>
          </a:p>
          <a:p>
            <a:r>
              <a:rPr lang="en-US" sz="1400" b="1" dirty="0" smtClean="0"/>
              <a:t>LIVING_MEASURE: SQUARE FOOTAGE OF THE HOME</a:t>
            </a:r>
          </a:p>
          <a:p>
            <a:r>
              <a:rPr lang="en-US" sz="1400" b="1" dirty="0" smtClean="0"/>
              <a:t>LOT_MEASURE: QUARE FOOTAGE OF THE LOT</a:t>
            </a:r>
          </a:p>
          <a:p>
            <a:r>
              <a:rPr lang="en-US" sz="1400" b="1" dirty="0" smtClean="0"/>
              <a:t>CEIL: TOTAL FLOORS (LEVELS) IN HOUSE</a:t>
            </a:r>
          </a:p>
          <a:p>
            <a:r>
              <a:rPr lang="en-US" sz="1400" b="1" dirty="0" smtClean="0"/>
              <a:t>COAST: HOUSE WHICH HAS A VIEW TO A WATERFRONT</a:t>
            </a:r>
          </a:p>
          <a:p>
            <a:r>
              <a:rPr lang="en-US" sz="1400" b="1" dirty="0" smtClean="0"/>
              <a:t>SIGHT: HAS BEEN VIEWED</a:t>
            </a:r>
          </a:p>
          <a:p>
            <a:r>
              <a:rPr lang="en-US" sz="1400" b="1" dirty="0" smtClean="0"/>
              <a:t>CONDITION: HOW GOOD THE CONDITION IS (OVERALL)</a:t>
            </a:r>
          </a:p>
          <a:p>
            <a:r>
              <a:rPr lang="en-US" sz="1400" b="1" dirty="0" smtClean="0"/>
              <a:t>QUALITY: GRADE GIVEN TO THE HOUSING UNIT, BASED ON GRADING SYSTEM</a:t>
            </a:r>
          </a:p>
          <a:p>
            <a:r>
              <a:rPr lang="en-US" sz="1400" b="1" dirty="0" smtClean="0"/>
              <a:t>CEIL_MEASURE: SQUARE FOOTAGE OF HOUSE APART FROM BASEMENT</a:t>
            </a:r>
          </a:p>
          <a:p>
            <a:r>
              <a:rPr lang="en-US" sz="1400" b="1" dirty="0" smtClean="0"/>
              <a:t>BASEMENT_MEASURE: SQUARE FOOTAGE OF THE BASEMENT</a:t>
            </a:r>
          </a:p>
          <a:p>
            <a:r>
              <a:rPr lang="en-US" sz="1400" b="1" dirty="0" smtClean="0"/>
              <a:t>YR_BUILT: BUILT YEAR</a:t>
            </a:r>
          </a:p>
          <a:p>
            <a:r>
              <a:rPr lang="en-US" sz="1400" b="1" dirty="0" smtClean="0"/>
              <a:t>YR_RENOVATED: YEAR WHEN HOUSE WAS RENOVATED</a:t>
            </a:r>
          </a:p>
          <a:p>
            <a:r>
              <a:rPr lang="en-US" sz="1400" b="1" dirty="0" smtClean="0"/>
              <a:t>ZIPCODE: ZIP</a:t>
            </a:r>
          </a:p>
          <a:p>
            <a:r>
              <a:rPr lang="en-US" sz="1400" b="1" dirty="0" smtClean="0"/>
              <a:t>LAT: LATITUDE COORDINATE</a:t>
            </a:r>
          </a:p>
          <a:p>
            <a:r>
              <a:rPr lang="en-US" sz="1400" b="1" dirty="0" smtClean="0"/>
              <a:t>LONG: LONGITUDE COORDINATE</a:t>
            </a:r>
          </a:p>
          <a:p>
            <a:r>
              <a:rPr lang="en-US" sz="1400" b="1" dirty="0" smtClean="0"/>
              <a:t>LIVING_MEASURE15: LIVING ROOM AREA IN 2015(IMPLIES-- SOME RENOVATIONS) THIS MIGHT OR MIGHT NOT HAVE AFFECTED THE LOTSIZE AREA</a:t>
            </a:r>
          </a:p>
          <a:p>
            <a:r>
              <a:rPr lang="en-US" sz="1400" b="1" dirty="0" smtClean="0"/>
              <a:t>LOT_MEASURE15: LOTSIZE AREA IN 2015(IMPLIES-- SOME RENOVATIONS)</a:t>
            </a:r>
          </a:p>
          <a:p>
            <a:r>
              <a:rPr lang="en-US" sz="1400" b="1" dirty="0" smtClean="0"/>
              <a:t>FURNISHED: BASED ON THE QUALITY OF ROOM</a:t>
            </a:r>
          </a:p>
          <a:p>
            <a:r>
              <a:rPr lang="en-US" sz="1400" b="1" dirty="0" smtClean="0"/>
              <a:t>TOTAL_AREA: MEASURE OF BOTH LIVING AND LOT</a:t>
            </a:r>
          </a:p>
          <a:p>
            <a:endParaRPr lang="en-US" sz="1000" b="1" dirty="0" smtClean="0"/>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518678" y="209028"/>
            <a:ext cx="8333222" cy="1385596"/>
          </a:xfrm>
        </p:spPr>
        <p:txBody>
          <a:bodyPr>
            <a:normAutofit/>
          </a:bodyPr>
          <a:lstStyle/>
          <a:p>
            <a:r>
              <a:rPr lang="en-US" dirty="0" smtClean="0"/>
              <a:t>Table :</a:t>
            </a:r>
            <a:br>
              <a:rPr lang="en-US" dirty="0" smtClean="0"/>
            </a:br>
            <a:endParaRPr lang="en-US" b="0" dirty="0"/>
          </a:p>
        </p:txBody>
      </p:sp>
      <p:pic>
        <p:nvPicPr>
          <p:cNvPr id="4" name="Content Placeholder 3"/>
          <p:cNvPicPr>
            <a:picLocks noGrp="1" noChangeAspect="1"/>
          </p:cNvPicPr>
          <p:nvPr>
            <p:ph sz="half" idx="13"/>
          </p:nvPr>
        </p:nvPicPr>
        <p:blipFill>
          <a:blip r:embed="rId2"/>
          <a:stretch>
            <a:fillRect/>
          </a:stretch>
        </p:blipFill>
        <p:spPr>
          <a:xfrm>
            <a:off x="847493" y="1257871"/>
            <a:ext cx="10381785" cy="2232461"/>
          </a:xfrm>
          <a:prstGeom prst="rect">
            <a:avLst/>
          </a:prstGeom>
          <a:ln>
            <a:solidFill>
              <a:schemeClr val="accent1"/>
            </a:solidFill>
          </a:ln>
        </p:spPr>
      </p:pic>
      <p:pic>
        <p:nvPicPr>
          <p:cNvPr id="5" name="Content Placeholder 4"/>
          <p:cNvPicPr>
            <a:picLocks noGrp="1" noChangeAspect="1"/>
          </p:cNvPicPr>
          <p:nvPr>
            <p:ph sz="quarter" idx="15"/>
          </p:nvPr>
        </p:nvPicPr>
        <p:blipFill>
          <a:blip r:embed="rId3"/>
          <a:stretch>
            <a:fillRect/>
          </a:stretch>
        </p:blipFill>
        <p:spPr>
          <a:xfrm>
            <a:off x="847493" y="3791416"/>
            <a:ext cx="8004407" cy="2375208"/>
          </a:xfrm>
          <a:prstGeom prst="rect">
            <a:avLst/>
          </a:prstGeom>
          <a:ln>
            <a:solidFill>
              <a:schemeClr val="accent1"/>
            </a:solidFill>
          </a:ln>
        </p:spPr>
      </p:pic>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p:txBody>
          <a:bodyPr/>
          <a:lstStyle/>
          <a:p>
            <a:r>
              <a:rPr lang="en-US" b="0" dirty="0" smtClean="0"/>
              <a:t>Shape of Table &amp; Info</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446089" y="1356997"/>
            <a:ext cx="11441109" cy="6233501"/>
          </a:xfrm>
        </p:spPr>
        <p:txBody>
          <a:bodyPr wrap="square" numCol="2">
            <a:spAutoFit/>
          </a:bodyPr>
          <a:lstStyle/>
          <a:p>
            <a:pPr>
              <a:buClr>
                <a:schemeClr val="accent2"/>
              </a:buClr>
            </a:pPr>
            <a:r>
              <a:rPr lang="en-US" dirty="0" smtClean="0"/>
              <a:t>SHAPE : </a:t>
            </a:r>
          </a:p>
          <a:p>
            <a:pPr>
              <a:buClr>
                <a:schemeClr val="accent2"/>
              </a:buClr>
            </a:pPr>
            <a:r>
              <a:rPr lang="en-US" b="1" dirty="0" smtClean="0"/>
              <a:t>(</a:t>
            </a:r>
            <a:r>
              <a:rPr lang="en-US" b="1" dirty="0"/>
              <a:t>21613, 23</a:t>
            </a:r>
            <a:r>
              <a:rPr lang="en-US" b="1" dirty="0" smtClean="0"/>
              <a:t>)</a:t>
            </a:r>
          </a:p>
          <a:p>
            <a:pPr>
              <a:buClr>
                <a:schemeClr val="accent2"/>
              </a:buClr>
            </a:pPr>
            <a:r>
              <a:rPr lang="en-US" sz="2800" dirty="0" smtClean="0"/>
              <a:t>INFO:</a:t>
            </a:r>
          </a:p>
          <a:p>
            <a:pPr>
              <a:buClr>
                <a:schemeClr val="accent2"/>
              </a:buClr>
            </a:pPr>
            <a:r>
              <a:rPr lang="en-US" sz="1400" b="1" dirty="0" smtClean="0"/>
              <a:t>#   </a:t>
            </a:r>
            <a:r>
              <a:rPr lang="en-US" sz="1400" b="1" dirty="0"/>
              <a:t>Column            Non-Null Count  </a:t>
            </a:r>
            <a:r>
              <a:rPr lang="en-US" sz="1400" b="1" dirty="0" err="1"/>
              <a:t>Dtype</a:t>
            </a:r>
            <a:r>
              <a:rPr lang="en-US" sz="1400" b="1" dirty="0"/>
              <a:t>  </a:t>
            </a:r>
          </a:p>
          <a:p>
            <a:pPr>
              <a:buClr>
                <a:schemeClr val="accent2"/>
              </a:buClr>
            </a:pPr>
            <a:r>
              <a:rPr lang="en-US" sz="1400" b="1" dirty="0" smtClean="0"/>
              <a:t>0   </a:t>
            </a:r>
            <a:r>
              <a:rPr lang="en-US" sz="1400" b="1" dirty="0" err="1"/>
              <a:t>dayhours</a:t>
            </a:r>
            <a:r>
              <a:rPr lang="en-US" sz="1400" b="1" dirty="0"/>
              <a:t>          21613 non-null  object </a:t>
            </a:r>
          </a:p>
          <a:p>
            <a:pPr>
              <a:buClr>
                <a:schemeClr val="accent2"/>
              </a:buClr>
            </a:pPr>
            <a:r>
              <a:rPr lang="en-US" sz="1400" b="1" dirty="0"/>
              <a:t> 1   price             21613 non-null  float64</a:t>
            </a:r>
          </a:p>
          <a:p>
            <a:pPr>
              <a:buClr>
                <a:schemeClr val="accent2"/>
              </a:buClr>
            </a:pPr>
            <a:r>
              <a:rPr lang="en-US" sz="1400" b="1" dirty="0"/>
              <a:t> 2   </a:t>
            </a:r>
            <a:r>
              <a:rPr lang="en-US" sz="1400" b="1" dirty="0" err="1"/>
              <a:t>room_bed</a:t>
            </a:r>
            <a:r>
              <a:rPr lang="en-US" sz="1400" b="1" dirty="0"/>
              <a:t>          21505 non-null  float64</a:t>
            </a:r>
          </a:p>
          <a:p>
            <a:pPr>
              <a:buClr>
                <a:schemeClr val="accent2"/>
              </a:buClr>
            </a:pPr>
            <a:r>
              <a:rPr lang="en-US" sz="1400" b="1" dirty="0"/>
              <a:t> 3   </a:t>
            </a:r>
            <a:r>
              <a:rPr lang="en-US" sz="1400" b="1" dirty="0" err="1"/>
              <a:t>room_bath</a:t>
            </a:r>
            <a:r>
              <a:rPr lang="en-US" sz="1400" b="1" dirty="0"/>
              <a:t>         21505 non-null  float64</a:t>
            </a:r>
          </a:p>
          <a:p>
            <a:pPr>
              <a:buClr>
                <a:schemeClr val="accent2"/>
              </a:buClr>
            </a:pPr>
            <a:r>
              <a:rPr lang="en-US" sz="1400" b="1" dirty="0"/>
              <a:t> 4   </a:t>
            </a:r>
            <a:r>
              <a:rPr lang="en-US" sz="1400" b="1" dirty="0" err="1"/>
              <a:t>living_measure</a:t>
            </a:r>
            <a:r>
              <a:rPr lang="en-US" sz="1400" b="1" dirty="0"/>
              <a:t>    21596 non-null  float64</a:t>
            </a:r>
          </a:p>
          <a:p>
            <a:pPr>
              <a:buClr>
                <a:schemeClr val="accent2"/>
              </a:buClr>
            </a:pPr>
            <a:r>
              <a:rPr lang="en-US" sz="1400" b="1" dirty="0"/>
              <a:t> 5   </a:t>
            </a:r>
            <a:r>
              <a:rPr lang="en-US" sz="1400" b="1" dirty="0" err="1"/>
              <a:t>lot_measure</a:t>
            </a:r>
            <a:r>
              <a:rPr lang="en-US" sz="1400" b="1" dirty="0"/>
              <a:t>       21571 non-null  float64</a:t>
            </a:r>
          </a:p>
          <a:p>
            <a:pPr>
              <a:buClr>
                <a:schemeClr val="accent2"/>
              </a:buClr>
            </a:pPr>
            <a:r>
              <a:rPr lang="en-US" sz="1400" b="1" dirty="0"/>
              <a:t> 6   ceil              21571 non-null  object </a:t>
            </a:r>
          </a:p>
          <a:p>
            <a:pPr>
              <a:buClr>
                <a:schemeClr val="accent2"/>
              </a:buClr>
            </a:pPr>
            <a:r>
              <a:rPr lang="en-US" sz="1400" b="1" dirty="0"/>
              <a:t> 7   coast             21612 non-null  object </a:t>
            </a:r>
          </a:p>
          <a:p>
            <a:pPr>
              <a:buClr>
                <a:schemeClr val="accent2"/>
              </a:buClr>
            </a:pPr>
            <a:r>
              <a:rPr lang="en-US" sz="1400" b="1" dirty="0" smtClean="0"/>
              <a:t>8   sight             21556 non-null  float64</a:t>
            </a:r>
          </a:p>
          <a:p>
            <a:pPr>
              <a:buClr>
                <a:schemeClr val="accent2"/>
              </a:buClr>
            </a:pPr>
            <a:r>
              <a:rPr lang="en-US" sz="1400" b="1" dirty="0" smtClean="0"/>
              <a:t>9   </a:t>
            </a:r>
            <a:r>
              <a:rPr lang="en-US" sz="1400" b="1" dirty="0"/>
              <a:t>condition         21556 non-null  object </a:t>
            </a:r>
          </a:p>
          <a:p>
            <a:pPr>
              <a:buClr>
                <a:schemeClr val="accent2"/>
              </a:buClr>
            </a:pPr>
            <a:endParaRPr lang="en-US" sz="1400" b="1" dirty="0" smtClean="0"/>
          </a:p>
          <a:p>
            <a:pPr>
              <a:buClr>
                <a:schemeClr val="accent2"/>
              </a:buClr>
            </a:pPr>
            <a:endParaRPr lang="en-US" sz="1400" b="1" dirty="0"/>
          </a:p>
          <a:p>
            <a:pPr>
              <a:buClr>
                <a:schemeClr val="accent2"/>
              </a:buClr>
            </a:pPr>
            <a:endParaRPr lang="en-US" sz="1400" b="1" dirty="0" smtClean="0"/>
          </a:p>
          <a:p>
            <a:pPr>
              <a:buClr>
                <a:schemeClr val="accent2"/>
              </a:buClr>
            </a:pPr>
            <a:r>
              <a:rPr lang="en-US" sz="1400" b="1" dirty="0" smtClean="0"/>
              <a:t> </a:t>
            </a:r>
          </a:p>
          <a:p>
            <a:pPr>
              <a:buClr>
                <a:schemeClr val="accent2"/>
              </a:buClr>
            </a:pPr>
            <a:endParaRPr lang="en-US" sz="1400" b="1" dirty="0"/>
          </a:p>
          <a:p>
            <a:pPr>
              <a:buClr>
                <a:schemeClr val="accent2"/>
              </a:buClr>
            </a:pPr>
            <a:endParaRPr lang="en-US" sz="1400" b="1" dirty="0" smtClean="0"/>
          </a:p>
          <a:p>
            <a:pPr>
              <a:buClr>
                <a:schemeClr val="accent2"/>
              </a:buClr>
            </a:pPr>
            <a:endParaRPr lang="en-US" sz="1400" b="1" dirty="0"/>
          </a:p>
          <a:p>
            <a:pPr>
              <a:buClr>
                <a:schemeClr val="accent2"/>
              </a:buClr>
            </a:pPr>
            <a:endParaRPr lang="en-US" sz="1400" b="1" dirty="0" smtClean="0"/>
          </a:p>
          <a:p>
            <a:pPr>
              <a:buClr>
                <a:schemeClr val="accent2"/>
              </a:buClr>
            </a:pPr>
            <a:r>
              <a:rPr lang="en-US" sz="1400" b="1" dirty="0"/>
              <a:t> </a:t>
            </a:r>
            <a:r>
              <a:rPr lang="en-US" sz="1400" b="1" dirty="0" smtClean="0"/>
              <a:t>10  </a:t>
            </a:r>
            <a:r>
              <a:rPr lang="en-US" sz="1400" b="1" dirty="0"/>
              <a:t>quality           21612 non-null  float64</a:t>
            </a:r>
          </a:p>
          <a:p>
            <a:pPr>
              <a:buClr>
                <a:schemeClr val="accent2"/>
              </a:buClr>
            </a:pPr>
            <a:r>
              <a:rPr lang="en-US" sz="1400" b="1" dirty="0" smtClean="0"/>
              <a:t> 11  </a:t>
            </a:r>
            <a:r>
              <a:rPr lang="en-US" sz="1400" b="1" dirty="0" err="1" smtClean="0"/>
              <a:t>ceil_measure</a:t>
            </a:r>
            <a:r>
              <a:rPr lang="en-US" sz="1400" b="1" dirty="0" smtClean="0"/>
              <a:t>      </a:t>
            </a:r>
            <a:r>
              <a:rPr lang="en-US" sz="1400" b="1" dirty="0"/>
              <a:t>21612 non-null  </a:t>
            </a:r>
            <a:r>
              <a:rPr lang="en-US" sz="1400" b="1" dirty="0" smtClean="0"/>
              <a:t>float64</a:t>
            </a:r>
          </a:p>
          <a:p>
            <a:pPr>
              <a:buClr>
                <a:schemeClr val="accent2"/>
              </a:buClr>
            </a:pPr>
            <a:r>
              <a:rPr lang="en-US" sz="1400" b="1" dirty="0" smtClean="0"/>
              <a:t> </a:t>
            </a:r>
            <a:r>
              <a:rPr lang="en-US" sz="1400" b="1" dirty="0"/>
              <a:t>12  basement          21612 non-null  float64</a:t>
            </a:r>
          </a:p>
          <a:p>
            <a:pPr>
              <a:buClr>
                <a:schemeClr val="accent2"/>
              </a:buClr>
            </a:pPr>
            <a:r>
              <a:rPr lang="en-US" sz="1400" b="1" dirty="0"/>
              <a:t> 13  </a:t>
            </a:r>
            <a:r>
              <a:rPr lang="en-US" sz="1400" b="1" dirty="0" err="1"/>
              <a:t>yr_built</a:t>
            </a:r>
            <a:r>
              <a:rPr lang="en-US" sz="1400" b="1" dirty="0"/>
              <a:t>          21612 non-null  object </a:t>
            </a:r>
          </a:p>
          <a:p>
            <a:pPr>
              <a:buClr>
                <a:schemeClr val="accent2"/>
              </a:buClr>
            </a:pPr>
            <a:r>
              <a:rPr lang="en-US" sz="1400" b="1" dirty="0"/>
              <a:t> 14  </a:t>
            </a:r>
            <a:r>
              <a:rPr lang="en-US" sz="1400" b="1" dirty="0" err="1"/>
              <a:t>yr_renovated</a:t>
            </a:r>
            <a:r>
              <a:rPr lang="en-US" sz="1400" b="1" dirty="0"/>
              <a:t>      21613 non-null  float64</a:t>
            </a:r>
          </a:p>
          <a:p>
            <a:pPr>
              <a:buClr>
                <a:schemeClr val="accent2"/>
              </a:buClr>
            </a:pPr>
            <a:r>
              <a:rPr lang="en-US" sz="1400" b="1" dirty="0"/>
              <a:t> 15  </a:t>
            </a:r>
            <a:r>
              <a:rPr lang="en-US" sz="1400" b="1" dirty="0" err="1"/>
              <a:t>zipcode</a:t>
            </a:r>
            <a:r>
              <a:rPr lang="en-US" sz="1400" b="1" dirty="0"/>
              <a:t>           21613 non-null  float64</a:t>
            </a:r>
          </a:p>
          <a:p>
            <a:pPr>
              <a:buClr>
                <a:schemeClr val="accent2"/>
              </a:buClr>
            </a:pPr>
            <a:r>
              <a:rPr lang="en-US" sz="1400" b="1" dirty="0"/>
              <a:t> 16  </a:t>
            </a:r>
            <a:r>
              <a:rPr lang="en-US" sz="1400" b="1" dirty="0" err="1"/>
              <a:t>lat</a:t>
            </a:r>
            <a:r>
              <a:rPr lang="en-US" sz="1400" b="1" dirty="0"/>
              <a:t>               21613 non-null  float64</a:t>
            </a:r>
          </a:p>
          <a:p>
            <a:pPr>
              <a:buClr>
                <a:schemeClr val="accent2"/>
              </a:buClr>
            </a:pPr>
            <a:r>
              <a:rPr lang="en-US" sz="1400" b="1" dirty="0"/>
              <a:t> 17  long              21613 non-null  object </a:t>
            </a:r>
          </a:p>
          <a:p>
            <a:pPr>
              <a:buClr>
                <a:schemeClr val="accent2"/>
              </a:buClr>
            </a:pPr>
            <a:r>
              <a:rPr lang="en-US" sz="1400" b="1" dirty="0"/>
              <a:t> 18  living_measure15  21447 non-null  float64</a:t>
            </a:r>
          </a:p>
          <a:p>
            <a:pPr>
              <a:buClr>
                <a:schemeClr val="accent2"/>
              </a:buClr>
            </a:pPr>
            <a:r>
              <a:rPr lang="en-US" sz="1400" b="1" dirty="0"/>
              <a:t> 19  lot_measure15     21584 non-null  float64</a:t>
            </a:r>
          </a:p>
          <a:p>
            <a:pPr>
              <a:buClr>
                <a:schemeClr val="accent2"/>
              </a:buClr>
            </a:pPr>
            <a:r>
              <a:rPr lang="en-US" sz="1400" b="1" dirty="0"/>
              <a:t> 20  furnished         21584 non-null  float64</a:t>
            </a:r>
          </a:p>
          <a:p>
            <a:pPr>
              <a:buClr>
                <a:schemeClr val="accent2"/>
              </a:buClr>
            </a:pPr>
            <a:r>
              <a:rPr lang="en-US" sz="1400" b="1" dirty="0"/>
              <a:t> 21  </a:t>
            </a:r>
            <a:r>
              <a:rPr lang="en-US" sz="1400" b="1" dirty="0" err="1"/>
              <a:t>total_area</a:t>
            </a:r>
            <a:r>
              <a:rPr lang="en-US" sz="1400" b="1" dirty="0"/>
              <a:t>        21584 non-null  object </a:t>
            </a:r>
            <a:endParaRPr lang="en-US" sz="2000" b="1" dirty="0"/>
          </a:p>
          <a:p>
            <a:pPr>
              <a:buClr>
                <a:schemeClr val="accent2"/>
              </a:buClr>
            </a:pPr>
            <a:endParaRPr lang="en-US" dirty="0"/>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18678" y="209028"/>
            <a:ext cx="8333222" cy="953022"/>
          </a:xfrm>
        </p:spPr>
        <p:txBody>
          <a:bodyPr/>
          <a:lstStyle/>
          <a:p>
            <a:r>
              <a:rPr lang="en-US" b="0" dirty="0" smtClean="0"/>
              <a:t>Process</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a:xfrm>
            <a:off x="446089" y="1356997"/>
            <a:ext cx="11441109" cy="5975995"/>
          </a:xfrm>
        </p:spPr>
        <p:txBody>
          <a:bodyPr wrap="square" numCol="1">
            <a:spAutoFit/>
          </a:bodyPr>
          <a:lstStyle/>
          <a:p>
            <a:pPr>
              <a:buClr>
                <a:schemeClr val="accent2"/>
              </a:buClr>
            </a:pPr>
            <a:r>
              <a:rPr lang="en-US" dirty="0" smtClean="0"/>
              <a:t>1. In table we can see there are Null values present in our data.</a:t>
            </a:r>
          </a:p>
          <a:p>
            <a:pPr>
              <a:buClr>
                <a:schemeClr val="accent2"/>
              </a:buClr>
            </a:pPr>
            <a:r>
              <a:rPr lang="en-US" dirty="0" smtClean="0"/>
              <a:t>2.We can also see there are </a:t>
            </a:r>
            <a:r>
              <a:rPr lang="en-US" b="1" dirty="0" smtClean="0"/>
              <a:t>“</a:t>
            </a:r>
            <a:r>
              <a:rPr lang="en-US" b="1" dirty="0" err="1" smtClean="0"/>
              <a:t>NaN</a:t>
            </a:r>
            <a:r>
              <a:rPr lang="en-US" b="1" dirty="0" smtClean="0"/>
              <a:t>” </a:t>
            </a:r>
            <a:r>
              <a:rPr lang="en-US" dirty="0" smtClean="0"/>
              <a:t>and </a:t>
            </a:r>
            <a:r>
              <a:rPr lang="en-US" b="1" dirty="0" smtClean="0"/>
              <a:t>“$”</a:t>
            </a:r>
            <a:r>
              <a:rPr lang="en-US" dirty="0" smtClean="0"/>
              <a:t> Sign present in our data.</a:t>
            </a:r>
          </a:p>
          <a:p>
            <a:pPr>
              <a:buClr>
                <a:schemeClr val="accent2"/>
              </a:buClr>
            </a:pPr>
            <a:r>
              <a:rPr lang="en-US" dirty="0" smtClean="0"/>
              <a:t>3.Firstly we removed the </a:t>
            </a:r>
            <a:r>
              <a:rPr lang="en-US" b="1" dirty="0" smtClean="0"/>
              <a:t>“</a:t>
            </a:r>
            <a:r>
              <a:rPr lang="en-US" b="1" dirty="0" err="1" smtClean="0"/>
              <a:t>NaN</a:t>
            </a:r>
            <a:r>
              <a:rPr lang="en-US" b="1" dirty="0" smtClean="0"/>
              <a:t>” </a:t>
            </a:r>
            <a:r>
              <a:rPr lang="en-US" dirty="0" smtClean="0"/>
              <a:t>and </a:t>
            </a:r>
            <a:r>
              <a:rPr lang="en-US" b="1" dirty="0" smtClean="0"/>
              <a:t>“$”</a:t>
            </a:r>
            <a:r>
              <a:rPr lang="en-US" dirty="0" smtClean="0"/>
              <a:t> Sign values from our data.</a:t>
            </a:r>
          </a:p>
          <a:p>
            <a:pPr>
              <a:buClr>
                <a:schemeClr val="accent2"/>
              </a:buClr>
            </a:pPr>
            <a:r>
              <a:rPr lang="en-US" dirty="0" smtClean="0"/>
              <a:t>4.Then for the missing Values, we Used </a:t>
            </a:r>
            <a:r>
              <a:rPr lang="en-US" b="1" dirty="0" smtClean="0"/>
              <a:t>“</a:t>
            </a:r>
            <a:r>
              <a:rPr lang="en-US" b="1" dirty="0" err="1" smtClean="0"/>
              <a:t>KNNImputer</a:t>
            </a:r>
            <a:r>
              <a:rPr lang="en-US" b="1" dirty="0" smtClean="0"/>
              <a:t>”, </a:t>
            </a:r>
            <a:r>
              <a:rPr lang="en-US" dirty="0" smtClean="0"/>
              <a:t>so that we can treat those missing values.</a:t>
            </a:r>
          </a:p>
          <a:p>
            <a:pPr>
              <a:buClr>
                <a:schemeClr val="accent2"/>
              </a:buClr>
            </a:pPr>
            <a:r>
              <a:rPr lang="en-US" dirty="0" smtClean="0"/>
              <a:t>5.After, Treating and Removing Unwanted Data the shape of our data is </a:t>
            </a:r>
            <a:r>
              <a:rPr lang="en-US" b="1" dirty="0" smtClean="0"/>
              <a:t>21613 Rows </a:t>
            </a:r>
            <a:r>
              <a:rPr lang="en-US" dirty="0" smtClean="0"/>
              <a:t>and </a:t>
            </a:r>
            <a:r>
              <a:rPr lang="en-US" b="1" dirty="0" smtClean="0"/>
              <a:t>22 Columns</a:t>
            </a:r>
            <a:r>
              <a:rPr lang="en-US" dirty="0" smtClean="0"/>
              <a:t>.</a:t>
            </a:r>
          </a:p>
          <a:p>
            <a:pPr>
              <a:buClr>
                <a:schemeClr val="accent2"/>
              </a:buClr>
            </a:pPr>
            <a:r>
              <a:rPr lang="en-US" dirty="0" smtClean="0"/>
              <a:t>6. </a:t>
            </a:r>
            <a:r>
              <a:rPr lang="en-US" dirty="0"/>
              <a:t>Through the help of Boxplot &amp; Histogram we can see which variables have outliers in them and then remove those outliers with the help of IQR method. So, here we can see that 5 variables have outliers in them,</a:t>
            </a:r>
            <a:r>
              <a:rPr lang="en-US" b="1" dirty="0"/>
              <a:t>“</a:t>
            </a:r>
            <a:r>
              <a:rPr lang="en-US" b="1" dirty="0" err="1"/>
              <a:t>room_bed</a:t>
            </a:r>
            <a:r>
              <a:rPr lang="en-US" b="1" dirty="0"/>
              <a:t>”</a:t>
            </a:r>
            <a:r>
              <a:rPr lang="en-US" dirty="0"/>
              <a:t>,</a:t>
            </a:r>
            <a:r>
              <a:rPr lang="en-US" b="1" dirty="0"/>
              <a:t> “</a:t>
            </a:r>
            <a:r>
              <a:rPr lang="en-US" b="1" dirty="0" err="1"/>
              <a:t>living_measure</a:t>
            </a:r>
            <a:r>
              <a:rPr lang="en-US" b="1" dirty="0"/>
              <a:t>”</a:t>
            </a:r>
            <a:r>
              <a:rPr lang="en-US" dirty="0"/>
              <a:t>,</a:t>
            </a:r>
            <a:r>
              <a:rPr lang="en-US" b="1" dirty="0"/>
              <a:t> “</a:t>
            </a:r>
            <a:r>
              <a:rPr lang="en-US" b="1" dirty="0" err="1"/>
              <a:t>lot_measure</a:t>
            </a:r>
            <a:r>
              <a:rPr lang="en-US" b="1" dirty="0"/>
              <a:t>”</a:t>
            </a:r>
            <a:r>
              <a:rPr lang="en-US" dirty="0"/>
              <a:t>, </a:t>
            </a:r>
            <a:r>
              <a:rPr lang="en-US" b="1" dirty="0"/>
              <a:t>“</a:t>
            </a:r>
            <a:r>
              <a:rPr lang="en-US" b="1" dirty="0" err="1"/>
              <a:t>ceil_measure</a:t>
            </a:r>
            <a:r>
              <a:rPr lang="en-US" b="1" dirty="0"/>
              <a:t>”</a:t>
            </a:r>
            <a:r>
              <a:rPr lang="en-US" dirty="0"/>
              <a:t>, </a:t>
            </a:r>
            <a:r>
              <a:rPr lang="en-US" b="1" dirty="0"/>
              <a:t>“basement”</a:t>
            </a:r>
            <a:r>
              <a:rPr lang="en-US" dirty="0"/>
              <a:t>.</a:t>
            </a:r>
          </a:p>
          <a:p>
            <a:pPr>
              <a:buClr>
                <a:schemeClr val="accent2"/>
              </a:buClr>
            </a:pPr>
            <a:r>
              <a:rPr lang="en-US" dirty="0"/>
              <a:t>7</a:t>
            </a:r>
            <a:r>
              <a:rPr lang="en-US" dirty="0" smtClean="0"/>
              <a:t>.Now, we will be checking for outliers in our data, if there is any outlier in our data we can either cap the values of the data points or can remove the data points from our data. Shape after removing Outliers from our data </a:t>
            </a:r>
            <a:r>
              <a:rPr lang="en-US" b="1" dirty="0" smtClean="0"/>
              <a:t>18289 Rows </a:t>
            </a:r>
            <a:r>
              <a:rPr lang="en-US" dirty="0" smtClean="0"/>
              <a:t>&amp; </a:t>
            </a:r>
            <a:r>
              <a:rPr lang="en-US" b="1" dirty="0" smtClean="0"/>
              <a:t>22 Columns</a:t>
            </a:r>
            <a:r>
              <a:rPr lang="en-US" dirty="0" smtClean="0"/>
              <a:t>.</a:t>
            </a:r>
          </a:p>
          <a:p>
            <a:pPr>
              <a:buClr>
                <a:schemeClr val="accent2"/>
              </a:buClr>
            </a:pP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167834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18678" y="-319176"/>
            <a:ext cx="8333222" cy="1013692"/>
          </a:xfrm>
        </p:spPr>
        <p:txBody>
          <a:bodyPr>
            <a:normAutofit/>
          </a:bodyPr>
          <a:lstStyle/>
          <a:p>
            <a:r>
              <a:rPr lang="en-US" sz="3600" dirty="0" smtClean="0"/>
              <a:t>Analysis of Variables</a:t>
            </a:r>
            <a:endParaRPr lang="en-US" sz="3600"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1"/>
          </p:nvPr>
        </p:nvSpPr>
        <p:spPr/>
        <p:txBody>
          <a:bodyPr/>
          <a:lstStyle/>
          <a:p>
            <a:fld id="{8699F50C-BE38-4BD0-BA84-9B090E1F2B9B}" type="slidenum">
              <a:rPr lang="en-US" smtClean="0"/>
              <a:pPr/>
              <a:t>7</a:t>
            </a:fld>
            <a:endParaRPr lang="en-US" dirty="0"/>
          </a:p>
        </p:txBody>
      </p:sp>
      <p:pic>
        <p:nvPicPr>
          <p:cNvPr id="2" name="Picture 1"/>
          <p:cNvPicPr>
            <a:picLocks noChangeAspect="1"/>
          </p:cNvPicPr>
          <p:nvPr/>
        </p:nvPicPr>
        <p:blipFill>
          <a:blip r:embed="rId2"/>
          <a:stretch>
            <a:fillRect/>
          </a:stretch>
        </p:blipFill>
        <p:spPr>
          <a:xfrm>
            <a:off x="0" y="694515"/>
            <a:ext cx="6082891" cy="3147841"/>
          </a:xfrm>
          <a:prstGeom prst="rect">
            <a:avLst/>
          </a:prstGeom>
        </p:spPr>
      </p:pic>
      <p:pic>
        <p:nvPicPr>
          <p:cNvPr id="3" name="Picture 2"/>
          <p:cNvPicPr>
            <a:picLocks noChangeAspect="1"/>
          </p:cNvPicPr>
          <p:nvPr/>
        </p:nvPicPr>
        <p:blipFill>
          <a:blip r:embed="rId3"/>
          <a:stretch>
            <a:fillRect/>
          </a:stretch>
        </p:blipFill>
        <p:spPr>
          <a:xfrm>
            <a:off x="6125957" y="661391"/>
            <a:ext cx="6066043" cy="3094239"/>
          </a:xfrm>
          <a:prstGeom prst="rect">
            <a:avLst/>
          </a:prstGeom>
        </p:spPr>
      </p:pic>
      <p:pic>
        <p:nvPicPr>
          <p:cNvPr id="5" name="Picture 4"/>
          <p:cNvPicPr>
            <a:picLocks noChangeAspect="1"/>
          </p:cNvPicPr>
          <p:nvPr/>
        </p:nvPicPr>
        <p:blipFill>
          <a:blip r:embed="rId4"/>
          <a:stretch>
            <a:fillRect/>
          </a:stretch>
        </p:blipFill>
        <p:spPr>
          <a:xfrm>
            <a:off x="0" y="3842356"/>
            <a:ext cx="5989358" cy="3027648"/>
          </a:xfrm>
          <a:prstGeom prst="rect">
            <a:avLst/>
          </a:prstGeom>
        </p:spPr>
      </p:pic>
      <p:pic>
        <p:nvPicPr>
          <p:cNvPr id="6" name="Picture 5"/>
          <p:cNvPicPr>
            <a:picLocks noChangeAspect="1"/>
          </p:cNvPicPr>
          <p:nvPr/>
        </p:nvPicPr>
        <p:blipFill>
          <a:blip r:embed="rId5"/>
          <a:stretch>
            <a:fillRect/>
          </a:stretch>
        </p:blipFill>
        <p:spPr>
          <a:xfrm>
            <a:off x="6082890" y="3744475"/>
            <a:ext cx="6109109" cy="3082578"/>
          </a:xfrm>
          <a:prstGeom prst="rect">
            <a:avLst/>
          </a:prstGeom>
        </p:spPr>
      </p:pic>
    </p:spTree>
    <p:extLst>
      <p:ext uri="{BB962C8B-B14F-4D97-AF65-F5344CB8AC3E}">
        <p14:creationId xmlns:p14="http://schemas.microsoft.com/office/powerpoint/2010/main" val="393240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8678" y="1"/>
            <a:ext cx="8333222" cy="662118"/>
          </a:xfrm>
        </p:spPr>
        <p:txBody>
          <a:bodyPr>
            <a:normAutofit/>
          </a:bodyPr>
          <a:lstStyle/>
          <a:p>
            <a:r>
              <a:rPr lang="en-US" dirty="0" smtClean="0"/>
              <a:t>Analysis</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1"/>
          </p:nvPr>
        </p:nvSpPr>
        <p:spPr/>
        <p:txBody>
          <a:bodyPr/>
          <a:lstStyle/>
          <a:p>
            <a:fld id="{8699F50C-BE38-4BD0-BA84-9B090E1F2B9B}" type="slidenum">
              <a:rPr lang="en-US" smtClean="0"/>
              <a:pPr/>
              <a:t>8</a:t>
            </a:fld>
            <a:endParaRPr lang="en-US" dirty="0"/>
          </a:p>
        </p:txBody>
      </p:sp>
      <p:pic>
        <p:nvPicPr>
          <p:cNvPr id="2" name="Picture 1"/>
          <p:cNvPicPr>
            <a:picLocks noChangeAspect="1"/>
          </p:cNvPicPr>
          <p:nvPr/>
        </p:nvPicPr>
        <p:blipFill>
          <a:blip r:embed="rId2"/>
          <a:stretch>
            <a:fillRect/>
          </a:stretch>
        </p:blipFill>
        <p:spPr>
          <a:xfrm>
            <a:off x="-92605" y="724035"/>
            <a:ext cx="6098585" cy="2815594"/>
          </a:xfrm>
          <a:prstGeom prst="rect">
            <a:avLst/>
          </a:prstGeom>
        </p:spPr>
      </p:pic>
      <p:pic>
        <p:nvPicPr>
          <p:cNvPr id="3" name="Picture 2"/>
          <p:cNvPicPr>
            <a:picLocks noChangeAspect="1"/>
          </p:cNvPicPr>
          <p:nvPr/>
        </p:nvPicPr>
        <p:blipFill>
          <a:blip r:embed="rId3"/>
          <a:stretch>
            <a:fillRect/>
          </a:stretch>
        </p:blipFill>
        <p:spPr>
          <a:xfrm>
            <a:off x="6029782" y="661031"/>
            <a:ext cx="6025787" cy="3040535"/>
          </a:xfrm>
          <a:prstGeom prst="rect">
            <a:avLst/>
          </a:prstGeom>
        </p:spPr>
      </p:pic>
      <p:pic>
        <p:nvPicPr>
          <p:cNvPr id="5" name="Picture 4"/>
          <p:cNvPicPr>
            <a:picLocks noChangeAspect="1"/>
          </p:cNvPicPr>
          <p:nvPr/>
        </p:nvPicPr>
        <p:blipFill>
          <a:blip r:embed="rId4"/>
          <a:stretch>
            <a:fillRect/>
          </a:stretch>
        </p:blipFill>
        <p:spPr>
          <a:xfrm>
            <a:off x="-2" y="3601545"/>
            <a:ext cx="6005982" cy="2977396"/>
          </a:xfrm>
          <a:prstGeom prst="rect">
            <a:avLst/>
          </a:prstGeom>
        </p:spPr>
      </p:pic>
      <p:pic>
        <p:nvPicPr>
          <p:cNvPr id="6" name="Picture 5"/>
          <p:cNvPicPr>
            <a:picLocks noChangeAspect="1"/>
          </p:cNvPicPr>
          <p:nvPr/>
        </p:nvPicPr>
        <p:blipFill>
          <a:blip r:embed="rId5"/>
          <a:stretch>
            <a:fillRect/>
          </a:stretch>
        </p:blipFill>
        <p:spPr>
          <a:xfrm>
            <a:off x="6029782" y="3601545"/>
            <a:ext cx="6025787" cy="2920408"/>
          </a:xfrm>
          <a:prstGeom prst="rect">
            <a:avLst/>
          </a:prstGeom>
        </p:spPr>
      </p:pic>
    </p:spTree>
    <p:extLst>
      <p:ext uri="{BB962C8B-B14F-4D97-AF65-F5344CB8AC3E}">
        <p14:creationId xmlns:p14="http://schemas.microsoft.com/office/powerpoint/2010/main" val="554308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8678" y="0"/>
            <a:ext cx="8333222" cy="609600"/>
          </a:xfrm>
        </p:spPr>
        <p:txBody>
          <a:bodyPr>
            <a:normAutofit fontScale="90000"/>
          </a:bodyPr>
          <a:lstStyle/>
          <a:p>
            <a:r>
              <a:rPr lang="en-US" dirty="0" smtClean="0"/>
              <a:t>Analysis</a:t>
            </a:r>
            <a:endParaRPr lang="en-US" dirty="0"/>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1"/>
          </p:nvPr>
        </p:nvSpPr>
        <p:spPr/>
        <p:txBody>
          <a:bodyPr/>
          <a:lstStyle/>
          <a:p>
            <a:fld id="{8699F50C-BE38-4BD0-BA84-9B090E1F2B9B}" type="slidenum">
              <a:rPr lang="en-US" smtClean="0"/>
              <a:pPr/>
              <a:t>9</a:t>
            </a:fld>
            <a:endParaRPr lang="en-US" dirty="0"/>
          </a:p>
        </p:txBody>
      </p:sp>
      <p:pic>
        <p:nvPicPr>
          <p:cNvPr id="2" name="Picture 1"/>
          <p:cNvPicPr>
            <a:picLocks noChangeAspect="1"/>
          </p:cNvPicPr>
          <p:nvPr/>
        </p:nvPicPr>
        <p:blipFill>
          <a:blip r:embed="rId2"/>
          <a:stretch>
            <a:fillRect/>
          </a:stretch>
        </p:blipFill>
        <p:spPr>
          <a:xfrm>
            <a:off x="0" y="667380"/>
            <a:ext cx="6116375" cy="3086245"/>
          </a:xfrm>
          <a:prstGeom prst="rect">
            <a:avLst/>
          </a:prstGeom>
        </p:spPr>
      </p:pic>
      <p:pic>
        <p:nvPicPr>
          <p:cNvPr id="5" name="Picture 4"/>
          <p:cNvPicPr>
            <a:picLocks noChangeAspect="1"/>
          </p:cNvPicPr>
          <p:nvPr/>
        </p:nvPicPr>
        <p:blipFill>
          <a:blip r:embed="rId3"/>
          <a:stretch>
            <a:fillRect/>
          </a:stretch>
        </p:blipFill>
        <p:spPr>
          <a:xfrm>
            <a:off x="6116375" y="667380"/>
            <a:ext cx="5951800" cy="3046885"/>
          </a:xfrm>
          <a:prstGeom prst="rect">
            <a:avLst/>
          </a:prstGeom>
        </p:spPr>
      </p:pic>
      <p:pic>
        <p:nvPicPr>
          <p:cNvPr id="6" name="Picture 5"/>
          <p:cNvPicPr>
            <a:picLocks noChangeAspect="1"/>
          </p:cNvPicPr>
          <p:nvPr/>
        </p:nvPicPr>
        <p:blipFill>
          <a:blip r:embed="rId4"/>
          <a:stretch>
            <a:fillRect/>
          </a:stretch>
        </p:blipFill>
        <p:spPr>
          <a:xfrm>
            <a:off x="1" y="3714265"/>
            <a:ext cx="6116374" cy="3007210"/>
          </a:xfrm>
          <a:prstGeom prst="rect">
            <a:avLst/>
          </a:prstGeom>
        </p:spPr>
      </p:pic>
      <p:sp>
        <p:nvSpPr>
          <p:cNvPr id="7" name="TextBox 6"/>
          <p:cNvSpPr txBox="1"/>
          <p:nvPr/>
        </p:nvSpPr>
        <p:spPr>
          <a:xfrm>
            <a:off x="6191250" y="3714265"/>
            <a:ext cx="5876925" cy="3323987"/>
          </a:xfrm>
          <a:prstGeom prst="rect">
            <a:avLst/>
          </a:prstGeom>
          <a:noFill/>
        </p:spPr>
        <p:txBody>
          <a:bodyPr wrap="square" rtlCol="0">
            <a:spAutoFit/>
          </a:bodyPr>
          <a:lstStyle/>
          <a:p>
            <a:r>
              <a:rPr lang="en-US" sz="1600" b="1" dirty="0" smtClean="0"/>
              <a:t>1. From </a:t>
            </a:r>
            <a:r>
              <a:rPr lang="en-US" sz="1600" b="1" dirty="0"/>
              <a:t>the above, we can conclude that in </a:t>
            </a:r>
            <a:r>
              <a:rPr lang="en-US" sz="1600" b="1" dirty="0" err="1"/>
              <a:t>april</a:t>
            </a:r>
            <a:r>
              <a:rPr lang="en-US" sz="1600" b="1" dirty="0"/>
              <a:t> 2015 and </a:t>
            </a:r>
            <a:r>
              <a:rPr lang="en-US" sz="1600" b="1" dirty="0" err="1"/>
              <a:t>june</a:t>
            </a:r>
            <a:r>
              <a:rPr lang="en-US" sz="1600" b="1" dirty="0"/>
              <a:t> and </a:t>
            </a:r>
            <a:r>
              <a:rPr lang="en-US" sz="1600" b="1" dirty="0" err="1"/>
              <a:t>july</a:t>
            </a:r>
            <a:r>
              <a:rPr lang="en-US" sz="1600" b="1" dirty="0"/>
              <a:t> of 2014 most houses are sold. </a:t>
            </a:r>
            <a:r>
              <a:rPr lang="en-US" sz="1600" b="1" dirty="0" smtClean="0"/>
              <a:t>(2). </a:t>
            </a:r>
            <a:r>
              <a:rPr lang="en-US" sz="1600" b="1" dirty="0"/>
              <a:t>Most of the houses have 3 or 4 </a:t>
            </a:r>
            <a:r>
              <a:rPr lang="en-US" sz="1600" b="1" dirty="0" smtClean="0"/>
              <a:t>bedrooms.(3). </a:t>
            </a:r>
            <a:r>
              <a:rPr lang="en-US" sz="1600" b="1" dirty="0"/>
              <a:t>Majority of the houses have 2 bathroom’s followed by 1 &amp; </a:t>
            </a:r>
            <a:r>
              <a:rPr lang="en-US" sz="1600" b="1" dirty="0" smtClean="0"/>
              <a:t>3.(4). </a:t>
            </a:r>
            <a:r>
              <a:rPr lang="en-US" sz="1600" b="1" dirty="0"/>
              <a:t>Most houses have 1 and 2 </a:t>
            </a:r>
            <a:r>
              <a:rPr lang="en-US" sz="1600" b="1" dirty="0" smtClean="0"/>
              <a:t>floors (5). </a:t>
            </a:r>
            <a:r>
              <a:rPr lang="en-US" sz="1600" b="1" dirty="0"/>
              <a:t>Most houses don't have waterfront view, very few are </a:t>
            </a:r>
            <a:r>
              <a:rPr lang="en-US" sz="1600" b="1" dirty="0" smtClean="0"/>
              <a:t>waterfront.(6). </a:t>
            </a:r>
            <a:r>
              <a:rPr lang="en-US" sz="1600" b="1" dirty="0"/>
              <a:t>Most sights have not been </a:t>
            </a:r>
            <a:r>
              <a:rPr lang="en-US" sz="1600" b="1" dirty="0" smtClean="0"/>
              <a:t>viewed.(7). </a:t>
            </a:r>
            <a:r>
              <a:rPr lang="en-US" sz="1600" b="1" dirty="0"/>
              <a:t>Overall most houses are rated as 3 and above for its condition </a:t>
            </a:r>
            <a:r>
              <a:rPr lang="en-US" sz="1600" b="1" dirty="0" smtClean="0"/>
              <a:t>overall.(8). </a:t>
            </a:r>
            <a:r>
              <a:rPr lang="en-US" sz="1600" b="1" dirty="0"/>
              <a:t>Most of the housing unit have been given grade 7 followed by 8 &amp; </a:t>
            </a:r>
            <a:r>
              <a:rPr lang="en-US" sz="1600" b="1" dirty="0" smtClean="0"/>
              <a:t>9.(9). </a:t>
            </a:r>
            <a:r>
              <a:rPr lang="en-US" sz="1600" b="1" dirty="0"/>
              <a:t>The built year of the properties range from 1900 to 2014 and we can see upward trend with </a:t>
            </a:r>
            <a:r>
              <a:rPr lang="en-US" sz="1600" b="1" dirty="0" smtClean="0"/>
              <a:t>time.(10). </a:t>
            </a:r>
            <a:r>
              <a:rPr lang="en-US" sz="1600" b="1" dirty="0"/>
              <a:t>There is an upward trend in renovation's continuing from </a:t>
            </a:r>
            <a:r>
              <a:rPr lang="en-US" sz="1600" b="1" dirty="0" smtClean="0"/>
              <a:t>1980.(11). </a:t>
            </a:r>
            <a:r>
              <a:rPr lang="en-US" sz="1600" b="1" dirty="0"/>
              <a:t>Most properties are not furnished. </a:t>
            </a:r>
          </a:p>
          <a:p>
            <a:endParaRPr lang="en-US" dirty="0"/>
          </a:p>
        </p:txBody>
      </p:sp>
    </p:spTree>
    <p:extLst>
      <p:ext uri="{BB962C8B-B14F-4D97-AF65-F5344CB8AC3E}">
        <p14:creationId xmlns:p14="http://schemas.microsoft.com/office/powerpoint/2010/main" val="268680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www.w3.org/XML/1998/namespace"/>
    <ds:schemaRef ds:uri="http://schemas.microsoft.com/office/2006/documentManagement/types"/>
    <ds:schemaRef ds:uri="16c05727-aa75-4e4a-9b5f-8a80a1165891"/>
    <ds:schemaRef ds:uri="http://purl.org/dc/terms/"/>
    <ds:schemaRef ds:uri="http://schemas.microsoft.com/office/2006/metadata/properties"/>
    <ds:schemaRef ds:uri="71af3243-3dd4-4a8d-8c0d-dd76da1f02a5"/>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1622</Words>
  <Application>Microsoft Office PowerPoint</Application>
  <PresentationFormat>Widescreen</PresentationFormat>
  <Paragraphs>319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CiscoSans ExtraLight</vt:lpstr>
      <vt:lpstr>Gill Sans SemiBold</vt:lpstr>
      <vt:lpstr>Times New Roman</vt:lpstr>
      <vt:lpstr>Office Theme</vt:lpstr>
      <vt:lpstr>House Price Prediction</vt:lpstr>
      <vt:lpstr>Problem Statement</vt:lpstr>
      <vt:lpstr>                                                         Objective: Take advantage of all of the  feature variables available  below, use it to analyze  and predict house prices. </vt:lpstr>
      <vt:lpstr>Table : </vt:lpstr>
      <vt:lpstr>Shape of Table &amp; Info</vt:lpstr>
      <vt:lpstr>Process</vt:lpstr>
      <vt:lpstr>Analysis of Variables</vt:lpstr>
      <vt:lpstr>Analysis</vt:lpstr>
      <vt:lpstr>Analysis</vt:lpstr>
      <vt:lpstr>Analysis</vt:lpstr>
      <vt:lpstr>Analysis</vt:lpstr>
      <vt:lpstr>MODELS</vt:lpstr>
      <vt:lpstr>Insights &amp; Recommendation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2023-02-09T06:18:43Z</dcterms:created>
  <dcterms:modified xsi:type="dcterms:W3CDTF">2023-02-10T14:38:24Z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