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9" r:id="rId7"/>
    <p:sldId id="266" r:id="rId8"/>
    <p:sldId id="270" r:id="rId9"/>
    <p:sldId id="269" r:id="rId10"/>
    <p:sldId id="268" r:id="rId11"/>
    <p:sldId id="267" r:id="rId12"/>
    <p:sldId id="265" r:id="rId13"/>
    <p:sldId id="264" r:id="rId14"/>
    <p:sldId id="263" r:id="rId15"/>
    <p:sldId id="261" r:id="rId16"/>
    <p:sldId id="262" r:id="rId17"/>
    <p:sldId id="271" r:id="rId18"/>
    <p:sldId id="272" r:id="rId19"/>
    <p:sldId id="273" r:id="rId20"/>
    <p:sldId id="274" r:id="rId21"/>
    <p:sldId id="275" r:id="rId22"/>
    <p:sldId id="276" r:id="rId23"/>
    <p:sldId id="280" r:id="rId24"/>
    <p:sldId id="277" r:id="rId25"/>
    <p:sldId id="278" r:id="rId26"/>
    <p:sldId id="279" r:id="rId27"/>
    <p:sldId id="281"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80" d="100"/>
          <a:sy n="80" d="100"/>
        </p:scale>
        <p:origin x="58" y="23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04.12.2022</a:t>
            </a:fld>
            <a:endParaRPr lang="ru-RU" dirty="0"/>
          </a:p>
        </p:txBody>
      </p:sp>
      <p:sp>
        <p:nvSpPr>
          <p:cNvPr id="4" name="Footer Placeholder 3">
            <a:extLst>
              <a:ext uri="{FF2B5EF4-FFF2-40B4-BE49-F238E27FC236}">
                <a16:creationId xmlns:a16="http://schemas.microsoft.com/office/drawing/2014/main" xmlns=""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04.12.2022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xmlns=""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xmlns=""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xmlns="" id="{F56E9371-6E05-45E0-803B-4C39AC28CC69}"/>
              </a:ext>
            </a:extLst>
          </p:cNvPr>
          <p:cNvSpPr>
            <a:spLocks noGrp="1"/>
          </p:cNvSpPr>
          <p:nvPr>
            <p:ph type="title"/>
          </p:nvPr>
        </p:nvSpPr>
        <p:spPr/>
        <p:txBody>
          <a:bodyPr/>
          <a:lstStyle/>
          <a:p>
            <a:r>
              <a:rPr lang="en-US" dirty="0"/>
              <a:t>MRA Project - Milestone 2</a:t>
            </a:r>
            <a:endParaRPr lang="ru-RU" dirty="0"/>
          </a:p>
        </p:txBody>
      </p:sp>
      <p:sp>
        <p:nvSpPr>
          <p:cNvPr id="3" name="Text Placeholder 2">
            <a:extLst>
              <a:ext uri="{FF2B5EF4-FFF2-40B4-BE49-F238E27FC236}">
                <a16:creationId xmlns:a16="http://schemas.microsoft.com/office/drawing/2014/main" xmlns="" id="{E0A0FE25-038A-4A14-B11A-432FECB7FA1E}"/>
              </a:ext>
            </a:extLst>
          </p:cNvPr>
          <p:cNvSpPr>
            <a:spLocks noGrp="1"/>
          </p:cNvSpPr>
          <p:nvPr>
            <p:ph type="body" sz="quarter" idx="13"/>
          </p:nvPr>
        </p:nvSpPr>
        <p:spPr/>
        <p:txBody>
          <a:bodyPr/>
          <a:lstStyle/>
          <a:p>
            <a:r>
              <a:rPr lang="en-US" dirty="0" smtClean="0"/>
              <a:t>DATA – DATASET </a:t>
            </a:r>
          </a:p>
          <a:p>
            <a:r>
              <a:rPr lang="en-US" dirty="0" smtClean="0"/>
              <a:t>GROUP</a:t>
            </a:r>
            <a:endParaRPr lang="ru-RU" dirty="0"/>
          </a:p>
        </p:txBody>
      </p:sp>
      <p:sp>
        <p:nvSpPr>
          <p:cNvPr id="5" name="Text Placeholder 4">
            <a:extLst>
              <a:ext uri="{FF2B5EF4-FFF2-40B4-BE49-F238E27FC236}">
                <a16:creationId xmlns:a16="http://schemas.microsoft.com/office/drawing/2014/main" xmlns="" id="{030A1A89-FE18-44C6-B3EE-49541CB85077}"/>
              </a:ext>
            </a:extLst>
          </p:cNvPr>
          <p:cNvSpPr>
            <a:spLocks noGrp="1"/>
          </p:cNvSpPr>
          <p:nvPr>
            <p:ph type="body" sz="quarter" idx="20"/>
          </p:nvPr>
        </p:nvSpPr>
        <p:spPr/>
        <p:txBody>
          <a:bodyPr/>
          <a:lstStyle/>
          <a:p>
            <a:r>
              <a:rPr lang="en-US" sz="2400" b="1" dirty="0" smtClean="0">
                <a:latin typeface="Calibri" panose="020F0502020204030204" pitchFamily="34" charset="0"/>
                <a:cs typeface="Calibri" panose="020F0502020204030204" pitchFamily="34" charset="0"/>
              </a:rPr>
              <a:t>NAME – VIVEK </a:t>
            </a:r>
          </a:p>
          <a:p>
            <a:r>
              <a:rPr lang="en-US" sz="2400" b="1" dirty="0" smtClean="0">
                <a:latin typeface="Calibri" panose="020F0502020204030204" pitchFamily="34" charset="0"/>
                <a:cs typeface="Calibri" panose="020F0502020204030204" pitchFamily="34" charset="0"/>
              </a:rPr>
              <a:t>AUGUSTINE</a:t>
            </a:r>
            <a:endParaRPr lang="ru-RU" sz="2400" b="1"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xmlns="" id="{C83697A7-775B-4995-AFA7-E4B1B1C1C8F8}"/>
              </a:ext>
            </a:extLst>
          </p:cNvPr>
          <p:cNvSpPr>
            <a:spLocks noGrp="1"/>
          </p:cNvSpPr>
          <p:nvPr>
            <p:ph type="body" sz="quarter" idx="21"/>
          </p:nvPr>
        </p:nvSpPr>
        <p:spPr>
          <a:xfrm>
            <a:off x="770020" y="6102702"/>
            <a:ext cx="4367531" cy="324417"/>
          </a:xfrm>
        </p:spPr>
        <p:txBody>
          <a:bodyPr/>
          <a:lstStyle/>
          <a:p>
            <a:r>
              <a:rPr lang="en-US" dirty="0" smtClean="0"/>
              <a:t>DATE – 04/12/22</a:t>
            </a:r>
            <a:endParaRPr lang="ru-RU" dirty="0"/>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1" y="-119253"/>
            <a:ext cx="6674519" cy="1100328"/>
          </a:xfrm>
        </p:spPr>
        <p:txBody>
          <a:bodyPr>
            <a:normAutofit/>
          </a:bodyPr>
          <a:lstStyle/>
          <a:p>
            <a:r>
              <a:rPr lang="en-US" dirty="0" smtClean="0">
                <a:solidFill>
                  <a:schemeClr val="tx1"/>
                </a:solidFill>
              </a:rPr>
              <a:t>DAILY ORDER TREND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10</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6" y="819150"/>
            <a:ext cx="8743950" cy="5183222"/>
          </a:xfrm>
          <a:prstGeom prst="rect">
            <a:avLst/>
          </a:prstGeom>
          <a:ln>
            <a:solidFill>
              <a:schemeClr val="accent1"/>
            </a:solidFill>
          </a:ln>
        </p:spPr>
      </p:pic>
      <p:sp>
        <p:nvSpPr>
          <p:cNvPr id="6" name="TextBox 5"/>
          <p:cNvSpPr txBox="1"/>
          <p:nvPr/>
        </p:nvSpPr>
        <p:spPr>
          <a:xfrm>
            <a:off x="9324975" y="819150"/>
            <a:ext cx="2619375" cy="4801314"/>
          </a:xfrm>
          <a:prstGeom prst="rect">
            <a:avLst/>
          </a:prstGeom>
          <a:noFill/>
        </p:spPr>
        <p:txBody>
          <a:bodyPr wrap="square" rtlCol="0">
            <a:spAutoFit/>
          </a:bodyPr>
          <a:lstStyle/>
          <a:p>
            <a:r>
              <a:rPr lang="en-US" dirty="0" smtClean="0"/>
              <a:t>HERE, WE CAN SEE DAILY ORDER TREND WITH RESPECT TO ORDER SALES IN PARTICULAR DAY.</a:t>
            </a:r>
          </a:p>
          <a:p>
            <a:endParaRPr lang="en-US" dirty="0"/>
          </a:p>
          <a:p>
            <a:r>
              <a:rPr lang="en-US" dirty="0" smtClean="0"/>
              <a:t>TOP 3 DAYS:</a:t>
            </a:r>
          </a:p>
          <a:p>
            <a:endParaRPr lang="en-US" dirty="0"/>
          </a:p>
          <a:p>
            <a:r>
              <a:rPr lang="en-US" dirty="0" smtClean="0"/>
              <a:t>17</a:t>
            </a:r>
            <a:r>
              <a:rPr lang="en-US" baseline="30000" dirty="0" smtClean="0"/>
              <a:t>th</a:t>
            </a:r>
            <a:r>
              <a:rPr lang="en-US" dirty="0" smtClean="0"/>
              <a:t> – 910.</a:t>
            </a:r>
          </a:p>
          <a:p>
            <a:r>
              <a:rPr lang="en-US" dirty="0" smtClean="0"/>
              <a:t>6</a:t>
            </a:r>
            <a:r>
              <a:rPr lang="en-US" baseline="30000" dirty="0" smtClean="0"/>
              <a:t>th</a:t>
            </a:r>
            <a:r>
              <a:rPr lang="en-US" dirty="0" smtClean="0"/>
              <a:t> – 864.</a:t>
            </a:r>
          </a:p>
          <a:p>
            <a:r>
              <a:rPr lang="en-US" dirty="0" smtClean="0"/>
              <a:t>7</a:t>
            </a:r>
            <a:r>
              <a:rPr lang="en-US" baseline="30000" dirty="0" smtClean="0"/>
              <a:t>th</a:t>
            </a:r>
            <a:r>
              <a:rPr lang="en-US" dirty="0" smtClean="0"/>
              <a:t> – 833.</a:t>
            </a:r>
          </a:p>
          <a:p>
            <a:endParaRPr lang="en-US" dirty="0"/>
          </a:p>
          <a:p>
            <a:r>
              <a:rPr lang="en-US" dirty="0" smtClean="0"/>
              <a:t>LEAST 3 DAYS:</a:t>
            </a:r>
          </a:p>
          <a:p>
            <a:endParaRPr lang="en-US" dirty="0"/>
          </a:p>
          <a:p>
            <a:r>
              <a:rPr lang="en-US" dirty="0" smtClean="0"/>
              <a:t>28</a:t>
            </a:r>
            <a:r>
              <a:rPr lang="en-US" baseline="30000" dirty="0" smtClean="0"/>
              <a:t>TH</a:t>
            </a:r>
            <a:r>
              <a:rPr lang="en-US" dirty="0" smtClean="0"/>
              <a:t> – 363.</a:t>
            </a:r>
          </a:p>
          <a:p>
            <a:r>
              <a:rPr lang="en-US" dirty="0" smtClean="0"/>
              <a:t>10</a:t>
            </a:r>
            <a:r>
              <a:rPr lang="en-US" baseline="30000" dirty="0" smtClean="0"/>
              <a:t>TH</a:t>
            </a:r>
            <a:r>
              <a:rPr lang="en-US" dirty="0" smtClean="0"/>
              <a:t> – 414.</a:t>
            </a:r>
          </a:p>
          <a:p>
            <a:r>
              <a:rPr lang="en-US" dirty="0" smtClean="0"/>
              <a:t>31</a:t>
            </a:r>
            <a:r>
              <a:rPr lang="en-US" baseline="30000" dirty="0" smtClean="0"/>
              <a:t>ST</a:t>
            </a:r>
            <a:r>
              <a:rPr lang="en-US" dirty="0" smtClean="0"/>
              <a:t> – 463.</a:t>
            </a:r>
            <a:endParaRPr lang="en-US" dirty="0"/>
          </a:p>
        </p:txBody>
      </p:sp>
    </p:spTree>
    <p:extLst>
      <p:ext uri="{BB962C8B-B14F-4D97-AF65-F5344CB8AC3E}">
        <p14:creationId xmlns:p14="http://schemas.microsoft.com/office/powerpoint/2010/main" val="767709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1" y="71247"/>
            <a:ext cx="11179844" cy="1100328"/>
          </a:xfrm>
        </p:spPr>
        <p:txBody>
          <a:bodyPr>
            <a:normAutofit fontScale="90000"/>
          </a:bodyPr>
          <a:lstStyle/>
          <a:p>
            <a:r>
              <a:rPr lang="en-US" dirty="0" smtClean="0">
                <a:solidFill>
                  <a:schemeClr val="tx1"/>
                </a:solidFill>
              </a:rPr>
              <a:t>MONTHLY ORDER TREND ON DISTINCT COUNT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171575"/>
            <a:ext cx="8963025" cy="5041702"/>
          </a:xfrm>
          <a:prstGeom prst="rect">
            <a:avLst/>
          </a:prstGeom>
          <a:ln>
            <a:solidFill>
              <a:schemeClr val="accent1"/>
            </a:solidFill>
          </a:ln>
        </p:spPr>
      </p:pic>
      <p:sp>
        <p:nvSpPr>
          <p:cNvPr id="6" name="TextBox 5"/>
          <p:cNvSpPr txBox="1"/>
          <p:nvPr/>
        </p:nvSpPr>
        <p:spPr>
          <a:xfrm>
            <a:off x="9505950" y="1171575"/>
            <a:ext cx="2571750" cy="4247317"/>
          </a:xfrm>
          <a:prstGeom prst="rect">
            <a:avLst/>
          </a:prstGeom>
          <a:noFill/>
        </p:spPr>
        <p:txBody>
          <a:bodyPr wrap="square" rtlCol="0">
            <a:spAutoFit/>
          </a:bodyPr>
          <a:lstStyle/>
          <a:p>
            <a:r>
              <a:rPr lang="en-US" dirty="0" smtClean="0"/>
              <a:t>HERE WE CAN SEE MONTHLY ORDER TREND WITH RESPECT TO DISTINCT COUNT </a:t>
            </a:r>
          </a:p>
          <a:p>
            <a:endParaRPr lang="en-US" dirty="0"/>
          </a:p>
          <a:p>
            <a:r>
              <a:rPr lang="en-US" dirty="0" smtClean="0"/>
              <a:t>TOP 3:</a:t>
            </a:r>
          </a:p>
          <a:p>
            <a:r>
              <a:rPr lang="en-US" dirty="0" smtClean="0"/>
              <a:t>MAY 2018 – 67.</a:t>
            </a:r>
          </a:p>
          <a:p>
            <a:r>
              <a:rPr lang="en-US" dirty="0" smtClean="0"/>
              <a:t>MARCH 2019 – 66.</a:t>
            </a:r>
          </a:p>
          <a:p>
            <a:r>
              <a:rPr lang="en-US" dirty="0" smtClean="0"/>
              <a:t>MAY 2019 – 66.</a:t>
            </a:r>
          </a:p>
          <a:p>
            <a:endParaRPr lang="en-US" dirty="0"/>
          </a:p>
          <a:p>
            <a:r>
              <a:rPr lang="en-US" dirty="0" smtClean="0"/>
              <a:t>LEAST 3:</a:t>
            </a:r>
          </a:p>
          <a:p>
            <a:r>
              <a:rPr lang="en-US" dirty="0" smtClean="0"/>
              <a:t>FEB 2022 – 38.</a:t>
            </a:r>
          </a:p>
          <a:p>
            <a:r>
              <a:rPr lang="en-US" dirty="0" smtClean="0"/>
              <a:t>AUGUST 2019 – 48.</a:t>
            </a:r>
          </a:p>
          <a:p>
            <a:r>
              <a:rPr lang="en-US" dirty="0" smtClean="0"/>
              <a:t>JUNE 2019 – 49.</a:t>
            </a:r>
            <a:endParaRPr lang="en-US" dirty="0"/>
          </a:p>
        </p:txBody>
      </p:sp>
    </p:spTree>
    <p:extLst>
      <p:ext uri="{BB962C8B-B14F-4D97-AF65-F5344CB8AC3E}">
        <p14:creationId xmlns:p14="http://schemas.microsoft.com/office/powerpoint/2010/main" val="297777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9731" y="-195453"/>
            <a:ext cx="11256044" cy="1100328"/>
          </a:xfrm>
        </p:spPr>
        <p:txBody>
          <a:bodyPr>
            <a:normAutofit fontScale="90000"/>
          </a:bodyPr>
          <a:lstStyle/>
          <a:p>
            <a:r>
              <a:rPr lang="en-US" dirty="0" smtClean="0">
                <a:solidFill>
                  <a:schemeClr val="tx1"/>
                </a:solidFill>
              </a:rPr>
              <a:t>DAILY ORDER TREND ON DISTINCT COUNT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12</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904875"/>
            <a:ext cx="9062217" cy="5097497"/>
          </a:xfrm>
          <a:prstGeom prst="rect">
            <a:avLst/>
          </a:prstGeom>
          <a:ln>
            <a:solidFill>
              <a:schemeClr val="accent1"/>
            </a:solidFill>
          </a:ln>
        </p:spPr>
      </p:pic>
      <p:sp>
        <p:nvSpPr>
          <p:cNvPr id="6" name="TextBox 5"/>
          <p:cNvSpPr txBox="1"/>
          <p:nvPr/>
        </p:nvSpPr>
        <p:spPr>
          <a:xfrm>
            <a:off x="9629775" y="904875"/>
            <a:ext cx="2476500" cy="5355312"/>
          </a:xfrm>
          <a:prstGeom prst="rect">
            <a:avLst/>
          </a:prstGeom>
          <a:noFill/>
        </p:spPr>
        <p:txBody>
          <a:bodyPr wrap="square" rtlCol="0">
            <a:spAutoFit/>
          </a:bodyPr>
          <a:lstStyle/>
          <a:p>
            <a:r>
              <a:rPr lang="en-US" dirty="0" smtClean="0"/>
              <a:t>HERE WE CAN SEE DAY TO DAY ORDER TREND WITH RESPECT TO SALES OF NO OF ORDERS ON EACH DAY.</a:t>
            </a:r>
          </a:p>
          <a:p>
            <a:endParaRPr lang="en-US" dirty="0"/>
          </a:p>
          <a:p>
            <a:r>
              <a:rPr lang="en-US" dirty="0" smtClean="0"/>
              <a:t>TOP 3:</a:t>
            </a:r>
          </a:p>
          <a:p>
            <a:endParaRPr lang="en-US" dirty="0" smtClean="0"/>
          </a:p>
          <a:p>
            <a:r>
              <a:rPr lang="en-US" dirty="0"/>
              <a:t>17</a:t>
            </a:r>
            <a:r>
              <a:rPr lang="en-US" baseline="30000" dirty="0"/>
              <a:t>th</a:t>
            </a:r>
            <a:r>
              <a:rPr lang="en-US" dirty="0"/>
              <a:t> – </a:t>
            </a:r>
            <a:r>
              <a:rPr lang="en-US" dirty="0" smtClean="0"/>
              <a:t>49.</a:t>
            </a:r>
            <a:endParaRPr lang="en-US" dirty="0"/>
          </a:p>
          <a:p>
            <a:r>
              <a:rPr lang="en-US" dirty="0"/>
              <a:t>6</a:t>
            </a:r>
            <a:r>
              <a:rPr lang="en-US" baseline="30000" dirty="0"/>
              <a:t>th</a:t>
            </a:r>
            <a:r>
              <a:rPr lang="en-US" dirty="0"/>
              <a:t> – </a:t>
            </a:r>
            <a:r>
              <a:rPr lang="en-US" dirty="0" smtClean="0"/>
              <a:t>45.</a:t>
            </a:r>
            <a:endParaRPr lang="en-US" dirty="0"/>
          </a:p>
          <a:p>
            <a:r>
              <a:rPr lang="en-US" dirty="0"/>
              <a:t>7</a:t>
            </a:r>
            <a:r>
              <a:rPr lang="en-US" baseline="30000" dirty="0"/>
              <a:t>th</a:t>
            </a:r>
            <a:r>
              <a:rPr lang="en-US" dirty="0"/>
              <a:t> – </a:t>
            </a:r>
            <a:r>
              <a:rPr lang="en-US" dirty="0" smtClean="0"/>
              <a:t>45.</a:t>
            </a:r>
            <a:endParaRPr lang="en-US" dirty="0"/>
          </a:p>
          <a:p>
            <a:endParaRPr lang="en-US" dirty="0"/>
          </a:p>
          <a:p>
            <a:r>
              <a:rPr lang="en-US" dirty="0"/>
              <a:t>LEAST 3 DAYS:</a:t>
            </a:r>
          </a:p>
          <a:p>
            <a:endParaRPr lang="en-US" dirty="0"/>
          </a:p>
          <a:p>
            <a:r>
              <a:rPr lang="en-US" dirty="0"/>
              <a:t>31</a:t>
            </a:r>
            <a:r>
              <a:rPr lang="en-US" baseline="30000" dirty="0"/>
              <a:t>ST</a:t>
            </a:r>
            <a:r>
              <a:rPr lang="en-US" dirty="0"/>
              <a:t> – </a:t>
            </a:r>
            <a:r>
              <a:rPr lang="en-US" dirty="0" smtClean="0"/>
              <a:t>24.</a:t>
            </a:r>
          </a:p>
          <a:p>
            <a:r>
              <a:rPr lang="en-US" dirty="0" smtClean="0"/>
              <a:t>28</a:t>
            </a:r>
            <a:r>
              <a:rPr lang="en-US" baseline="30000" dirty="0" smtClean="0"/>
              <a:t>TH</a:t>
            </a:r>
            <a:r>
              <a:rPr lang="en-US" dirty="0" smtClean="0"/>
              <a:t> </a:t>
            </a:r>
            <a:r>
              <a:rPr lang="en-US" dirty="0"/>
              <a:t>– </a:t>
            </a:r>
            <a:r>
              <a:rPr lang="en-US" dirty="0" smtClean="0"/>
              <a:t>24.</a:t>
            </a:r>
            <a:endParaRPr lang="en-US" dirty="0"/>
          </a:p>
          <a:p>
            <a:r>
              <a:rPr lang="en-US" dirty="0" smtClean="0"/>
              <a:t>24</a:t>
            </a:r>
            <a:r>
              <a:rPr lang="en-US" baseline="30000" dirty="0" smtClean="0"/>
              <a:t>TH</a:t>
            </a:r>
            <a:r>
              <a:rPr lang="en-US" dirty="0" smtClean="0"/>
              <a:t> </a:t>
            </a:r>
            <a:r>
              <a:rPr lang="en-US" dirty="0"/>
              <a:t>– </a:t>
            </a:r>
            <a:r>
              <a:rPr lang="en-US" dirty="0" smtClean="0"/>
              <a:t>28.</a:t>
            </a:r>
            <a:endParaRPr lang="en-US" dirty="0"/>
          </a:p>
          <a:p>
            <a:endParaRPr lang="en-US" dirty="0"/>
          </a:p>
        </p:txBody>
      </p:sp>
    </p:spTree>
    <p:extLst>
      <p:ext uri="{BB962C8B-B14F-4D97-AF65-F5344CB8AC3E}">
        <p14:creationId xmlns:p14="http://schemas.microsoft.com/office/powerpoint/2010/main" val="3130338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fontScale="90000"/>
          </a:bodyPr>
          <a:lstStyle/>
          <a:p>
            <a:r>
              <a:rPr lang="en-US" dirty="0" smtClean="0">
                <a:solidFill>
                  <a:schemeClr val="tx1"/>
                </a:solidFill>
              </a:rPr>
              <a:t>INFRENCES FROM THE ABOVE ANALYSIS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13</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pPr marL="457200" indent="-457200">
              <a:buFont typeface="Arial" panose="020B0604020202020204" pitchFamily="34" charset="0"/>
              <a:buChar char="•"/>
            </a:pPr>
            <a:r>
              <a:rPr lang="en-US" sz="2800" dirty="0" smtClean="0">
                <a:solidFill>
                  <a:schemeClr val="tx1"/>
                </a:solidFill>
              </a:rPr>
              <a:t>In </a:t>
            </a:r>
            <a:r>
              <a:rPr lang="en-US" sz="2800" dirty="0">
                <a:solidFill>
                  <a:schemeClr val="tx1"/>
                </a:solidFill>
              </a:rPr>
              <a:t>the </a:t>
            </a:r>
            <a:r>
              <a:rPr lang="en-US" sz="2800" dirty="0" smtClean="0">
                <a:solidFill>
                  <a:schemeClr val="tx1"/>
                </a:solidFill>
              </a:rPr>
              <a:t>year 2018</a:t>
            </a:r>
            <a:r>
              <a:rPr lang="en-US" sz="2800" dirty="0">
                <a:solidFill>
                  <a:schemeClr val="tx1"/>
                </a:solidFill>
              </a:rPr>
              <a:t>, </a:t>
            </a:r>
            <a:r>
              <a:rPr lang="en-US" sz="2800" dirty="0" smtClean="0">
                <a:solidFill>
                  <a:schemeClr val="tx1"/>
                </a:solidFill>
              </a:rPr>
              <a:t>number of orders </a:t>
            </a:r>
            <a:r>
              <a:rPr lang="en-US" sz="2800" dirty="0">
                <a:solidFill>
                  <a:schemeClr val="tx1"/>
                </a:solidFill>
              </a:rPr>
              <a:t>are the highest</a:t>
            </a:r>
            <a:r>
              <a:rPr lang="en-US" sz="2800" dirty="0" smtClean="0">
                <a:solidFill>
                  <a:schemeClr val="tx1"/>
                </a:solidFill>
              </a:rPr>
              <a:t>. In </a:t>
            </a:r>
            <a:r>
              <a:rPr lang="en-US" sz="2800" dirty="0">
                <a:solidFill>
                  <a:schemeClr val="tx1"/>
                </a:solidFill>
              </a:rPr>
              <a:t>2020, the data available is only for 2 months hence the number of orders are less compared to the other two years ( 2018,2019)</a:t>
            </a:r>
          </a:p>
          <a:p>
            <a:pPr marL="457200" indent="-457200">
              <a:buFont typeface="Arial" panose="020B0604020202020204" pitchFamily="34" charset="0"/>
              <a:buChar char="•"/>
            </a:pPr>
            <a:r>
              <a:rPr lang="en-US" sz="2800" dirty="0" smtClean="0">
                <a:solidFill>
                  <a:schemeClr val="tx1"/>
                </a:solidFill>
              </a:rPr>
              <a:t>There is no trend and seasonality available in the data provided</a:t>
            </a:r>
            <a:r>
              <a:rPr lang="en-US" sz="2800" dirty="0">
                <a:solidFill>
                  <a:schemeClr val="tx1"/>
                </a:solidFill>
              </a:rPr>
              <a:t>.</a:t>
            </a:r>
          </a:p>
          <a:p>
            <a:pPr marL="457200" indent="-457200">
              <a:buFont typeface="Arial" panose="020B0604020202020204" pitchFamily="34" charset="0"/>
              <a:buChar char="•"/>
            </a:pPr>
            <a:r>
              <a:rPr lang="en-US" sz="2800" dirty="0" smtClean="0">
                <a:solidFill>
                  <a:schemeClr val="tx1"/>
                </a:solidFill>
              </a:rPr>
              <a:t>Orders made during mid of the month </a:t>
            </a:r>
            <a:r>
              <a:rPr lang="en-US" sz="2800" dirty="0">
                <a:solidFill>
                  <a:schemeClr val="tx1"/>
                </a:solidFill>
              </a:rPr>
              <a:t>are </a:t>
            </a:r>
            <a:r>
              <a:rPr lang="en-US" sz="2800" dirty="0" smtClean="0">
                <a:solidFill>
                  <a:schemeClr val="tx1"/>
                </a:solidFill>
              </a:rPr>
              <a:t>high and less </a:t>
            </a:r>
            <a:r>
              <a:rPr lang="en-US" sz="2800" dirty="0">
                <a:solidFill>
                  <a:schemeClr val="tx1"/>
                </a:solidFill>
              </a:rPr>
              <a:t>during the beginning of the month</a:t>
            </a:r>
            <a:r>
              <a:rPr lang="en-US" sz="2800" dirty="0" smtClean="0">
                <a:solidFill>
                  <a:schemeClr val="tx1"/>
                </a:solidFill>
              </a:rPr>
              <a:t>.</a:t>
            </a:r>
          </a:p>
          <a:p>
            <a:pPr marL="457200" indent="-457200">
              <a:buFont typeface="Arial" panose="020B0604020202020204" pitchFamily="34" charset="0"/>
              <a:buChar char="•"/>
            </a:pPr>
            <a:r>
              <a:rPr lang="en-US" sz="2800" dirty="0" smtClean="0">
                <a:solidFill>
                  <a:schemeClr val="tx1"/>
                </a:solidFill>
              </a:rPr>
              <a:t>Q1 </a:t>
            </a:r>
            <a:r>
              <a:rPr lang="en-US" sz="2800" dirty="0">
                <a:solidFill>
                  <a:schemeClr val="tx1"/>
                </a:solidFill>
              </a:rPr>
              <a:t>of 2019 and Q3 of 2018 has the highest number of orders.</a:t>
            </a:r>
          </a:p>
          <a:p>
            <a:pPr marL="457200" indent="-457200">
              <a:buFont typeface="Arial" panose="020B0604020202020204" pitchFamily="34" charset="0"/>
              <a:buChar char="•"/>
            </a:pPr>
            <a:r>
              <a:rPr lang="en-US" sz="2800" dirty="0" smtClean="0">
                <a:solidFill>
                  <a:schemeClr val="tx1"/>
                </a:solidFill>
              </a:rPr>
              <a:t>Q1 </a:t>
            </a:r>
            <a:r>
              <a:rPr lang="en-US" sz="2800" dirty="0">
                <a:solidFill>
                  <a:schemeClr val="tx1"/>
                </a:solidFill>
              </a:rPr>
              <a:t>of 2020 has the lowest number of orders since the data available is only for two months.</a:t>
            </a:r>
          </a:p>
          <a:p>
            <a:pPr marL="457200" indent="-457200">
              <a:buFont typeface="Arial" panose="020B0604020202020204" pitchFamily="34" charset="0"/>
              <a:buChar char="•"/>
            </a:pPr>
            <a:endParaRPr lang="en-US" sz="28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866245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fontScale="90000"/>
          </a:bodyPr>
          <a:lstStyle/>
          <a:p>
            <a:r>
              <a:rPr lang="en-US" dirty="0">
                <a:solidFill>
                  <a:schemeClr val="tx1"/>
                </a:solidFill>
              </a:rPr>
              <a:t>Market Basket Analysis (Association Rules)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14</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r>
              <a:rPr lang="en-US" sz="3200" dirty="0">
                <a:solidFill>
                  <a:schemeClr val="tx1"/>
                </a:solidFill>
              </a:rPr>
              <a:t>Market basket analysis is a data mining technique used by retailers to increase sales by better understanding customer purchasing patterns. It involves analyzing large data sets, such as purchase history, to reveal product groupings, as well as products that are likely to be purchased together</a:t>
            </a:r>
            <a:r>
              <a:rPr lang="en-US" sz="3200" dirty="0" smtClean="0">
                <a:solidFill>
                  <a:schemeClr val="tx1"/>
                </a:solidFill>
              </a:rPr>
              <a:t>.</a:t>
            </a:r>
            <a:r>
              <a:rPr lang="en-US" sz="3200" dirty="0"/>
              <a:t> </a:t>
            </a:r>
            <a:r>
              <a:rPr lang="en-US" sz="3200" dirty="0">
                <a:solidFill>
                  <a:schemeClr val="tx1"/>
                </a:solidFill>
              </a:rPr>
              <a:t>For example, people who buy green tea are also likely to buy honey. So Market Basket Analysis would quantitatively establish that there is a relationship between Green Tea and Honey.</a:t>
            </a:r>
            <a:endParaRPr lang="en-US" sz="3200" dirty="0">
              <a:solidFill>
                <a:schemeClr val="tx1"/>
              </a:solidFill>
            </a:endParaRPr>
          </a:p>
        </p:txBody>
      </p:sp>
    </p:spTree>
    <p:extLst>
      <p:ext uri="{BB962C8B-B14F-4D97-AF65-F5344CB8AC3E}">
        <p14:creationId xmlns:p14="http://schemas.microsoft.com/office/powerpoint/2010/main" val="3389257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dirty="0" smtClean="0">
                <a:solidFill>
                  <a:schemeClr val="tx1"/>
                </a:solidFill>
              </a:rPr>
              <a:t>SUPPORT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15</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fontScale="92500" lnSpcReduction="10000"/>
          </a:bodyPr>
          <a:lstStyle/>
          <a:p>
            <a:r>
              <a:rPr lang="en-US" sz="2800" dirty="0">
                <a:solidFill>
                  <a:schemeClr val="tx1"/>
                </a:solidFill>
              </a:rPr>
              <a:t>This measure gives an idea of how frequent an </a:t>
            </a:r>
            <a:r>
              <a:rPr lang="en-US" sz="2800" dirty="0" err="1">
                <a:solidFill>
                  <a:schemeClr val="tx1"/>
                </a:solidFill>
              </a:rPr>
              <a:t>itemset</a:t>
            </a:r>
            <a:r>
              <a:rPr lang="en-US" sz="2800" i="1" dirty="0">
                <a:solidFill>
                  <a:schemeClr val="tx1"/>
                </a:solidFill>
              </a:rPr>
              <a:t> </a:t>
            </a:r>
            <a:r>
              <a:rPr lang="en-US" sz="2800" dirty="0">
                <a:solidFill>
                  <a:schemeClr val="tx1"/>
                </a:solidFill>
              </a:rPr>
              <a:t>is in all the transactions. </a:t>
            </a:r>
            <a:endParaRPr lang="en-US" sz="2800" dirty="0" smtClean="0">
              <a:solidFill>
                <a:schemeClr val="tx1"/>
              </a:solidFill>
            </a:endParaRPr>
          </a:p>
          <a:p>
            <a:endParaRPr lang="en-US" sz="2800" dirty="0" smtClean="0">
              <a:solidFill>
                <a:schemeClr val="tx1"/>
              </a:solidFill>
            </a:endParaRPr>
          </a:p>
          <a:p>
            <a:endParaRPr lang="en-US" sz="2800" dirty="0">
              <a:solidFill>
                <a:schemeClr val="tx1"/>
              </a:solidFill>
            </a:endParaRPr>
          </a:p>
          <a:p>
            <a:endParaRPr lang="en-US" sz="2800" dirty="0" smtClean="0">
              <a:solidFill>
                <a:schemeClr val="tx1"/>
              </a:solidFill>
            </a:endParaRPr>
          </a:p>
          <a:p>
            <a:r>
              <a:rPr lang="en-US" sz="2800" dirty="0">
                <a:solidFill>
                  <a:schemeClr val="tx1"/>
                </a:solidFill>
              </a:rPr>
              <a:t>Value of support helps us identify the rules worth considering for further analysis. For example, one might want to consider only the </a:t>
            </a:r>
            <a:r>
              <a:rPr lang="en-US" sz="2800" dirty="0" err="1">
                <a:solidFill>
                  <a:schemeClr val="tx1"/>
                </a:solidFill>
              </a:rPr>
              <a:t>itemsets</a:t>
            </a:r>
            <a:r>
              <a:rPr lang="en-US" sz="2800" dirty="0">
                <a:solidFill>
                  <a:schemeClr val="tx1"/>
                </a:solidFill>
              </a:rPr>
              <a:t> which occur at least 50 times out of a total of 10,000 transactions i.e. support = 0.005. If an </a:t>
            </a:r>
            <a:r>
              <a:rPr lang="en-US" sz="2800" dirty="0" err="1">
                <a:solidFill>
                  <a:schemeClr val="tx1"/>
                </a:solidFill>
              </a:rPr>
              <a:t>itemset</a:t>
            </a:r>
            <a:r>
              <a:rPr lang="en-US" sz="2800" dirty="0">
                <a:solidFill>
                  <a:schemeClr val="tx1"/>
                </a:solidFill>
              </a:rPr>
              <a:t> happens to have a very low support, we do not have enough information on the relationship between its items and hence no conclusions can be drawn from such a rule.</a:t>
            </a:r>
            <a:endParaRPr lang="en-US" sz="28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961" y="3195563"/>
            <a:ext cx="5306030" cy="658880"/>
          </a:xfrm>
          <a:prstGeom prst="rect">
            <a:avLst/>
          </a:prstGeom>
        </p:spPr>
      </p:pic>
    </p:spTree>
    <p:extLst>
      <p:ext uri="{BB962C8B-B14F-4D97-AF65-F5344CB8AC3E}">
        <p14:creationId xmlns:p14="http://schemas.microsoft.com/office/powerpoint/2010/main" val="4016793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dirty="0" smtClean="0">
                <a:solidFill>
                  <a:schemeClr val="tx1"/>
                </a:solidFill>
              </a:rPr>
              <a:t>Confidence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16</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lnSpcReduction="10000"/>
          </a:bodyPr>
          <a:lstStyle/>
          <a:p>
            <a:r>
              <a:rPr lang="en-US" sz="2800" dirty="0">
                <a:solidFill>
                  <a:schemeClr val="tx1"/>
                </a:solidFill>
              </a:rPr>
              <a:t>This measure defines the likeliness of occurrence of consequent on the cart </a:t>
            </a:r>
            <a:r>
              <a:rPr lang="en-US" sz="2800" dirty="0" smtClean="0">
                <a:solidFill>
                  <a:schemeClr val="tx1"/>
                </a:solidFill>
              </a:rPr>
              <a:t>given </a:t>
            </a:r>
            <a:r>
              <a:rPr lang="en-US" sz="2800" dirty="0">
                <a:solidFill>
                  <a:schemeClr val="tx1"/>
                </a:solidFill>
              </a:rPr>
              <a:t>that the cart already has the antecedents</a:t>
            </a:r>
            <a:r>
              <a:rPr lang="en-US" sz="2800" dirty="0" smtClean="0">
                <a:solidFill>
                  <a:schemeClr val="tx1"/>
                </a:solidFill>
              </a:rPr>
              <a:t>.</a:t>
            </a:r>
          </a:p>
          <a:p>
            <a:endParaRPr lang="en-US" sz="2800" dirty="0">
              <a:solidFill>
                <a:schemeClr val="tx1"/>
              </a:solidFill>
            </a:endParaRPr>
          </a:p>
          <a:p>
            <a:endParaRPr lang="en-US" sz="2800" dirty="0" smtClean="0">
              <a:solidFill>
                <a:schemeClr val="tx1"/>
              </a:solidFill>
            </a:endParaRPr>
          </a:p>
          <a:p>
            <a:endParaRPr lang="en-US" sz="2800" dirty="0">
              <a:solidFill>
                <a:schemeClr val="tx1"/>
              </a:solidFill>
            </a:endParaRPr>
          </a:p>
          <a:p>
            <a:r>
              <a:rPr lang="en-US" sz="2800" dirty="0">
                <a:solidFill>
                  <a:schemeClr val="tx1"/>
                </a:solidFill>
              </a:rPr>
              <a:t>Technically, confidence is the conditional probability of occurrence of consequent given the antecedent</a:t>
            </a:r>
            <a:r>
              <a:rPr lang="en-US" sz="2800" dirty="0" smtClean="0">
                <a:solidFill>
                  <a:schemeClr val="tx1"/>
                </a:solidFill>
              </a:rPr>
              <a:t>.</a:t>
            </a:r>
            <a:r>
              <a:rPr lang="en-US" sz="2800" i="1" dirty="0">
                <a:solidFill>
                  <a:schemeClr val="tx1"/>
                </a:solidFill>
              </a:rPr>
              <a:t> </a:t>
            </a:r>
            <a:r>
              <a:rPr lang="en-US" sz="2800" dirty="0">
                <a:solidFill>
                  <a:schemeClr val="tx1"/>
                </a:solidFill>
              </a:rPr>
              <a:t>It does not matter what you have in the antecedent for such a frequent consequent. The confidence for an association rule having a very frequent consequent will always be high.</a:t>
            </a:r>
            <a:endParaRPr lang="en-US" sz="28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577" y="2990660"/>
            <a:ext cx="6258798" cy="1352739"/>
          </a:xfrm>
          <a:prstGeom prst="rect">
            <a:avLst/>
          </a:prstGeom>
        </p:spPr>
      </p:pic>
    </p:spTree>
    <p:extLst>
      <p:ext uri="{BB962C8B-B14F-4D97-AF65-F5344CB8AC3E}">
        <p14:creationId xmlns:p14="http://schemas.microsoft.com/office/powerpoint/2010/main" val="691993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fontScale="90000"/>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Lift</a:t>
            </a:r>
            <a:r>
              <a:rPr lang="en-US" dirty="0">
                <a:solidFill>
                  <a:schemeClr val="tx1"/>
                </a:solidFill>
              </a:rPr>
              <a:t/>
            </a:r>
            <a:br>
              <a:rPr lang="en-US" dirty="0">
                <a:solidFill>
                  <a:schemeClr val="tx1"/>
                </a:solidFill>
              </a:rPr>
            </a:b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17</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r>
              <a:rPr lang="en-US" sz="2800" dirty="0">
                <a:solidFill>
                  <a:schemeClr val="tx1"/>
                </a:solidFill>
              </a:rPr>
              <a:t>Lift controls for the </a:t>
            </a:r>
            <a:r>
              <a:rPr lang="en-US" sz="2800" i="1" dirty="0">
                <a:solidFill>
                  <a:schemeClr val="tx1"/>
                </a:solidFill>
              </a:rPr>
              <a:t>support </a:t>
            </a:r>
            <a:r>
              <a:rPr lang="en-US" sz="2800" dirty="0">
                <a:solidFill>
                  <a:schemeClr val="tx1"/>
                </a:solidFill>
              </a:rPr>
              <a:t>(frequency) of consequent while calculating the conditional probability of occurrence of {Y} given {X</a:t>
            </a:r>
            <a:r>
              <a:rPr lang="en-US" sz="2800" dirty="0" smtClean="0">
                <a:solidFill>
                  <a:schemeClr val="tx1"/>
                </a:solidFill>
              </a:rPr>
              <a:t>}.</a:t>
            </a:r>
          </a:p>
          <a:p>
            <a:endParaRPr lang="en-US" sz="2800" dirty="0">
              <a:solidFill>
                <a:schemeClr val="tx1"/>
              </a:solidFill>
            </a:endParaRPr>
          </a:p>
          <a:p>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In </a:t>
            </a:r>
            <a:r>
              <a:rPr lang="en-US" sz="2800" dirty="0">
                <a:solidFill>
                  <a:schemeClr val="tx1"/>
                </a:solidFill>
              </a:rPr>
              <a:t>cases where {X} actually leads to {Y} on the cart, value of lift will be greater than 1</a:t>
            </a:r>
            <a:r>
              <a:rPr lang="en-US" sz="2800" dirty="0" smtClean="0">
                <a:solidFill>
                  <a:schemeClr val="tx1"/>
                </a:solidFill>
              </a:rPr>
              <a:t>.</a:t>
            </a:r>
            <a:r>
              <a:rPr lang="en-US" sz="2800" i="1" dirty="0">
                <a:solidFill>
                  <a:schemeClr val="tx1"/>
                </a:solidFill>
              </a:rPr>
              <a:t> Lift </a:t>
            </a:r>
            <a:r>
              <a:rPr lang="en-US" sz="2800" dirty="0">
                <a:solidFill>
                  <a:schemeClr val="tx1"/>
                </a:solidFill>
              </a:rPr>
              <a:t>is the measure that will help store managers to decide product placements on aisle.</a:t>
            </a:r>
            <a:endParaRPr lang="en-US" sz="2800" dirty="0" smtClean="0">
              <a:solidFill>
                <a:schemeClr val="tx1"/>
              </a:solidFill>
            </a:endParaRPr>
          </a:p>
          <a:p>
            <a:endParaRPr lang="en-US" sz="2800" dirty="0">
              <a:solidFill>
                <a:schemeClr val="tx1"/>
              </a:solidFill>
            </a:endParaRPr>
          </a:p>
          <a:p>
            <a:endParaRPr lang="en-US" sz="2800" dirty="0" smtClean="0">
              <a:solidFill>
                <a:schemeClr val="tx1"/>
              </a:solidFill>
            </a:endParaRPr>
          </a:p>
          <a:p>
            <a:endParaRPr lang="en-US" sz="28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180" y="3276508"/>
            <a:ext cx="8173591" cy="1314633"/>
          </a:xfrm>
          <a:prstGeom prst="rect">
            <a:avLst/>
          </a:prstGeom>
        </p:spPr>
      </p:pic>
    </p:spTree>
    <p:extLst>
      <p:ext uri="{BB962C8B-B14F-4D97-AF65-F5344CB8AC3E}">
        <p14:creationId xmlns:p14="http://schemas.microsoft.com/office/powerpoint/2010/main" val="229570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b="0" dirty="0">
                <a:solidFill>
                  <a:schemeClr val="tx1"/>
                </a:solidFill>
              </a:rPr>
              <a:t> </a:t>
            </a:r>
            <a:r>
              <a:rPr lang="en-US" dirty="0">
                <a:solidFill>
                  <a:schemeClr val="tx1"/>
                </a:solidFill>
              </a:rPr>
              <a:t>KNIME workflow Image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18</a:t>
            </a:fld>
            <a:endParaRPr lang="ru-RU"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34" t="1169" r="-1434" b="-908"/>
          <a:stretch/>
        </p:blipFill>
        <p:spPr>
          <a:xfrm>
            <a:off x="914400" y="2143125"/>
            <a:ext cx="9786667" cy="4400549"/>
          </a:xfrm>
          <a:prstGeom prst="rect">
            <a:avLst/>
          </a:prstGeom>
          <a:ln>
            <a:solidFill>
              <a:schemeClr val="accent1"/>
            </a:solidFill>
          </a:ln>
        </p:spPr>
      </p:pic>
    </p:spTree>
    <p:extLst>
      <p:ext uri="{BB962C8B-B14F-4D97-AF65-F5344CB8AC3E}">
        <p14:creationId xmlns:p14="http://schemas.microsoft.com/office/powerpoint/2010/main" val="2667396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57175" y="0"/>
            <a:ext cx="11934825" cy="581025"/>
          </a:xfrm>
        </p:spPr>
        <p:txBody>
          <a:bodyPr>
            <a:normAutofit fontScale="90000"/>
          </a:bodyPr>
          <a:lstStyle/>
          <a:p>
            <a:r>
              <a:rPr lang="en-US" sz="4400" dirty="0" smtClean="0">
                <a:solidFill>
                  <a:schemeClr val="tx1"/>
                </a:solidFill>
              </a:rPr>
              <a:t>ASSOCIATIONS IN A TABULAR MANNER</a:t>
            </a:r>
            <a:endParaRPr lang="en-US" sz="4400"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19</a:t>
            </a:fld>
            <a:endParaRPr lang="ru-RU"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4" b="6422"/>
          <a:stretch/>
        </p:blipFill>
        <p:spPr>
          <a:xfrm>
            <a:off x="0" y="548640"/>
            <a:ext cx="12192000" cy="6305550"/>
          </a:xfrm>
          <a:prstGeom prst="rect">
            <a:avLst/>
          </a:prstGeom>
        </p:spPr>
      </p:pic>
    </p:spTree>
    <p:extLst>
      <p:ext uri="{BB962C8B-B14F-4D97-AF65-F5344CB8AC3E}">
        <p14:creationId xmlns:p14="http://schemas.microsoft.com/office/powerpoint/2010/main" val="2074198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1" y="880872"/>
            <a:ext cx="5236244" cy="1100328"/>
          </a:xfrm>
        </p:spPr>
        <p:txBody>
          <a:bodyPr/>
          <a:lstStyle/>
          <a:p>
            <a:r>
              <a:rPr lang="en-US" dirty="0">
                <a:solidFill>
                  <a:schemeClr val="tx1"/>
                </a:solidFill>
              </a:rPr>
              <a:t>CONTENT</a:t>
            </a:r>
          </a:p>
        </p:txBody>
      </p:sp>
      <p:sp>
        <p:nvSpPr>
          <p:cNvPr id="4" name="Slide Number Placeholder 3"/>
          <p:cNvSpPr>
            <a:spLocks noGrp="1"/>
          </p:cNvSpPr>
          <p:nvPr>
            <p:ph type="sldNum" sz="quarter" idx="10"/>
          </p:nvPr>
        </p:nvSpPr>
        <p:spPr/>
        <p:txBody>
          <a:bodyPr/>
          <a:lstStyle/>
          <a:p>
            <a:fld id="{D495E168-DA5E-4888-8D8A-92B118324C14}" type="slidenum">
              <a:rPr lang="ru-RU" smtClean="0"/>
              <a:pPr/>
              <a:t>2</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fontScale="77500" lnSpcReduction="20000"/>
          </a:bodyPr>
          <a:lstStyle/>
          <a:p>
            <a:pPr marL="342900" indent="-342900">
              <a:buFont typeface="Arial" panose="020B0604020202020204" pitchFamily="34" charset="0"/>
              <a:buChar char="•"/>
            </a:pPr>
            <a:r>
              <a:rPr lang="en-US" b="1" dirty="0">
                <a:solidFill>
                  <a:schemeClr val="tx1"/>
                </a:solidFill>
              </a:rPr>
              <a:t>Exploratory Analysis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Exploratory Analysis of data &amp; an executive summary (in PPT) of your top findings, supported by graphs.</a:t>
            </a:r>
          </a:p>
          <a:p>
            <a:pPr marL="342900" indent="-342900">
              <a:buFont typeface="Arial" panose="020B0604020202020204" pitchFamily="34" charset="0"/>
              <a:buChar char="•"/>
            </a:pPr>
            <a:r>
              <a:rPr lang="en-US" dirty="0">
                <a:solidFill>
                  <a:schemeClr val="tx1"/>
                </a:solidFill>
              </a:rPr>
              <a:t>Are there trends across months/years/quarters/days etc. that you are able to notice?</a:t>
            </a:r>
          </a:p>
          <a:p>
            <a:pPr marL="342900" indent="-342900">
              <a:buFont typeface="Arial" panose="020B0604020202020204" pitchFamily="34" charset="0"/>
              <a:buChar char="•"/>
            </a:pPr>
            <a:r>
              <a:rPr lang="en-US" b="1" dirty="0">
                <a:solidFill>
                  <a:schemeClr val="tx1"/>
                </a:solidFill>
              </a:rPr>
              <a:t>Use of Market Basket Analysis (Association Rules)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Write Something about the association rules and their relevance in this case</a:t>
            </a:r>
          </a:p>
          <a:p>
            <a:pPr marL="342900" indent="-342900">
              <a:buFont typeface="Arial" panose="020B0604020202020204" pitchFamily="34" charset="0"/>
              <a:buChar char="•"/>
            </a:pPr>
            <a:r>
              <a:rPr lang="en-US" dirty="0">
                <a:solidFill>
                  <a:schemeClr val="tx1"/>
                </a:solidFill>
              </a:rPr>
              <a:t>Add KNIME workflow Image </a:t>
            </a:r>
          </a:p>
          <a:p>
            <a:pPr marL="342900" indent="-342900">
              <a:buFont typeface="Arial" panose="020B0604020202020204" pitchFamily="34" charset="0"/>
              <a:buChar char="•"/>
            </a:pPr>
            <a:r>
              <a:rPr lang="en-US" dirty="0">
                <a:solidFill>
                  <a:schemeClr val="tx1"/>
                </a:solidFill>
              </a:rPr>
              <a:t>Write about threshold values of Support and Confidence</a:t>
            </a:r>
          </a:p>
          <a:p>
            <a:pPr marL="342900" indent="-342900">
              <a:buFont typeface="Arial" panose="020B0604020202020204" pitchFamily="34" charset="0"/>
              <a:buChar char="•"/>
            </a:pPr>
            <a:r>
              <a:rPr lang="en-US" b="1" dirty="0">
                <a:solidFill>
                  <a:schemeClr val="tx1"/>
                </a:solidFill>
              </a:rPr>
              <a:t>Associations Identified </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Put the associations in a tabular manner</a:t>
            </a:r>
          </a:p>
          <a:p>
            <a:pPr marL="342900" indent="-342900">
              <a:buFont typeface="Arial" panose="020B0604020202020204" pitchFamily="34" charset="0"/>
              <a:buChar char="•"/>
            </a:pPr>
            <a:r>
              <a:rPr lang="en-US" dirty="0">
                <a:solidFill>
                  <a:schemeClr val="tx1"/>
                </a:solidFill>
              </a:rPr>
              <a:t>Explain about support, confidence, &amp; lift values that are calculated                                 </a:t>
            </a:r>
          </a:p>
          <a:p>
            <a:pPr marL="342900" indent="-342900">
              <a:buFont typeface="Arial" panose="020B0604020202020204" pitchFamily="34" charset="0"/>
              <a:buChar char="•"/>
            </a:pPr>
            <a:r>
              <a:rPr lang="en-US" b="1" dirty="0">
                <a:solidFill>
                  <a:schemeClr val="tx1"/>
                </a:solidFill>
              </a:rPr>
              <a:t>A suggestion of Possible Combos with Lucrative Offers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Write recommendations</a:t>
            </a:r>
          </a:p>
          <a:p>
            <a:pPr marL="342900" indent="-342900">
              <a:buFont typeface="Arial" panose="020B0604020202020204" pitchFamily="34" charset="0"/>
              <a:buChar char="•"/>
            </a:pPr>
            <a:r>
              <a:rPr lang="en-US" dirty="0">
                <a:solidFill>
                  <a:schemeClr val="tx1"/>
                </a:solidFill>
              </a:rPr>
              <a:t>Make discount offers or combos (or buy two get one free) based on the associations and your experience</a:t>
            </a:r>
            <a:r>
              <a:rPr lang="en-US" dirty="0"/>
              <a:t> </a:t>
            </a:r>
          </a:p>
          <a:p>
            <a:endParaRPr lang="en-US" dirty="0">
              <a:noFill/>
            </a:endParaRPr>
          </a:p>
        </p:txBody>
      </p:sp>
    </p:spTree>
    <p:extLst>
      <p:ext uri="{BB962C8B-B14F-4D97-AF65-F5344CB8AC3E}">
        <p14:creationId xmlns:p14="http://schemas.microsoft.com/office/powerpoint/2010/main" val="222868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64505" y="0"/>
            <a:ext cx="10817893" cy="1100328"/>
          </a:xfrm>
        </p:spPr>
        <p:txBody>
          <a:bodyPr>
            <a:normAutofit fontScale="90000"/>
          </a:bodyPr>
          <a:lstStyle/>
          <a:p>
            <a:r>
              <a:rPr lang="en-US" dirty="0">
                <a:solidFill>
                  <a:schemeClr val="tx1"/>
                </a:solidFill>
              </a:rPr>
              <a:t>Explain about support, confidence, &amp; lift values that are calculated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20</a:t>
            </a:fld>
            <a:endParaRPr lang="ru-RU"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32" r="-1132"/>
          <a:stretch/>
        </p:blipFill>
        <p:spPr>
          <a:xfrm>
            <a:off x="868681" y="1171574"/>
            <a:ext cx="5506722" cy="5105625"/>
          </a:xfrm>
          <a:prstGeom prst="rect">
            <a:avLst/>
          </a:prstGeom>
        </p:spPr>
      </p:pic>
      <p:sp>
        <p:nvSpPr>
          <p:cNvPr id="6" name="TextBox 5"/>
          <p:cNvSpPr txBox="1"/>
          <p:nvPr/>
        </p:nvSpPr>
        <p:spPr>
          <a:xfrm>
            <a:off x="6772275" y="1276350"/>
            <a:ext cx="4343400" cy="4247317"/>
          </a:xfrm>
          <a:prstGeom prst="rect">
            <a:avLst/>
          </a:prstGeom>
          <a:noFill/>
        </p:spPr>
        <p:txBody>
          <a:bodyPr wrap="square" rtlCol="0">
            <a:spAutoFit/>
          </a:bodyPr>
          <a:lstStyle/>
          <a:p>
            <a:r>
              <a:rPr lang="en-US" dirty="0" smtClean="0"/>
              <a:t>I’VE SUPPORT AS 8% AND CONFIDENCE AS 70% SO THAT I CAN GET THE MOST OUT OF THE DATA THAT WE’VE GIVEN MY GOAL WAS TO PICK THAT SORTS OF COMBINATION THAT ARE GOING TO HAPPEN THE MOST AND ARE HAPPENING IN THE DATA SO HENCE THE VALUE I CHOSE IT FOR THE MAXIMUM ACCURACY SO I CAN GET THE BEST POSSIBLE COMBINATION AND WILL MAKING MY COMBINATION WITH THE VALUE OF LIFT WHICH IS A CALCULATED COMBINATION OF BOTH SUPPORT AND CONFIDENCE.</a:t>
            </a:r>
            <a:endParaRPr lang="en-US" dirty="0"/>
          </a:p>
        </p:txBody>
      </p:sp>
    </p:spTree>
    <p:extLst>
      <p:ext uri="{BB962C8B-B14F-4D97-AF65-F5344CB8AC3E}">
        <p14:creationId xmlns:p14="http://schemas.microsoft.com/office/powerpoint/2010/main" val="278908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dirty="0" smtClean="0">
                <a:solidFill>
                  <a:schemeClr val="tx1"/>
                </a:solidFill>
              </a:rPr>
              <a:t>RECOMMENDATIONS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21</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r>
              <a:rPr lang="en-US" sz="2800" dirty="0" smtClean="0">
                <a:solidFill>
                  <a:schemeClr val="tx1"/>
                </a:solidFill>
              </a:rPr>
              <a:t>OPTIMUM COMBINATIONS</a:t>
            </a:r>
            <a:endParaRPr lang="en-US" sz="2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15040200"/>
              </p:ext>
            </p:extLst>
          </p:nvPr>
        </p:nvGraphicFramePr>
        <p:xfrm>
          <a:off x="774030" y="2657157"/>
          <a:ext cx="10515600" cy="365760"/>
        </p:xfrm>
        <a:graphic>
          <a:graphicData uri="http://schemas.openxmlformats.org/drawingml/2006/table">
            <a:tbl>
              <a:tblPr/>
              <a:tblGrid>
                <a:gridCol w="5257800"/>
                <a:gridCol w="5257800"/>
              </a:tblGrid>
              <a:tr h="0">
                <a:tc>
                  <a:txBody>
                    <a:bodyPr/>
                    <a:lstStyle/>
                    <a:p>
                      <a:r>
                        <a:rPr lang="en-US" dirty="0" smtClean="0"/>
                        <a:t>1. towels</a:t>
                      </a:r>
                      <a:r>
                        <a:rPr lang="en-US" dirty="0"/>
                        <a:t>,</a:t>
                      </a:r>
                    </a:p>
                  </a:txBody>
                  <a:tcPr anchor="ctr">
                    <a:lnL>
                      <a:noFill/>
                    </a:lnL>
                    <a:lnR>
                      <a:noFill/>
                    </a:lnR>
                    <a:lnT>
                      <a:noFill/>
                    </a:lnT>
                    <a:lnB>
                      <a:noFill/>
                    </a:lnB>
                  </a:tcPr>
                </a:tc>
                <a:tc>
                  <a:txBody>
                    <a:bodyPr/>
                    <a:lstStyle/>
                    <a:p>
                      <a:r>
                        <a:rPr lang="en-US" dirty="0"/>
                        <a:t>[paper, </a:t>
                      </a:r>
                      <a:r>
                        <a:rPr lang="en-US" dirty="0" smtClean="0"/>
                        <a:t>soap, mixes]</a:t>
                      </a:r>
                      <a:endParaRPr lang="en-US" dirty="0"/>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0459625"/>
              </p:ext>
            </p:extLst>
          </p:nvPr>
        </p:nvGraphicFramePr>
        <p:xfrm>
          <a:off x="774030" y="3114357"/>
          <a:ext cx="10515600" cy="365760"/>
        </p:xfrm>
        <a:graphic>
          <a:graphicData uri="http://schemas.openxmlformats.org/drawingml/2006/table">
            <a:tbl>
              <a:tblPr/>
              <a:tblGrid>
                <a:gridCol w="5257800"/>
                <a:gridCol w="5257800"/>
              </a:tblGrid>
              <a:tr h="0">
                <a:tc>
                  <a:txBody>
                    <a:bodyPr/>
                    <a:lstStyle/>
                    <a:p>
                      <a:r>
                        <a:rPr lang="en-US" dirty="0" smtClean="0"/>
                        <a:t>2. sauce</a:t>
                      </a:r>
                      <a:r>
                        <a:rPr lang="en-US" dirty="0"/>
                        <a:t>,</a:t>
                      </a:r>
                    </a:p>
                  </a:txBody>
                  <a:tcPr anchor="ctr">
                    <a:lnL>
                      <a:noFill/>
                    </a:lnL>
                    <a:lnR>
                      <a:noFill/>
                    </a:lnR>
                    <a:lnT>
                      <a:noFill/>
                    </a:lnT>
                    <a:lnB>
                      <a:noFill/>
                    </a:lnB>
                  </a:tcPr>
                </a:tc>
                <a:tc>
                  <a:txBody>
                    <a:bodyPr/>
                    <a:lstStyle/>
                    <a:p>
                      <a:r>
                        <a:rPr lang="en-US" dirty="0"/>
                        <a:t>[poultry</a:t>
                      </a:r>
                      <a:r>
                        <a:rPr lang="en-US" dirty="0" smtClean="0"/>
                        <a:t>, </a:t>
                      </a:r>
                      <a:r>
                        <a:rPr lang="en-US" dirty="0"/>
                        <a:t>spaghetti, soap</a:t>
                      </a:r>
                      <a:r>
                        <a:rPr lang="en-US" dirty="0" smtClean="0"/>
                        <a:t>, </a:t>
                      </a:r>
                      <a:r>
                        <a:rPr lang="en-US" dirty="0"/>
                        <a:t>sandwich]</a:t>
                      </a: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19228495"/>
              </p:ext>
            </p:extLst>
          </p:nvPr>
        </p:nvGraphicFramePr>
        <p:xfrm>
          <a:off x="764004" y="3581082"/>
          <a:ext cx="10515600" cy="365760"/>
        </p:xfrm>
        <a:graphic>
          <a:graphicData uri="http://schemas.openxmlformats.org/drawingml/2006/table">
            <a:tbl>
              <a:tblPr/>
              <a:tblGrid>
                <a:gridCol w="5257800"/>
                <a:gridCol w="5257800"/>
              </a:tblGrid>
              <a:tr h="0">
                <a:tc>
                  <a:txBody>
                    <a:bodyPr/>
                    <a:lstStyle/>
                    <a:p>
                      <a:r>
                        <a:rPr lang="en-US" dirty="0" smtClean="0"/>
                        <a:t>3.purpose</a:t>
                      </a:r>
                      <a:r>
                        <a:rPr lang="en-US" dirty="0"/>
                        <a:t>,</a:t>
                      </a:r>
                    </a:p>
                  </a:txBody>
                  <a:tcPr anchor="ctr">
                    <a:lnL>
                      <a:noFill/>
                    </a:lnL>
                    <a:lnR>
                      <a:noFill/>
                    </a:lnR>
                    <a:lnT>
                      <a:noFill/>
                    </a:lnT>
                    <a:lnB>
                      <a:noFill/>
                    </a:lnB>
                  </a:tcPr>
                </a:tc>
                <a:tc>
                  <a:txBody>
                    <a:bodyPr/>
                    <a:lstStyle/>
                    <a:p>
                      <a:r>
                        <a:rPr lang="en-US" dirty="0"/>
                        <a:t>[all-, sandwich, butter,]</a:t>
                      </a:r>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90150316"/>
              </p:ext>
            </p:extLst>
          </p:nvPr>
        </p:nvGraphicFramePr>
        <p:xfrm>
          <a:off x="774030" y="4028757"/>
          <a:ext cx="10515600" cy="365760"/>
        </p:xfrm>
        <a:graphic>
          <a:graphicData uri="http://schemas.openxmlformats.org/drawingml/2006/table">
            <a:tbl>
              <a:tblPr/>
              <a:tblGrid>
                <a:gridCol w="5257800"/>
                <a:gridCol w="5257800"/>
              </a:tblGrid>
              <a:tr h="0">
                <a:tc>
                  <a:txBody>
                    <a:bodyPr/>
                    <a:lstStyle/>
                    <a:p>
                      <a:r>
                        <a:rPr lang="en-US" dirty="0" smtClean="0"/>
                        <a:t>4.meals</a:t>
                      </a:r>
                      <a:r>
                        <a:rPr lang="en-US" dirty="0"/>
                        <a:t>,</a:t>
                      </a:r>
                    </a:p>
                  </a:txBody>
                  <a:tcPr anchor="ctr">
                    <a:lnL>
                      <a:noFill/>
                    </a:lnL>
                    <a:lnR>
                      <a:noFill/>
                    </a:lnR>
                    <a:lnT>
                      <a:noFill/>
                    </a:lnT>
                    <a:lnB>
                      <a:noFill/>
                    </a:lnB>
                  </a:tcPr>
                </a:tc>
                <a:tc>
                  <a:txBody>
                    <a:bodyPr/>
                    <a:lstStyle/>
                    <a:p>
                      <a:r>
                        <a:rPr lang="en-US" dirty="0"/>
                        <a:t>[</a:t>
                      </a:r>
                      <a:r>
                        <a:rPr lang="en-US" dirty="0" smtClean="0"/>
                        <a:t>foil, individual</a:t>
                      </a:r>
                      <a:r>
                        <a:rPr lang="en-US" dirty="0"/>
                        <a:t>, </a:t>
                      </a:r>
                      <a:r>
                        <a:rPr lang="en-US" dirty="0" smtClean="0"/>
                        <a:t>soap,</a:t>
                      </a:r>
                      <a:r>
                        <a:rPr lang="en-US" baseline="0" dirty="0" smtClean="0"/>
                        <a:t> </a:t>
                      </a:r>
                      <a:r>
                        <a:rPr lang="en-US" dirty="0" smtClean="0"/>
                        <a:t>aluminum</a:t>
                      </a:r>
                      <a:r>
                        <a:rPr lang="en-US" dirty="0"/>
                        <a:t>]</a:t>
                      </a:r>
                    </a:p>
                  </a:txBody>
                  <a:tcPr anchor="ctr">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49038142"/>
              </p:ext>
            </p:extLst>
          </p:nvPr>
        </p:nvGraphicFramePr>
        <p:xfrm>
          <a:off x="774030" y="4485957"/>
          <a:ext cx="10515600" cy="365760"/>
        </p:xfrm>
        <a:graphic>
          <a:graphicData uri="http://schemas.openxmlformats.org/drawingml/2006/table">
            <a:tbl>
              <a:tblPr/>
              <a:tblGrid>
                <a:gridCol w="5257800"/>
                <a:gridCol w="5257800"/>
              </a:tblGrid>
              <a:tr h="0">
                <a:tc>
                  <a:txBody>
                    <a:bodyPr/>
                    <a:lstStyle/>
                    <a:p>
                      <a:r>
                        <a:rPr lang="en-US" dirty="0" smtClean="0"/>
                        <a:t>5.detergent</a:t>
                      </a:r>
                      <a:r>
                        <a:rPr lang="en-US" dirty="0"/>
                        <a:t>,</a:t>
                      </a:r>
                    </a:p>
                  </a:txBody>
                  <a:tcPr anchor="ctr">
                    <a:lnL>
                      <a:noFill/>
                    </a:lnL>
                    <a:lnR>
                      <a:noFill/>
                    </a:lnR>
                    <a:lnT>
                      <a:noFill/>
                    </a:lnT>
                    <a:lnB>
                      <a:noFill/>
                    </a:lnB>
                  </a:tcPr>
                </a:tc>
                <a:tc>
                  <a:txBody>
                    <a:bodyPr/>
                    <a:lstStyle/>
                    <a:p>
                      <a:r>
                        <a:rPr lang="en-US" dirty="0"/>
                        <a:t>[laundry, yogurt</a:t>
                      </a:r>
                      <a:r>
                        <a:rPr lang="en-US" dirty="0" smtClean="0"/>
                        <a:t>, soap]</a:t>
                      </a:r>
                      <a:endParaRPr lang="en-US" dirty="0"/>
                    </a:p>
                  </a:txBody>
                  <a:tcPr anchor="ctr">
                    <a:lnL>
                      <a:noFill/>
                    </a:lnL>
                    <a:lnR>
                      <a:noFill/>
                    </a:lnR>
                    <a:lnT>
                      <a:noFill/>
                    </a:lnT>
                    <a:lnB>
                      <a:noFill/>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5969576"/>
              </p:ext>
            </p:extLst>
          </p:nvPr>
        </p:nvGraphicFramePr>
        <p:xfrm>
          <a:off x="774030" y="4962207"/>
          <a:ext cx="10515600" cy="365760"/>
        </p:xfrm>
        <a:graphic>
          <a:graphicData uri="http://schemas.openxmlformats.org/drawingml/2006/table">
            <a:tbl>
              <a:tblPr/>
              <a:tblGrid>
                <a:gridCol w="5257800"/>
                <a:gridCol w="5257800"/>
              </a:tblGrid>
              <a:tr h="0">
                <a:tc>
                  <a:txBody>
                    <a:bodyPr/>
                    <a:lstStyle/>
                    <a:p>
                      <a:r>
                        <a:rPr lang="en-US" dirty="0" smtClean="0"/>
                        <a:t>6.paper</a:t>
                      </a:r>
                      <a:r>
                        <a:rPr lang="en-US" dirty="0"/>
                        <a:t>,</a:t>
                      </a:r>
                    </a:p>
                  </a:txBody>
                  <a:tcPr anchor="ctr">
                    <a:lnL>
                      <a:noFill/>
                    </a:lnL>
                    <a:lnR>
                      <a:noFill/>
                    </a:lnR>
                    <a:lnT>
                      <a:noFill/>
                    </a:lnT>
                    <a:lnB>
                      <a:noFill/>
                    </a:lnB>
                  </a:tcPr>
                </a:tc>
                <a:tc>
                  <a:txBody>
                    <a:bodyPr/>
                    <a:lstStyle/>
                    <a:p>
                      <a:r>
                        <a:rPr lang="en-US" dirty="0"/>
                        <a:t>[toilet, spaghetti, </a:t>
                      </a:r>
                      <a:r>
                        <a:rPr lang="en-US" dirty="0" smtClean="0"/>
                        <a:t>soap]</a:t>
                      </a:r>
                      <a:endParaRPr lang="en-US" dirty="0"/>
                    </a:p>
                  </a:txBody>
                  <a:tcPr anchor="ctr">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96754579"/>
              </p:ext>
            </p:extLst>
          </p:nvPr>
        </p:nvGraphicFramePr>
        <p:xfrm>
          <a:off x="774030" y="5419407"/>
          <a:ext cx="10515600" cy="365760"/>
        </p:xfrm>
        <a:graphic>
          <a:graphicData uri="http://schemas.openxmlformats.org/drawingml/2006/table">
            <a:tbl>
              <a:tblPr/>
              <a:tblGrid>
                <a:gridCol w="5257800"/>
                <a:gridCol w="5257800"/>
              </a:tblGrid>
              <a:tr h="0">
                <a:tc>
                  <a:txBody>
                    <a:bodyPr/>
                    <a:lstStyle/>
                    <a:p>
                      <a:r>
                        <a:rPr lang="en-US" dirty="0" smtClean="0"/>
                        <a:t>7.foil</a:t>
                      </a:r>
                      <a:r>
                        <a:rPr lang="en-US" dirty="0"/>
                        <a:t>,</a:t>
                      </a:r>
                    </a:p>
                  </a:txBody>
                  <a:tcPr anchor="ctr">
                    <a:lnL>
                      <a:noFill/>
                    </a:lnL>
                    <a:lnR>
                      <a:noFill/>
                    </a:lnR>
                    <a:lnT>
                      <a:noFill/>
                    </a:lnT>
                    <a:lnB>
                      <a:noFill/>
                    </a:lnB>
                  </a:tcPr>
                </a:tc>
                <a:tc>
                  <a:txBody>
                    <a:bodyPr/>
                    <a:lstStyle/>
                    <a:p>
                      <a:r>
                        <a:rPr lang="en-US" dirty="0"/>
                        <a:t>[soap</a:t>
                      </a:r>
                      <a:r>
                        <a:rPr lang="en-US" dirty="0" smtClean="0"/>
                        <a:t>, </a:t>
                      </a:r>
                      <a:r>
                        <a:rPr lang="en-US" dirty="0"/>
                        <a:t>aluminum, ketchup,]</a:t>
                      </a:r>
                    </a:p>
                  </a:txBody>
                  <a:tcPr anchor="ctr">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59313959"/>
              </p:ext>
            </p:extLst>
          </p:nvPr>
        </p:nvGraphicFramePr>
        <p:xfrm>
          <a:off x="774030" y="5819492"/>
          <a:ext cx="10515600" cy="365760"/>
        </p:xfrm>
        <a:graphic>
          <a:graphicData uri="http://schemas.openxmlformats.org/drawingml/2006/table">
            <a:tbl>
              <a:tblPr/>
              <a:tblGrid>
                <a:gridCol w="5257800"/>
                <a:gridCol w="5257800"/>
              </a:tblGrid>
              <a:tr h="0">
                <a:tc>
                  <a:txBody>
                    <a:bodyPr/>
                    <a:lstStyle/>
                    <a:p>
                      <a:r>
                        <a:rPr lang="en-US" dirty="0" smtClean="0"/>
                        <a:t>8.individual</a:t>
                      </a:r>
                      <a:endParaRPr lang="en-US" dirty="0"/>
                    </a:p>
                  </a:txBody>
                  <a:tcPr anchor="ctr">
                    <a:lnL>
                      <a:noFill/>
                    </a:lnL>
                    <a:lnR>
                      <a:noFill/>
                    </a:lnR>
                    <a:lnT>
                      <a:noFill/>
                    </a:lnT>
                    <a:lnB>
                      <a:noFill/>
                    </a:lnB>
                  </a:tcPr>
                </a:tc>
                <a:tc>
                  <a:txBody>
                    <a:bodyPr/>
                    <a:lstStyle/>
                    <a:p>
                      <a:r>
                        <a:rPr lang="en-US" dirty="0"/>
                        <a:t>[meals</a:t>
                      </a:r>
                      <a:r>
                        <a:rPr lang="en-US" dirty="0" smtClean="0"/>
                        <a:t>, </a:t>
                      </a:r>
                      <a:r>
                        <a:rPr lang="en-US" dirty="0"/>
                        <a:t>lunch, </a:t>
                      </a:r>
                      <a:r>
                        <a:rPr lang="en-US" dirty="0" smtClean="0"/>
                        <a:t>waffles]</a:t>
                      </a: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659854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495E168-DA5E-4888-8D8A-92B118324C14}" type="slidenum">
              <a:rPr lang="ru-RU" smtClean="0"/>
              <a:pPr/>
              <a:t>22</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r>
              <a:rPr lang="en-US" sz="2800" dirty="0" smtClean="0">
                <a:solidFill>
                  <a:schemeClr val="tx1"/>
                </a:solidFill>
              </a:rPr>
              <a:t>COMBINATIONS</a:t>
            </a:r>
          </a:p>
          <a:p>
            <a:endParaRPr lang="en-US" sz="2800" dirty="0">
              <a:solidFill>
                <a:schemeClr val="tx1"/>
              </a:solidFill>
            </a:endParaRPr>
          </a:p>
          <a:p>
            <a:endParaRPr lang="en-US" sz="2800" dirty="0">
              <a:solidFill>
                <a:schemeClr val="tx1"/>
              </a:solidFill>
            </a:endParaRPr>
          </a:p>
          <a:p>
            <a:r>
              <a:rPr lang="en-US" sz="2800" dirty="0" smtClean="0">
                <a:solidFill>
                  <a:schemeClr val="tx1"/>
                </a:solidFill>
              </a:rPr>
              <a:t>These are the best combination we could get from the data and these are the combination </a:t>
            </a:r>
            <a:r>
              <a:rPr lang="en-US" sz="2800" dirty="0" err="1" smtClean="0">
                <a:solidFill>
                  <a:schemeClr val="tx1"/>
                </a:solidFill>
              </a:rPr>
              <a:t>i</a:t>
            </a:r>
            <a:r>
              <a:rPr lang="en-US" sz="2800" dirty="0" smtClean="0">
                <a:solidFill>
                  <a:schemeClr val="tx1"/>
                </a:solidFill>
              </a:rPr>
              <a:t> suggest to the shopkeeper to keep with him because these are the most probable things a customer would buy from the store.</a:t>
            </a:r>
          </a:p>
        </p:txBody>
      </p:sp>
      <p:graphicFrame>
        <p:nvGraphicFramePr>
          <p:cNvPr id="2" name="Table 1"/>
          <p:cNvGraphicFramePr>
            <a:graphicFrameLocks noGrp="1"/>
          </p:cNvGraphicFramePr>
          <p:nvPr>
            <p:extLst>
              <p:ext uri="{D42A27DB-BD31-4B8C-83A1-F6EECF244321}">
                <p14:modId xmlns:p14="http://schemas.microsoft.com/office/powerpoint/2010/main" val="1856689734"/>
              </p:ext>
            </p:extLst>
          </p:nvPr>
        </p:nvGraphicFramePr>
        <p:xfrm>
          <a:off x="774031" y="2867025"/>
          <a:ext cx="10515600" cy="470217"/>
        </p:xfrm>
        <a:graphic>
          <a:graphicData uri="http://schemas.openxmlformats.org/drawingml/2006/table">
            <a:tbl>
              <a:tblPr/>
              <a:tblGrid>
                <a:gridCol w="5257800"/>
                <a:gridCol w="5257800"/>
              </a:tblGrid>
              <a:tr h="470217">
                <a:tc>
                  <a:txBody>
                    <a:bodyPr/>
                    <a:lstStyle/>
                    <a:p>
                      <a:r>
                        <a:rPr lang="en-US" dirty="0" smtClean="0"/>
                        <a:t>9.cream</a:t>
                      </a:r>
                      <a:r>
                        <a:rPr lang="en-US" dirty="0"/>
                        <a:t>,</a:t>
                      </a:r>
                    </a:p>
                  </a:txBody>
                  <a:tcPr anchor="ctr">
                    <a:lnL>
                      <a:noFill/>
                    </a:lnL>
                    <a:lnR>
                      <a:noFill/>
                    </a:lnR>
                    <a:lnT>
                      <a:noFill/>
                    </a:lnT>
                    <a:lnB>
                      <a:noFill/>
                    </a:lnB>
                  </a:tcPr>
                </a:tc>
                <a:tc>
                  <a:txBody>
                    <a:bodyPr/>
                    <a:lstStyle/>
                    <a:p>
                      <a:r>
                        <a:rPr lang="en-US" dirty="0"/>
                        <a:t>[lunch, individual, ice, meat,]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82890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dirty="0" smtClean="0">
                <a:solidFill>
                  <a:schemeClr val="tx1"/>
                </a:solidFill>
              </a:rPr>
              <a:t>OFFERS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23</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pPr marL="457200" indent="-457200">
              <a:buFont typeface="Arial" panose="020B0604020202020204" pitchFamily="34" charset="0"/>
              <a:buChar char="•"/>
            </a:pPr>
            <a:r>
              <a:rPr lang="en-US" sz="2000" dirty="0">
                <a:solidFill>
                  <a:schemeClr val="tx1"/>
                </a:solidFill>
              </a:rPr>
              <a:t>Since Poultry and Soda are </a:t>
            </a:r>
            <a:r>
              <a:rPr lang="en-US" sz="2000" dirty="0" smtClean="0">
                <a:solidFill>
                  <a:schemeClr val="tx1"/>
                </a:solidFill>
              </a:rPr>
              <a:t>the most </a:t>
            </a:r>
            <a:r>
              <a:rPr lang="en-US" sz="2000" dirty="0">
                <a:solidFill>
                  <a:schemeClr val="tx1"/>
                </a:solidFill>
              </a:rPr>
              <a:t>sold items and hand </a:t>
            </a:r>
            <a:r>
              <a:rPr lang="en-US" sz="2000" dirty="0" smtClean="0">
                <a:solidFill>
                  <a:schemeClr val="tx1"/>
                </a:solidFill>
              </a:rPr>
              <a:t>soap and </a:t>
            </a:r>
            <a:r>
              <a:rPr lang="en-US" sz="2000" dirty="0">
                <a:solidFill>
                  <a:schemeClr val="tx1"/>
                </a:solidFill>
              </a:rPr>
              <a:t>Sandwich loaves are the </a:t>
            </a:r>
            <a:r>
              <a:rPr lang="en-US" sz="2000" dirty="0" smtClean="0">
                <a:solidFill>
                  <a:schemeClr val="tx1"/>
                </a:solidFill>
              </a:rPr>
              <a:t>least</a:t>
            </a:r>
            <a:r>
              <a:rPr lang="en-US" sz="2000" dirty="0">
                <a:solidFill>
                  <a:schemeClr val="tx1"/>
                </a:solidFill>
              </a:rPr>
              <a:t> </a:t>
            </a:r>
            <a:r>
              <a:rPr lang="en-US" sz="2000" dirty="0" smtClean="0">
                <a:solidFill>
                  <a:schemeClr val="tx1"/>
                </a:solidFill>
              </a:rPr>
              <a:t>– </a:t>
            </a:r>
            <a:r>
              <a:rPr lang="en-US" sz="2000" dirty="0">
                <a:solidFill>
                  <a:schemeClr val="tx1"/>
                </a:solidFill>
              </a:rPr>
              <a:t>a combo offer of these </a:t>
            </a:r>
            <a:r>
              <a:rPr lang="en-US" sz="2000" dirty="0" smtClean="0">
                <a:solidFill>
                  <a:schemeClr val="tx1"/>
                </a:solidFill>
              </a:rPr>
              <a:t>would eventually </a:t>
            </a:r>
            <a:r>
              <a:rPr lang="en-US" sz="2000" dirty="0">
                <a:solidFill>
                  <a:schemeClr val="tx1"/>
                </a:solidFill>
              </a:rPr>
              <a:t>increase a sale of </a:t>
            </a:r>
            <a:r>
              <a:rPr lang="en-US" sz="2000" dirty="0" smtClean="0">
                <a:solidFill>
                  <a:schemeClr val="tx1"/>
                </a:solidFill>
              </a:rPr>
              <a:t>Hand soap </a:t>
            </a:r>
            <a:r>
              <a:rPr lang="en-US" sz="2000" dirty="0">
                <a:solidFill>
                  <a:schemeClr val="tx1"/>
                </a:solidFill>
              </a:rPr>
              <a:t>and Sandwich loaves </a:t>
            </a:r>
            <a:r>
              <a:rPr lang="en-US" sz="2000" dirty="0" smtClean="0">
                <a:solidFill>
                  <a:schemeClr val="tx1"/>
                </a:solidFill>
              </a:rPr>
              <a:t>as well</a:t>
            </a:r>
            <a:r>
              <a:rPr lang="en-US" sz="2000" dirty="0">
                <a:solidFill>
                  <a:schemeClr val="tx1"/>
                </a:solidFill>
              </a:rPr>
              <a:t>.</a:t>
            </a:r>
          </a:p>
          <a:p>
            <a:pPr marL="457200" indent="-457200">
              <a:buFont typeface="Arial" panose="020B0604020202020204" pitchFamily="34" charset="0"/>
              <a:buChar char="•"/>
            </a:pPr>
            <a:r>
              <a:rPr lang="en-US" sz="2000" dirty="0" smtClean="0">
                <a:solidFill>
                  <a:schemeClr val="tx1"/>
                </a:solidFill>
              </a:rPr>
              <a:t>Another </a:t>
            </a:r>
            <a:r>
              <a:rPr lang="en-US" sz="2000" dirty="0">
                <a:solidFill>
                  <a:schemeClr val="tx1"/>
                </a:solidFill>
              </a:rPr>
              <a:t>strategy could be to </a:t>
            </a:r>
            <a:r>
              <a:rPr lang="en-US" sz="2000" dirty="0" smtClean="0">
                <a:solidFill>
                  <a:schemeClr val="tx1"/>
                </a:solidFill>
              </a:rPr>
              <a:t>have sale </a:t>
            </a:r>
            <a:r>
              <a:rPr lang="en-US" sz="2000" dirty="0">
                <a:solidFill>
                  <a:schemeClr val="tx1"/>
                </a:solidFill>
              </a:rPr>
              <a:t>offer on the least </a:t>
            </a:r>
            <a:r>
              <a:rPr lang="en-US" sz="2000" dirty="0" smtClean="0">
                <a:solidFill>
                  <a:schemeClr val="tx1"/>
                </a:solidFill>
              </a:rPr>
              <a:t>sold products </a:t>
            </a:r>
            <a:r>
              <a:rPr lang="en-US" sz="2000" dirty="0">
                <a:solidFill>
                  <a:schemeClr val="tx1"/>
                </a:solidFill>
              </a:rPr>
              <a:t>to increase its sales</a:t>
            </a:r>
            <a:r>
              <a:rPr lang="en-US" sz="2000" dirty="0" smtClean="0">
                <a:solidFill>
                  <a:schemeClr val="tx1"/>
                </a:solidFill>
              </a:rPr>
              <a:t>.</a:t>
            </a:r>
          </a:p>
          <a:p>
            <a:pPr marL="457200" indent="-457200">
              <a:buFont typeface="Arial" panose="020B0604020202020204" pitchFamily="34" charset="0"/>
              <a:buChar char="•"/>
            </a:pPr>
            <a:r>
              <a:rPr lang="en-US" sz="2000" dirty="0" smtClean="0">
                <a:solidFill>
                  <a:schemeClr val="tx1"/>
                </a:solidFill>
              </a:rPr>
              <a:t>We can also keep least sold product between the most sold product on the aisle so as the customer walk through the aisle chances are he can buy some of those products as well</a:t>
            </a:r>
          </a:p>
          <a:p>
            <a:pPr marL="457200" indent="-457200">
              <a:buFont typeface="Arial" panose="020B0604020202020204" pitchFamily="34" charset="0"/>
              <a:buChar char="•"/>
            </a:pPr>
            <a:r>
              <a:rPr lang="en-US" sz="2000" dirty="0">
                <a:solidFill>
                  <a:schemeClr val="tx1"/>
                </a:solidFill>
              </a:rPr>
              <a:t>Another strategy could be to give a offer of buy 1 get 1 free so that our commodities can be sold properly</a:t>
            </a:r>
            <a:r>
              <a:rPr lang="en-US" sz="2000" dirty="0" smtClean="0">
                <a:solidFill>
                  <a:schemeClr val="tx1"/>
                </a:solidFill>
              </a:rPr>
              <a:t>.</a:t>
            </a:r>
          </a:p>
          <a:p>
            <a:pPr marL="457200" indent="-457200">
              <a:buFont typeface="Arial" panose="020B0604020202020204" pitchFamily="34" charset="0"/>
              <a:buChar char="•"/>
            </a:pPr>
            <a:r>
              <a:rPr lang="en-US" sz="2000" dirty="0" smtClean="0">
                <a:solidFill>
                  <a:schemeClr val="tx1"/>
                </a:solidFill>
              </a:rPr>
              <a:t>Since soap is getting repeated so many times we can offer free soaps or can have sale on them with different combos.</a:t>
            </a:r>
            <a:endParaRPr lang="en-US" sz="2000" dirty="0">
              <a:solidFill>
                <a:schemeClr val="tx1"/>
              </a:solidFill>
            </a:endParaRPr>
          </a:p>
          <a:p>
            <a:pPr marL="457200" indent="-45720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3754548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880872"/>
            <a:ext cx="10817893" cy="1100328"/>
          </a:xfrm>
        </p:spPr>
        <p:txBody>
          <a:bodyPr>
            <a:normAutofit/>
          </a:bodyPr>
          <a:lstStyle/>
          <a:p>
            <a:r>
              <a:rPr lang="en-US" dirty="0" smtClean="0">
                <a:solidFill>
                  <a:schemeClr val="tx1"/>
                </a:solidFill>
              </a:rPr>
              <a:t>Tableau Link</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24</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pPr marL="457200" indent="-457200">
              <a:buFont typeface="Arial" panose="020B0604020202020204" pitchFamily="34" charset="0"/>
              <a:buChar char="•"/>
            </a:pPr>
            <a:r>
              <a:rPr lang="en-US" sz="2800" dirty="0">
                <a:solidFill>
                  <a:schemeClr val="tx1"/>
                </a:solidFill>
              </a:rPr>
              <a:t>https://public.tableau.com/app/profile/vivek.rajeshkumar.augustine/viz/MRA_Milestone_2_16701330442530/OrderQuantity?publish=yes</a:t>
            </a:r>
          </a:p>
        </p:txBody>
      </p:sp>
    </p:spTree>
    <p:extLst>
      <p:ext uri="{BB962C8B-B14F-4D97-AF65-F5344CB8AC3E}">
        <p14:creationId xmlns:p14="http://schemas.microsoft.com/office/powerpoint/2010/main" val="3638079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1" y="880872"/>
            <a:ext cx="5236244" cy="1100328"/>
          </a:xfrm>
        </p:spPr>
        <p:txBody>
          <a:bodyPr>
            <a:normAutofit fontScale="90000"/>
          </a:bodyPr>
          <a:lstStyle/>
          <a:p>
            <a:r>
              <a:rPr lang="en-US" dirty="0" smtClean="0">
                <a:solidFill>
                  <a:schemeClr val="tx1"/>
                </a:solidFill>
              </a:rPr>
              <a:t>PROBLEM STATEMENT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3</a:t>
            </a:fld>
            <a:endParaRPr lang="ru-RU" dirty="0"/>
          </a:p>
        </p:txBody>
      </p:sp>
      <p:sp>
        <p:nvSpPr>
          <p:cNvPr id="5" name="Text Placeholder 4"/>
          <p:cNvSpPr>
            <a:spLocks noGrp="1"/>
          </p:cNvSpPr>
          <p:nvPr>
            <p:ph type="body" sz="quarter" idx="13"/>
          </p:nvPr>
        </p:nvSpPr>
        <p:spPr>
          <a:xfrm>
            <a:off x="774031" y="2143125"/>
            <a:ext cx="10817893" cy="4400549"/>
          </a:xfrm>
        </p:spPr>
        <p:txBody>
          <a:bodyPr>
            <a:normAutofit/>
          </a:bodyPr>
          <a:lstStyle/>
          <a:p>
            <a:r>
              <a:rPr lang="en-US" sz="2800" dirty="0">
                <a:solidFill>
                  <a:schemeClr val="tx1"/>
                </a:solidFill>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US" sz="2800" dirty="0">
              <a:solidFill>
                <a:schemeClr val="tx1"/>
              </a:solidFill>
            </a:endParaRPr>
          </a:p>
        </p:txBody>
      </p:sp>
    </p:spTree>
    <p:extLst>
      <p:ext uri="{BB962C8B-B14F-4D97-AF65-F5344CB8AC3E}">
        <p14:creationId xmlns:p14="http://schemas.microsoft.com/office/powerpoint/2010/main" val="386531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0" y="787229"/>
            <a:ext cx="5236244" cy="1100328"/>
          </a:xfrm>
        </p:spPr>
        <p:txBody>
          <a:bodyPr>
            <a:normAutofit fontScale="90000"/>
          </a:bodyPr>
          <a:lstStyle/>
          <a:p>
            <a:r>
              <a:rPr lang="en-US" dirty="0" smtClean="0">
                <a:solidFill>
                  <a:schemeClr val="tx1"/>
                </a:solidFill>
              </a:rPr>
              <a:t>SUMMARY OF DATA</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4</a:t>
            </a:fld>
            <a:endParaRPr lang="ru-RU" dirty="0"/>
          </a:p>
        </p:txBody>
      </p:sp>
      <p:sp>
        <p:nvSpPr>
          <p:cNvPr id="5" name="Text Placeholder 4"/>
          <p:cNvSpPr>
            <a:spLocks noGrp="1"/>
          </p:cNvSpPr>
          <p:nvPr>
            <p:ph type="body" sz="quarter" idx="13"/>
          </p:nvPr>
        </p:nvSpPr>
        <p:spPr>
          <a:xfrm>
            <a:off x="601327" y="2172771"/>
            <a:ext cx="10817893" cy="4400549"/>
          </a:xfrm>
        </p:spPr>
        <p:txBody>
          <a:bodyPr>
            <a:normAutofit/>
          </a:bodyPr>
          <a:lstStyle/>
          <a:p>
            <a:r>
              <a:rPr lang="en-US" sz="2800" dirty="0">
                <a:solidFill>
                  <a:schemeClr val="tx1"/>
                </a:solidFill>
              </a:rPr>
              <a:t>T</a:t>
            </a:r>
            <a:r>
              <a:rPr lang="en-US" sz="2800" dirty="0" smtClean="0">
                <a:solidFill>
                  <a:schemeClr val="tx1"/>
                </a:solidFill>
              </a:rPr>
              <a:t>able</a:t>
            </a:r>
            <a:endParaRPr lang="en-US" sz="28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1" y="2743200"/>
            <a:ext cx="3836069" cy="22002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321" y="2743200"/>
            <a:ext cx="3943900" cy="2200275"/>
          </a:xfrm>
          <a:prstGeom prst="rect">
            <a:avLst/>
          </a:prstGeom>
        </p:spPr>
      </p:pic>
      <p:sp>
        <p:nvSpPr>
          <p:cNvPr id="8" name="TextBox 7"/>
          <p:cNvSpPr txBox="1"/>
          <p:nvPr/>
        </p:nvSpPr>
        <p:spPr>
          <a:xfrm>
            <a:off x="7475321" y="2222576"/>
            <a:ext cx="3076575" cy="461665"/>
          </a:xfrm>
          <a:prstGeom prst="rect">
            <a:avLst/>
          </a:prstGeom>
          <a:noFill/>
        </p:spPr>
        <p:txBody>
          <a:bodyPr wrap="square" rtlCol="0">
            <a:spAutoFit/>
          </a:bodyPr>
          <a:lstStyle/>
          <a:p>
            <a:r>
              <a:rPr lang="en-US" sz="2400" dirty="0" smtClean="0"/>
              <a:t>INFORMATION</a:t>
            </a:r>
            <a:endParaRPr lang="en-US" sz="24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265" y="5472664"/>
            <a:ext cx="6920015" cy="1059416"/>
          </a:xfrm>
          <a:prstGeom prst="rect">
            <a:avLst/>
          </a:prstGeom>
        </p:spPr>
      </p:pic>
      <p:sp>
        <p:nvSpPr>
          <p:cNvPr id="10" name="TextBox 9"/>
          <p:cNvSpPr txBox="1"/>
          <p:nvPr/>
        </p:nvSpPr>
        <p:spPr>
          <a:xfrm>
            <a:off x="5133975" y="5065820"/>
            <a:ext cx="3629025" cy="461665"/>
          </a:xfrm>
          <a:prstGeom prst="rect">
            <a:avLst/>
          </a:prstGeom>
          <a:noFill/>
        </p:spPr>
        <p:txBody>
          <a:bodyPr wrap="square" rtlCol="0">
            <a:spAutoFit/>
          </a:bodyPr>
          <a:lstStyle/>
          <a:p>
            <a:r>
              <a:rPr lang="en-US" sz="2400" dirty="0" smtClean="0"/>
              <a:t>DESCRIPTION</a:t>
            </a:r>
            <a:endParaRPr lang="en-US" sz="2400" dirty="0"/>
          </a:p>
        </p:txBody>
      </p:sp>
    </p:spTree>
    <p:extLst>
      <p:ext uri="{BB962C8B-B14F-4D97-AF65-F5344CB8AC3E}">
        <p14:creationId xmlns:p14="http://schemas.microsoft.com/office/powerpoint/2010/main" val="831724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9256" y="185547"/>
            <a:ext cx="5236244" cy="1100328"/>
          </a:xfrm>
        </p:spPr>
        <p:txBody>
          <a:bodyPr>
            <a:normAutofit/>
          </a:bodyPr>
          <a:lstStyle/>
          <a:p>
            <a:r>
              <a:rPr lang="en-US" dirty="0" smtClean="0">
                <a:solidFill>
                  <a:schemeClr val="tx1"/>
                </a:solidFill>
              </a:rPr>
              <a:t>EDA</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5</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32" y="1287497"/>
            <a:ext cx="7703218" cy="5058917"/>
          </a:xfrm>
          <a:prstGeom prst="rect">
            <a:avLst/>
          </a:prstGeom>
          <a:ln>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effectLst>
            <a:softEdge rad="0"/>
          </a:effectLst>
        </p:spPr>
      </p:pic>
      <p:sp>
        <p:nvSpPr>
          <p:cNvPr id="6" name="TextBox 5"/>
          <p:cNvSpPr txBox="1"/>
          <p:nvPr/>
        </p:nvSpPr>
        <p:spPr>
          <a:xfrm>
            <a:off x="8543925" y="1285875"/>
            <a:ext cx="3114675" cy="4801314"/>
          </a:xfrm>
          <a:prstGeom prst="rect">
            <a:avLst/>
          </a:prstGeom>
          <a:noFill/>
        </p:spPr>
        <p:txBody>
          <a:bodyPr wrap="square" rtlCol="0">
            <a:spAutoFit/>
          </a:bodyPr>
          <a:lstStyle/>
          <a:p>
            <a:r>
              <a:rPr lang="en-US" dirty="0" smtClean="0"/>
              <a:t>HERE, WE CAN SEE PERCENTAGE OF ORDER QUANTITY AS PER ORDER ID.</a:t>
            </a:r>
          </a:p>
          <a:p>
            <a:endParaRPr lang="en-US" dirty="0"/>
          </a:p>
          <a:p>
            <a:r>
              <a:rPr lang="en-US" dirty="0" smtClean="0"/>
              <a:t>YEAR :</a:t>
            </a:r>
          </a:p>
          <a:p>
            <a:endParaRPr lang="en-US" dirty="0"/>
          </a:p>
          <a:p>
            <a:r>
              <a:rPr lang="en-US" dirty="0" smtClean="0"/>
              <a:t>2018 – 46.80%</a:t>
            </a:r>
          </a:p>
          <a:p>
            <a:endParaRPr lang="en-US" dirty="0"/>
          </a:p>
          <a:p>
            <a:r>
              <a:rPr lang="en-US" dirty="0" smtClean="0"/>
              <a:t>2019 – 44.51%</a:t>
            </a:r>
          </a:p>
          <a:p>
            <a:endParaRPr lang="en-US" dirty="0"/>
          </a:p>
          <a:p>
            <a:r>
              <a:rPr lang="en-US" dirty="0" smtClean="0"/>
              <a:t>2020 – 8.69%</a:t>
            </a:r>
          </a:p>
          <a:p>
            <a:endParaRPr lang="en-US" dirty="0"/>
          </a:p>
          <a:p>
            <a:r>
              <a:rPr lang="en-US" dirty="0" smtClean="0"/>
              <a:t>YEAR 2018 HAS THE HIGHEST PERCENTAGE OF ORDER FOLLOWED BY YEAR 2019 &amp; 2020.</a:t>
            </a:r>
            <a:endParaRPr lang="en-US" dirty="0"/>
          </a:p>
        </p:txBody>
      </p:sp>
    </p:spTree>
    <p:extLst>
      <p:ext uri="{BB962C8B-B14F-4D97-AF65-F5344CB8AC3E}">
        <p14:creationId xmlns:p14="http://schemas.microsoft.com/office/powerpoint/2010/main" val="741645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0181" y="0"/>
            <a:ext cx="7788944" cy="1100328"/>
          </a:xfrm>
        </p:spPr>
        <p:txBody>
          <a:bodyPr>
            <a:normAutofit/>
          </a:bodyPr>
          <a:lstStyle/>
          <a:p>
            <a:r>
              <a:rPr lang="en-US" dirty="0" smtClean="0">
                <a:solidFill>
                  <a:schemeClr val="tx1"/>
                </a:solidFill>
              </a:rPr>
              <a:t>MOST ORDERED PRODUCT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6</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81" y="994996"/>
            <a:ext cx="8598569" cy="5409078"/>
          </a:xfrm>
          <a:prstGeom prst="rect">
            <a:avLst/>
          </a:prstGeom>
          <a:ln>
            <a:solidFill>
              <a:schemeClr val="accent1"/>
            </a:solidFill>
          </a:ln>
        </p:spPr>
      </p:pic>
      <p:sp>
        <p:nvSpPr>
          <p:cNvPr id="6" name="TextBox 5"/>
          <p:cNvSpPr txBox="1"/>
          <p:nvPr/>
        </p:nvSpPr>
        <p:spPr>
          <a:xfrm>
            <a:off x="9453858" y="994996"/>
            <a:ext cx="2552607" cy="5078313"/>
          </a:xfrm>
          <a:prstGeom prst="rect">
            <a:avLst/>
          </a:prstGeom>
          <a:noFill/>
          <a:ln>
            <a:noFill/>
          </a:ln>
        </p:spPr>
        <p:txBody>
          <a:bodyPr wrap="square" rtlCol="0">
            <a:spAutoFit/>
          </a:bodyPr>
          <a:lstStyle/>
          <a:p>
            <a:r>
              <a:rPr lang="en-US" dirty="0" smtClean="0"/>
              <a:t>HERE, WE CAN SEE THE MOST ORDERED PRODUCT AND THE LEAST ORDERED PRODUCT</a:t>
            </a:r>
          </a:p>
          <a:p>
            <a:endParaRPr lang="en-US" dirty="0"/>
          </a:p>
          <a:p>
            <a:r>
              <a:rPr lang="en-US" dirty="0" smtClean="0"/>
              <a:t>TOP 3 :</a:t>
            </a:r>
          </a:p>
          <a:p>
            <a:r>
              <a:rPr lang="en-US" dirty="0" smtClean="0"/>
              <a:t>1.POULTRY - 640</a:t>
            </a:r>
          </a:p>
          <a:p>
            <a:r>
              <a:rPr lang="en-US" dirty="0" smtClean="0"/>
              <a:t>2.SODA - 597</a:t>
            </a:r>
          </a:p>
          <a:p>
            <a:r>
              <a:rPr lang="en-US" dirty="0" smtClean="0"/>
              <a:t>3.CEREALS - 591</a:t>
            </a:r>
          </a:p>
          <a:p>
            <a:endParaRPr lang="en-US" dirty="0"/>
          </a:p>
          <a:p>
            <a:r>
              <a:rPr lang="en-US" dirty="0" smtClean="0"/>
              <a:t>LEAST 3:</a:t>
            </a:r>
          </a:p>
          <a:p>
            <a:r>
              <a:rPr lang="en-US" dirty="0" smtClean="0"/>
              <a:t>1.HAND SOAP - 502</a:t>
            </a:r>
          </a:p>
          <a:p>
            <a:r>
              <a:rPr lang="en-US" dirty="0" smtClean="0"/>
              <a:t>2.SANDWICH </a:t>
            </a:r>
          </a:p>
          <a:p>
            <a:r>
              <a:rPr lang="en-US" dirty="0" smtClean="0"/>
              <a:t>   LOAVES - 523</a:t>
            </a:r>
          </a:p>
          <a:p>
            <a:r>
              <a:rPr lang="en-US" dirty="0" smtClean="0"/>
              <a:t>3.FRUITS - 529</a:t>
            </a:r>
          </a:p>
          <a:p>
            <a:endParaRPr lang="en-US" dirty="0"/>
          </a:p>
          <a:p>
            <a:r>
              <a:rPr lang="en-US" dirty="0" smtClean="0"/>
              <a:t> </a:t>
            </a:r>
            <a:endParaRPr lang="en-US" dirty="0"/>
          </a:p>
        </p:txBody>
      </p:sp>
    </p:spTree>
    <p:extLst>
      <p:ext uri="{BB962C8B-B14F-4D97-AF65-F5344CB8AC3E}">
        <p14:creationId xmlns:p14="http://schemas.microsoft.com/office/powerpoint/2010/main" val="3687478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35930" y="-171316"/>
            <a:ext cx="6522119" cy="1100328"/>
          </a:xfrm>
        </p:spPr>
        <p:txBody>
          <a:bodyPr>
            <a:normAutofit fontScale="90000"/>
          </a:bodyPr>
          <a:lstStyle/>
          <a:p>
            <a:r>
              <a:rPr lang="en-US" dirty="0" smtClean="0">
                <a:solidFill>
                  <a:schemeClr val="tx1"/>
                </a:solidFill>
              </a:rPr>
              <a:t>YEARLY ORDER TREND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17" y="929012"/>
            <a:ext cx="8655499" cy="5148072"/>
          </a:xfrm>
          <a:prstGeom prst="rect">
            <a:avLst/>
          </a:prstGeom>
          <a:ln>
            <a:solidFill>
              <a:schemeClr val="accent1"/>
            </a:solidFill>
          </a:ln>
        </p:spPr>
      </p:pic>
      <p:sp>
        <p:nvSpPr>
          <p:cNvPr id="6" name="TextBox 5"/>
          <p:cNvSpPr txBox="1"/>
          <p:nvPr/>
        </p:nvSpPr>
        <p:spPr>
          <a:xfrm>
            <a:off x="9415712" y="929012"/>
            <a:ext cx="2628900" cy="5078313"/>
          </a:xfrm>
          <a:prstGeom prst="rect">
            <a:avLst/>
          </a:prstGeom>
          <a:noFill/>
        </p:spPr>
        <p:txBody>
          <a:bodyPr wrap="square" rtlCol="0">
            <a:spAutoFit/>
          </a:bodyPr>
          <a:lstStyle/>
          <a:p>
            <a:r>
              <a:rPr lang="en-US" dirty="0" smtClean="0"/>
              <a:t>HERE, WE CAN SEE ORDERLY TREND WITH RESPECT TO ORDER IDs </a:t>
            </a:r>
          </a:p>
          <a:p>
            <a:endParaRPr lang="en-US" dirty="0"/>
          </a:p>
          <a:p>
            <a:r>
              <a:rPr lang="en-US" dirty="0" smtClean="0"/>
              <a:t>YEAR:</a:t>
            </a:r>
          </a:p>
          <a:p>
            <a:endParaRPr lang="en-US" dirty="0" smtClean="0"/>
          </a:p>
          <a:p>
            <a:r>
              <a:rPr lang="en-US" dirty="0" smtClean="0"/>
              <a:t>2018 WITH 9,479 ORDERS.</a:t>
            </a:r>
          </a:p>
          <a:p>
            <a:endParaRPr lang="en-US" dirty="0"/>
          </a:p>
          <a:p>
            <a:r>
              <a:rPr lang="en-US" dirty="0" smtClean="0"/>
              <a:t>2019 WITH 9,333 ORDERS.</a:t>
            </a:r>
          </a:p>
          <a:p>
            <a:endParaRPr lang="en-US" dirty="0"/>
          </a:p>
          <a:p>
            <a:r>
              <a:rPr lang="en-US" dirty="0" smtClean="0"/>
              <a:t>2022 WITH 1829 ORDERS.</a:t>
            </a:r>
          </a:p>
          <a:p>
            <a:endParaRPr lang="en-US" dirty="0"/>
          </a:p>
          <a:p>
            <a:r>
              <a:rPr lang="en-US" dirty="0" smtClean="0"/>
              <a:t>THESE ARE SALES IN A PARTICULAR YEAR</a:t>
            </a:r>
            <a:endParaRPr lang="en-US" dirty="0"/>
          </a:p>
        </p:txBody>
      </p:sp>
    </p:spTree>
    <p:extLst>
      <p:ext uri="{BB962C8B-B14F-4D97-AF65-F5344CB8AC3E}">
        <p14:creationId xmlns:p14="http://schemas.microsoft.com/office/powerpoint/2010/main" val="2390059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21581" y="-142875"/>
            <a:ext cx="5236244" cy="866775"/>
          </a:xfrm>
        </p:spPr>
        <p:txBody>
          <a:bodyPr>
            <a:normAutofit fontScale="90000"/>
          </a:bodyPr>
          <a:lstStyle/>
          <a:p>
            <a:r>
              <a:rPr lang="en-US" dirty="0" smtClean="0">
                <a:solidFill>
                  <a:schemeClr val="tx1"/>
                </a:solidFill>
              </a:rPr>
              <a:t>QUARTERLY TREND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3900"/>
            <a:ext cx="6972300" cy="4409381"/>
          </a:xfrm>
          <a:prstGeom prst="rect">
            <a:avLst/>
          </a:prstGeom>
          <a:ln>
            <a:solidFill>
              <a:schemeClr val="accent1"/>
            </a:solidFill>
          </a:ln>
        </p:spPr>
      </p:pic>
      <p:sp>
        <p:nvSpPr>
          <p:cNvPr id="6" name="TextBox 5"/>
          <p:cNvSpPr txBox="1"/>
          <p:nvPr/>
        </p:nvSpPr>
        <p:spPr>
          <a:xfrm>
            <a:off x="0" y="5307771"/>
            <a:ext cx="12192000" cy="1661993"/>
          </a:xfrm>
          <a:prstGeom prst="rect">
            <a:avLst/>
          </a:prstGeom>
          <a:noFill/>
        </p:spPr>
        <p:txBody>
          <a:bodyPr wrap="square" rtlCol="0">
            <a:spAutoFit/>
          </a:bodyPr>
          <a:lstStyle/>
          <a:p>
            <a:r>
              <a:rPr lang="en-US" sz="2400" dirty="0" smtClean="0"/>
              <a:t>HERE, WE CAN SEE QUARTERLY TREND WITH RESPECT TO THEIR ORDERS IN EACH YEAR</a:t>
            </a:r>
          </a:p>
          <a:p>
            <a:endParaRPr lang="en-US" dirty="0"/>
          </a:p>
          <a:p>
            <a:endParaRPr lang="en-US"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975" y="1720993"/>
            <a:ext cx="5067300" cy="3412288"/>
          </a:xfrm>
          <a:prstGeom prst="rect">
            <a:avLst/>
          </a:prstGeom>
          <a:ln>
            <a:solidFill>
              <a:schemeClr val="accent1"/>
            </a:solidFill>
          </a:ln>
        </p:spPr>
      </p:pic>
      <p:sp>
        <p:nvSpPr>
          <p:cNvPr id="9" name="TextBox 8"/>
          <p:cNvSpPr txBox="1"/>
          <p:nvPr/>
        </p:nvSpPr>
        <p:spPr>
          <a:xfrm>
            <a:off x="7038975" y="1177171"/>
            <a:ext cx="3933825" cy="738664"/>
          </a:xfrm>
          <a:prstGeom prst="rect">
            <a:avLst/>
          </a:prstGeom>
          <a:noFill/>
        </p:spPr>
        <p:txBody>
          <a:bodyPr wrap="square" rtlCol="0">
            <a:spAutoFit/>
          </a:bodyPr>
          <a:lstStyle/>
          <a:p>
            <a:r>
              <a:rPr lang="en-US" sz="2400" b="1" dirty="0"/>
              <a:t>QUARTER:</a:t>
            </a:r>
          </a:p>
          <a:p>
            <a:endParaRPr lang="en-US" dirty="0"/>
          </a:p>
        </p:txBody>
      </p:sp>
    </p:spTree>
    <p:extLst>
      <p:ext uri="{BB962C8B-B14F-4D97-AF65-F5344CB8AC3E}">
        <p14:creationId xmlns:p14="http://schemas.microsoft.com/office/powerpoint/2010/main" val="1253865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74031" y="-100203"/>
            <a:ext cx="5236244" cy="1100328"/>
          </a:xfrm>
        </p:spPr>
        <p:txBody>
          <a:bodyPr>
            <a:normAutofit/>
          </a:bodyPr>
          <a:lstStyle/>
          <a:p>
            <a:r>
              <a:rPr lang="en-US" dirty="0" smtClean="0">
                <a:solidFill>
                  <a:schemeClr val="tx1"/>
                </a:solidFill>
              </a:rPr>
              <a:t>MONTHLY TREND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1" y="923925"/>
            <a:ext cx="9163050" cy="5267325"/>
          </a:xfrm>
          <a:prstGeom prst="rect">
            <a:avLst/>
          </a:prstGeom>
          <a:ln>
            <a:solidFill>
              <a:schemeClr val="accent1"/>
            </a:solidFill>
          </a:ln>
        </p:spPr>
      </p:pic>
      <p:sp>
        <p:nvSpPr>
          <p:cNvPr id="6" name="TextBox 5"/>
          <p:cNvSpPr txBox="1"/>
          <p:nvPr/>
        </p:nvSpPr>
        <p:spPr>
          <a:xfrm>
            <a:off x="9667875" y="829622"/>
            <a:ext cx="2390775" cy="5355312"/>
          </a:xfrm>
          <a:prstGeom prst="rect">
            <a:avLst/>
          </a:prstGeom>
          <a:noFill/>
        </p:spPr>
        <p:txBody>
          <a:bodyPr wrap="square" rtlCol="0">
            <a:spAutoFit/>
          </a:bodyPr>
          <a:lstStyle/>
          <a:p>
            <a:r>
              <a:rPr lang="en-US" dirty="0" smtClean="0"/>
              <a:t>HERE, WE CAN SEE MONTHLY TREND &amp; THE AMOUNT OF SALES DONE IN A PARTICULAR MONTH.</a:t>
            </a:r>
          </a:p>
          <a:p>
            <a:endParaRPr lang="en-US" dirty="0"/>
          </a:p>
          <a:p>
            <a:r>
              <a:rPr lang="en-US" dirty="0" smtClean="0"/>
              <a:t>JAN – 3,227.</a:t>
            </a:r>
          </a:p>
          <a:p>
            <a:r>
              <a:rPr lang="en-US" dirty="0" smtClean="0"/>
              <a:t>FEB – 2,815.</a:t>
            </a:r>
          </a:p>
          <a:p>
            <a:r>
              <a:rPr lang="en-US" dirty="0" smtClean="0"/>
              <a:t>MAR – 2,255.</a:t>
            </a:r>
          </a:p>
          <a:p>
            <a:r>
              <a:rPr lang="en-US" dirty="0" smtClean="0"/>
              <a:t>APR – 1,937.</a:t>
            </a:r>
          </a:p>
          <a:p>
            <a:r>
              <a:rPr lang="en-US" dirty="0" smtClean="0"/>
              <a:t>MAY – 2,337.</a:t>
            </a:r>
          </a:p>
          <a:p>
            <a:r>
              <a:rPr lang="en-US" dirty="0" smtClean="0"/>
              <a:t>JUN – 1,827.</a:t>
            </a:r>
          </a:p>
          <a:p>
            <a:r>
              <a:rPr lang="en-US" dirty="0" smtClean="0"/>
              <a:t>JUL – 1,997.</a:t>
            </a:r>
          </a:p>
          <a:p>
            <a:r>
              <a:rPr lang="en-US" dirty="0" smtClean="0"/>
              <a:t>AUG – 2,120.</a:t>
            </a:r>
          </a:p>
          <a:p>
            <a:r>
              <a:rPr lang="en-US" dirty="0" smtClean="0"/>
              <a:t>SEP – 2,126.</a:t>
            </a:r>
          </a:p>
          <a:p>
            <a:endParaRPr lang="en-US" dirty="0"/>
          </a:p>
          <a:p>
            <a:r>
              <a:rPr lang="en-US" dirty="0" smtClean="0"/>
              <a:t>NO OF ORDERS IN EACH MONTH</a:t>
            </a:r>
            <a:endParaRPr lang="en-US" dirty="0"/>
          </a:p>
        </p:txBody>
      </p:sp>
    </p:spTree>
    <p:extLst>
      <p:ext uri="{BB962C8B-B14F-4D97-AF65-F5344CB8AC3E}">
        <p14:creationId xmlns:p14="http://schemas.microsoft.com/office/powerpoint/2010/main" val="242406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7A0EF5-23A9-4627-BC46-745B7DD804D2}">
  <ds:schemaRefs>
    <ds:schemaRef ds:uri="http://schemas.openxmlformats.org/package/2006/metadata/core-properties"/>
    <ds:schemaRef ds:uri="http://schemas.microsoft.com/sharepoint/v3"/>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 ds:uri="fb0879af-3eba-417a-a55a-ffe6dcd6ca77"/>
    <ds:schemaRef ds:uri="6dc4bcd6-49db-4c07-9060-8acfc67cef9f"/>
    <ds:schemaRef ds:uri="http://schemas.microsoft.com/office/2006/metadata/properties"/>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1125</Words>
  <Application>Microsoft Office PowerPoint</Application>
  <PresentationFormat>Widescreen</PresentationFormat>
  <Paragraphs>209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Lucida Grande</vt:lpstr>
      <vt:lpstr>Verdana</vt:lpstr>
      <vt:lpstr>Wingdings</vt:lpstr>
      <vt:lpstr>Office Theme</vt:lpstr>
      <vt:lpstr>MRA Project - Milestone 2</vt:lpstr>
      <vt:lpstr>CONTENT</vt:lpstr>
      <vt:lpstr>PROBLEM STATEMENT</vt:lpstr>
      <vt:lpstr>SUMMARY OF DATA</vt:lpstr>
      <vt:lpstr>EDA</vt:lpstr>
      <vt:lpstr>MOST ORDERED PRODUCT</vt:lpstr>
      <vt:lpstr>YEARLY ORDER TREND</vt:lpstr>
      <vt:lpstr>QUARTERLY TREND</vt:lpstr>
      <vt:lpstr>MONTHLY TREND</vt:lpstr>
      <vt:lpstr>DAILY ORDER TREND</vt:lpstr>
      <vt:lpstr>MONTHLY ORDER TREND ON DISTINCT COUNT</vt:lpstr>
      <vt:lpstr>DAILY ORDER TREND ON DISTINCT COUNT</vt:lpstr>
      <vt:lpstr>INFRENCES FROM THE ABOVE ANALYSIS</vt:lpstr>
      <vt:lpstr>Market Basket Analysis (Association Rules)</vt:lpstr>
      <vt:lpstr>SUPPORT</vt:lpstr>
      <vt:lpstr>Confidence</vt:lpstr>
      <vt:lpstr>  Lift </vt:lpstr>
      <vt:lpstr> KNIME workflow Image </vt:lpstr>
      <vt:lpstr>ASSOCIATIONS IN A TABULAR MANNER</vt:lpstr>
      <vt:lpstr>Explain about support, confidence, &amp; lift values that are calculated </vt:lpstr>
      <vt:lpstr>RECOMMENDATIONS</vt:lpstr>
      <vt:lpstr>PowerPoint Presentation</vt:lpstr>
      <vt:lpstr>OFFERS</vt:lpstr>
      <vt:lpstr>Tableau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2022-12-04T13:14:28Z</dcterms:created>
  <dcterms:modified xsi:type="dcterms:W3CDTF">2022-12-04T17:22:31Z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