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6" r:id="rId3"/>
    <p:sldId id="323" r:id="rId4"/>
    <p:sldId id="280" r:id="rId5"/>
    <p:sldId id="299" r:id="rId6"/>
    <p:sldId id="300" r:id="rId7"/>
    <p:sldId id="301" r:id="rId8"/>
    <p:sldId id="302" r:id="rId9"/>
    <p:sldId id="303" r:id="rId10"/>
    <p:sldId id="304" r:id="rId11"/>
    <p:sldId id="305" r:id="rId12"/>
    <p:sldId id="306" r:id="rId13"/>
    <p:sldId id="307" r:id="rId14"/>
    <p:sldId id="308" r:id="rId15"/>
    <p:sldId id="281" r:id="rId16"/>
    <p:sldId id="310" r:id="rId17"/>
    <p:sldId id="282" r:id="rId18"/>
    <p:sldId id="283" r:id="rId19"/>
    <p:sldId id="284" r:id="rId20"/>
    <p:sldId id="285" r:id="rId21"/>
    <p:sldId id="257" r:id="rId22"/>
    <p:sldId id="258" r:id="rId23"/>
    <p:sldId id="259" r:id="rId24"/>
    <p:sldId id="260" r:id="rId25"/>
    <p:sldId id="261" r:id="rId26"/>
    <p:sldId id="262" r:id="rId27"/>
    <p:sldId id="263" r:id="rId28"/>
    <p:sldId id="264" r:id="rId29"/>
    <p:sldId id="265" r:id="rId30"/>
    <p:sldId id="266" r:id="rId31"/>
    <p:sldId id="267" r:id="rId32"/>
    <p:sldId id="269" r:id="rId33"/>
    <p:sldId id="286" r:id="rId34"/>
    <p:sldId id="287" r:id="rId35"/>
    <p:sldId id="288" r:id="rId36"/>
    <p:sldId id="289" r:id="rId37"/>
    <p:sldId id="268" r:id="rId38"/>
    <p:sldId id="290" r:id="rId39"/>
    <p:sldId id="273" r:id="rId40"/>
    <p:sldId id="274" r:id="rId41"/>
    <p:sldId id="275" r:id="rId42"/>
    <p:sldId id="291" r:id="rId43"/>
    <p:sldId id="292" r:id="rId44"/>
    <p:sldId id="270" r:id="rId45"/>
    <p:sldId id="322" r:id="rId46"/>
    <p:sldId id="271" r:id="rId47"/>
    <p:sldId id="293" r:id="rId48"/>
    <p:sldId id="294" r:id="rId49"/>
    <p:sldId id="295" r:id="rId50"/>
    <p:sldId id="296" r:id="rId51"/>
    <p:sldId id="297" r:id="rId52"/>
    <p:sldId id="272" r:id="rId53"/>
    <p:sldId id="277" r:id="rId54"/>
    <p:sldId id="278" r:id="rId55"/>
    <p:sldId id="279" r:id="rId56"/>
    <p:sldId id="309" r:id="rId57"/>
    <p:sldId id="311" r:id="rId58"/>
    <p:sldId id="312" r:id="rId59"/>
    <p:sldId id="321" r:id="rId60"/>
    <p:sldId id="313" r:id="rId61"/>
    <p:sldId id="314" r:id="rId62"/>
    <p:sldId id="315" r:id="rId63"/>
    <p:sldId id="316" r:id="rId64"/>
    <p:sldId id="319" r:id="rId65"/>
    <p:sldId id="320" r:id="rId66"/>
    <p:sldId id="317" r:id="rId67"/>
    <p:sldId id="298" r:id="rId68"/>
    <p:sldId id="31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51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904" autoAdjust="0"/>
  </p:normalViewPr>
  <p:slideViewPr>
    <p:cSldViewPr snapToGrid="0">
      <p:cViewPr>
        <p:scale>
          <a:sx n="66" d="100"/>
          <a:sy n="66" d="100"/>
        </p:scale>
        <p:origin x="128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C9EDA-D33D-41A6-BB4F-8E742E6BE646}" type="datetimeFigureOut">
              <a:rPr lang="en-IN" smtClean="0"/>
              <a:t>30-01-2025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32159-A210-4965-BEDA-F5EA61EBF16C}" type="slidenum">
              <a:rPr lang="en-IN" smtClean="0"/>
              <a:t>‹#›</a:t>
            </a:fld>
            <a:endParaRPr lang="en-IN"/>
          </a:p>
        </p:txBody>
      </p:sp>
    </p:spTree>
    <p:extLst>
      <p:ext uri="{BB962C8B-B14F-4D97-AF65-F5344CB8AC3E}">
        <p14:creationId xmlns:p14="http://schemas.microsoft.com/office/powerpoint/2010/main" val="1896096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lectrical4u.com/integrated-circuits-types-of-ic/"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s://www.electrical4u.com/types-of-resisto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anose="020F0502020204030204" pitchFamily="2" charset="0"/>
              </a:rPr>
              <a:t>The internal architecture of Intel 8086 is divided into 2 units: </a:t>
            </a:r>
            <a:r>
              <a:rPr lang="en-US" b="1" i="0" dirty="0">
                <a:solidFill>
                  <a:srgbClr val="273239"/>
                </a:solidFill>
                <a:effectLst/>
                <a:latin typeface="Nunito" panose="020F0502020204030204" pitchFamily="2" charset="0"/>
              </a:rPr>
              <a:t>The Bus Interface Unit (BIU)</a:t>
            </a:r>
            <a:r>
              <a:rPr lang="en-US" b="0" i="0" dirty="0">
                <a:solidFill>
                  <a:srgbClr val="273239"/>
                </a:solidFill>
                <a:effectLst/>
                <a:latin typeface="Nunito" panose="020F0502020204030204" pitchFamily="2" charset="0"/>
              </a:rPr>
              <a:t>, and </a:t>
            </a:r>
            <a:r>
              <a:rPr lang="en-US" b="1" i="0" dirty="0">
                <a:solidFill>
                  <a:srgbClr val="273239"/>
                </a:solidFill>
                <a:effectLst/>
                <a:latin typeface="Nunito" panose="020F0502020204030204" pitchFamily="2" charset="0"/>
              </a:rPr>
              <a:t>The Execution Unit (EU)</a:t>
            </a:r>
            <a:r>
              <a:rPr lang="en-US" b="0" i="0" dirty="0">
                <a:solidFill>
                  <a:srgbClr val="273239"/>
                </a:solidFill>
                <a:effectLst/>
                <a:latin typeface="Nunito" panose="020F0502020204030204" pitchFamily="2" charset="0"/>
              </a:rPr>
              <a:t>.</a:t>
            </a:r>
          </a:p>
          <a:p>
            <a:endParaRPr lang="en-IN" dirty="0"/>
          </a:p>
        </p:txBody>
      </p:sp>
      <p:sp>
        <p:nvSpPr>
          <p:cNvPr id="4" name="Slide Number Placeholder 3"/>
          <p:cNvSpPr>
            <a:spLocks noGrp="1"/>
          </p:cNvSpPr>
          <p:nvPr>
            <p:ph type="sldNum" sz="quarter" idx="5"/>
          </p:nvPr>
        </p:nvSpPr>
        <p:spPr/>
        <p:txBody>
          <a:bodyPr/>
          <a:lstStyle/>
          <a:p>
            <a:fld id="{98032159-A210-4965-BEDA-F5EA61EBF16C}" type="slidenum">
              <a:rPr lang="en-IN" smtClean="0"/>
              <a:t>4</a:t>
            </a:fld>
            <a:endParaRPr lang="en-IN"/>
          </a:p>
        </p:txBody>
      </p:sp>
    </p:spTree>
    <p:extLst>
      <p:ext uri="{BB962C8B-B14F-4D97-AF65-F5344CB8AC3E}">
        <p14:creationId xmlns:p14="http://schemas.microsoft.com/office/powerpoint/2010/main" val="424292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i="0" dirty="0">
                <a:solidFill>
                  <a:srgbClr val="001D35"/>
                </a:solidFill>
                <a:effectLst/>
                <a:latin typeface="Google Sans"/>
              </a:rPr>
              <a:t>Minimum mode and maximum mode are two configurations of the 8086 microprocessor. In minimum mode, the 8086 has a single processor that controls all signals. In maximum mode, the 8086 has multiple processors, and a bus controller chip generates control signals. </a:t>
            </a:r>
          </a:p>
          <a:p>
            <a:pPr algn="l" fontAlgn="ctr"/>
            <a:r>
              <a:rPr lang="en-US" b="0" i="0" dirty="0">
                <a:solidFill>
                  <a:srgbClr val="001D35"/>
                </a:solidFill>
                <a:effectLst/>
                <a:latin typeface="Google Sans"/>
              </a:rPr>
              <a:t>Minimum mode </a:t>
            </a:r>
          </a:p>
          <a:p>
            <a:pPr algn="l">
              <a:buFont typeface="Arial" panose="020B0604020202020204" pitchFamily="34" charset="0"/>
              <a:buChar char="•"/>
            </a:pPr>
            <a:r>
              <a:rPr lang="en-US" b="0" i="0" dirty="0">
                <a:solidFill>
                  <a:srgbClr val="001D35"/>
                </a:solidFill>
                <a:effectLst/>
                <a:latin typeface="Google Sans"/>
              </a:rPr>
              <a:t>A single 8086 processor controls all signals</a:t>
            </a:r>
          </a:p>
          <a:p>
            <a:pPr algn="l">
              <a:buFont typeface="Arial" panose="020B0604020202020204" pitchFamily="34" charset="0"/>
              <a:buChar char="•"/>
            </a:pPr>
            <a:r>
              <a:rPr lang="en-US" b="0" i="0" dirty="0">
                <a:solidFill>
                  <a:srgbClr val="001D35"/>
                </a:solidFill>
                <a:effectLst/>
                <a:latin typeface="Google Sans"/>
              </a:rPr>
              <a:t>The CPU generates all control signals</a:t>
            </a:r>
          </a:p>
          <a:p>
            <a:pPr algn="l"/>
            <a:r>
              <a:rPr lang="en-US" b="0" i="0" dirty="0">
                <a:solidFill>
                  <a:srgbClr val="001D35"/>
                </a:solidFill>
                <a:effectLst/>
                <a:latin typeface="Google Sans"/>
              </a:rPr>
              <a:t>The MN/MX# input pin is set to logic 1</a:t>
            </a:r>
          </a:p>
          <a:p>
            <a:pPr algn="l" fontAlgn="ctr"/>
            <a:r>
              <a:rPr lang="en-US" b="0" i="0" dirty="0">
                <a:solidFill>
                  <a:srgbClr val="001D35"/>
                </a:solidFill>
                <a:effectLst/>
                <a:latin typeface="Google Sans"/>
              </a:rPr>
              <a:t>Maximum mode </a:t>
            </a:r>
          </a:p>
          <a:p>
            <a:pPr algn="l"/>
            <a:r>
              <a:rPr lang="en-US" b="0" i="0" dirty="0">
                <a:solidFill>
                  <a:srgbClr val="001D35"/>
                </a:solidFill>
                <a:effectLst/>
                <a:latin typeface="Google Sans"/>
              </a:rPr>
              <a:t>Multiple processors can be used</a:t>
            </a:r>
          </a:p>
          <a:p>
            <a:pPr algn="l"/>
            <a:r>
              <a:rPr lang="en-US" b="0" i="0" dirty="0">
                <a:solidFill>
                  <a:srgbClr val="001D35"/>
                </a:solidFill>
                <a:effectLst/>
                <a:latin typeface="Google Sans"/>
              </a:rPr>
              <a:t>A bus controller chip generates control signals</a:t>
            </a:r>
          </a:p>
          <a:p>
            <a:pPr algn="l"/>
            <a:r>
              <a:rPr lang="en-US" b="0" i="0" dirty="0">
                <a:solidFill>
                  <a:srgbClr val="001D35"/>
                </a:solidFill>
                <a:effectLst/>
                <a:latin typeface="Google Sans"/>
              </a:rPr>
              <a:t>The MN/MX# input pin is set to logic 0</a:t>
            </a:r>
          </a:p>
          <a:p>
            <a:pPr algn="l"/>
            <a:r>
              <a:rPr lang="en-US" b="0" i="0" dirty="0">
                <a:solidFill>
                  <a:srgbClr val="001D35"/>
                </a:solidFill>
                <a:effectLst/>
                <a:latin typeface="Google Sans"/>
              </a:rPr>
              <a:t>Status signals from the CPU determine control signals</a:t>
            </a:r>
          </a:p>
          <a:p>
            <a:pPr algn="l" fontAlgn="ctr"/>
            <a:r>
              <a:rPr lang="en-US" b="0" i="0" dirty="0">
                <a:solidFill>
                  <a:srgbClr val="001D35"/>
                </a:solidFill>
                <a:effectLst/>
                <a:latin typeface="Google Sans"/>
              </a:rPr>
              <a:t>How to select a mode </a:t>
            </a:r>
          </a:p>
          <a:p>
            <a:pPr algn="l"/>
            <a:r>
              <a:rPr lang="en-US" b="0" i="0" dirty="0">
                <a:solidFill>
                  <a:srgbClr val="001D35"/>
                </a:solidFill>
                <a:effectLst/>
                <a:latin typeface="Google Sans"/>
              </a:rPr>
              <a:t>To select minimum mode, set the MN/MX# input pin to logic 1</a:t>
            </a:r>
          </a:p>
          <a:p>
            <a:pPr algn="l"/>
            <a:r>
              <a:rPr lang="en-US" b="0" i="0" dirty="0">
                <a:solidFill>
                  <a:srgbClr val="001D35"/>
                </a:solidFill>
                <a:effectLst/>
                <a:latin typeface="Google Sans"/>
              </a:rPr>
              <a:t>To select maximum mode, set the MN/MX# input pin to logic 0</a:t>
            </a:r>
          </a:p>
          <a:p>
            <a:endParaRPr lang="en-IN" dirty="0"/>
          </a:p>
        </p:txBody>
      </p:sp>
      <p:sp>
        <p:nvSpPr>
          <p:cNvPr id="4" name="Slide Number Placeholder 3"/>
          <p:cNvSpPr>
            <a:spLocks noGrp="1"/>
          </p:cNvSpPr>
          <p:nvPr>
            <p:ph type="sldNum" sz="quarter" idx="5"/>
          </p:nvPr>
        </p:nvSpPr>
        <p:spPr/>
        <p:txBody>
          <a:bodyPr/>
          <a:lstStyle/>
          <a:p>
            <a:fld id="{98032159-A210-4965-BEDA-F5EA61EBF16C}" type="slidenum">
              <a:rPr lang="en-IN" smtClean="0"/>
              <a:t>16</a:t>
            </a:fld>
            <a:endParaRPr lang="en-IN"/>
          </a:p>
        </p:txBody>
      </p:sp>
    </p:spTree>
    <p:extLst>
      <p:ext uri="{BB962C8B-B14F-4D97-AF65-F5344CB8AC3E}">
        <p14:creationId xmlns:p14="http://schemas.microsoft.com/office/powerpoint/2010/main" val="3237756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i="0" dirty="0">
                <a:solidFill>
                  <a:srgbClr val="001D35"/>
                </a:solidFill>
                <a:effectLst/>
                <a:latin typeface="Google Sans"/>
              </a:rPr>
              <a:t>A tri-state buffer is a logic gate that has three stable output states: high, low, and high impedance. It's used to connect multiple devices to a single bus line, allowing them to take turns transmitting data. </a:t>
            </a:r>
          </a:p>
          <a:p>
            <a:pPr algn="l"/>
            <a:r>
              <a:rPr lang="en-US" b="0" i="0" dirty="0">
                <a:solidFill>
                  <a:srgbClr val="001D35"/>
                </a:solidFill>
                <a:effectLst/>
                <a:latin typeface="Google Sans"/>
              </a:rPr>
              <a:t>How it works</a:t>
            </a:r>
          </a:p>
          <a:p>
            <a:pPr algn="l" fontAlgn="ctr">
              <a:buFont typeface="Arial" panose="020B0604020202020204" pitchFamily="34" charset="0"/>
              <a:buChar char="•"/>
            </a:pPr>
            <a:r>
              <a:rPr lang="en-US" b="0" i="0" dirty="0">
                <a:solidFill>
                  <a:srgbClr val="001D35"/>
                </a:solidFill>
                <a:effectLst/>
                <a:latin typeface="Google Sans"/>
              </a:rPr>
              <a:t>A tri-state buffer has a data input and a control input. </a:t>
            </a:r>
          </a:p>
          <a:p>
            <a:pPr algn="l" fontAlgn="ctr">
              <a:buFont typeface="Arial" panose="020B0604020202020204" pitchFamily="34" charset="0"/>
              <a:buChar char="•"/>
            </a:pPr>
            <a:r>
              <a:rPr lang="en-US" b="0" i="0" dirty="0">
                <a:solidFill>
                  <a:srgbClr val="001D35"/>
                </a:solidFill>
                <a:effectLst/>
                <a:latin typeface="Google Sans"/>
              </a:rPr>
              <a:t>When the control input is high, the buffer acts like a normal buffer, passing the input to the output. </a:t>
            </a:r>
          </a:p>
          <a:p>
            <a:pPr algn="l" fontAlgn="ctr"/>
            <a:r>
              <a:rPr lang="en-US" b="0" i="0" dirty="0">
                <a:solidFill>
                  <a:srgbClr val="001D35"/>
                </a:solidFill>
                <a:effectLst/>
                <a:latin typeface="Google Sans"/>
              </a:rPr>
              <a:t>When the control input is low, the buffer enters a high impedance state, disconnecting its output from the bus. </a:t>
            </a:r>
          </a:p>
          <a:p>
            <a:pPr algn="l"/>
            <a:r>
              <a:rPr lang="en-US" b="0" i="0" dirty="0">
                <a:solidFill>
                  <a:srgbClr val="001D35"/>
                </a:solidFill>
                <a:effectLst/>
                <a:latin typeface="Google Sans"/>
              </a:rPr>
              <a:t>This allows other devices to use the bus without interference. </a:t>
            </a:r>
          </a:p>
          <a:p>
            <a:endParaRPr lang="en-IN" dirty="0"/>
          </a:p>
          <a:p>
            <a:endParaRPr lang="en-IN" dirty="0"/>
          </a:p>
          <a:p>
            <a:endParaRPr lang="en-IN" dirty="0"/>
          </a:p>
          <a:p>
            <a:pPr algn="l" fontAlgn="ctr"/>
            <a:r>
              <a:rPr lang="en-US" b="0" i="0" dirty="0">
                <a:solidFill>
                  <a:srgbClr val="001D35"/>
                </a:solidFill>
                <a:effectLst/>
                <a:latin typeface="Google Sans"/>
              </a:rPr>
              <a:t>A decoder is a digital circuit that converts binary code into a specific output signal. Decoders are used in many fields, including computer systems, data transmission, and communication equipment. </a:t>
            </a:r>
          </a:p>
          <a:p>
            <a:pPr algn="l" fontAlgn="ctr"/>
            <a:r>
              <a:rPr lang="en-US" b="0" i="0" dirty="0">
                <a:solidFill>
                  <a:srgbClr val="001D35"/>
                </a:solidFill>
                <a:effectLst/>
                <a:latin typeface="Google Sans"/>
              </a:rPr>
              <a:t>How it works </a:t>
            </a:r>
          </a:p>
          <a:p>
            <a:pPr algn="l">
              <a:buFont typeface="Arial" panose="020B0604020202020204" pitchFamily="34" charset="0"/>
              <a:buChar char="•"/>
            </a:pPr>
            <a:r>
              <a:rPr lang="en-US" b="0" i="0" dirty="0">
                <a:solidFill>
                  <a:srgbClr val="001D35"/>
                </a:solidFill>
                <a:effectLst/>
                <a:latin typeface="Google Sans"/>
              </a:rPr>
              <a:t>A decoder receives binary code as input.</a:t>
            </a:r>
          </a:p>
          <a:p>
            <a:pPr algn="l">
              <a:buFont typeface="Arial" panose="020B0604020202020204" pitchFamily="34" charset="0"/>
              <a:buChar char="•"/>
            </a:pPr>
            <a:r>
              <a:rPr lang="en-US" b="0" i="0" dirty="0">
                <a:solidFill>
                  <a:srgbClr val="001D35"/>
                </a:solidFill>
                <a:effectLst/>
                <a:latin typeface="Google Sans"/>
              </a:rPr>
              <a:t>The decoder performs a decoding operation.</a:t>
            </a:r>
          </a:p>
          <a:p>
            <a:pPr algn="l"/>
            <a:r>
              <a:rPr lang="en-US" b="0" i="0" dirty="0">
                <a:solidFill>
                  <a:srgbClr val="001D35"/>
                </a:solidFill>
                <a:effectLst/>
                <a:latin typeface="Google Sans"/>
              </a:rPr>
              <a:t>The decoder outputs a specific signal that the device can process.</a:t>
            </a:r>
          </a:p>
          <a:p>
            <a:endParaRPr lang="en-IN" dirty="0"/>
          </a:p>
        </p:txBody>
      </p:sp>
      <p:sp>
        <p:nvSpPr>
          <p:cNvPr id="4" name="Slide Number Placeholder 3"/>
          <p:cNvSpPr>
            <a:spLocks noGrp="1"/>
          </p:cNvSpPr>
          <p:nvPr>
            <p:ph type="sldNum" sz="quarter" idx="5"/>
          </p:nvPr>
        </p:nvSpPr>
        <p:spPr/>
        <p:txBody>
          <a:bodyPr/>
          <a:lstStyle/>
          <a:p>
            <a:fld id="{98032159-A210-4965-BEDA-F5EA61EBF16C}" type="slidenum">
              <a:rPr lang="en-IN" smtClean="0"/>
              <a:t>17</a:t>
            </a:fld>
            <a:endParaRPr lang="en-IN"/>
          </a:p>
        </p:txBody>
      </p:sp>
    </p:spTree>
    <p:extLst>
      <p:ext uri="{BB962C8B-B14F-4D97-AF65-F5344CB8AC3E}">
        <p14:creationId xmlns:p14="http://schemas.microsoft.com/office/powerpoint/2010/main" val="323730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palatino linotype" panose="02040502050505030304" pitchFamily="18" charset="0"/>
              </a:rPr>
              <a:t>The diagram below shows the </a:t>
            </a:r>
            <a:r>
              <a:rPr lang="en-US" b="1" i="0" dirty="0">
                <a:effectLst/>
                <a:latin typeface="palatino linotype" panose="02040502050505030304" pitchFamily="18" charset="0"/>
              </a:rPr>
              <a:t>interfacing of stepper motor</a:t>
            </a:r>
            <a:r>
              <a:rPr lang="en-US" b="0" i="0" dirty="0">
                <a:effectLst/>
                <a:latin typeface="palatino linotype" panose="02040502050505030304" pitchFamily="18" charset="0"/>
              </a:rPr>
              <a:t> to a micro-controller. This is general diagram and can be applied to any micro-controller family like PIC micro-controller, AVR or 8051 micro-controller.</a:t>
            </a:r>
          </a:p>
          <a:p>
            <a:endParaRPr lang="en-US" b="0" i="0" dirty="0">
              <a:effectLst/>
              <a:latin typeface="palatino linotype" panose="02040502050505030304" pitchFamily="18" charset="0"/>
            </a:endParaRPr>
          </a:p>
          <a:p>
            <a:r>
              <a:rPr lang="en-US" b="0" i="0" dirty="0">
                <a:effectLst/>
                <a:latin typeface="palatino linotype" panose="02040502050505030304" pitchFamily="18" charset="0"/>
              </a:rPr>
              <a:t>Since the microcontroller cannot provide enough current, a driver like ULN2003 is used to run the motor. Individual transistors or other driver </a:t>
            </a:r>
            <a:r>
              <a:rPr lang="en-US" b="0" i="0" u="none" strike="noStrike" dirty="0">
                <a:solidFill>
                  <a:srgbClr val="BE9E5F"/>
                </a:solidFill>
                <a:effectLst/>
                <a:latin typeface="palatino linotype" panose="02040502050505030304" pitchFamily="18" charset="0"/>
                <a:hlinkClick r:id="rId3"/>
              </a:rPr>
              <a:t>IC</a:t>
            </a:r>
            <a:r>
              <a:rPr lang="en-US" b="0" i="0" dirty="0">
                <a:effectLst/>
                <a:latin typeface="palatino linotype" panose="02040502050505030304" pitchFamily="18" charset="0"/>
              </a:rPr>
              <a:t>s can also be used. Ensure external pull-up </a:t>
            </a:r>
            <a:r>
              <a:rPr lang="en-US" b="0" i="0" u="none" strike="noStrike" dirty="0">
                <a:solidFill>
                  <a:srgbClr val="BE9E5F"/>
                </a:solidFill>
                <a:effectLst/>
                <a:latin typeface="palatino linotype" panose="02040502050505030304" pitchFamily="18" charset="0"/>
                <a:hlinkClick r:id="rId4" tooltip="Types of resistor"/>
              </a:rPr>
              <a:t>resistor</a:t>
            </a:r>
            <a:r>
              <a:rPr lang="en-US" b="0" i="0" dirty="0">
                <a:effectLst/>
                <a:latin typeface="palatino linotype" panose="02040502050505030304" pitchFamily="18" charset="0"/>
              </a:rPr>
              <a:t>s are connected if needed. Never connect the motor directly to the controller pins. The motor voltage depends on its size.</a:t>
            </a:r>
            <a:br>
              <a:rPr lang="en-US" dirty="0"/>
            </a:br>
            <a:r>
              <a:rPr lang="en-US" b="0" i="0" dirty="0">
                <a:effectLst/>
                <a:latin typeface="palatino linotype" panose="02040502050505030304" pitchFamily="18" charset="0"/>
              </a:rPr>
              <a:t>A typical 4 phase </a:t>
            </a:r>
            <a:r>
              <a:rPr lang="en-US" b="0" i="0" dirty="0" err="1">
                <a:effectLst/>
                <a:latin typeface="palatino linotype" panose="02040502050505030304" pitchFamily="18" charset="0"/>
              </a:rPr>
              <a:t>uni</a:t>
            </a:r>
            <a:r>
              <a:rPr lang="en-US" b="0" i="0" dirty="0">
                <a:effectLst/>
                <a:latin typeface="palatino linotype" panose="02040502050505030304" pitchFamily="18" charset="0"/>
              </a:rPr>
              <a:t>-polar stepper motor has 5 terminals. 4 phase terminals and one common terminal of the center tap that is connected to ground.</a:t>
            </a:r>
            <a:endParaRPr lang="en-IN" dirty="0"/>
          </a:p>
        </p:txBody>
      </p:sp>
      <p:sp>
        <p:nvSpPr>
          <p:cNvPr id="4" name="Slide Number Placeholder 3"/>
          <p:cNvSpPr>
            <a:spLocks noGrp="1"/>
          </p:cNvSpPr>
          <p:nvPr>
            <p:ph type="sldNum" sz="quarter" idx="5"/>
          </p:nvPr>
        </p:nvSpPr>
        <p:spPr/>
        <p:txBody>
          <a:bodyPr/>
          <a:lstStyle/>
          <a:p>
            <a:fld id="{98032159-A210-4965-BEDA-F5EA61EBF16C}" type="slidenum">
              <a:rPr lang="en-IN" smtClean="0"/>
              <a:t>66</a:t>
            </a:fld>
            <a:endParaRPr lang="en-IN"/>
          </a:p>
        </p:txBody>
      </p:sp>
    </p:spTree>
    <p:extLst>
      <p:ext uri="{BB962C8B-B14F-4D97-AF65-F5344CB8AC3E}">
        <p14:creationId xmlns:p14="http://schemas.microsoft.com/office/powerpoint/2010/main" val="354193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1170-4065-8BCA-C94F-7128F1ED0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D78D0C-4AE3-1F6B-31D1-7052909A1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94001A-407B-524A-10DB-99AFFBAD75C2}"/>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5" name="Footer Placeholder 4">
            <a:extLst>
              <a:ext uri="{FF2B5EF4-FFF2-40B4-BE49-F238E27FC236}">
                <a16:creationId xmlns:a16="http://schemas.microsoft.com/office/drawing/2014/main" id="{198B9552-D5E1-97D6-3128-A140EFCFA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E776BE-7143-9663-09D4-115CD72A6681}"/>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100507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072E-DE13-332F-9215-40CEA67017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A24B95-E7B2-953F-927E-6C17D506F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573A3-FC57-676E-F757-78D097F278B9}"/>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5" name="Footer Placeholder 4">
            <a:extLst>
              <a:ext uri="{FF2B5EF4-FFF2-40B4-BE49-F238E27FC236}">
                <a16:creationId xmlns:a16="http://schemas.microsoft.com/office/drawing/2014/main" id="{ADD405D0-438D-BAAD-CF8E-3F046E2DF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DB13F-6AF0-BAEE-FE2D-49840A4680FD}"/>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229229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26128-DC96-1473-90AC-E4753CF917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9BBBAC-673B-E951-FB31-B44643AA3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F231D-5860-282A-113B-55BDE2E99B10}"/>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5" name="Footer Placeholder 4">
            <a:extLst>
              <a:ext uri="{FF2B5EF4-FFF2-40B4-BE49-F238E27FC236}">
                <a16:creationId xmlns:a16="http://schemas.microsoft.com/office/drawing/2014/main" id="{C8914A90-F73B-801D-9A20-DAA7DDF9F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BA311-11C0-3DF9-31FB-86ED5B7F6B0C}"/>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302351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7FF5-09AD-3ED7-8A48-CCE4CF71F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6687E5-F976-EF68-B597-7ADA9E658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82B05-D943-5FB7-81AC-99A1FB38A46C}"/>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5" name="Footer Placeholder 4">
            <a:extLst>
              <a:ext uri="{FF2B5EF4-FFF2-40B4-BE49-F238E27FC236}">
                <a16:creationId xmlns:a16="http://schemas.microsoft.com/office/drawing/2014/main" id="{3D59CB41-32A9-CDB1-0D11-0BB343AA4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0192A-593A-4A4B-A818-4E8D2140A32F}"/>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209181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E940-5576-C83A-9368-DB3EDA04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FBCCFB-905A-560C-DFCA-9666ACD0A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DD5CE-2798-2000-D272-3125FFA19045}"/>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5" name="Footer Placeholder 4">
            <a:extLst>
              <a:ext uri="{FF2B5EF4-FFF2-40B4-BE49-F238E27FC236}">
                <a16:creationId xmlns:a16="http://schemas.microsoft.com/office/drawing/2014/main" id="{1F8A9933-0A3A-EF75-1E4D-31E397EC0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2843D-2FD2-A312-93A6-0A510EC98193}"/>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95569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2C5B-FBFE-31BA-BA3D-487632BCC5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44322F-4BB4-BE1E-5DF0-9E4A8DEDC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8B15B3-2903-2F5A-B525-92F82D9F3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BFF4B8-F461-B41B-D455-255371B1E951}"/>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6" name="Footer Placeholder 5">
            <a:extLst>
              <a:ext uri="{FF2B5EF4-FFF2-40B4-BE49-F238E27FC236}">
                <a16:creationId xmlns:a16="http://schemas.microsoft.com/office/drawing/2014/main" id="{A057CB95-D342-0525-C838-71A05DA048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C194C-D066-0AEE-51D4-1046BAA933CB}"/>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157324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F30D-50F5-1792-8119-6BE41EED6C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80B2EC-2312-8964-A2E3-A504292EF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E47EB-1B6F-BB34-44AC-A4E915CC2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D41EFF-5979-F0D1-68CF-ABDEF22852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E7589-B093-A560-63A8-08E9BD9B6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DFCC29-B0FA-75CE-138E-74867FED0EB0}"/>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8" name="Footer Placeholder 7">
            <a:extLst>
              <a:ext uri="{FF2B5EF4-FFF2-40B4-BE49-F238E27FC236}">
                <a16:creationId xmlns:a16="http://schemas.microsoft.com/office/drawing/2014/main" id="{9D6627D9-F791-49EA-11A1-9F671A0B18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277A0-63F3-2735-9A7D-83A7109058DF}"/>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425112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D3FB-3D49-DEB7-911B-FF8DD23B01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F25406-CAF1-050A-2D32-87F0F1EA8FE3}"/>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4" name="Footer Placeholder 3">
            <a:extLst>
              <a:ext uri="{FF2B5EF4-FFF2-40B4-BE49-F238E27FC236}">
                <a16:creationId xmlns:a16="http://schemas.microsoft.com/office/drawing/2014/main" id="{837A0177-9FEC-BA6A-B9B0-616C01E79E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90E032-8625-E807-831B-7D612C0F20BA}"/>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152809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C8392-CF07-C3F7-951F-9792F44C8A38}"/>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3" name="Footer Placeholder 2">
            <a:extLst>
              <a:ext uri="{FF2B5EF4-FFF2-40B4-BE49-F238E27FC236}">
                <a16:creationId xmlns:a16="http://schemas.microsoft.com/office/drawing/2014/main" id="{12F7E12C-B8E7-149B-61BB-BDD715A145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7D1DF3-6ED5-4E0A-2BDF-29794376BAFF}"/>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340506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FA78-C3DC-31CD-DC95-2AD01C395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53CAC7-47BE-8554-621C-BEE891026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6F7CCC-5B6A-7D82-83A4-023A2EF0D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3BD1B-0723-DA9E-ECA1-364174E0804C}"/>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6" name="Footer Placeholder 5">
            <a:extLst>
              <a:ext uri="{FF2B5EF4-FFF2-40B4-BE49-F238E27FC236}">
                <a16:creationId xmlns:a16="http://schemas.microsoft.com/office/drawing/2014/main" id="{3EF46092-94BD-86D1-F0A4-3A53258F44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ECB28C-24B3-7B33-D519-D14E66863983}"/>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107521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7F8E-95F3-4412-972C-6B2A9A6A2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C665D8-9794-1549-3438-0C314B6486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A40F11-C24B-C91C-7E5F-DFACAF540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B7082-0483-ADC8-BB41-4580290C9699}"/>
              </a:ext>
            </a:extLst>
          </p:cNvPr>
          <p:cNvSpPr>
            <a:spLocks noGrp="1"/>
          </p:cNvSpPr>
          <p:nvPr>
            <p:ph type="dt" sz="half" idx="10"/>
          </p:nvPr>
        </p:nvSpPr>
        <p:spPr/>
        <p:txBody>
          <a:bodyPr/>
          <a:lstStyle/>
          <a:p>
            <a:fld id="{D64081B4-F1A0-4A5E-AEDA-E7FE35B1B7F3}" type="datetimeFigureOut">
              <a:rPr lang="en-IN" smtClean="0"/>
              <a:t>29-01-2025</a:t>
            </a:fld>
            <a:endParaRPr lang="en-IN"/>
          </a:p>
        </p:txBody>
      </p:sp>
      <p:sp>
        <p:nvSpPr>
          <p:cNvPr id="6" name="Footer Placeholder 5">
            <a:extLst>
              <a:ext uri="{FF2B5EF4-FFF2-40B4-BE49-F238E27FC236}">
                <a16:creationId xmlns:a16="http://schemas.microsoft.com/office/drawing/2014/main" id="{03CF8EDB-A2C4-91EF-B83F-010FF67040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41898-0BAD-0060-3148-78F8B9CA47CC}"/>
              </a:ext>
            </a:extLst>
          </p:cNvPr>
          <p:cNvSpPr>
            <a:spLocks noGrp="1"/>
          </p:cNvSpPr>
          <p:nvPr>
            <p:ph type="sldNum" sz="quarter" idx="12"/>
          </p:nvPr>
        </p:nvSpPr>
        <p:spPr/>
        <p:txBody>
          <a:bodyPr/>
          <a:lstStyle/>
          <a:p>
            <a:fld id="{4007B1C6-DE76-4262-986E-101A5230E8E0}" type="slidenum">
              <a:rPr lang="en-IN" smtClean="0"/>
              <a:t>‹#›</a:t>
            </a:fld>
            <a:endParaRPr lang="en-IN"/>
          </a:p>
        </p:txBody>
      </p:sp>
    </p:spTree>
    <p:extLst>
      <p:ext uri="{BB962C8B-B14F-4D97-AF65-F5344CB8AC3E}">
        <p14:creationId xmlns:p14="http://schemas.microsoft.com/office/powerpoint/2010/main" val="302812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5C03F-C954-1C84-79C7-E4F3E3A3B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A110C0-3C19-82AE-BE92-27297365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18651-ECFF-EBF3-1A92-EE324B9EE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081B4-F1A0-4A5E-AEDA-E7FE35B1B7F3}" type="datetimeFigureOut">
              <a:rPr lang="en-IN" smtClean="0"/>
              <a:t>29-01-2025</a:t>
            </a:fld>
            <a:endParaRPr lang="en-IN"/>
          </a:p>
        </p:txBody>
      </p:sp>
      <p:sp>
        <p:nvSpPr>
          <p:cNvPr id="5" name="Footer Placeholder 4">
            <a:extLst>
              <a:ext uri="{FF2B5EF4-FFF2-40B4-BE49-F238E27FC236}">
                <a16:creationId xmlns:a16="http://schemas.microsoft.com/office/drawing/2014/main" id="{079196E2-D175-723C-8446-EFFB9E15B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A5A24A-72F3-3AAE-BF80-C4014C95B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7B1C6-DE76-4262-986E-101A5230E8E0}" type="slidenum">
              <a:rPr lang="en-IN" smtClean="0"/>
              <a:t>‹#›</a:t>
            </a:fld>
            <a:endParaRPr lang="en-IN"/>
          </a:p>
        </p:txBody>
      </p:sp>
    </p:spTree>
    <p:extLst>
      <p:ext uri="{BB962C8B-B14F-4D97-AF65-F5344CB8AC3E}">
        <p14:creationId xmlns:p14="http://schemas.microsoft.com/office/powerpoint/2010/main" val="3526139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electrical4u.com/dc-motor-or-direct-current-motor/" TargetMode="External"/><Relationship Id="rId2" Type="http://schemas.openxmlformats.org/officeDocument/2006/relationships/hyperlink" Target="https://www.electrical4u.com/stepper-motor-drive/" TargetMode="Externa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62.xml.rels><?xml version="1.0" encoding="UTF-8" standalone="yes"?>
<Relationships xmlns="http://schemas.openxmlformats.org/package/2006/relationships"><Relationship Id="rId2" Type="http://schemas.openxmlformats.org/officeDocument/2006/relationships/hyperlink" Target="https://www.electrical4u.com/voltage-or-electric-potential-differenc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C6D8-86E7-C249-1C1D-F221EF41B356}"/>
              </a:ext>
            </a:extLst>
          </p:cNvPr>
          <p:cNvSpPr>
            <a:spLocks noGrp="1"/>
          </p:cNvSpPr>
          <p:nvPr>
            <p:ph type="ctrTitle"/>
          </p:nvPr>
        </p:nvSpPr>
        <p:spPr/>
        <p:txBody>
          <a:bodyPr/>
          <a:lstStyle/>
          <a:p>
            <a:r>
              <a:rPr lang="en-US" dirty="0"/>
              <a:t>Unit 2 </a:t>
            </a:r>
            <a:endParaRPr lang="en-IN" dirty="0"/>
          </a:p>
        </p:txBody>
      </p:sp>
      <p:sp>
        <p:nvSpPr>
          <p:cNvPr id="3" name="Subtitle 2">
            <a:extLst>
              <a:ext uri="{FF2B5EF4-FFF2-40B4-BE49-F238E27FC236}">
                <a16:creationId xmlns:a16="http://schemas.microsoft.com/office/drawing/2014/main" id="{BD9C318D-CBED-85D6-A591-E14D71E5A9BF}"/>
              </a:ext>
            </a:extLst>
          </p:cNvPr>
          <p:cNvSpPr>
            <a:spLocks noGrp="1"/>
          </p:cNvSpPr>
          <p:nvPr>
            <p:ph type="subTitle" idx="1"/>
          </p:nvPr>
        </p:nvSpPr>
        <p:spPr/>
        <p:txBody>
          <a:bodyPr/>
          <a:lstStyle/>
          <a:p>
            <a:r>
              <a:rPr lang="en-IN" dirty="0"/>
              <a:t>Communication Interface</a:t>
            </a:r>
          </a:p>
        </p:txBody>
      </p:sp>
    </p:spTree>
    <p:extLst>
      <p:ext uri="{BB962C8B-B14F-4D97-AF65-F5344CB8AC3E}">
        <p14:creationId xmlns:p14="http://schemas.microsoft.com/office/powerpoint/2010/main" val="224008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
        <p:nvSpPr>
          <p:cNvPr id="8" name="TextBox 7">
            <a:extLst>
              <a:ext uri="{FF2B5EF4-FFF2-40B4-BE49-F238E27FC236}">
                <a16:creationId xmlns:a16="http://schemas.microsoft.com/office/drawing/2014/main" id="{E48FD101-B592-1884-7035-6B235F130D40}"/>
              </a:ext>
            </a:extLst>
          </p:cNvPr>
          <p:cNvSpPr txBox="1"/>
          <p:nvPr/>
        </p:nvSpPr>
        <p:spPr>
          <a:xfrm>
            <a:off x="1114064" y="1424677"/>
            <a:ext cx="6094070" cy="369332"/>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instruction pointer</a:t>
            </a:r>
            <a:endParaRPr lang="en-IN" dirty="0"/>
          </a:p>
        </p:txBody>
      </p:sp>
      <p:sp>
        <p:nvSpPr>
          <p:cNvPr id="5" name="TextBox 4">
            <a:extLst>
              <a:ext uri="{FF2B5EF4-FFF2-40B4-BE49-F238E27FC236}">
                <a16:creationId xmlns:a16="http://schemas.microsoft.com/office/drawing/2014/main" id="{2AE4D106-950D-9020-F5B3-4843BAC3A6E4}"/>
              </a:ext>
            </a:extLst>
          </p:cNvPr>
          <p:cNvSpPr txBox="1"/>
          <p:nvPr/>
        </p:nvSpPr>
        <p:spPr>
          <a:xfrm>
            <a:off x="1114064" y="1869341"/>
            <a:ext cx="6094070" cy="369332"/>
          </a:xfrm>
          <a:prstGeom prst="rect">
            <a:avLst/>
          </a:prstGeom>
          <a:noFill/>
        </p:spPr>
        <p:txBody>
          <a:bodyPr wrap="square">
            <a:spAutoFit/>
          </a:bodyPr>
          <a:lstStyle/>
          <a:p>
            <a:r>
              <a:rPr lang="en-US" b="0" i="0" dirty="0">
                <a:solidFill>
                  <a:srgbClr val="273239"/>
                </a:solidFill>
                <a:effectLst/>
                <a:latin typeface="Nunito" pitchFamily="2" charset="0"/>
              </a:rPr>
              <a:t>A pre-fetch queue</a:t>
            </a:r>
            <a:endParaRPr lang="en-IN" dirty="0"/>
          </a:p>
        </p:txBody>
      </p:sp>
      <p:sp>
        <p:nvSpPr>
          <p:cNvPr id="7" name="TextBox 6">
            <a:extLst>
              <a:ext uri="{FF2B5EF4-FFF2-40B4-BE49-F238E27FC236}">
                <a16:creationId xmlns:a16="http://schemas.microsoft.com/office/drawing/2014/main" id="{325358D6-C6DB-45D0-602A-7F69C6599853}"/>
              </a:ext>
            </a:extLst>
          </p:cNvPr>
          <p:cNvSpPr txBox="1"/>
          <p:nvPr/>
        </p:nvSpPr>
        <p:spPr>
          <a:xfrm>
            <a:off x="1114064" y="2314005"/>
            <a:ext cx="6094070" cy="369332"/>
          </a:xfrm>
          <a:prstGeom prst="rect">
            <a:avLst/>
          </a:prstGeom>
          <a:noFill/>
        </p:spPr>
        <p:txBody>
          <a:bodyPr wrap="square">
            <a:spAutoFit/>
          </a:bodyPr>
          <a:lstStyle/>
          <a:p>
            <a:r>
              <a:rPr lang="en-US" b="0" i="0" dirty="0">
                <a:solidFill>
                  <a:srgbClr val="273239"/>
                </a:solidFill>
                <a:effectLst/>
                <a:latin typeface="Nunito" pitchFamily="2" charset="0"/>
              </a:rPr>
              <a:t>An </a:t>
            </a:r>
            <a:r>
              <a:rPr lang="en-US" b="1" i="0" dirty="0">
                <a:solidFill>
                  <a:srgbClr val="273239"/>
                </a:solidFill>
                <a:effectLst/>
                <a:latin typeface="Nunito" pitchFamily="2" charset="0"/>
              </a:rPr>
              <a:t>Address Generation Circuit</a:t>
            </a:r>
            <a:r>
              <a:rPr lang="en-US" b="0" i="0" dirty="0">
                <a:solidFill>
                  <a:srgbClr val="273239"/>
                </a:solidFill>
                <a:effectLst/>
                <a:latin typeface="Nunito" pitchFamily="2" charset="0"/>
              </a:rPr>
              <a:t>. </a:t>
            </a:r>
            <a:endParaRPr lang="en-IN" dirty="0"/>
          </a:p>
        </p:txBody>
      </p:sp>
      <p:sp>
        <p:nvSpPr>
          <p:cNvPr id="9" name="TextBox 8">
            <a:extLst>
              <a:ext uri="{FF2B5EF4-FFF2-40B4-BE49-F238E27FC236}">
                <a16:creationId xmlns:a16="http://schemas.microsoft.com/office/drawing/2014/main" id="{3E476128-A07C-BD1F-1607-560E97AA5EDF}"/>
              </a:ext>
            </a:extLst>
          </p:cNvPr>
          <p:cNvSpPr txBox="1"/>
          <p:nvPr/>
        </p:nvSpPr>
        <p:spPr>
          <a:xfrm>
            <a:off x="1114064" y="2743199"/>
            <a:ext cx="6094070" cy="369332"/>
          </a:xfrm>
          <a:prstGeom prst="rect">
            <a:avLst/>
          </a:prstGeom>
          <a:noFill/>
        </p:spPr>
        <p:txBody>
          <a:bodyPr wrap="square">
            <a:spAutoFit/>
          </a:bodyPr>
          <a:lstStyle/>
          <a:p>
            <a:r>
              <a:rPr lang="en-IN" b="1" i="0" dirty="0">
                <a:solidFill>
                  <a:srgbClr val="273239"/>
                </a:solidFill>
                <a:effectLst/>
                <a:latin typeface="Nunito" pitchFamily="2" charset="0"/>
              </a:rPr>
              <a:t>Code Segment register</a:t>
            </a:r>
            <a:endParaRPr lang="en-IN" dirty="0"/>
          </a:p>
        </p:txBody>
      </p:sp>
      <p:sp>
        <p:nvSpPr>
          <p:cNvPr id="10" name="Rectangle 9">
            <a:extLst>
              <a:ext uri="{FF2B5EF4-FFF2-40B4-BE49-F238E27FC236}">
                <a16:creationId xmlns:a16="http://schemas.microsoft.com/office/drawing/2014/main" id="{D057EA29-C6C6-F8E1-57C3-34EC7536BED3}"/>
              </a:ext>
            </a:extLst>
          </p:cNvPr>
          <p:cNvSpPr/>
          <p:nvPr/>
        </p:nvSpPr>
        <p:spPr>
          <a:xfrm>
            <a:off x="4780344" y="2326515"/>
            <a:ext cx="1956122" cy="2083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FB2395F-9691-ABDC-5F46-C19BA627B80A}"/>
              </a:ext>
            </a:extLst>
          </p:cNvPr>
          <p:cNvSpPr txBox="1"/>
          <p:nvPr/>
        </p:nvSpPr>
        <p:spPr>
          <a:xfrm>
            <a:off x="5167987" y="4775879"/>
            <a:ext cx="6094070" cy="923330"/>
          </a:xfrm>
          <a:prstGeom prst="rect">
            <a:avLst/>
          </a:prstGeom>
          <a:noFill/>
        </p:spPr>
        <p:txBody>
          <a:bodyPr wrap="square">
            <a:spAutoFit/>
          </a:bodyPr>
          <a:lstStyle/>
          <a:p>
            <a:r>
              <a:rPr lang="en-US" b="1" i="0" dirty="0">
                <a:solidFill>
                  <a:srgbClr val="273239"/>
                </a:solidFill>
                <a:effectLst/>
                <a:latin typeface="Nunito" pitchFamily="2" charset="0"/>
              </a:rPr>
              <a:t>(16 Bit register): </a:t>
            </a:r>
            <a:r>
              <a:rPr lang="en-US" b="0" i="0" dirty="0">
                <a:solidFill>
                  <a:srgbClr val="273239"/>
                </a:solidFill>
                <a:effectLst/>
                <a:latin typeface="Nunito" pitchFamily="2" charset="0"/>
              </a:rPr>
              <a:t>CS holds the base address for the Code Segment. All programs are stored in the Code Segment and accessed via the IP. </a:t>
            </a:r>
            <a:endParaRPr lang="en-IN" dirty="0"/>
          </a:p>
        </p:txBody>
      </p:sp>
    </p:spTree>
    <p:extLst>
      <p:ext uri="{BB962C8B-B14F-4D97-AF65-F5344CB8AC3E}">
        <p14:creationId xmlns:p14="http://schemas.microsoft.com/office/powerpoint/2010/main" val="342448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
        <p:nvSpPr>
          <p:cNvPr id="8" name="TextBox 7">
            <a:extLst>
              <a:ext uri="{FF2B5EF4-FFF2-40B4-BE49-F238E27FC236}">
                <a16:creationId xmlns:a16="http://schemas.microsoft.com/office/drawing/2014/main" id="{E48FD101-B592-1884-7035-6B235F130D40}"/>
              </a:ext>
            </a:extLst>
          </p:cNvPr>
          <p:cNvSpPr txBox="1"/>
          <p:nvPr/>
        </p:nvSpPr>
        <p:spPr>
          <a:xfrm>
            <a:off x="1114064" y="1424677"/>
            <a:ext cx="6094070" cy="369332"/>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instruction pointer</a:t>
            </a:r>
            <a:endParaRPr lang="en-IN" dirty="0"/>
          </a:p>
        </p:txBody>
      </p:sp>
      <p:sp>
        <p:nvSpPr>
          <p:cNvPr id="5" name="TextBox 4">
            <a:extLst>
              <a:ext uri="{FF2B5EF4-FFF2-40B4-BE49-F238E27FC236}">
                <a16:creationId xmlns:a16="http://schemas.microsoft.com/office/drawing/2014/main" id="{2AE4D106-950D-9020-F5B3-4843BAC3A6E4}"/>
              </a:ext>
            </a:extLst>
          </p:cNvPr>
          <p:cNvSpPr txBox="1"/>
          <p:nvPr/>
        </p:nvSpPr>
        <p:spPr>
          <a:xfrm>
            <a:off x="1114064" y="1869341"/>
            <a:ext cx="6094070" cy="369332"/>
          </a:xfrm>
          <a:prstGeom prst="rect">
            <a:avLst/>
          </a:prstGeom>
          <a:noFill/>
        </p:spPr>
        <p:txBody>
          <a:bodyPr wrap="square">
            <a:spAutoFit/>
          </a:bodyPr>
          <a:lstStyle/>
          <a:p>
            <a:r>
              <a:rPr lang="en-US" b="0" i="0" dirty="0">
                <a:solidFill>
                  <a:srgbClr val="273239"/>
                </a:solidFill>
                <a:effectLst/>
                <a:latin typeface="Nunito" pitchFamily="2" charset="0"/>
              </a:rPr>
              <a:t>A pre-fetch queue</a:t>
            </a:r>
            <a:endParaRPr lang="en-IN" dirty="0"/>
          </a:p>
        </p:txBody>
      </p:sp>
      <p:sp>
        <p:nvSpPr>
          <p:cNvPr id="7" name="TextBox 6">
            <a:extLst>
              <a:ext uri="{FF2B5EF4-FFF2-40B4-BE49-F238E27FC236}">
                <a16:creationId xmlns:a16="http://schemas.microsoft.com/office/drawing/2014/main" id="{325358D6-C6DB-45D0-602A-7F69C6599853}"/>
              </a:ext>
            </a:extLst>
          </p:cNvPr>
          <p:cNvSpPr txBox="1"/>
          <p:nvPr/>
        </p:nvSpPr>
        <p:spPr>
          <a:xfrm>
            <a:off x="1114064" y="2314004"/>
            <a:ext cx="3550533" cy="381291"/>
          </a:xfrm>
          <a:prstGeom prst="rect">
            <a:avLst/>
          </a:prstGeom>
          <a:noFill/>
        </p:spPr>
        <p:txBody>
          <a:bodyPr wrap="square">
            <a:spAutoFit/>
          </a:bodyPr>
          <a:lstStyle/>
          <a:p>
            <a:r>
              <a:rPr lang="en-US" b="0" i="0" dirty="0">
                <a:solidFill>
                  <a:srgbClr val="273239"/>
                </a:solidFill>
                <a:effectLst/>
                <a:latin typeface="Nunito" pitchFamily="2" charset="0"/>
              </a:rPr>
              <a:t>An </a:t>
            </a:r>
            <a:r>
              <a:rPr lang="en-US" b="1" i="0" dirty="0">
                <a:solidFill>
                  <a:srgbClr val="273239"/>
                </a:solidFill>
                <a:effectLst/>
                <a:latin typeface="Nunito" pitchFamily="2" charset="0"/>
              </a:rPr>
              <a:t>Address Generation Circuit</a:t>
            </a:r>
            <a:r>
              <a:rPr lang="en-US" b="0" i="0" dirty="0">
                <a:solidFill>
                  <a:srgbClr val="273239"/>
                </a:solidFill>
                <a:effectLst/>
                <a:latin typeface="Nunito" pitchFamily="2" charset="0"/>
              </a:rPr>
              <a:t>. </a:t>
            </a:r>
            <a:endParaRPr lang="en-IN" dirty="0"/>
          </a:p>
        </p:txBody>
      </p:sp>
      <p:sp>
        <p:nvSpPr>
          <p:cNvPr id="9" name="TextBox 8">
            <a:extLst>
              <a:ext uri="{FF2B5EF4-FFF2-40B4-BE49-F238E27FC236}">
                <a16:creationId xmlns:a16="http://schemas.microsoft.com/office/drawing/2014/main" id="{3E476128-A07C-BD1F-1607-560E97AA5EDF}"/>
              </a:ext>
            </a:extLst>
          </p:cNvPr>
          <p:cNvSpPr txBox="1"/>
          <p:nvPr/>
        </p:nvSpPr>
        <p:spPr>
          <a:xfrm>
            <a:off x="1114064" y="2743199"/>
            <a:ext cx="6094070" cy="369332"/>
          </a:xfrm>
          <a:prstGeom prst="rect">
            <a:avLst/>
          </a:prstGeom>
          <a:noFill/>
        </p:spPr>
        <p:txBody>
          <a:bodyPr wrap="square">
            <a:spAutoFit/>
          </a:bodyPr>
          <a:lstStyle/>
          <a:p>
            <a:r>
              <a:rPr lang="en-IN" b="1" i="0" dirty="0">
                <a:solidFill>
                  <a:srgbClr val="273239"/>
                </a:solidFill>
                <a:effectLst/>
                <a:latin typeface="Nunito" pitchFamily="2" charset="0"/>
              </a:rPr>
              <a:t>Code Segment register</a:t>
            </a:r>
            <a:endParaRPr lang="en-IN" dirty="0"/>
          </a:p>
        </p:txBody>
      </p:sp>
      <p:sp>
        <p:nvSpPr>
          <p:cNvPr id="10" name="Rectangle 9">
            <a:extLst>
              <a:ext uri="{FF2B5EF4-FFF2-40B4-BE49-F238E27FC236}">
                <a16:creationId xmlns:a16="http://schemas.microsoft.com/office/drawing/2014/main" id="{D057EA29-C6C6-F8E1-57C3-34EC7536BED3}"/>
              </a:ext>
            </a:extLst>
          </p:cNvPr>
          <p:cNvSpPr/>
          <p:nvPr/>
        </p:nvSpPr>
        <p:spPr>
          <a:xfrm>
            <a:off x="4780344" y="2731633"/>
            <a:ext cx="1956122" cy="2083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FB2395F-9691-ABDC-5F46-C19BA627B80A}"/>
              </a:ext>
            </a:extLst>
          </p:cNvPr>
          <p:cNvSpPr txBox="1"/>
          <p:nvPr/>
        </p:nvSpPr>
        <p:spPr>
          <a:xfrm>
            <a:off x="5167987" y="4775879"/>
            <a:ext cx="6094070" cy="646331"/>
          </a:xfrm>
          <a:prstGeom prst="rect">
            <a:avLst/>
          </a:prstGeom>
          <a:noFill/>
        </p:spPr>
        <p:txBody>
          <a:bodyPr wrap="square">
            <a:spAutoFit/>
          </a:bodyPr>
          <a:lstStyle/>
          <a:p>
            <a:r>
              <a:rPr lang="en-US" b="1" i="0" dirty="0">
                <a:solidFill>
                  <a:srgbClr val="273239"/>
                </a:solidFill>
                <a:effectLst/>
                <a:latin typeface="Nunito" pitchFamily="2" charset="0"/>
              </a:rPr>
              <a:t>(16 Bit register): </a:t>
            </a:r>
            <a:r>
              <a:rPr lang="en-US" b="0" i="0" dirty="0">
                <a:solidFill>
                  <a:srgbClr val="273239"/>
                </a:solidFill>
                <a:effectLst/>
                <a:latin typeface="Nunito" pitchFamily="2" charset="0"/>
              </a:rPr>
              <a:t>DS holds the base address for the Data Segment. </a:t>
            </a:r>
            <a:endParaRPr lang="en-IN" dirty="0"/>
          </a:p>
        </p:txBody>
      </p:sp>
      <p:sp>
        <p:nvSpPr>
          <p:cNvPr id="3" name="TextBox 2">
            <a:extLst>
              <a:ext uri="{FF2B5EF4-FFF2-40B4-BE49-F238E27FC236}">
                <a16:creationId xmlns:a16="http://schemas.microsoft.com/office/drawing/2014/main" id="{129EE779-EFFB-4A19-CED6-05091ED94C56}"/>
              </a:ext>
            </a:extLst>
          </p:cNvPr>
          <p:cNvSpPr txBox="1"/>
          <p:nvPr/>
        </p:nvSpPr>
        <p:spPr>
          <a:xfrm>
            <a:off x="1114064" y="3205639"/>
            <a:ext cx="6094070" cy="369332"/>
          </a:xfrm>
          <a:prstGeom prst="rect">
            <a:avLst/>
          </a:prstGeom>
          <a:noFill/>
        </p:spPr>
        <p:txBody>
          <a:bodyPr wrap="square">
            <a:spAutoFit/>
          </a:bodyPr>
          <a:lstStyle/>
          <a:p>
            <a:r>
              <a:rPr lang="en-IN" b="1" i="0" dirty="0">
                <a:solidFill>
                  <a:srgbClr val="273239"/>
                </a:solidFill>
                <a:effectLst/>
                <a:latin typeface="Nunito" pitchFamily="2" charset="0"/>
              </a:rPr>
              <a:t>Data Segment register</a:t>
            </a:r>
            <a:endParaRPr lang="en-IN" dirty="0"/>
          </a:p>
        </p:txBody>
      </p:sp>
    </p:spTree>
    <p:extLst>
      <p:ext uri="{BB962C8B-B14F-4D97-AF65-F5344CB8AC3E}">
        <p14:creationId xmlns:p14="http://schemas.microsoft.com/office/powerpoint/2010/main" val="279439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
        <p:nvSpPr>
          <p:cNvPr id="8" name="TextBox 7">
            <a:extLst>
              <a:ext uri="{FF2B5EF4-FFF2-40B4-BE49-F238E27FC236}">
                <a16:creationId xmlns:a16="http://schemas.microsoft.com/office/drawing/2014/main" id="{E48FD101-B592-1884-7035-6B235F130D40}"/>
              </a:ext>
            </a:extLst>
          </p:cNvPr>
          <p:cNvSpPr txBox="1"/>
          <p:nvPr/>
        </p:nvSpPr>
        <p:spPr>
          <a:xfrm>
            <a:off x="1114064" y="1424677"/>
            <a:ext cx="6094070" cy="369332"/>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instruction pointer</a:t>
            </a:r>
            <a:endParaRPr lang="en-IN" dirty="0"/>
          </a:p>
        </p:txBody>
      </p:sp>
      <p:sp>
        <p:nvSpPr>
          <p:cNvPr id="5" name="TextBox 4">
            <a:extLst>
              <a:ext uri="{FF2B5EF4-FFF2-40B4-BE49-F238E27FC236}">
                <a16:creationId xmlns:a16="http://schemas.microsoft.com/office/drawing/2014/main" id="{2AE4D106-950D-9020-F5B3-4843BAC3A6E4}"/>
              </a:ext>
            </a:extLst>
          </p:cNvPr>
          <p:cNvSpPr txBox="1"/>
          <p:nvPr/>
        </p:nvSpPr>
        <p:spPr>
          <a:xfrm>
            <a:off x="1114064" y="1869341"/>
            <a:ext cx="6094070" cy="369332"/>
          </a:xfrm>
          <a:prstGeom prst="rect">
            <a:avLst/>
          </a:prstGeom>
          <a:noFill/>
        </p:spPr>
        <p:txBody>
          <a:bodyPr wrap="square">
            <a:spAutoFit/>
          </a:bodyPr>
          <a:lstStyle/>
          <a:p>
            <a:r>
              <a:rPr lang="en-US" b="0" i="0" dirty="0">
                <a:solidFill>
                  <a:srgbClr val="273239"/>
                </a:solidFill>
                <a:effectLst/>
                <a:latin typeface="Nunito" pitchFamily="2" charset="0"/>
              </a:rPr>
              <a:t>A pre-fetch queue</a:t>
            </a:r>
            <a:endParaRPr lang="en-IN" dirty="0"/>
          </a:p>
        </p:txBody>
      </p:sp>
      <p:sp>
        <p:nvSpPr>
          <p:cNvPr id="7" name="TextBox 6">
            <a:extLst>
              <a:ext uri="{FF2B5EF4-FFF2-40B4-BE49-F238E27FC236}">
                <a16:creationId xmlns:a16="http://schemas.microsoft.com/office/drawing/2014/main" id="{325358D6-C6DB-45D0-602A-7F69C6599853}"/>
              </a:ext>
            </a:extLst>
          </p:cNvPr>
          <p:cNvSpPr txBox="1"/>
          <p:nvPr/>
        </p:nvSpPr>
        <p:spPr>
          <a:xfrm>
            <a:off x="1114064" y="2314004"/>
            <a:ext cx="3550533" cy="381291"/>
          </a:xfrm>
          <a:prstGeom prst="rect">
            <a:avLst/>
          </a:prstGeom>
          <a:noFill/>
        </p:spPr>
        <p:txBody>
          <a:bodyPr wrap="square">
            <a:spAutoFit/>
          </a:bodyPr>
          <a:lstStyle/>
          <a:p>
            <a:r>
              <a:rPr lang="en-US" b="0" i="0" dirty="0">
                <a:solidFill>
                  <a:srgbClr val="273239"/>
                </a:solidFill>
                <a:effectLst/>
                <a:latin typeface="Nunito" pitchFamily="2" charset="0"/>
              </a:rPr>
              <a:t>An </a:t>
            </a:r>
            <a:r>
              <a:rPr lang="en-US" b="1" i="0" dirty="0">
                <a:solidFill>
                  <a:srgbClr val="273239"/>
                </a:solidFill>
                <a:effectLst/>
                <a:latin typeface="Nunito" pitchFamily="2" charset="0"/>
              </a:rPr>
              <a:t>Address Generation Circuit</a:t>
            </a:r>
            <a:r>
              <a:rPr lang="en-US" b="0" i="0" dirty="0">
                <a:solidFill>
                  <a:srgbClr val="273239"/>
                </a:solidFill>
                <a:effectLst/>
                <a:latin typeface="Nunito" pitchFamily="2" charset="0"/>
              </a:rPr>
              <a:t>. </a:t>
            </a:r>
            <a:endParaRPr lang="en-IN" dirty="0"/>
          </a:p>
        </p:txBody>
      </p:sp>
      <p:sp>
        <p:nvSpPr>
          <p:cNvPr id="9" name="TextBox 8">
            <a:extLst>
              <a:ext uri="{FF2B5EF4-FFF2-40B4-BE49-F238E27FC236}">
                <a16:creationId xmlns:a16="http://schemas.microsoft.com/office/drawing/2014/main" id="{3E476128-A07C-BD1F-1607-560E97AA5EDF}"/>
              </a:ext>
            </a:extLst>
          </p:cNvPr>
          <p:cNvSpPr txBox="1"/>
          <p:nvPr/>
        </p:nvSpPr>
        <p:spPr>
          <a:xfrm>
            <a:off x="1114064" y="2743199"/>
            <a:ext cx="6094070" cy="369332"/>
          </a:xfrm>
          <a:prstGeom prst="rect">
            <a:avLst/>
          </a:prstGeom>
          <a:noFill/>
        </p:spPr>
        <p:txBody>
          <a:bodyPr wrap="square">
            <a:spAutoFit/>
          </a:bodyPr>
          <a:lstStyle/>
          <a:p>
            <a:r>
              <a:rPr lang="en-IN" b="1" i="0" dirty="0">
                <a:solidFill>
                  <a:srgbClr val="273239"/>
                </a:solidFill>
                <a:effectLst/>
                <a:latin typeface="Nunito" pitchFamily="2" charset="0"/>
              </a:rPr>
              <a:t>Code Segment register</a:t>
            </a:r>
            <a:endParaRPr lang="en-IN" dirty="0"/>
          </a:p>
        </p:txBody>
      </p:sp>
      <p:sp>
        <p:nvSpPr>
          <p:cNvPr id="10" name="Rectangle 9">
            <a:extLst>
              <a:ext uri="{FF2B5EF4-FFF2-40B4-BE49-F238E27FC236}">
                <a16:creationId xmlns:a16="http://schemas.microsoft.com/office/drawing/2014/main" id="{D057EA29-C6C6-F8E1-57C3-34EC7536BED3}"/>
              </a:ext>
            </a:extLst>
          </p:cNvPr>
          <p:cNvSpPr/>
          <p:nvPr/>
        </p:nvSpPr>
        <p:spPr>
          <a:xfrm>
            <a:off x="4780344" y="2534862"/>
            <a:ext cx="1956122" cy="2083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FB2395F-9691-ABDC-5F46-C19BA627B80A}"/>
              </a:ext>
            </a:extLst>
          </p:cNvPr>
          <p:cNvSpPr txBox="1"/>
          <p:nvPr/>
        </p:nvSpPr>
        <p:spPr>
          <a:xfrm>
            <a:off x="5167987" y="4775879"/>
            <a:ext cx="6094070" cy="646331"/>
          </a:xfrm>
          <a:prstGeom prst="rect">
            <a:avLst/>
          </a:prstGeom>
          <a:noFill/>
        </p:spPr>
        <p:txBody>
          <a:bodyPr wrap="square">
            <a:spAutoFit/>
          </a:bodyPr>
          <a:lstStyle/>
          <a:p>
            <a:pPr algn="l" fontAlgn="base"/>
            <a:r>
              <a:rPr lang="en-US" b="1" i="0" dirty="0">
                <a:solidFill>
                  <a:srgbClr val="273239"/>
                </a:solidFill>
                <a:effectLst/>
                <a:latin typeface="Nunito" pitchFamily="2" charset="0"/>
              </a:rPr>
              <a:t>(16 Bit register): </a:t>
            </a:r>
            <a:r>
              <a:rPr lang="en-US" b="0" i="0" dirty="0">
                <a:solidFill>
                  <a:srgbClr val="273239"/>
                </a:solidFill>
                <a:effectLst/>
                <a:latin typeface="Nunito" pitchFamily="2" charset="0"/>
              </a:rPr>
              <a:t>SS holds the base address for the Stack Segment. </a:t>
            </a:r>
          </a:p>
        </p:txBody>
      </p:sp>
      <p:sp>
        <p:nvSpPr>
          <p:cNvPr id="3" name="TextBox 2">
            <a:extLst>
              <a:ext uri="{FF2B5EF4-FFF2-40B4-BE49-F238E27FC236}">
                <a16:creationId xmlns:a16="http://schemas.microsoft.com/office/drawing/2014/main" id="{129EE779-EFFB-4A19-CED6-05091ED94C56}"/>
              </a:ext>
            </a:extLst>
          </p:cNvPr>
          <p:cNvSpPr txBox="1"/>
          <p:nvPr/>
        </p:nvSpPr>
        <p:spPr>
          <a:xfrm>
            <a:off x="1114064" y="3205639"/>
            <a:ext cx="6094070" cy="369332"/>
          </a:xfrm>
          <a:prstGeom prst="rect">
            <a:avLst/>
          </a:prstGeom>
          <a:noFill/>
        </p:spPr>
        <p:txBody>
          <a:bodyPr wrap="square">
            <a:spAutoFit/>
          </a:bodyPr>
          <a:lstStyle/>
          <a:p>
            <a:r>
              <a:rPr lang="en-IN" b="1" i="0" dirty="0">
                <a:solidFill>
                  <a:srgbClr val="273239"/>
                </a:solidFill>
                <a:effectLst/>
                <a:latin typeface="Nunito" pitchFamily="2" charset="0"/>
              </a:rPr>
              <a:t>Data Segment register</a:t>
            </a:r>
            <a:endParaRPr lang="en-IN" dirty="0"/>
          </a:p>
        </p:txBody>
      </p:sp>
      <p:sp>
        <p:nvSpPr>
          <p:cNvPr id="11" name="TextBox 10">
            <a:extLst>
              <a:ext uri="{FF2B5EF4-FFF2-40B4-BE49-F238E27FC236}">
                <a16:creationId xmlns:a16="http://schemas.microsoft.com/office/drawing/2014/main" id="{9B8B4ADC-631A-3625-2B42-B15711AA2484}"/>
              </a:ext>
            </a:extLst>
          </p:cNvPr>
          <p:cNvSpPr txBox="1"/>
          <p:nvPr/>
        </p:nvSpPr>
        <p:spPr>
          <a:xfrm>
            <a:off x="1114064" y="3663634"/>
            <a:ext cx="6094070" cy="369332"/>
          </a:xfrm>
          <a:prstGeom prst="rect">
            <a:avLst/>
          </a:prstGeom>
          <a:noFill/>
        </p:spPr>
        <p:txBody>
          <a:bodyPr wrap="square">
            <a:spAutoFit/>
          </a:bodyPr>
          <a:lstStyle/>
          <a:p>
            <a:r>
              <a:rPr lang="en-IN" b="1" i="0" dirty="0">
                <a:solidFill>
                  <a:srgbClr val="273239"/>
                </a:solidFill>
                <a:effectLst/>
                <a:latin typeface="Nunito" pitchFamily="2" charset="0"/>
              </a:rPr>
              <a:t>Stack Segment register</a:t>
            </a:r>
            <a:endParaRPr lang="en-IN" dirty="0"/>
          </a:p>
        </p:txBody>
      </p:sp>
    </p:spTree>
    <p:extLst>
      <p:ext uri="{BB962C8B-B14F-4D97-AF65-F5344CB8AC3E}">
        <p14:creationId xmlns:p14="http://schemas.microsoft.com/office/powerpoint/2010/main" val="247985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
        <p:nvSpPr>
          <p:cNvPr id="8" name="TextBox 7">
            <a:extLst>
              <a:ext uri="{FF2B5EF4-FFF2-40B4-BE49-F238E27FC236}">
                <a16:creationId xmlns:a16="http://schemas.microsoft.com/office/drawing/2014/main" id="{E48FD101-B592-1884-7035-6B235F130D40}"/>
              </a:ext>
            </a:extLst>
          </p:cNvPr>
          <p:cNvSpPr txBox="1"/>
          <p:nvPr/>
        </p:nvSpPr>
        <p:spPr>
          <a:xfrm>
            <a:off x="1114064" y="1424677"/>
            <a:ext cx="6094070" cy="369332"/>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instruction pointer</a:t>
            </a:r>
            <a:endParaRPr lang="en-IN" dirty="0"/>
          </a:p>
        </p:txBody>
      </p:sp>
      <p:sp>
        <p:nvSpPr>
          <p:cNvPr id="5" name="TextBox 4">
            <a:extLst>
              <a:ext uri="{FF2B5EF4-FFF2-40B4-BE49-F238E27FC236}">
                <a16:creationId xmlns:a16="http://schemas.microsoft.com/office/drawing/2014/main" id="{2AE4D106-950D-9020-F5B3-4843BAC3A6E4}"/>
              </a:ext>
            </a:extLst>
          </p:cNvPr>
          <p:cNvSpPr txBox="1"/>
          <p:nvPr/>
        </p:nvSpPr>
        <p:spPr>
          <a:xfrm>
            <a:off x="1114064" y="1869341"/>
            <a:ext cx="6094070" cy="369332"/>
          </a:xfrm>
          <a:prstGeom prst="rect">
            <a:avLst/>
          </a:prstGeom>
          <a:noFill/>
        </p:spPr>
        <p:txBody>
          <a:bodyPr wrap="square">
            <a:spAutoFit/>
          </a:bodyPr>
          <a:lstStyle/>
          <a:p>
            <a:r>
              <a:rPr lang="en-US" b="0" i="0" dirty="0">
                <a:solidFill>
                  <a:srgbClr val="273239"/>
                </a:solidFill>
                <a:effectLst/>
                <a:latin typeface="Nunito" pitchFamily="2" charset="0"/>
              </a:rPr>
              <a:t>A pre-fetch queue</a:t>
            </a:r>
            <a:endParaRPr lang="en-IN" dirty="0"/>
          </a:p>
        </p:txBody>
      </p:sp>
      <p:sp>
        <p:nvSpPr>
          <p:cNvPr id="7" name="TextBox 6">
            <a:extLst>
              <a:ext uri="{FF2B5EF4-FFF2-40B4-BE49-F238E27FC236}">
                <a16:creationId xmlns:a16="http://schemas.microsoft.com/office/drawing/2014/main" id="{325358D6-C6DB-45D0-602A-7F69C6599853}"/>
              </a:ext>
            </a:extLst>
          </p:cNvPr>
          <p:cNvSpPr txBox="1"/>
          <p:nvPr/>
        </p:nvSpPr>
        <p:spPr>
          <a:xfrm>
            <a:off x="1114064" y="2314004"/>
            <a:ext cx="3550533" cy="381291"/>
          </a:xfrm>
          <a:prstGeom prst="rect">
            <a:avLst/>
          </a:prstGeom>
          <a:noFill/>
        </p:spPr>
        <p:txBody>
          <a:bodyPr wrap="square">
            <a:spAutoFit/>
          </a:bodyPr>
          <a:lstStyle/>
          <a:p>
            <a:r>
              <a:rPr lang="en-US" b="0" i="0" dirty="0">
                <a:solidFill>
                  <a:srgbClr val="273239"/>
                </a:solidFill>
                <a:effectLst/>
                <a:latin typeface="Nunito" pitchFamily="2" charset="0"/>
              </a:rPr>
              <a:t>An </a:t>
            </a:r>
            <a:r>
              <a:rPr lang="en-US" b="1" i="0" dirty="0">
                <a:solidFill>
                  <a:srgbClr val="273239"/>
                </a:solidFill>
                <a:effectLst/>
                <a:latin typeface="Nunito" pitchFamily="2" charset="0"/>
              </a:rPr>
              <a:t>Address Generation Circuit</a:t>
            </a:r>
            <a:r>
              <a:rPr lang="en-US" b="0" i="0" dirty="0">
                <a:solidFill>
                  <a:srgbClr val="273239"/>
                </a:solidFill>
                <a:effectLst/>
                <a:latin typeface="Nunito" pitchFamily="2" charset="0"/>
              </a:rPr>
              <a:t>. </a:t>
            </a:r>
            <a:endParaRPr lang="en-IN" dirty="0"/>
          </a:p>
        </p:txBody>
      </p:sp>
      <p:sp>
        <p:nvSpPr>
          <p:cNvPr id="9" name="TextBox 8">
            <a:extLst>
              <a:ext uri="{FF2B5EF4-FFF2-40B4-BE49-F238E27FC236}">
                <a16:creationId xmlns:a16="http://schemas.microsoft.com/office/drawing/2014/main" id="{3E476128-A07C-BD1F-1607-560E97AA5EDF}"/>
              </a:ext>
            </a:extLst>
          </p:cNvPr>
          <p:cNvSpPr txBox="1"/>
          <p:nvPr/>
        </p:nvSpPr>
        <p:spPr>
          <a:xfrm>
            <a:off x="1114064" y="2743199"/>
            <a:ext cx="6094070" cy="369332"/>
          </a:xfrm>
          <a:prstGeom prst="rect">
            <a:avLst/>
          </a:prstGeom>
          <a:noFill/>
        </p:spPr>
        <p:txBody>
          <a:bodyPr wrap="square">
            <a:spAutoFit/>
          </a:bodyPr>
          <a:lstStyle/>
          <a:p>
            <a:r>
              <a:rPr lang="en-IN" b="1" i="0" dirty="0">
                <a:solidFill>
                  <a:srgbClr val="273239"/>
                </a:solidFill>
                <a:effectLst/>
                <a:latin typeface="Nunito" pitchFamily="2" charset="0"/>
              </a:rPr>
              <a:t>Code Segment register</a:t>
            </a:r>
            <a:endParaRPr lang="en-IN" dirty="0"/>
          </a:p>
        </p:txBody>
      </p:sp>
      <p:sp>
        <p:nvSpPr>
          <p:cNvPr id="10" name="Rectangle 9">
            <a:extLst>
              <a:ext uri="{FF2B5EF4-FFF2-40B4-BE49-F238E27FC236}">
                <a16:creationId xmlns:a16="http://schemas.microsoft.com/office/drawing/2014/main" id="{D057EA29-C6C6-F8E1-57C3-34EC7536BED3}"/>
              </a:ext>
            </a:extLst>
          </p:cNvPr>
          <p:cNvSpPr/>
          <p:nvPr/>
        </p:nvSpPr>
        <p:spPr>
          <a:xfrm>
            <a:off x="4780344" y="2916828"/>
            <a:ext cx="1956122" cy="2083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FB2395F-9691-ABDC-5F46-C19BA627B80A}"/>
              </a:ext>
            </a:extLst>
          </p:cNvPr>
          <p:cNvSpPr txBox="1"/>
          <p:nvPr/>
        </p:nvSpPr>
        <p:spPr>
          <a:xfrm>
            <a:off x="5167987" y="4775879"/>
            <a:ext cx="6094070" cy="646331"/>
          </a:xfrm>
          <a:prstGeom prst="rect">
            <a:avLst/>
          </a:prstGeom>
          <a:noFill/>
        </p:spPr>
        <p:txBody>
          <a:bodyPr wrap="square">
            <a:spAutoFit/>
          </a:bodyPr>
          <a:lstStyle/>
          <a:p>
            <a:pPr algn="l" fontAlgn="base"/>
            <a:r>
              <a:rPr lang="en-US" b="1" i="0" dirty="0">
                <a:solidFill>
                  <a:srgbClr val="273239"/>
                </a:solidFill>
                <a:effectLst/>
                <a:latin typeface="Nunito" pitchFamily="2" charset="0"/>
              </a:rPr>
              <a:t>(16 Bit register): </a:t>
            </a:r>
            <a:r>
              <a:rPr lang="en-US" b="0" i="0" dirty="0">
                <a:solidFill>
                  <a:srgbClr val="273239"/>
                </a:solidFill>
                <a:effectLst/>
                <a:latin typeface="Nunito" pitchFamily="2" charset="0"/>
              </a:rPr>
              <a:t>ES holds the base address for the Extra Segment. </a:t>
            </a:r>
          </a:p>
        </p:txBody>
      </p:sp>
      <p:sp>
        <p:nvSpPr>
          <p:cNvPr id="3" name="TextBox 2">
            <a:extLst>
              <a:ext uri="{FF2B5EF4-FFF2-40B4-BE49-F238E27FC236}">
                <a16:creationId xmlns:a16="http://schemas.microsoft.com/office/drawing/2014/main" id="{129EE779-EFFB-4A19-CED6-05091ED94C56}"/>
              </a:ext>
            </a:extLst>
          </p:cNvPr>
          <p:cNvSpPr txBox="1"/>
          <p:nvPr/>
        </p:nvSpPr>
        <p:spPr>
          <a:xfrm>
            <a:off x="1114064" y="3205639"/>
            <a:ext cx="6094070" cy="369332"/>
          </a:xfrm>
          <a:prstGeom prst="rect">
            <a:avLst/>
          </a:prstGeom>
          <a:noFill/>
        </p:spPr>
        <p:txBody>
          <a:bodyPr wrap="square">
            <a:spAutoFit/>
          </a:bodyPr>
          <a:lstStyle/>
          <a:p>
            <a:r>
              <a:rPr lang="en-IN" b="1" i="0" dirty="0">
                <a:solidFill>
                  <a:srgbClr val="273239"/>
                </a:solidFill>
                <a:effectLst/>
                <a:latin typeface="Nunito" pitchFamily="2" charset="0"/>
              </a:rPr>
              <a:t>Data Segment register</a:t>
            </a:r>
            <a:endParaRPr lang="en-IN" dirty="0"/>
          </a:p>
        </p:txBody>
      </p:sp>
      <p:sp>
        <p:nvSpPr>
          <p:cNvPr id="11" name="TextBox 10">
            <a:extLst>
              <a:ext uri="{FF2B5EF4-FFF2-40B4-BE49-F238E27FC236}">
                <a16:creationId xmlns:a16="http://schemas.microsoft.com/office/drawing/2014/main" id="{9B8B4ADC-631A-3625-2B42-B15711AA2484}"/>
              </a:ext>
            </a:extLst>
          </p:cNvPr>
          <p:cNvSpPr txBox="1"/>
          <p:nvPr/>
        </p:nvSpPr>
        <p:spPr>
          <a:xfrm>
            <a:off x="1114064" y="3663634"/>
            <a:ext cx="6094070" cy="369332"/>
          </a:xfrm>
          <a:prstGeom prst="rect">
            <a:avLst/>
          </a:prstGeom>
          <a:noFill/>
        </p:spPr>
        <p:txBody>
          <a:bodyPr wrap="square">
            <a:spAutoFit/>
          </a:bodyPr>
          <a:lstStyle/>
          <a:p>
            <a:r>
              <a:rPr lang="en-IN" b="1" i="0" dirty="0">
                <a:solidFill>
                  <a:srgbClr val="273239"/>
                </a:solidFill>
                <a:effectLst/>
                <a:latin typeface="Nunito" pitchFamily="2" charset="0"/>
              </a:rPr>
              <a:t>Stack Segment register</a:t>
            </a:r>
            <a:endParaRPr lang="en-IN" dirty="0"/>
          </a:p>
        </p:txBody>
      </p:sp>
      <p:sp>
        <p:nvSpPr>
          <p:cNvPr id="14" name="TextBox 13">
            <a:extLst>
              <a:ext uri="{FF2B5EF4-FFF2-40B4-BE49-F238E27FC236}">
                <a16:creationId xmlns:a16="http://schemas.microsoft.com/office/drawing/2014/main" id="{0110184D-9E04-1DBD-D623-4AC74C5236F8}"/>
              </a:ext>
            </a:extLst>
          </p:cNvPr>
          <p:cNvSpPr txBox="1"/>
          <p:nvPr/>
        </p:nvSpPr>
        <p:spPr>
          <a:xfrm>
            <a:off x="1114064" y="4096119"/>
            <a:ext cx="6094070" cy="369332"/>
          </a:xfrm>
          <a:prstGeom prst="rect">
            <a:avLst/>
          </a:prstGeom>
          <a:noFill/>
        </p:spPr>
        <p:txBody>
          <a:bodyPr wrap="square">
            <a:spAutoFit/>
          </a:bodyPr>
          <a:lstStyle/>
          <a:p>
            <a:r>
              <a:rPr lang="en-IN" b="1" i="0" dirty="0">
                <a:solidFill>
                  <a:srgbClr val="273239"/>
                </a:solidFill>
                <a:effectLst/>
                <a:latin typeface="Nunito" pitchFamily="2" charset="0"/>
              </a:rPr>
              <a:t>Extra Segment register</a:t>
            </a:r>
            <a:endParaRPr lang="en-IN" dirty="0"/>
          </a:p>
        </p:txBody>
      </p:sp>
      <p:sp>
        <p:nvSpPr>
          <p:cNvPr id="16" name="TextBox 15">
            <a:extLst>
              <a:ext uri="{FF2B5EF4-FFF2-40B4-BE49-F238E27FC236}">
                <a16:creationId xmlns:a16="http://schemas.microsoft.com/office/drawing/2014/main" id="{6D75A8A7-424C-93EE-BABC-5801A5BB0AA3}"/>
              </a:ext>
            </a:extLst>
          </p:cNvPr>
          <p:cNvSpPr txBox="1"/>
          <p:nvPr/>
        </p:nvSpPr>
        <p:spPr>
          <a:xfrm>
            <a:off x="766823" y="5841957"/>
            <a:ext cx="11160671" cy="646331"/>
          </a:xfrm>
          <a:prstGeom prst="rect">
            <a:avLst/>
          </a:prstGeom>
          <a:noFill/>
        </p:spPr>
        <p:txBody>
          <a:bodyPr wrap="square">
            <a:spAutoFit/>
          </a:bodyPr>
          <a:lstStyle/>
          <a:p>
            <a:r>
              <a:rPr lang="en-US" i="1" dirty="0">
                <a:solidFill>
                  <a:srgbClr val="273239"/>
                </a:solidFill>
                <a:latin typeface="Nunito" pitchFamily="2" charset="0"/>
              </a:rPr>
              <a:t>S</a:t>
            </a:r>
            <a:r>
              <a:rPr lang="en-US" b="0" i="1" dirty="0">
                <a:solidFill>
                  <a:srgbClr val="273239"/>
                </a:solidFill>
                <a:effectLst/>
                <a:latin typeface="Nunito" pitchFamily="2" charset="0"/>
              </a:rPr>
              <a:t>egments are present in memory and segment registers are present in Microprocessor.</a:t>
            </a:r>
            <a:br>
              <a:rPr lang="en-US" dirty="0"/>
            </a:br>
            <a:r>
              <a:rPr lang="en-US" b="0" i="1" dirty="0">
                <a:solidFill>
                  <a:srgbClr val="273239"/>
                </a:solidFill>
                <a:effectLst/>
                <a:latin typeface="Nunito" pitchFamily="2" charset="0"/>
              </a:rPr>
              <a:t>Segment registers store starting address of each segments in memory.</a:t>
            </a:r>
            <a:endParaRPr lang="en-IN" dirty="0"/>
          </a:p>
        </p:txBody>
      </p:sp>
    </p:spTree>
    <p:extLst>
      <p:ext uri="{BB962C8B-B14F-4D97-AF65-F5344CB8AC3E}">
        <p14:creationId xmlns:p14="http://schemas.microsoft.com/office/powerpoint/2010/main" val="282483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23;g1175fb379b6_0_72">
            <a:extLst>
              <a:ext uri="{FF2B5EF4-FFF2-40B4-BE49-F238E27FC236}">
                <a16:creationId xmlns:a16="http://schemas.microsoft.com/office/drawing/2014/main" id="{BAEFC42D-600A-7863-A956-18D85A319AD2}"/>
              </a:ext>
            </a:extLst>
          </p:cNvPr>
          <p:cNvPicPr preferRelativeResize="0"/>
          <p:nvPr/>
        </p:nvPicPr>
        <p:blipFill rotWithShape="1">
          <a:blip r:embed="rId2">
            <a:alphaModFix/>
          </a:blip>
          <a:srcRect t="54267" b="10361"/>
          <a:stretch/>
        </p:blipFill>
        <p:spPr>
          <a:xfrm>
            <a:off x="4409953" y="462987"/>
            <a:ext cx="7424943" cy="2037143"/>
          </a:xfrm>
          <a:prstGeom prst="rect">
            <a:avLst/>
          </a:prstGeom>
          <a:noFill/>
          <a:ln>
            <a:noFill/>
          </a:ln>
        </p:spPr>
      </p:pic>
      <p:sp>
        <p:nvSpPr>
          <p:cNvPr id="6" name="TextBox 5">
            <a:extLst>
              <a:ext uri="{FF2B5EF4-FFF2-40B4-BE49-F238E27FC236}">
                <a16:creationId xmlns:a16="http://schemas.microsoft.com/office/drawing/2014/main" id="{56CE4D0A-DE6F-E6E8-9386-D0FA1B4EFFA7}"/>
              </a:ext>
            </a:extLst>
          </p:cNvPr>
          <p:cNvSpPr txBox="1"/>
          <p:nvPr/>
        </p:nvSpPr>
        <p:spPr>
          <a:xfrm>
            <a:off x="465882" y="1772547"/>
            <a:ext cx="6094070" cy="2585323"/>
          </a:xfrm>
          <a:prstGeom prst="rect">
            <a:avLst/>
          </a:prstGeom>
          <a:noFill/>
        </p:spPr>
        <p:txBody>
          <a:bodyPr wrap="square">
            <a:spAutoFit/>
          </a:bodyPr>
          <a:lstStyle/>
          <a:p>
            <a:pPr algn="just" fontAlgn="base"/>
            <a:r>
              <a:rPr lang="en-US" b="0" i="0" dirty="0">
                <a:solidFill>
                  <a:srgbClr val="273239"/>
                </a:solidFill>
                <a:effectLst/>
                <a:latin typeface="Nunito" pitchFamily="2" charset="0"/>
              </a:rPr>
              <a:t>The main components of the EU are </a:t>
            </a:r>
          </a:p>
          <a:p>
            <a:pPr algn="just" fontAlgn="base"/>
            <a:endParaRPr lang="en-US" dirty="0">
              <a:solidFill>
                <a:srgbClr val="273239"/>
              </a:solidFill>
              <a:latin typeface="Nunito" pitchFamily="2" charset="0"/>
            </a:endParaRPr>
          </a:p>
          <a:p>
            <a:pPr algn="just" fontAlgn="base"/>
            <a:r>
              <a:rPr lang="en-US" b="0" i="0" dirty="0">
                <a:solidFill>
                  <a:srgbClr val="273239"/>
                </a:solidFill>
                <a:effectLst/>
                <a:latin typeface="Nunito" pitchFamily="2" charset="0"/>
              </a:rPr>
              <a:t>General purpose registers, </a:t>
            </a:r>
          </a:p>
          <a:p>
            <a:pPr algn="just" fontAlgn="base"/>
            <a:r>
              <a:rPr lang="en-US" b="0" i="0" dirty="0">
                <a:solidFill>
                  <a:srgbClr val="273239"/>
                </a:solidFill>
                <a:effectLst/>
                <a:latin typeface="Nunito" pitchFamily="2" charset="0"/>
              </a:rPr>
              <a:t>the ALU, </a:t>
            </a:r>
          </a:p>
          <a:p>
            <a:pPr algn="just" fontAlgn="base"/>
            <a:r>
              <a:rPr lang="en-US" b="0" i="0" dirty="0">
                <a:solidFill>
                  <a:srgbClr val="273239"/>
                </a:solidFill>
                <a:effectLst/>
                <a:latin typeface="Nunito" pitchFamily="2" charset="0"/>
              </a:rPr>
              <a:t>Special purpose registers, </a:t>
            </a:r>
          </a:p>
          <a:p>
            <a:pPr algn="just" fontAlgn="base"/>
            <a:r>
              <a:rPr lang="en-US" b="0" i="0" dirty="0">
                <a:solidFill>
                  <a:srgbClr val="273239"/>
                </a:solidFill>
                <a:effectLst/>
                <a:latin typeface="Nunito" pitchFamily="2" charset="0"/>
              </a:rPr>
              <a:t>the Instruction Register and Instruction Decoder, </a:t>
            </a:r>
          </a:p>
          <a:p>
            <a:pPr algn="just" fontAlgn="base"/>
            <a:r>
              <a:rPr lang="en-US" b="0" i="0" dirty="0">
                <a:solidFill>
                  <a:srgbClr val="273239"/>
                </a:solidFill>
                <a:effectLst/>
                <a:latin typeface="Nunito" pitchFamily="2" charset="0"/>
              </a:rPr>
              <a:t>and the Flag/Status Register. </a:t>
            </a:r>
          </a:p>
          <a:p>
            <a:pPr algn="just" fontAlgn="base"/>
            <a:endParaRPr lang="en-US" dirty="0">
              <a:solidFill>
                <a:srgbClr val="273239"/>
              </a:solidFill>
              <a:latin typeface="Nunito" pitchFamily="2" charset="0"/>
            </a:endParaRPr>
          </a:p>
          <a:p>
            <a:pPr algn="just" fontAlgn="base"/>
            <a:endParaRPr lang="en-US" b="0" i="0" dirty="0">
              <a:solidFill>
                <a:srgbClr val="273239"/>
              </a:solidFill>
              <a:effectLst/>
              <a:latin typeface="Nunito" pitchFamily="2" charset="0"/>
            </a:endParaRPr>
          </a:p>
        </p:txBody>
      </p:sp>
      <p:sp>
        <p:nvSpPr>
          <p:cNvPr id="8" name="TextBox 7">
            <a:extLst>
              <a:ext uri="{FF2B5EF4-FFF2-40B4-BE49-F238E27FC236}">
                <a16:creationId xmlns:a16="http://schemas.microsoft.com/office/drawing/2014/main" id="{C321B56B-1D27-B64B-F8CB-F5EC2FF86DDF}"/>
              </a:ext>
            </a:extLst>
          </p:cNvPr>
          <p:cNvSpPr txBox="1"/>
          <p:nvPr/>
        </p:nvSpPr>
        <p:spPr>
          <a:xfrm>
            <a:off x="465882" y="4357870"/>
            <a:ext cx="11156065" cy="1477328"/>
          </a:xfrm>
          <a:prstGeom prst="rect">
            <a:avLst/>
          </a:prstGeom>
          <a:noFill/>
        </p:spPr>
        <p:txBody>
          <a:bodyPr wrap="square">
            <a:spAutoFit/>
          </a:bodyPr>
          <a:lstStyle/>
          <a:p>
            <a:pPr algn="just" fontAlgn="base">
              <a:buFont typeface="+mj-lt"/>
              <a:buAutoNum type="arabicPeriod"/>
            </a:pPr>
            <a:r>
              <a:rPr lang="en-US" b="0" i="0" dirty="0">
                <a:solidFill>
                  <a:srgbClr val="273239"/>
                </a:solidFill>
                <a:effectLst/>
                <a:latin typeface="Nunito" pitchFamily="2" charset="0"/>
              </a:rPr>
              <a:t>Fetches instructions from the Queue in BIU, decodes, and executes arithmetic and logic operations using the ALU.</a:t>
            </a:r>
          </a:p>
          <a:p>
            <a:pPr algn="just" fontAlgn="base">
              <a:buFont typeface="+mj-lt"/>
              <a:buAutoNum type="arabicPeriod"/>
            </a:pPr>
            <a:r>
              <a:rPr lang="en-US" b="0" i="0" dirty="0">
                <a:solidFill>
                  <a:srgbClr val="273239"/>
                </a:solidFill>
                <a:effectLst/>
                <a:latin typeface="Nunito" pitchFamily="2" charset="0"/>
              </a:rPr>
              <a:t>Sends control signals for internal data transfer operations within the microprocessor.(Control Unit)</a:t>
            </a:r>
          </a:p>
          <a:p>
            <a:pPr algn="just" fontAlgn="base">
              <a:buFont typeface="+mj-lt"/>
              <a:buAutoNum type="arabicPeriod"/>
            </a:pPr>
            <a:r>
              <a:rPr lang="en-US" b="0" i="0" dirty="0">
                <a:solidFill>
                  <a:srgbClr val="273239"/>
                </a:solidFill>
                <a:effectLst/>
                <a:latin typeface="Nunito" pitchFamily="2" charset="0"/>
              </a:rPr>
              <a:t>Sends request signals to the BIU to access the external module.</a:t>
            </a:r>
          </a:p>
          <a:p>
            <a:pPr algn="just" fontAlgn="base">
              <a:buFont typeface="+mj-lt"/>
              <a:buAutoNum type="arabicPeriod"/>
            </a:pPr>
            <a:r>
              <a:rPr lang="en-US" b="0" i="0" dirty="0">
                <a:solidFill>
                  <a:srgbClr val="273239"/>
                </a:solidFill>
                <a:effectLst/>
                <a:latin typeface="Nunito" pitchFamily="2" charset="0"/>
              </a:rPr>
              <a:t>It operates with respect to T-states (clock cycles) and not machine cycles.</a:t>
            </a:r>
          </a:p>
        </p:txBody>
      </p:sp>
    </p:spTree>
    <p:extLst>
      <p:ext uri="{BB962C8B-B14F-4D97-AF65-F5344CB8AC3E}">
        <p14:creationId xmlns:p14="http://schemas.microsoft.com/office/powerpoint/2010/main" val="366901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EB8C-7C36-3EB3-0108-ADB7AE41CECC}"/>
              </a:ext>
            </a:extLst>
          </p:cNvPr>
          <p:cNvSpPr>
            <a:spLocks noGrp="1"/>
          </p:cNvSpPr>
          <p:nvPr>
            <p:ph type="title"/>
          </p:nvPr>
        </p:nvSpPr>
        <p:spPr/>
        <p:txBody>
          <a:bodyPr/>
          <a:lstStyle/>
          <a:p>
            <a:r>
              <a:rPr lang="en-IN" dirty="0"/>
              <a:t>Features of 8086</a:t>
            </a:r>
          </a:p>
        </p:txBody>
      </p:sp>
      <p:sp>
        <p:nvSpPr>
          <p:cNvPr id="3" name="Content Placeholder 2">
            <a:extLst>
              <a:ext uri="{FF2B5EF4-FFF2-40B4-BE49-F238E27FC236}">
                <a16:creationId xmlns:a16="http://schemas.microsoft.com/office/drawing/2014/main" id="{FE219763-924A-B151-54DD-3A1E660134AB}"/>
              </a:ext>
            </a:extLst>
          </p:cNvPr>
          <p:cNvSpPr>
            <a:spLocks noGrp="1"/>
          </p:cNvSpPr>
          <p:nvPr>
            <p:ph idx="1"/>
          </p:nvPr>
        </p:nvSpPr>
        <p:spPr/>
        <p:txBody>
          <a:bodyPr>
            <a:normAutofit fontScale="77500" lnSpcReduction="20000"/>
          </a:bodyPr>
          <a:lstStyle/>
          <a:p>
            <a:pPr marL="0" indent="0">
              <a:buNone/>
            </a:pPr>
            <a:r>
              <a:rPr lang="en-US" dirty="0"/>
              <a:t>The most prominent features of a 8086 microprocessor are as follows −  </a:t>
            </a:r>
          </a:p>
          <a:p>
            <a:r>
              <a:rPr lang="en-US" dirty="0"/>
              <a:t>It has an instruction queue, which is capable of storing six instruction bytes from the memory resulting in faster processing.  </a:t>
            </a:r>
          </a:p>
          <a:p>
            <a:r>
              <a:rPr lang="en-US" dirty="0"/>
              <a:t>It was the first 16-bit processor having 16-bit ALU, 16-bit registers, internal data bus, and 16-bit external data bus resulting in faster processing.  </a:t>
            </a:r>
          </a:p>
          <a:p>
            <a:r>
              <a:rPr lang="en-US" dirty="0"/>
              <a:t>It is available in 3 versions based on the frequency of operation − </a:t>
            </a:r>
          </a:p>
          <a:p>
            <a:pPr lvl="1"/>
            <a:r>
              <a:rPr lang="en-US" dirty="0"/>
              <a:t>8086 → 5MHz </a:t>
            </a:r>
          </a:p>
          <a:p>
            <a:pPr lvl="1"/>
            <a:r>
              <a:rPr lang="en-US" dirty="0"/>
              <a:t>8086-2 → 8MHz </a:t>
            </a:r>
          </a:p>
          <a:p>
            <a:pPr lvl="1"/>
            <a:r>
              <a:rPr lang="en-US" dirty="0"/>
              <a:t>8086-1 → 10 MHz  </a:t>
            </a:r>
          </a:p>
          <a:p>
            <a:r>
              <a:rPr lang="en-US" dirty="0"/>
              <a:t>It uses two stages of pipelining, i.e. Fetch Stage and Execute Stage, which improves performance.  </a:t>
            </a:r>
          </a:p>
          <a:p>
            <a:r>
              <a:rPr lang="en-US" dirty="0"/>
              <a:t>Fetch stage can prefetch up to 6 bytes of instructions and stores them in the queue.  </a:t>
            </a:r>
          </a:p>
          <a:p>
            <a:r>
              <a:rPr lang="en-US" dirty="0"/>
              <a:t>Execute stage executes these instructions.  It has 256 vectored interrupts.  It consists of 29,000 transistors.</a:t>
            </a:r>
          </a:p>
        </p:txBody>
      </p:sp>
    </p:spTree>
    <p:extLst>
      <p:ext uri="{BB962C8B-B14F-4D97-AF65-F5344CB8AC3E}">
        <p14:creationId xmlns:p14="http://schemas.microsoft.com/office/powerpoint/2010/main" val="412871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AB03-4B2F-6915-27B0-C0D7624585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89FB71-BD44-1D66-5C95-2CEEAE4FE378}"/>
              </a:ext>
            </a:extLst>
          </p:cNvPr>
          <p:cNvSpPr>
            <a:spLocks noGrp="1"/>
          </p:cNvSpPr>
          <p:nvPr>
            <p:ph idx="1"/>
          </p:nvPr>
        </p:nvSpPr>
        <p:spPr/>
        <p:txBody>
          <a:bodyPr/>
          <a:lstStyle/>
          <a:p>
            <a:endParaRPr lang="en-IN" dirty="0"/>
          </a:p>
        </p:txBody>
      </p:sp>
      <p:pic>
        <p:nvPicPr>
          <p:cNvPr id="3074" name="Picture 2" descr="Pin diagram of 8086 microprocessor - GeeksforGeeks">
            <a:extLst>
              <a:ext uri="{FF2B5EF4-FFF2-40B4-BE49-F238E27FC236}">
                <a16:creationId xmlns:a16="http://schemas.microsoft.com/office/drawing/2014/main" id="{58C34CD6-B5F2-80BC-41BE-79ECC8EA7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96" y="89704"/>
            <a:ext cx="5119707" cy="667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8088 Pin Diagram(हिन्दी )">
            <a:extLst>
              <a:ext uri="{FF2B5EF4-FFF2-40B4-BE49-F238E27FC236}">
                <a16:creationId xmlns:a16="http://schemas.microsoft.com/office/drawing/2014/main" id="{F1825DF7-2398-C3DD-5F36-FB6D1FA5E2B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60" r="17970"/>
          <a:stretch/>
        </p:blipFill>
        <p:spPr bwMode="auto">
          <a:xfrm>
            <a:off x="6096000" y="44852"/>
            <a:ext cx="5944400" cy="676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52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3E85-5708-1992-9399-F04279E0389E}"/>
              </a:ext>
            </a:extLst>
          </p:cNvPr>
          <p:cNvSpPr>
            <a:spLocks noGrp="1"/>
          </p:cNvSpPr>
          <p:nvPr>
            <p:ph type="title"/>
          </p:nvPr>
        </p:nvSpPr>
        <p:spPr>
          <a:xfrm>
            <a:off x="838200" y="365125"/>
            <a:ext cx="3594904" cy="6035675"/>
          </a:xfrm>
        </p:spPr>
        <p:txBody>
          <a:bodyPr>
            <a:normAutofit/>
          </a:bodyPr>
          <a:lstStyle/>
          <a:p>
            <a:r>
              <a:rPr lang="en-US" sz="4400" b="1" dirty="0">
                <a:solidFill>
                  <a:schemeClr val="dk1"/>
                </a:solidFill>
                <a:highlight>
                  <a:srgbClr val="FFFFFF"/>
                </a:highlight>
                <a:latin typeface="Montserrat"/>
                <a:ea typeface="Montserrat"/>
                <a:cs typeface="Montserrat"/>
                <a:sym typeface="Montserrat"/>
              </a:rPr>
              <a:t>Interfacing 8 bit input Port</a:t>
            </a:r>
            <a:endParaRPr lang="en-IN" dirty="0"/>
          </a:p>
        </p:txBody>
      </p:sp>
      <p:sp>
        <p:nvSpPr>
          <p:cNvPr id="3" name="Content Placeholder 2">
            <a:extLst>
              <a:ext uri="{FF2B5EF4-FFF2-40B4-BE49-F238E27FC236}">
                <a16:creationId xmlns:a16="http://schemas.microsoft.com/office/drawing/2014/main" id="{DDFB2D63-985E-3B79-C3E0-5B223FC70147}"/>
              </a:ext>
            </a:extLst>
          </p:cNvPr>
          <p:cNvSpPr>
            <a:spLocks noGrp="1"/>
          </p:cNvSpPr>
          <p:nvPr>
            <p:ph idx="1"/>
          </p:nvPr>
        </p:nvSpPr>
        <p:spPr/>
        <p:txBody>
          <a:bodyPr/>
          <a:lstStyle/>
          <a:p>
            <a:endParaRPr lang="en-IN"/>
          </a:p>
        </p:txBody>
      </p:sp>
      <p:pic>
        <p:nvPicPr>
          <p:cNvPr id="4" name="Google Shape;149;g11a74dcf5c8_0_17">
            <a:extLst>
              <a:ext uri="{FF2B5EF4-FFF2-40B4-BE49-F238E27FC236}">
                <a16:creationId xmlns:a16="http://schemas.microsoft.com/office/drawing/2014/main" id="{DF4E91E4-5F38-6A69-9C1D-7F3E65D29883}"/>
              </a:ext>
            </a:extLst>
          </p:cNvPr>
          <p:cNvPicPr preferRelativeResize="0"/>
          <p:nvPr/>
        </p:nvPicPr>
        <p:blipFill>
          <a:blip r:embed="rId3">
            <a:alphaModFix/>
          </a:blip>
          <a:stretch>
            <a:fillRect/>
          </a:stretch>
        </p:blipFill>
        <p:spPr>
          <a:xfrm>
            <a:off x="4305782" y="260430"/>
            <a:ext cx="7268902" cy="6232445"/>
          </a:xfrm>
          <a:prstGeom prst="rect">
            <a:avLst/>
          </a:prstGeom>
          <a:noFill/>
          <a:ln>
            <a:noFill/>
          </a:ln>
        </p:spPr>
      </p:pic>
    </p:spTree>
    <p:extLst>
      <p:ext uri="{BB962C8B-B14F-4D97-AF65-F5344CB8AC3E}">
        <p14:creationId xmlns:p14="http://schemas.microsoft.com/office/powerpoint/2010/main" val="1566749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5785-B81B-98BF-69D1-79FBC63684BD}"/>
              </a:ext>
            </a:extLst>
          </p:cNvPr>
          <p:cNvSpPr>
            <a:spLocks noGrp="1"/>
          </p:cNvSpPr>
          <p:nvPr>
            <p:ph type="title"/>
          </p:nvPr>
        </p:nvSpPr>
        <p:spPr>
          <a:xfrm>
            <a:off x="838200" y="365125"/>
            <a:ext cx="3733800" cy="6151422"/>
          </a:xfrm>
        </p:spPr>
        <p:txBody>
          <a:bodyPr>
            <a:normAutofit/>
          </a:bodyPr>
          <a:lstStyle/>
          <a:p>
            <a:r>
              <a:rPr lang="en-US" sz="4400" b="1" dirty="0">
                <a:solidFill>
                  <a:schemeClr val="dk1"/>
                </a:solidFill>
                <a:highlight>
                  <a:srgbClr val="FFFFFF"/>
                </a:highlight>
                <a:latin typeface="Montserrat"/>
                <a:ea typeface="Montserrat"/>
                <a:cs typeface="Montserrat"/>
                <a:sym typeface="Montserrat"/>
              </a:rPr>
              <a:t>Interfacing 16 bit input Port</a:t>
            </a:r>
            <a:endParaRPr lang="en-IN" dirty="0"/>
          </a:p>
        </p:txBody>
      </p:sp>
      <p:sp>
        <p:nvSpPr>
          <p:cNvPr id="3" name="Content Placeholder 2">
            <a:extLst>
              <a:ext uri="{FF2B5EF4-FFF2-40B4-BE49-F238E27FC236}">
                <a16:creationId xmlns:a16="http://schemas.microsoft.com/office/drawing/2014/main" id="{038DC80D-ECB0-8B27-B488-FEAB4A8FF665}"/>
              </a:ext>
            </a:extLst>
          </p:cNvPr>
          <p:cNvSpPr>
            <a:spLocks noGrp="1"/>
          </p:cNvSpPr>
          <p:nvPr>
            <p:ph idx="1"/>
          </p:nvPr>
        </p:nvSpPr>
        <p:spPr/>
        <p:txBody>
          <a:bodyPr/>
          <a:lstStyle/>
          <a:p>
            <a:endParaRPr lang="en-IN"/>
          </a:p>
        </p:txBody>
      </p:sp>
      <p:pic>
        <p:nvPicPr>
          <p:cNvPr id="4" name="Google Shape;162;g11a74dcf5c8_0_30">
            <a:extLst>
              <a:ext uri="{FF2B5EF4-FFF2-40B4-BE49-F238E27FC236}">
                <a16:creationId xmlns:a16="http://schemas.microsoft.com/office/drawing/2014/main" id="{C122FEB9-5BDE-670B-6A9D-1942BA36B49E}"/>
              </a:ext>
            </a:extLst>
          </p:cNvPr>
          <p:cNvPicPr preferRelativeResize="0"/>
          <p:nvPr/>
        </p:nvPicPr>
        <p:blipFill>
          <a:blip r:embed="rId2">
            <a:alphaModFix/>
          </a:blip>
          <a:stretch>
            <a:fillRect/>
          </a:stretch>
        </p:blipFill>
        <p:spPr>
          <a:xfrm>
            <a:off x="5243330" y="0"/>
            <a:ext cx="5162311" cy="6858000"/>
          </a:xfrm>
          <a:prstGeom prst="rect">
            <a:avLst/>
          </a:prstGeom>
          <a:noFill/>
          <a:ln>
            <a:noFill/>
          </a:ln>
        </p:spPr>
      </p:pic>
    </p:spTree>
    <p:extLst>
      <p:ext uri="{BB962C8B-B14F-4D97-AF65-F5344CB8AC3E}">
        <p14:creationId xmlns:p14="http://schemas.microsoft.com/office/powerpoint/2010/main" val="209483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5785-B81B-98BF-69D1-79FBC63684BD}"/>
              </a:ext>
            </a:extLst>
          </p:cNvPr>
          <p:cNvSpPr>
            <a:spLocks noGrp="1"/>
          </p:cNvSpPr>
          <p:nvPr>
            <p:ph type="title"/>
          </p:nvPr>
        </p:nvSpPr>
        <p:spPr>
          <a:xfrm>
            <a:off x="838200" y="365125"/>
            <a:ext cx="10412392" cy="850217"/>
          </a:xfrm>
        </p:spPr>
        <p:txBody>
          <a:bodyPr>
            <a:normAutofit/>
          </a:bodyPr>
          <a:lstStyle/>
          <a:p>
            <a:r>
              <a:rPr lang="en-US" sz="4400" b="1" dirty="0">
                <a:solidFill>
                  <a:schemeClr val="dk1"/>
                </a:solidFill>
                <a:highlight>
                  <a:srgbClr val="FFFFFF"/>
                </a:highlight>
                <a:latin typeface="Montserrat"/>
                <a:ea typeface="Montserrat"/>
                <a:cs typeface="Montserrat"/>
                <a:sym typeface="Montserrat"/>
              </a:rPr>
              <a:t>Interfacing 8 bit output Port</a:t>
            </a:r>
            <a:endParaRPr lang="en-IN" dirty="0"/>
          </a:p>
        </p:txBody>
      </p:sp>
      <p:pic>
        <p:nvPicPr>
          <p:cNvPr id="5" name="Google Shape;175;g11a74dcf5c8_0_43">
            <a:extLst>
              <a:ext uri="{FF2B5EF4-FFF2-40B4-BE49-F238E27FC236}">
                <a16:creationId xmlns:a16="http://schemas.microsoft.com/office/drawing/2014/main" id="{96C1E949-9E4C-A926-3020-B916FBAB3C8C}"/>
              </a:ext>
            </a:extLst>
          </p:cNvPr>
          <p:cNvPicPr preferRelativeResize="0"/>
          <p:nvPr/>
        </p:nvPicPr>
        <p:blipFill>
          <a:blip r:embed="rId2">
            <a:alphaModFix/>
          </a:blip>
          <a:stretch>
            <a:fillRect/>
          </a:stretch>
        </p:blipFill>
        <p:spPr>
          <a:xfrm rot="5400000">
            <a:off x="3698036" y="-773250"/>
            <a:ext cx="5118650" cy="9413600"/>
          </a:xfrm>
          <a:prstGeom prst="rect">
            <a:avLst/>
          </a:prstGeom>
          <a:noFill/>
          <a:ln>
            <a:noFill/>
          </a:ln>
        </p:spPr>
      </p:pic>
    </p:spTree>
    <p:extLst>
      <p:ext uri="{BB962C8B-B14F-4D97-AF65-F5344CB8AC3E}">
        <p14:creationId xmlns:p14="http://schemas.microsoft.com/office/powerpoint/2010/main" val="304799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370D-0D43-4B59-504D-0D301E262644}"/>
              </a:ext>
            </a:extLst>
          </p:cNvPr>
          <p:cNvSpPr>
            <a:spLocks noGrp="1"/>
          </p:cNvSpPr>
          <p:nvPr>
            <p:ph type="title"/>
          </p:nvPr>
        </p:nvSpPr>
        <p:spPr/>
        <p:txBody>
          <a:bodyPr/>
          <a:lstStyle/>
          <a:p>
            <a:r>
              <a:rPr lang="en-IN" dirty="0"/>
              <a:t>Attendance 29-01-2025</a:t>
            </a:r>
          </a:p>
        </p:txBody>
      </p:sp>
      <p:sp>
        <p:nvSpPr>
          <p:cNvPr id="3" name="Content Placeholder 2">
            <a:extLst>
              <a:ext uri="{FF2B5EF4-FFF2-40B4-BE49-F238E27FC236}">
                <a16:creationId xmlns:a16="http://schemas.microsoft.com/office/drawing/2014/main" id="{98041EEA-3853-1D89-749E-5F29745EBB45}"/>
              </a:ext>
            </a:extLst>
          </p:cNvPr>
          <p:cNvSpPr>
            <a:spLocks noGrp="1"/>
          </p:cNvSpPr>
          <p:nvPr>
            <p:ph idx="1"/>
          </p:nvPr>
        </p:nvSpPr>
        <p:spPr/>
        <p:txBody>
          <a:bodyPr/>
          <a:lstStyle/>
          <a:p>
            <a:r>
              <a:rPr lang="en-IN" dirty="0"/>
              <a:t>Absent no.-</a:t>
            </a:r>
          </a:p>
          <a:p>
            <a:pPr marL="0" indent="0">
              <a:buNone/>
            </a:pPr>
            <a:r>
              <a:rPr lang="en-IN" dirty="0"/>
              <a:t>6,7,10,18,24,35,44,57,64,67,73,</a:t>
            </a:r>
          </a:p>
        </p:txBody>
      </p:sp>
    </p:spTree>
    <p:extLst>
      <p:ext uri="{BB962C8B-B14F-4D97-AF65-F5344CB8AC3E}">
        <p14:creationId xmlns:p14="http://schemas.microsoft.com/office/powerpoint/2010/main" val="583240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5785-B81B-98BF-69D1-79FBC63684BD}"/>
              </a:ext>
            </a:extLst>
          </p:cNvPr>
          <p:cNvSpPr>
            <a:spLocks noGrp="1"/>
          </p:cNvSpPr>
          <p:nvPr>
            <p:ph type="title"/>
          </p:nvPr>
        </p:nvSpPr>
        <p:spPr>
          <a:xfrm>
            <a:off x="838200" y="365125"/>
            <a:ext cx="10412392" cy="850217"/>
          </a:xfrm>
        </p:spPr>
        <p:txBody>
          <a:bodyPr>
            <a:normAutofit/>
          </a:bodyPr>
          <a:lstStyle/>
          <a:p>
            <a:r>
              <a:rPr lang="en-US" sz="4400" b="1" dirty="0">
                <a:solidFill>
                  <a:schemeClr val="dk1"/>
                </a:solidFill>
                <a:highlight>
                  <a:srgbClr val="FFFFFF"/>
                </a:highlight>
                <a:latin typeface="Montserrat"/>
                <a:ea typeface="Montserrat"/>
                <a:cs typeface="Montserrat"/>
                <a:sym typeface="Montserrat"/>
              </a:rPr>
              <a:t>Interfacing 16 bit output Port</a:t>
            </a:r>
            <a:endParaRPr lang="en-IN" dirty="0"/>
          </a:p>
        </p:txBody>
      </p:sp>
      <p:pic>
        <p:nvPicPr>
          <p:cNvPr id="3" name="Google Shape;188;g11a74dcf5c8_0_56">
            <a:extLst>
              <a:ext uri="{FF2B5EF4-FFF2-40B4-BE49-F238E27FC236}">
                <a16:creationId xmlns:a16="http://schemas.microsoft.com/office/drawing/2014/main" id="{1184C5A0-620F-AA2F-4459-872624F8B25D}"/>
              </a:ext>
            </a:extLst>
          </p:cNvPr>
          <p:cNvPicPr preferRelativeResize="0"/>
          <p:nvPr/>
        </p:nvPicPr>
        <p:blipFill>
          <a:blip r:embed="rId2">
            <a:alphaModFix/>
          </a:blip>
          <a:stretch>
            <a:fillRect/>
          </a:stretch>
        </p:blipFill>
        <p:spPr>
          <a:xfrm>
            <a:off x="2102687" y="1215342"/>
            <a:ext cx="7614870" cy="5181681"/>
          </a:xfrm>
          <a:prstGeom prst="rect">
            <a:avLst/>
          </a:prstGeom>
          <a:noFill/>
          <a:ln>
            <a:noFill/>
          </a:ln>
        </p:spPr>
      </p:pic>
    </p:spTree>
    <p:extLst>
      <p:ext uri="{BB962C8B-B14F-4D97-AF65-F5344CB8AC3E}">
        <p14:creationId xmlns:p14="http://schemas.microsoft.com/office/powerpoint/2010/main" val="297404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004C-452D-9AB0-D941-0ABCC7C7CC71}"/>
              </a:ext>
            </a:extLst>
          </p:cNvPr>
          <p:cNvSpPr>
            <a:spLocks noGrp="1"/>
          </p:cNvSpPr>
          <p:nvPr>
            <p:ph type="title"/>
          </p:nvPr>
        </p:nvSpPr>
        <p:spPr/>
        <p:txBody>
          <a:bodyPr/>
          <a:lstStyle/>
          <a:p>
            <a:r>
              <a:rPr lang="en-US" b="0" i="0" dirty="0">
                <a:solidFill>
                  <a:srgbClr val="374151"/>
                </a:solidFill>
                <a:effectLst/>
                <a:latin typeface="__Inter_d65c78"/>
              </a:rPr>
              <a:t>Basic Peripherals &amp; their interfacing with 8086/8088</a:t>
            </a:r>
            <a:endParaRPr lang="en-IN" dirty="0"/>
          </a:p>
        </p:txBody>
      </p:sp>
      <p:sp>
        <p:nvSpPr>
          <p:cNvPr id="4" name="Text Placeholder 3">
            <a:extLst>
              <a:ext uri="{FF2B5EF4-FFF2-40B4-BE49-F238E27FC236}">
                <a16:creationId xmlns:a16="http://schemas.microsoft.com/office/drawing/2014/main" id="{13D2FD7E-DAF5-9F7C-54AA-16E0DE70DAE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0244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357DDC-D424-A327-EC09-C870EB649D5C}"/>
              </a:ext>
            </a:extLst>
          </p:cNvPr>
          <p:cNvSpPr>
            <a:spLocks noGrp="1"/>
          </p:cNvSpPr>
          <p:nvPr>
            <p:ph type="title"/>
          </p:nvPr>
        </p:nvSpPr>
        <p:spPr/>
        <p:txBody>
          <a:bodyPr/>
          <a:lstStyle/>
          <a:p>
            <a:r>
              <a:rPr lang="en-US" b="0" i="0" dirty="0">
                <a:solidFill>
                  <a:srgbClr val="374151"/>
                </a:solidFill>
                <a:effectLst/>
                <a:latin typeface="__Inter_d65c78"/>
              </a:rPr>
              <a:t>Basic Peripherals &amp; their interfacing with 8086/8088</a:t>
            </a:r>
            <a:endParaRPr lang="en-IN" dirty="0"/>
          </a:p>
        </p:txBody>
      </p:sp>
      <p:sp>
        <p:nvSpPr>
          <p:cNvPr id="5" name="Content Placeholder 4">
            <a:extLst>
              <a:ext uri="{FF2B5EF4-FFF2-40B4-BE49-F238E27FC236}">
                <a16:creationId xmlns:a16="http://schemas.microsoft.com/office/drawing/2014/main" id="{AEA52190-8E79-E2E0-960D-E3F1CB2E1F42}"/>
              </a:ext>
            </a:extLst>
          </p:cNvPr>
          <p:cNvSpPr>
            <a:spLocks noGrp="1"/>
          </p:cNvSpPr>
          <p:nvPr>
            <p:ph idx="1"/>
          </p:nvPr>
        </p:nvSpPr>
        <p:spPr/>
        <p:txBody>
          <a:bodyPr/>
          <a:lstStyle/>
          <a:p>
            <a:r>
              <a:rPr lang="en-US" b="0" i="0" dirty="0">
                <a:solidFill>
                  <a:srgbClr val="374151"/>
                </a:solidFill>
                <a:effectLst/>
                <a:latin typeface="__Inter_d65c78"/>
              </a:rPr>
              <a:t>Interfacing basic peripherals with the 8086/8088 microprocessors is a fundamental aspect of system design in embedded systems and computer architecture. </a:t>
            </a:r>
          </a:p>
          <a:p>
            <a:r>
              <a:rPr lang="en-US" b="0" i="0" dirty="0">
                <a:solidFill>
                  <a:srgbClr val="374151"/>
                </a:solidFill>
                <a:effectLst/>
                <a:latin typeface="__Inter_d65c78"/>
              </a:rPr>
              <a:t>The 8086 and 8088 are 16-bit microprocessors, and they can interface with various peripherals such as keyboards, displays, printers, and storage devices. </a:t>
            </a:r>
            <a:endParaRPr lang="en-IN" dirty="0"/>
          </a:p>
        </p:txBody>
      </p:sp>
    </p:spTree>
    <p:extLst>
      <p:ext uri="{BB962C8B-B14F-4D97-AF65-F5344CB8AC3E}">
        <p14:creationId xmlns:p14="http://schemas.microsoft.com/office/powerpoint/2010/main" val="3437170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76D5D-4A52-6727-9333-21FB4D2D3522}"/>
              </a:ext>
            </a:extLst>
          </p:cNvPr>
          <p:cNvSpPr>
            <a:spLocks noGrp="1"/>
          </p:cNvSpPr>
          <p:nvPr>
            <p:ph type="title"/>
          </p:nvPr>
        </p:nvSpPr>
        <p:spPr>
          <a:xfrm>
            <a:off x="831850" y="1709738"/>
            <a:ext cx="10515600" cy="2879725"/>
          </a:xfrm>
        </p:spPr>
        <p:txBody>
          <a:bodyPr>
            <a:normAutofit fontScale="90000"/>
          </a:bodyPr>
          <a:lstStyle/>
          <a:p>
            <a:r>
              <a:rPr lang="en-US" b="0" i="0" dirty="0">
                <a:solidFill>
                  <a:srgbClr val="374151"/>
                </a:solidFill>
                <a:effectLst/>
                <a:latin typeface="__Inter_d65c78"/>
              </a:rPr>
              <a:t>Overview of some common peripherals and their interfacing methods with the 8086/8088 microprocessors.</a:t>
            </a:r>
            <a:endParaRPr lang="en-IN" dirty="0"/>
          </a:p>
        </p:txBody>
      </p:sp>
      <p:sp>
        <p:nvSpPr>
          <p:cNvPr id="5" name="Text Placeholder 4">
            <a:extLst>
              <a:ext uri="{FF2B5EF4-FFF2-40B4-BE49-F238E27FC236}">
                <a16:creationId xmlns:a16="http://schemas.microsoft.com/office/drawing/2014/main" id="{34366D5B-DA6D-BA50-9B43-772645EE4D2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7976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7A9F-8D1E-363B-7C08-D0032D51D8D6}"/>
              </a:ext>
            </a:extLst>
          </p:cNvPr>
          <p:cNvSpPr>
            <a:spLocks noGrp="1"/>
          </p:cNvSpPr>
          <p:nvPr>
            <p:ph type="title"/>
          </p:nvPr>
        </p:nvSpPr>
        <p:spPr/>
        <p:txBody>
          <a:bodyPr/>
          <a:lstStyle/>
          <a:p>
            <a:r>
              <a:rPr lang="en-IN" b="1" i="0" dirty="0">
                <a:effectLst/>
                <a:latin typeface="__Inter_d65c78"/>
              </a:rPr>
              <a:t>Keyboard Interfacing</a:t>
            </a:r>
            <a:endParaRPr lang="en-IN" dirty="0"/>
          </a:p>
        </p:txBody>
      </p:sp>
      <p:sp>
        <p:nvSpPr>
          <p:cNvPr id="3" name="Content Placeholder 2">
            <a:extLst>
              <a:ext uri="{FF2B5EF4-FFF2-40B4-BE49-F238E27FC236}">
                <a16:creationId xmlns:a16="http://schemas.microsoft.com/office/drawing/2014/main" id="{D2A50849-39BC-A8B6-1562-34B58E278DFB}"/>
              </a:ext>
            </a:extLst>
          </p:cNvPr>
          <p:cNvSpPr>
            <a:spLocks noGrp="1"/>
          </p:cNvSpPr>
          <p:nvPr>
            <p:ph idx="1"/>
          </p:nvPr>
        </p:nvSpPr>
        <p:spPr/>
        <p:txBody>
          <a:bodyPr/>
          <a:lstStyle/>
          <a:p>
            <a:pPr marL="0" indent="0" algn="l">
              <a:buNone/>
            </a:pPr>
            <a:r>
              <a:rPr lang="en-US" b="1" i="0" dirty="0">
                <a:solidFill>
                  <a:srgbClr val="374151"/>
                </a:solidFill>
                <a:effectLst/>
                <a:latin typeface="__Inter_d65c78"/>
              </a:rPr>
              <a:t>Keyboard Interface</a:t>
            </a:r>
            <a:r>
              <a:rPr lang="en-US" b="0" i="0" dirty="0">
                <a:solidFill>
                  <a:srgbClr val="374151"/>
                </a:solidFill>
                <a:effectLst/>
                <a:latin typeface="__Inter_d65c78"/>
              </a:rPr>
              <a:t>: The keyboard can be interfaced using a matrix arrangement or a direct connection. The most common method is to use a keyboard controller like the 8042.</a:t>
            </a:r>
          </a:p>
          <a:p>
            <a:pPr algn="l">
              <a:buFont typeface="Arial" panose="020B0604020202020204" pitchFamily="34" charset="0"/>
              <a:buChar char="•"/>
            </a:pPr>
            <a:r>
              <a:rPr lang="en-US" b="1" i="0" dirty="0">
                <a:solidFill>
                  <a:srgbClr val="374151"/>
                </a:solidFill>
                <a:effectLst/>
                <a:latin typeface="__Inter_d65c78"/>
              </a:rPr>
              <a:t>Connection</a:t>
            </a:r>
            <a:r>
              <a:rPr lang="en-US" b="0" i="0" dirty="0">
                <a:solidFill>
                  <a:srgbClr val="374151"/>
                </a:solidFill>
                <a:effectLst/>
                <a:latin typeface="__Inter_d65c78"/>
              </a:rPr>
              <a:t>: The keyboard controller is connected to the data bus and control lines of the 8086/8088.</a:t>
            </a:r>
          </a:p>
          <a:p>
            <a:pPr algn="l">
              <a:buFont typeface="Arial" panose="020B0604020202020204" pitchFamily="34" charset="0"/>
              <a:buChar char="•"/>
            </a:pPr>
            <a:r>
              <a:rPr lang="en-US" b="1" i="0" dirty="0">
                <a:solidFill>
                  <a:srgbClr val="374151"/>
                </a:solidFill>
                <a:effectLst/>
                <a:latin typeface="__Inter_d65c78"/>
              </a:rPr>
              <a:t>Operation</a:t>
            </a:r>
            <a:r>
              <a:rPr lang="en-US" b="0" i="0" dirty="0">
                <a:solidFill>
                  <a:srgbClr val="374151"/>
                </a:solidFill>
                <a:effectLst/>
                <a:latin typeface="__Inter_d65c78"/>
              </a:rPr>
              <a:t>: The keyboard sends a scan code to the microprocessor when a key is pressed. The microprocessor reads the scan code from the keyboard controller.</a:t>
            </a:r>
          </a:p>
          <a:p>
            <a:pPr algn="l">
              <a:buFont typeface="Arial" panose="020B0604020202020204" pitchFamily="34" charset="0"/>
              <a:buChar char="•"/>
            </a:pPr>
            <a:r>
              <a:rPr lang="en-US" b="1" i="0" dirty="0">
                <a:solidFill>
                  <a:srgbClr val="374151"/>
                </a:solidFill>
                <a:effectLst/>
                <a:latin typeface="__Inter_d65c78"/>
              </a:rPr>
              <a:t>Interrupts</a:t>
            </a:r>
            <a:r>
              <a:rPr lang="en-US" b="0" i="0" dirty="0">
                <a:solidFill>
                  <a:srgbClr val="374151"/>
                </a:solidFill>
                <a:effectLst/>
                <a:latin typeface="__Inter_d65c78"/>
              </a:rPr>
              <a:t>: The keyboard controller can generate an interrupt (IRQ1) to signal the microprocessor that a key has been pressed.</a:t>
            </a:r>
          </a:p>
          <a:p>
            <a:endParaRPr lang="en-IN" dirty="0"/>
          </a:p>
        </p:txBody>
      </p:sp>
    </p:spTree>
    <p:extLst>
      <p:ext uri="{BB962C8B-B14F-4D97-AF65-F5344CB8AC3E}">
        <p14:creationId xmlns:p14="http://schemas.microsoft.com/office/powerpoint/2010/main" val="374390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EB7E-30DC-A606-5396-8F9D9A7CF389}"/>
              </a:ext>
            </a:extLst>
          </p:cNvPr>
          <p:cNvSpPr>
            <a:spLocks noGrp="1"/>
          </p:cNvSpPr>
          <p:nvPr>
            <p:ph type="title"/>
          </p:nvPr>
        </p:nvSpPr>
        <p:spPr/>
        <p:txBody>
          <a:bodyPr/>
          <a:lstStyle/>
          <a:p>
            <a:r>
              <a:rPr lang="en-IN" b="1" i="0" dirty="0">
                <a:effectLst/>
                <a:latin typeface="__Inter_d65c78"/>
              </a:rPr>
              <a:t>Display Interfacing</a:t>
            </a:r>
            <a:endParaRPr lang="en-IN" dirty="0"/>
          </a:p>
        </p:txBody>
      </p:sp>
      <p:sp>
        <p:nvSpPr>
          <p:cNvPr id="3" name="Content Placeholder 2">
            <a:extLst>
              <a:ext uri="{FF2B5EF4-FFF2-40B4-BE49-F238E27FC236}">
                <a16:creationId xmlns:a16="http://schemas.microsoft.com/office/drawing/2014/main" id="{B9043DE3-942E-DC5C-1ACD-91477E96A3D8}"/>
              </a:ext>
            </a:extLst>
          </p:cNvPr>
          <p:cNvSpPr>
            <a:spLocks noGrp="1"/>
          </p:cNvSpPr>
          <p:nvPr>
            <p:ph idx="1"/>
          </p:nvPr>
        </p:nvSpPr>
        <p:spPr/>
        <p:txBody>
          <a:bodyPr>
            <a:normAutofit/>
          </a:bodyPr>
          <a:lstStyle/>
          <a:p>
            <a:pPr algn="l"/>
            <a:r>
              <a:rPr lang="en-US" b="1" i="0" dirty="0">
                <a:solidFill>
                  <a:srgbClr val="374151"/>
                </a:solidFill>
                <a:effectLst/>
                <a:latin typeface="__Inter_d65c78"/>
              </a:rPr>
              <a:t>LED Display</a:t>
            </a:r>
            <a:r>
              <a:rPr lang="en-US" b="0" i="0" dirty="0">
                <a:solidFill>
                  <a:srgbClr val="374151"/>
                </a:solidFill>
                <a:effectLst/>
                <a:latin typeface="__Inter_d65c78"/>
              </a:rPr>
              <a:t>: A simple LED display can be interfaced using a port connected to the data bus.</a:t>
            </a:r>
          </a:p>
          <a:p>
            <a:pPr lvl="1"/>
            <a:r>
              <a:rPr lang="en-US" b="1" i="0" dirty="0">
                <a:solidFill>
                  <a:srgbClr val="374151"/>
                </a:solidFill>
                <a:effectLst/>
                <a:latin typeface="__Inter_d65c78"/>
              </a:rPr>
              <a:t>Connection</a:t>
            </a:r>
            <a:r>
              <a:rPr lang="en-US" b="0" i="0" dirty="0">
                <a:solidFill>
                  <a:srgbClr val="374151"/>
                </a:solidFill>
                <a:effectLst/>
                <a:latin typeface="__Inter_d65c78"/>
              </a:rPr>
              <a:t>: Connect the LED display to one of the I/O ports of the 8086/8088.</a:t>
            </a:r>
          </a:p>
          <a:p>
            <a:pPr lvl="1"/>
            <a:r>
              <a:rPr lang="en-US" b="1" i="0" dirty="0">
                <a:solidFill>
                  <a:srgbClr val="374151"/>
                </a:solidFill>
                <a:effectLst/>
                <a:latin typeface="__Inter_d65c78"/>
              </a:rPr>
              <a:t>Operation</a:t>
            </a:r>
            <a:r>
              <a:rPr lang="en-US" b="0" i="0" dirty="0">
                <a:solidFill>
                  <a:srgbClr val="374151"/>
                </a:solidFill>
                <a:effectLst/>
                <a:latin typeface="__Inter_d65c78"/>
              </a:rPr>
              <a:t>: The microprocessor sends data to the port, which lights up the corresponding LEDs.</a:t>
            </a:r>
          </a:p>
          <a:p>
            <a:pPr algn="l"/>
            <a:r>
              <a:rPr lang="en-US" b="1" i="0" dirty="0">
                <a:solidFill>
                  <a:srgbClr val="374151"/>
                </a:solidFill>
                <a:effectLst/>
                <a:latin typeface="__Inter_d65c78"/>
              </a:rPr>
              <a:t>LCD Display</a:t>
            </a:r>
            <a:r>
              <a:rPr lang="en-US" b="0" i="0" dirty="0">
                <a:solidFill>
                  <a:srgbClr val="374151"/>
                </a:solidFill>
                <a:effectLst/>
                <a:latin typeface="__Inter_d65c78"/>
              </a:rPr>
              <a:t>: An LCD can be interfaced using a controller like the HD44780.</a:t>
            </a:r>
          </a:p>
          <a:p>
            <a:pPr lvl="1"/>
            <a:r>
              <a:rPr lang="en-US" b="1" i="0" dirty="0">
                <a:solidFill>
                  <a:srgbClr val="374151"/>
                </a:solidFill>
                <a:effectLst/>
                <a:latin typeface="__Inter_d65c78"/>
              </a:rPr>
              <a:t>Connection</a:t>
            </a:r>
            <a:r>
              <a:rPr lang="en-US" b="0" i="0" dirty="0">
                <a:solidFill>
                  <a:srgbClr val="374151"/>
                </a:solidFill>
                <a:effectLst/>
                <a:latin typeface="__Inter_d65c78"/>
              </a:rPr>
              <a:t>: The LCD controller is connected to the data bus and control lines.</a:t>
            </a:r>
          </a:p>
          <a:p>
            <a:pPr lvl="1"/>
            <a:r>
              <a:rPr lang="en-US" b="1" i="0" dirty="0">
                <a:solidFill>
                  <a:srgbClr val="374151"/>
                </a:solidFill>
                <a:effectLst/>
                <a:latin typeface="__Inter_d65c78"/>
              </a:rPr>
              <a:t>Operation</a:t>
            </a:r>
            <a:r>
              <a:rPr lang="en-US" b="0" i="0" dirty="0">
                <a:solidFill>
                  <a:srgbClr val="374151"/>
                </a:solidFill>
                <a:effectLst/>
                <a:latin typeface="__Inter_d65c78"/>
              </a:rPr>
              <a:t>: The microprocessor sends commands and data to the LCD controller to display characters.</a:t>
            </a:r>
          </a:p>
          <a:p>
            <a:endParaRPr lang="en-IN" dirty="0"/>
          </a:p>
        </p:txBody>
      </p:sp>
    </p:spTree>
    <p:extLst>
      <p:ext uri="{BB962C8B-B14F-4D97-AF65-F5344CB8AC3E}">
        <p14:creationId xmlns:p14="http://schemas.microsoft.com/office/powerpoint/2010/main" val="146048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43D5-6F3A-6263-9872-F0777531451A}"/>
              </a:ext>
            </a:extLst>
          </p:cNvPr>
          <p:cNvSpPr>
            <a:spLocks noGrp="1"/>
          </p:cNvSpPr>
          <p:nvPr>
            <p:ph type="title"/>
          </p:nvPr>
        </p:nvSpPr>
        <p:spPr/>
        <p:txBody>
          <a:bodyPr/>
          <a:lstStyle/>
          <a:p>
            <a:r>
              <a:rPr lang="en-IN" b="1" i="0" dirty="0">
                <a:effectLst/>
                <a:latin typeface="__Inter_d65c78"/>
              </a:rPr>
              <a:t>Printer Interfacing</a:t>
            </a:r>
            <a:endParaRPr lang="en-IN" dirty="0"/>
          </a:p>
        </p:txBody>
      </p:sp>
      <p:sp>
        <p:nvSpPr>
          <p:cNvPr id="3" name="Content Placeholder 2">
            <a:extLst>
              <a:ext uri="{FF2B5EF4-FFF2-40B4-BE49-F238E27FC236}">
                <a16:creationId xmlns:a16="http://schemas.microsoft.com/office/drawing/2014/main" id="{BD00E7C9-1699-EC8B-970A-3405E96557E7}"/>
              </a:ext>
            </a:extLst>
          </p:cNvPr>
          <p:cNvSpPr>
            <a:spLocks noGrp="1"/>
          </p:cNvSpPr>
          <p:nvPr>
            <p:ph idx="1"/>
          </p:nvPr>
        </p:nvSpPr>
        <p:spPr/>
        <p:txBody>
          <a:bodyPr>
            <a:normAutofit/>
          </a:bodyPr>
          <a:lstStyle/>
          <a:p>
            <a:pPr algn="l"/>
            <a:r>
              <a:rPr lang="en-US" b="1" i="0" dirty="0">
                <a:solidFill>
                  <a:srgbClr val="374151"/>
                </a:solidFill>
                <a:effectLst/>
                <a:latin typeface="__Inter_d65c78"/>
              </a:rPr>
              <a:t>Parallel Printer Interface</a:t>
            </a:r>
            <a:r>
              <a:rPr lang="en-US" b="0" i="0" dirty="0">
                <a:solidFill>
                  <a:srgbClr val="374151"/>
                </a:solidFill>
                <a:effectLst/>
                <a:latin typeface="__Inter_d65c78"/>
              </a:rPr>
              <a:t>: Printers are commonly interfaced using a parallel port (e.g., Centronics interface).</a:t>
            </a:r>
          </a:p>
          <a:p>
            <a:pPr lvl="1"/>
            <a:r>
              <a:rPr lang="en-US" b="1" i="0" dirty="0">
                <a:solidFill>
                  <a:srgbClr val="374151"/>
                </a:solidFill>
                <a:effectLst/>
                <a:latin typeface="__Inter_d65c78"/>
              </a:rPr>
              <a:t>Connection</a:t>
            </a:r>
            <a:r>
              <a:rPr lang="en-US" b="0" i="0" dirty="0">
                <a:solidFill>
                  <a:srgbClr val="374151"/>
                </a:solidFill>
                <a:effectLst/>
                <a:latin typeface="__Inter_d65c78"/>
              </a:rPr>
              <a:t>: The printer is connected to the data bus and control lines (e.g., STROBE, ACK).</a:t>
            </a:r>
          </a:p>
          <a:p>
            <a:pPr lvl="1"/>
            <a:r>
              <a:rPr lang="en-US" b="1" i="0" dirty="0">
                <a:solidFill>
                  <a:srgbClr val="374151"/>
                </a:solidFill>
                <a:effectLst/>
                <a:latin typeface="__Inter_d65c78"/>
              </a:rPr>
              <a:t>Operation</a:t>
            </a:r>
            <a:r>
              <a:rPr lang="en-US" b="0" i="0" dirty="0">
                <a:solidFill>
                  <a:srgbClr val="374151"/>
                </a:solidFill>
                <a:effectLst/>
                <a:latin typeface="__Inter_d65c78"/>
              </a:rPr>
              <a:t>: The microprocessor sends data to the printer through the data lines. Control signals are used to manage the printing process.</a:t>
            </a:r>
          </a:p>
          <a:p>
            <a:pPr algn="l"/>
            <a:r>
              <a:rPr lang="en-US" b="1" i="0" dirty="0">
                <a:solidFill>
                  <a:srgbClr val="374151"/>
                </a:solidFill>
                <a:effectLst/>
                <a:latin typeface="__Inter_d65c78"/>
              </a:rPr>
              <a:t>Serial Printer Interface</a:t>
            </a:r>
            <a:r>
              <a:rPr lang="en-US" b="0" i="0" dirty="0">
                <a:solidFill>
                  <a:srgbClr val="374151"/>
                </a:solidFill>
                <a:effectLst/>
                <a:latin typeface="__Inter_d65c78"/>
              </a:rPr>
              <a:t>: Serial printers can be interfaced using a UART (Universal Asynchronous Receiver-Transmitter).</a:t>
            </a:r>
          </a:p>
          <a:p>
            <a:pPr lvl="1"/>
            <a:r>
              <a:rPr lang="en-US" b="1" i="0" dirty="0">
                <a:solidFill>
                  <a:srgbClr val="374151"/>
                </a:solidFill>
                <a:effectLst/>
                <a:latin typeface="__Inter_d65c78"/>
              </a:rPr>
              <a:t>Connection</a:t>
            </a:r>
            <a:r>
              <a:rPr lang="en-US" b="0" i="0" dirty="0">
                <a:solidFill>
                  <a:srgbClr val="374151"/>
                </a:solidFill>
                <a:effectLst/>
                <a:latin typeface="__Inter_d65c78"/>
              </a:rPr>
              <a:t>: The UART is connected to the data bus and control lines.</a:t>
            </a:r>
          </a:p>
          <a:p>
            <a:pPr lvl="1"/>
            <a:r>
              <a:rPr lang="en-US" b="1" i="0" dirty="0">
                <a:solidFill>
                  <a:srgbClr val="374151"/>
                </a:solidFill>
                <a:effectLst/>
                <a:latin typeface="__Inter_d65c78"/>
              </a:rPr>
              <a:t>Operation</a:t>
            </a:r>
            <a:r>
              <a:rPr lang="en-US" b="0" i="0" dirty="0">
                <a:solidFill>
                  <a:srgbClr val="374151"/>
                </a:solidFill>
                <a:effectLst/>
                <a:latin typeface="__Inter_d65c78"/>
              </a:rPr>
              <a:t>: The microprocessor sends data serially to the printer through the UART.</a:t>
            </a:r>
          </a:p>
          <a:p>
            <a:endParaRPr lang="en-IN" dirty="0"/>
          </a:p>
        </p:txBody>
      </p:sp>
    </p:spTree>
    <p:extLst>
      <p:ext uri="{BB962C8B-B14F-4D97-AF65-F5344CB8AC3E}">
        <p14:creationId xmlns:p14="http://schemas.microsoft.com/office/powerpoint/2010/main" val="2076420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83A3-ADF9-6443-D185-F84B91514549}"/>
              </a:ext>
            </a:extLst>
          </p:cNvPr>
          <p:cNvSpPr>
            <a:spLocks noGrp="1"/>
          </p:cNvSpPr>
          <p:nvPr>
            <p:ph type="title"/>
          </p:nvPr>
        </p:nvSpPr>
        <p:spPr/>
        <p:txBody>
          <a:bodyPr/>
          <a:lstStyle/>
          <a:p>
            <a:r>
              <a:rPr lang="en-IN" b="1" i="0" dirty="0">
                <a:effectLst/>
                <a:latin typeface="__Inter_d65c78"/>
              </a:rPr>
              <a:t>Storage Device Interfacing</a:t>
            </a:r>
            <a:endParaRPr lang="en-IN" dirty="0"/>
          </a:p>
        </p:txBody>
      </p:sp>
      <p:sp>
        <p:nvSpPr>
          <p:cNvPr id="3" name="Content Placeholder 2">
            <a:extLst>
              <a:ext uri="{FF2B5EF4-FFF2-40B4-BE49-F238E27FC236}">
                <a16:creationId xmlns:a16="http://schemas.microsoft.com/office/drawing/2014/main" id="{0EEBD33C-E81E-B5DF-9113-411525CDFBBA}"/>
              </a:ext>
            </a:extLst>
          </p:cNvPr>
          <p:cNvSpPr>
            <a:spLocks noGrp="1"/>
          </p:cNvSpPr>
          <p:nvPr>
            <p:ph idx="1"/>
          </p:nvPr>
        </p:nvSpPr>
        <p:spPr/>
        <p:txBody>
          <a:bodyPr>
            <a:normAutofit/>
          </a:bodyPr>
          <a:lstStyle/>
          <a:p>
            <a:pPr algn="l"/>
            <a:r>
              <a:rPr lang="en-US" b="1" i="0" dirty="0">
                <a:solidFill>
                  <a:srgbClr val="374151"/>
                </a:solidFill>
                <a:effectLst/>
                <a:latin typeface="__Inter_d65c78"/>
              </a:rPr>
              <a:t>Floppy Disk Drive (FDD)</a:t>
            </a:r>
            <a:r>
              <a:rPr lang="en-US" b="0" i="0" dirty="0">
                <a:solidFill>
                  <a:srgbClr val="374151"/>
                </a:solidFill>
                <a:effectLst/>
                <a:latin typeface="__Inter_d65c78"/>
              </a:rPr>
              <a:t>: The floppy disk drive can be interfaced using a disk controller.</a:t>
            </a:r>
          </a:p>
          <a:p>
            <a:pPr lvl="1"/>
            <a:r>
              <a:rPr lang="en-US" b="1" i="0" dirty="0">
                <a:solidFill>
                  <a:srgbClr val="374151"/>
                </a:solidFill>
                <a:effectLst/>
                <a:latin typeface="__Inter_d65c78"/>
              </a:rPr>
              <a:t>Connection</a:t>
            </a:r>
            <a:r>
              <a:rPr lang="en-US" b="0" i="0" dirty="0">
                <a:solidFill>
                  <a:srgbClr val="374151"/>
                </a:solidFill>
                <a:effectLst/>
                <a:latin typeface="__Inter_d65c78"/>
              </a:rPr>
              <a:t>: The disk controller is connected to the data bus and control lines.</a:t>
            </a:r>
          </a:p>
          <a:p>
            <a:pPr lvl="1"/>
            <a:r>
              <a:rPr lang="en-US" b="1" i="0" dirty="0">
                <a:solidFill>
                  <a:srgbClr val="374151"/>
                </a:solidFill>
                <a:effectLst/>
                <a:latin typeface="__Inter_d65c78"/>
              </a:rPr>
              <a:t>Operation</a:t>
            </a:r>
            <a:r>
              <a:rPr lang="en-US" b="0" i="0" dirty="0">
                <a:solidFill>
                  <a:srgbClr val="374151"/>
                </a:solidFill>
                <a:effectLst/>
                <a:latin typeface="__Inter_d65c78"/>
              </a:rPr>
              <a:t>: The microprocessor sends commands to the disk controller to read from or write to the floppy disk.</a:t>
            </a:r>
          </a:p>
          <a:p>
            <a:pPr algn="l"/>
            <a:r>
              <a:rPr lang="en-US" b="1" i="0" dirty="0">
                <a:solidFill>
                  <a:srgbClr val="374151"/>
                </a:solidFill>
                <a:effectLst/>
                <a:latin typeface="__Inter_d65c78"/>
              </a:rPr>
              <a:t>Hard Disk Drive (HDD)</a:t>
            </a:r>
            <a:r>
              <a:rPr lang="en-US" b="0" i="0" dirty="0">
                <a:solidFill>
                  <a:srgbClr val="374151"/>
                </a:solidFill>
                <a:effectLst/>
                <a:latin typeface="__Inter_d65c78"/>
              </a:rPr>
              <a:t>: Similar to the floppy disk, a hard disk drive is interfaced using a disk controller (e.g., IDE controller).</a:t>
            </a:r>
          </a:p>
          <a:p>
            <a:pPr lvl="1"/>
            <a:r>
              <a:rPr lang="en-US" b="1" i="0" dirty="0">
                <a:solidFill>
                  <a:srgbClr val="374151"/>
                </a:solidFill>
                <a:effectLst/>
                <a:latin typeface="__Inter_d65c78"/>
              </a:rPr>
              <a:t>Connection</a:t>
            </a:r>
            <a:r>
              <a:rPr lang="en-US" b="0" i="0" dirty="0">
                <a:solidFill>
                  <a:srgbClr val="374151"/>
                </a:solidFill>
                <a:effectLst/>
                <a:latin typeface="__Inter_d65c78"/>
              </a:rPr>
              <a:t>: The IDE controller is connected to the data bus and control lines.</a:t>
            </a:r>
          </a:p>
          <a:p>
            <a:pPr lvl="1"/>
            <a:r>
              <a:rPr lang="en-US" b="1" i="0" dirty="0">
                <a:solidFill>
                  <a:srgbClr val="374151"/>
                </a:solidFill>
                <a:effectLst/>
                <a:latin typeface="__Inter_d65c78"/>
              </a:rPr>
              <a:t>Operation</a:t>
            </a:r>
            <a:r>
              <a:rPr lang="en-US" b="0" i="0" dirty="0">
                <a:solidFill>
                  <a:srgbClr val="374151"/>
                </a:solidFill>
                <a:effectLst/>
                <a:latin typeface="__Inter_d65c78"/>
              </a:rPr>
              <a:t>: The microprocessor communicates with the IDE controller to manage data storage and retrieval.</a:t>
            </a:r>
          </a:p>
          <a:p>
            <a:endParaRPr lang="en-IN" dirty="0"/>
          </a:p>
        </p:txBody>
      </p:sp>
    </p:spTree>
    <p:extLst>
      <p:ext uri="{BB962C8B-B14F-4D97-AF65-F5344CB8AC3E}">
        <p14:creationId xmlns:p14="http://schemas.microsoft.com/office/powerpoint/2010/main" val="4043753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2C2B-BD1C-1B1C-E3C5-A649EF3C88A6}"/>
              </a:ext>
            </a:extLst>
          </p:cNvPr>
          <p:cNvSpPr>
            <a:spLocks noGrp="1"/>
          </p:cNvSpPr>
          <p:nvPr>
            <p:ph type="title"/>
          </p:nvPr>
        </p:nvSpPr>
        <p:spPr/>
        <p:txBody>
          <a:bodyPr/>
          <a:lstStyle/>
          <a:p>
            <a:r>
              <a:rPr lang="en-IN" b="1" i="0" dirty="0">
                <a:effectLst/>
                <a:latin typeface="__Inter_d65c78"/>
              </a:rPr>
              <a:t>Analog-to-Digital Converter (ADC)</a:t>
            </a:r>
            <a:endParaRPr lang="en-IN" dirty="0"/>
          </a:p>
        </p:txBody>
      </p:sp>
      <p:sp>
        <p:nvSpPr>
          <p:cNvPr id="3" name="Content Placeholder 2">
            <a:extLst>
              <a:ext uri="{FF2B5EF4-FFF2-40B4-BE49-F238E27FC236}">
                <a16:creationId xmlns:a16="http://schemas.microsoft.com/office/drawing/2014/main" id="{FDCC6BBE-EF86-8C50-CACE-437595816E8A}"/>
              </a:ext>
            </a:extLst>
          </p:cNvPr>
          <p:cNvSpPr>
            <a:spLocks noGrp="1"/>
          </p:cNvSpPr>
          <p:nvPr>
            <p:ph idx="1"/>
          </p:nvPr>
        </p:nvSpPr>
        <p:spPr/>
        <p:txBody>
          <a:bodyPr/>
          <a:lstStyle/>
          <a:p>
            <a:pPr marL="0" indent="0" algn="l">
              <a:buNone/>
            </a:pPr>
            <a:r>
              <a:rPr lang="en-US" b="1" i="0" dirty="0">
                <a:solidFill>
                  <a:srgbClr val="374151"/>
                </a:solidFill>
                <a:effectLst/>
                <a:latin typeface="__Inter_d65c78"/>
              </a:rPr>
              <a:t>ADC Interfacing</a:t>
            </a:r>
            <a:r>
              <a:rPr lang="en-US" b="0" i="0" dirty="0">
                <a:solidFill>
                  <a:srgbClr val="374151"/>
                </a:solidFill>
                <a:effectLst/>
                <a:latin typeface="__Inter_d65c78"/>
              </a:rPr>
              <a:t>: An ADC can be used to convert analog signals to digital data.</a:t>
            </a:r>
          </a:p>
          <a:p>
            <a:pPr algn="l">
              <a:buFont typeface="Arial" panose="020B0604020202020204" pitchFamily="34" charset="0"/>
              <a:buChar char="•"/>
            </a:pPr>
            <a:r>
              <a:rPr lang="en-US" b="1" i="0" dirty="0">
                <a:solidFill>
                  <a:srgbClr val="374151"/>
                </a:solidFill>
                <a:effectLst/>
                <a:latin typeface="__Inter_d65c78"/>
              </a:rPr>
              <a:t>Connection</a:t>
            </a:r>
            <a:r>
              <a:rPr lang="en-US" b="0" i="0" dirty="0">
                <a:solidFill>
                  <a:srgbClr val="374151"/>
                </a:solidFill>
                <a:effectLst/>
                <a:latin typeface="__Inter_d65c78"/>
              </a:rPr>
              <a:t>: The ADC is connected to the data bus and control lines.</a:t>
            </a:r>
          </a:p>
          <a:p>
            <a:pPr algn="l">
              <a:buFont typeface="Arial" panose="020B0604020202020204" pitchFamily="34" charset="0"/>
              <a:buChar char="•"/>
            </a:pPr>
            <a:r>
              <a:rPr lang="en-US" b="1" i="0" dirty="0">
                <a:solidFill>
                  <a:srgbClr val="374151"/>
                </a:solidFill>
                <a:effectLst/>
                <a:latin typeface="__Inter_d65c78"/>
              </a:rPr>
              <a:t>Operation</a:t>
            </a:r>
            <a:r>
              <a:rPr lang="en-US" b="0" i="0" dirty="0">
                <a:solidFill>
                  <a:srgbClr val="374151"/>
                </a:solidFill>
                <a:effectLst/>
                <a:latin typeface="__Inter_d65c78"/>
              </a:rPr>
              <a:t>: The microprocessor sends a signal to the ADC to start the conversion, and then it reads the digital output from the ADC.</a:t>
            </a:r>
          </a:p>
          <a:p>
            <a:endParaRPr lang="en-IN" dirty="0"/>
          </a:p>
        </p:txBody>
      </p:sp>
    </p:spTree>
    <p:extLst>
      <p:ext uri="{BB962C8B-B14F-4D97-AF65-F5344CB8AC3E}">
        <p14:creationId xmlns:p14="http://schemas.microsoft.com/office/powerpoint/2010/main" val="302865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5303-AA93-EAC3-6EC3-C29787C0B757}"/>
              </a:ext>
            </a:extLst>
          </p:cNvPr>
          <p:cNvSpPr>
            <a:spLocks noGrp="1"/>
          </p:cNvSpPr>
          <p:nvPr>
            <p:ph type="title"/>
          </p:nvPr>
        </p:nvSpPr>
        <p:spPr/>
        <p:txBody>
          <a:bodyPr/>
          <a:lstStyle/>
          <a:p>
            <a:r>
              <a:rPr lang="en-IN" b="1" i="0" dirty="0">
                <a:effectLst/>
                <a:latin typeface="__Inter_d65c78"/>
              </a:rPr>
              <a:t>Digital-to-Analog Converter (DAC)</a:t>
            </a:r>
            <a:endParaRPr lang="en-IN" dirty="0"/>
          </a:p>
        </p:txBody>
      </p:sp>
      <p:sp>
        <p:nvSpPr>
          <p:cNvPr id="3" name="Content Placeholder 2">
            <a:extLst>
              <a:ext uri="{FF2B5EF4-FFF2-40B4-BE49-F238E27FC236}">
                <a16:creationId xmlns:a16="http://schemas.microsoft.com/office/drawing/2014/main" id="{1801D788-454E-C067-BB0F-2D65289A9251}"/>
              </a:ext>
            </a:extLst>
          </p:cNvPr>
          <p:cNvSpPr>
            <a:spLocks noGrp="1"/>
          </p:cNvSpPr>
          <p:nvPr>
            <p:ph idx="1"/>
          </p:nvPr>
        </p:nvSpPr>
        <p:spPr/>
        <p:txBody>
          <a:bodyPr/>
          <a:lstStyle/>
          <a:p>
            <a:pPr marL="0" indent="0" algn="l">
              <a:buNone/>
            </a:pPr>
            <a:r>
              <a:rPr lang="en-US" b="1" i="0" dirty="0">
                <a:solidFill>
                  <a:srgbClr val="374151"/>
                </a:solidFill>
                <a:effectLst/>
                <a:latin typeface="__Inter_d65c78"/>
              </a:rPr>
              <a:t>DAC Interfacing</a:t>
            </a:r>
            <a:r>
              <a:rPr lang="en-US" b="0" i="0" dirty="0">
                <a:solidFill>
                  <a:srgbClr val="374151"/>
                </a:solidFill>
                <a:effectLst/>
                <a:latin typeface="__Inter_d65c78"/>
              </a:rPr>
              <a:t>: A DAC can be used to convert digital data to analog signals.</a:t>
            </a:r>
          </a:p>
          <a:p>
            <a:pPr algn="l">
              <a:buFont typeface="Arial" panose="020B0604020202020204" pitchFamily="34" charset="0"/>
              <a:buChar char="•"/>
            </a:pPr>
            <a:r>
              <a:rPr lang="en-US" b="1" i="0" dirty="0">
                <a:solidFill>
                  <a:srgbClr val="374151"/>
                </a:solidFill>
                <a:effectLst/>
                <a:latin typeface="__Inter_d65c78"/>
              </a:rPr>
              <a:t>Connection</a:t>
            </a:r>
            <a:r>
              <a:rPr lang="en-US" b="0" i="0" dirty="0">
                <a:solidFill>
                  <a:srgbClr val="374151"/>
                </a:solidFill>
                <a:effectLst/>
                <a:latin typeface="__Inter_d65c78"/>
              </a:rPr>
              <a:t>: The DAC is connected to the data bus.</a:t>
            </a:r>
          </a:p>
          <a:p>
            <a:pPr algn="l">
              <a:buFont typeface="Arial" panose="020B0604020202020204" pitchFamily="34" charset="0"/>
              <a:buChar char="•"/>
            </a:pPr>
            <a:r>
              <a:rPr lang="en-US" b="1" i="0" dirty="0">
                <a:solidFill>
                  <a:srgbClr val="374151"/>
                </a:solidFill>
                <a:effectLst/>
                <a:latin typeface="__Inter_d65c78"/>
              </a:rPr>
              <a:t>Operation</a:t>
            </a:r>
            <a:r>
              <a:rPr lang="en-US" b="0" i="0" dirty="0">
                <a:solidFill>
                  <a:srgbClr val="374151"/>
                </a:solidFill>
                <a:effectLst/>
                <a:latin typeface="__Inter_d65c78"/>
              </a:rPr>
              <a:t>: The microprocessor sends digital data to the DAC, which converts it to an analog signal.</a:t>
            </a:r>
          </a:p>
          <a:p>
            <a:endParaRPr lang="en-IN" dirty="0"/>
          </a:p>
        </p:txBody>
      </p:sp>
    </p:spTree>
    <p:extLst>
      <p:ext uri="{BB962C8B-B14F-4D97-AF65-F5344CB8AC3E}">
        <p14:creationId xmlns:p14="http://schemas.microsoft.com/office/powerpoint/2010/main" val="344161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370D-0D43-4B59-504D-0D301E262644}"/>
              </a:ext>
            </a:extLst>
          </p:cNvPr>
          <p:cNvSpPr>
            <a:spLocks noGrp="1"/>
          </p:cNvSpPr>
          <p:nvPr>
            <p:ph type="title"/>
          </p:nvPr>
        </p:nvSpPr>
        <p:spPr/>
        <p:txBody>
          <a:bodyPr/>
          <a:lstStyle/>
          <a:p>
            <a:r>
              <a:rPr lang="en-IN" dirty="0"/>
              <a:t>Attendance 30-01-2025</a:t>
            </a:r>
          </a:p>
        </p:txBody>
      </p:sp>
      <p:sp>
        <p:nvSpPr>
          <p:cNvPr id="3" name="Content Placeholder 2">
            <a:extLst>
              <a:ext uri="{FF2B5EF4-FFF2-40B4-BE49-F238E27FC236}">
                <a16:creationId xmlns:a16="http://schemas.microsoft.com/office/drawing/2014/main" id="{98041EEA-3853-1D89-749E-5F29745EBB45}"/>
              </a:ext>
            </a:extLst>
          </p:cNvPr>
          <p:cNvSpPr>
            <a:spLocks noGrp="1"/>
          </p:cNvSpPr>
          <p:nvPr>
            <p:ph idx="1"/>
          </p:nvPr>
        </p:nvSpPr>
        <p:spPr/>
        <p:txBody>
          <a:bodyPr/>
          <a:lstStyle/>
          <a:p>
            <a:r>
              <a:rPr lang="en-IN" dirty="0"/>
              <a:t>Absent no.-</a:t>
            </a:r>
          </a:p>
          <a:p>
            <a:pPr marL="0" indent="0">
              <a:buNone/>
            </a:pPr>
            <a:r>
              <a:rPr lang="en-IN" dirty="0"/>
              <a:t>4,7,12,16,29,33,35,36,41,49,54,55,56,67,72,</a:t>
            </a:r>
          </a:p>
        </p:txBody>
      </p:sp>
    </p:spTree>
    <p:extLst>
      <p:ext uri="{BB962C8B-B14F-4D97-AF65-F5344CB8AC3E}">
        <p14:creationId xmlns:p14="http://schemas.microsoft.com/office/powerpoint/2010/main" val="2898102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FB14-71C4-0C9C-69C0-73F11CF8202F}"/>
              </a:ext>
            </a:extLst>
          </p:cNvPr>
          <p:cNvSpPr>
            <a:spLocks noGrp="1"/>
          </p:cNvSpPr>
          <p:nvPr>
            <p:ph type="title"/>
          </p:nvPr>
        </p:nvSpPr>
        <p:spPr/>
        <p:txBody>
          <a:bodyPr/>
          <a:lstStyle/>
          <a:p>
            <a:r>
              <a:rPr lang="en-IN" b="1" i="0" dirty="0">
                <a:effectLst/>
                <a:latin typeface="__Inter_d65c78"/>
              </a:rPr>
              <a:t>Timer/Counter Interfacing</a:t>
            </a:r>
            <a:endParaRPr lang="en-IN" dirty="0"/>
          </a:p>
        </p:txBody>
      </p:sp>
      <p:sp>
        <p:nvSpPr>
          <p:cNvPr id="3" name="Content Placeholder 2">
            <a:extLst>
              <a:ext uri="{FF2B5EF4-FFF2-40B4-BE49-F238E27FC236}">
                <a16:creationId xmlns:a16="http://schemas.microsoft.com/office/drawing/2014/main" id="{4E945649-1216-018F-4ED2-599196A378B6}"/>
              </a:ext>
            </a:extLst>
          </p:cNvPr>
          <p:cNvSpPr>
            <a:spLocks noGrp="1"/>
          </p:cNvSpPr>
          <p:nvPr>
            <p:ph idx="1"/>
          </p:nvPr>
        </p:nvSpPr>
        <p:spPr/>
        <p:txBody>
          <a:bodyPr/>
          <a:lstStyle/>
          <a:p>
            <a:pPr marL="0" indent="0" algn="l">
              <a:buNone/>
            </a:pPr>
            <a:r>
              <a:rPr lang="en-US" b="1" i="0" dirty="0">
                <a:solidFill>
                  <a:srgbClr val="374151"/>
                </a:solidFill>
                <a:effectLst/>
                <a:latin typeface="__Inter_d65c78"/>
              </a:rPr>
              <a:t>Programmable Interval Timer (PIT)</a:t>
            </a:r>
            <a:r>
              <a:rPr lang="en-US" b="0" i="0" dirty="0">
                <a:solidFill>
                  <a:srgbClr val="374151"/>
                </a:solidFill>
                <a:effectLst/>
                <a:latin typeface="__Inter_d65c78"/>
              </a:rPr>
              <a:t>: A timer can be used for generating time delays or counting events.</a:t>
            </a:r>
          </a:p>
          <a:p>
            <a:pPr algn="l">
              <a:buFont typeface="Arial" panose="020B0604020202020204" pitchFamily="34" charset="0"/>
              <a:buChar char="•"/>
            </a:pPr>
            <a:r>
              <a:rPr lang="en-US" b="1" i="0" dirty="0">
                <a:solidFill>
                  <a:srgbClr val="374151"/>
                </a:solidFill>
                <a:effectLst/>
                <a:latin typeface="__Inter_d65c78"/>
              </a:rPr>
              <a:t>Connection</a:t>
            </a:r>
            <a:r>
              <a:rPr lang="en-US" b="0" i="0" dirty="0">
                <a:solidFill>
                  <a:srgbClr val="374151"/>
                </a:solidFill>
                <a:effectLst/>
                <a:latin typeface="__Inter_d65c78"/>
              </a:rPr>
              <a:t>: The PIT is connected to the data bus and control lines.</a:t>
            </a:r>
          </a:p>
          <a:p>
            <a:pPr algn="l">
              <a:buFont typeface="Arial" panose="020B0604020202020204" pitchFamily="34" charset="0"/>
              <a:buChar char="•"/>
            </a:pPr>
            <a:r>
              <a:rPr lang="en-US" b="1" i="0" dirty="0">
                <a:solidFill>
                  <a:srgbClr val="374151"/>
                </a:solidFill>
                <a:effectLst/>
                <a:latin typeface="__Inter_d65c78"/>
              </a:rPr>
              <a:t>Operation</a:t>
            </a:r>
            <a:r>
              <a:rPr lang="en-US" b="0" i="0" dirty="0">
                <a:solidFill>
                  <a:srgbClr val="374151"/>
                </a:solidFill>
                <a:effectLst/>
                <a:latin typeface="__Inter_d65c78"/>
              </a:rPr>
              <a:t>: The microprocessor can program the timer to generate interrupts at specified intervals.</a:t>
            </a:r>
          </a:p>
          <a:p>
            <a:endParaRPr lang="en-IN" dirty="0"/>
          </a:p>
        </p:txBody>
      </p:sp>
    </p:spTree>
    <p:extLst>
      <p:ext uri="{BB962C8B-B14F-4D97-AF65-F5344CB8AC3E}">
        <p14:creationId xmlns:p14="http://schemas.microsoft.com/office/powerpoint/2010/main" val="1836417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56C7-FB4F-1CEB-7B6D-7055231AEE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08AAD1-DFE6-CCAF-5B26-06031E4CD1CB}"/>
              </a:ext>
            </a:extLst>
          </p:cNvPr>
          <p:cNvSpPr>
            <a:spLocks noGrp="1"/>
          </p:cNvSpPr>
          <p:nvPr>
            <p:ph idx="1"/>
          </p:nvPr>
        </p:nvSpPr>
        <p:spPr/>
        <p:txBody>
          <a:bodyPr/>
          <a:lstStyle/>
          <a:p>
            <a:pPr marL="0" indent="0" algn="just">
              <a:buNone/>
            </a:pPr>
            <a:r>
              <a:rPr lang="en-US" b="0" i="0" dirty="0">
                <a:solidFill>
                  <a:srgbClr val="374151"/>
                </a:solidFill>
                <a:effectLst/>
                <a:latin typeface="__Inter_d65c78"/>
              </a:rPr>
              <a:t>Interfacing peripherals with the 8086/8088 microprocessors involves connecting the peripherals to the data bus, address bus, and control lines, and writing software routines to manage communication. </a:t>
            </a:r>
          </a:p>
          <a:p>
            <a:pPr marL="0" indent="0" algn="just">
              <a:buNone/>
            </a:pPr>
            <a:r>
              <a:rPr lang="en-US" b="0" i="0" dirty="0">
                <a:solidFill>
                  <a:srgbClr val="374151"/>
                </a:solidFill>
                <a:effectLst/>
                <a:latin typeface="__Inter_d65c78"/>
              </a:rPr>
              <a:t>Each peripheral has its own specific requirements and protocols, but the general principles of interfacing remain consistent. Understanding these concepts is crucial for designing effective microprocessor-based systems.</a:t>
            </a:r>
            <a:endParaRPr lang="en-IN" dirty="0"/>
          </a:p>
        </p:txBody>
      </p:sp>
    </p:spTree>
    <p:extLst>
      <p:ext uri="{BB962C8B-B14F-4D97-AF65-F5344CB8AC3E}">
        <p14:creationId xmlns:p14="http://schemas.microsoft.com/office/powerpoint/2010/main" val="2955698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8D171-AE0A-3C76-7E24-415BF0B094A5}"/>
              </a:ext>
            </a:extLst>
          </p:cNvPr>
          <p:cNvSpPr>
            <a:spLocks noGrp="1"/>
          </p:cNvSpPr>
          <p:nvPr>
            <p:ph type="title"/>
          </p:nvPr>
        </p:nvSpPr>
        <p:spPr/>
        <p:txBody>
          <a:bodyPr/>
          <a:lstStyle/>
          <a:p>
            <a:r>
              <a:rPr lang="en-IN" b="0" i="0" dirty="0">
                <a:solidFill>
                  <a:srgbClr val="374151"/>
                </a:solidFill>
                <a:effectLst/>
                <a:latin typeface="__Inter_d65c78"/>
              </a:rPr>
              <a:t>Semiconductor Memory Interfacing</a:t>
            </a:r>
            <a:endParaRPr lang="en-IN" dirty="0"/>
          </a:p>
        </p:txBody>
      </p:sp>
      <p:sp>
        <p:nvSpPr>
          <p:cNvPr id="5" name="Text Placeholder 4">
            <a:extLst>
              <a:ext uri="{FF2B5EF4-FFF2-40B4-BE49-F238E27FC236}">
                <a16:creationId xmlns:a16="http://schemas.microsoft.com/office/drawing/2014/main" id="{522649DB-E34E-F91C-D043-322011F0FDB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79252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01;g11a74dcf5c8_0_69">
            <a:extLst>
              <a:ext uri="{FF2B5EF4-FFF2-40B4-BE49-F238E27FC236}">
                <a16:creationId xmlns:a16="http://schemas.microsoft.com/office/drawing/2014/main" id="{00415651-9A7D-4616-2348-67BA29E5D23D}"/>
              </a:ext>
            </a:extLst>
          </p:cNvPr>
          <p:cNvPicPr preferRelativeResize="0"/>
          <p:nvPr/>
        </p:nvPicPr>
        <p:blipFill>
          <a:blip r:embed="rId2">
            <a:alphaModFix/>
          </a:blip>
          <a:stretch>
            <a:fillRect/>
          </a:stretch>
        </p:blipFill>
        <p:spPr>
          <a:xfrm rot="5400000">
            <a:off x="3800809" y="-1335033"/>
            <a:ext cx="4832325" cy="9163501"/>
          </a:xfrm>
          <a:prstGeom prst="rect">
            <a:avLst/>
          </a:prstGeom>
          <a:noFill/>
          <a:ln>
            <a:noFill/>
          </a:ln>
        </p:spPr>
      </p:pic>
    </p:spTree>
    <p:extLst>
      <p:ext uri="{BB962C8B-B14F-4D97-AF65-F5344CB8AC3E}">
        <p14:creationId xmlns:p14="http://schemas.microsoft.com/office/powerpoint/2010/main" val="1507806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3142-D1ED-0624-093E-25969C5FC2D3}"/>
              </a:ext>
            </a:extLst>
          </p:cNvPr>
          <p:cNvSpPr>
            <a:spLocks noGrp="1"/>
          </p:cNvSpPr>
          <p:nvPr>
            <p:ph type="title"/>
          </p:nvPr>
        </p:nvSpPr>
        <p:spPr/>
        <p:txBody>
          <a:bodyPr/>
          <a:lstStyle/>
          <a:p>
            <a:r>
              <a:rPr lang="en-US" sz="4400" b="1" dirty="0">
                <a:solidFill>
                  <a:schemeClr val="dk1"/>
                </a:solidFill>
                <a:highlight>
                  <a:srgbClr val="FFFFFF"/>
                </a:highlight>
                <a:latin typeface="Montserrat"/>
                <a:ea typeface="Montserrat"/>
                <a:cs typeface="Montserrat"/>
                <a:sym typeface="Montserrat"/>
              </a:rPr>
              <a:t>Minimum Mode 8086 System</a:t>
            </a:r>
            <a:endParaRPr lang="en-IN" dirty="0"/>
          </a:p>
        </p:txBody>
      </p:sp>
      <p:sp>
        <p:nvSpPr>
          <p:cNvPr id="3" name="Content Placeholder 2">
            <a:extLst>
              <a:ext uri="{FF2B5EF4-FFF2-40B4-BE49-F238E27FC236}">
                <a16:creationId xmlns:a16="http://schemas.microsoft.com/office/drawing/2014/main" id="{493DC1FE-845D-CBEB-3C05-2565EDA365E2}"/>
              </a:ext>
            </a:extLst>
          </p:cNvPr>
          <p:cNvSpPr>
            <a:spLocks noGrp="1"/>
          </p:cNvSpPr>
          <p:nvPr>
            <p:ph idx="1"/>
          </p:nvPr>
        </p:nvSpPr>
        <p:spPr/>
        <p:txBody>
          <a:bodyPr/>
          <a:lstStyle/>
          <a:p>
            <a:endParaRPr lang="en-IN"/>
          </a:p>
        </p:txBody>
      </p:sp>
      <p:pic>
        <p:nvPicPr>
          <p:cNvPr id="6" name="Google Shape;214;g11a74dcf5c8_0_82">
            <a:extLst>
              <a:ext uri="{FF2B5EF4-FFF2-40B4-BE49-F238E27FC236}">
                <a16:creationId xmlns:a16="http://schemas.microsoft.com/office/drawing/2014/main" id="{C7EEFC00-E187-9825-CE32-AD66DFC9C565}"/>
              </a:ext>
            </a:extLst>
          </p:cNvPr>
          <p:cNvPicPr preferRelativeResize="0"/>
          <p:nvPr/>
        </p:nvPicPr>
        <p:blipFill rotWithShape="1">
          <a:blip r:embed="rId2">
            <a:alphaModFix/>
          </a:blip>
          <a:srcRect l="9312"/>
          <a:stretch/>
        </p:blipFill>
        <p:spPr>
          <a:xfrm rot="5400000">
            <a:off x="3421838" y="-992937"/>
            <a:ext cx="5525044" cy="10176833"/>
          </a:xfrm>
          <a:prstGeom prst="rect">
            <a:avLst/>
          </a:prstGeom>
          <a:noFill/>
          <a:ln>
            <a:noFill/>
          </a:ln>
        </p:spPr>
      </p:pic>
    </p:spTree>
    <p:extLst>
      <p:ext uri="{BB962C8B-B14F-4D97-AF65-F5344CB8AC3E}">
        <p14:creationId xmlns:p14="http://schemas.microsoft.com/office/powerpoint/2010/main" val="1002625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A1CA-9850-0562-3AC8-DA1940CA6E2D}"/>
              </a:ext>
            </a:extLst>
          </p:cNvPr>
          <p:cNvSpPr>
            <a:spLocks noGrp="1"/>
          </p:cNvSpPr>
          <p:nvPr>
            <p:ph type="title"/>
          </p:nvPr>
        </p:nvSpPr>
        <p:spPr/>
        <p:txBody>
          <a:bodyPr>
            <a:normAutofit/>
          </a:bodyPr>
          <a:lstStyle/>
          <a:p>
            <a:r>
              <a:rPr lang="en-US" sz="4400" b="1" dirty="0">
                <a:solidFill>
                  <a:schemeClr val="dk1"/>
                </a:solidFill>
                <a:highlight>
                  <a:srgbClr val="FFFFFF"/>
                </a:highlight>
                <a:latin typeface="Montserrat"/>
                <a:ea typeface="Montserrat"/>
                <a:cs typeface="Montserrat"/>
                <a:sym typeface="Montserrat"/>
              </a:rPr>
              <a:t>Interfacing 128K RAM &amp; 2K ROM with 8086 in Minimum Mode</a:t>
            </a:r>
            <a:endParaRPr lang="en-IN" dirty="0"/>
          </a:p>
        </p:txBody>
      </p:sp>
      <p:sp>
        <p:nvSpPr>
          <p:cNvPr id="3" name="Content Placeholder 2">
            <a:extLst>
              <a:ext uri="{FF2B5EF4-FFF2-40B4-BE49-F238E27FC236}">
                <a16:creationId xmlns:a16="http://schemas.microsoft.com/office/drawing/2014/main" id="{A43D1C9B-5015-6892-0479-39AFC96B7CCA}"/>
              </a:ext>
            </a:extLst>
          </p:cNvPr>
          <p:cNvSpPr>
            <a:spLocks noGrp="1"/>
          </p:cNvSpPr>
          <p:nvPr>
            <p:ph idx="1"/>
          </p:nvPr>
        </p:nvSpPr>
        <p:spPr/>
        <p:txBody>
          <a:bodyPr/>
          <a:lstStyle/>
          <a:p>
            <a:endParaRPr lang="en-IN"/>
          </a:p>
        </p:txBody>
      </p:sp>
      <p:pic>
        <p:nvPicPr>
          <p:cNvPr id="4" name="Google Shape;227;g11a74dcf5c8_0_107">
            <a:extLst>
              <a:ext uri="{FF2B5EF4-FFF2-40B4-BE49-F238E27FC236}">
                <a16:creationId xmlns:a16="http://schemas.microsoft.com/office/drawing/2014/main" id="{C97979BF-373D-696B-F33C-48B74354D7DE}"/>
              </a:ext>
            </a:extLst>
          </p:cNvPr>
          <p:cNvPicPr preferRelativeResize="0"/>
          <p:nvPr/>
        </p:nvPicPr>
        <p:blipFill rotWithShape="1">
          <a:blip r:embed="rId2">
            <a:alphaModFix/>
          </a:blip>
          <a:srcRect l="5544"/>
          <a:stretch/>
        </p:blipFill>
        <p:spPr>
          <a:xfrm rot="5400000">
            <a:off x="3503650" y="152013"/>
            <a:ext cx="5184700" cy="8227274"/>
          </a:xfrm>
          <a:prstGeom prst="rect">
            <a:avLst/>
          </a:prstGeom>
          <a:noFill/>
          <a:ln>
            <a:noFill/>
          </a:ln>
        </p:spPr>
      </p:pic>
    </p:spTree>
    <p:extLst>
      <p:ext uri="{BB962C8B-B14F-4D97-AF65-F5344CB8AC3E}">
        <p14:creationId xmlns:p14="http://schemas.microsoft.com/office/powerpoint/2010/main" val="3182608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32BB-A08D-2295-294F-F0014042B991}"/>
              </a:ext>
            </a:extLst>
          </p:cNvPr>
          <p:cNvSpPr>
            <a:spLocks noGrp="1"/>
          </p:cNvSpPr>
          <p:nvPr>
            <p:ph type="title"/>
          </p:nvPr>
        </p:nvSpPr>
        <p:spPr/>
        <p:txBody>
          <a:bodyPr/>
          <a:lstStyle/>
          <a:p>
            <a:r>
              <a:rPr lang="en-US" b="1" dirty="0">
                <a:solidFill>
                  <a:schemeClr val="dk1"/>
                </a:solidFill>
                <a:highlight>
                  <a:srgbClr val="FFFFFF"/>
                </a:highlight>
                <a:latin typeface="Montserrat"/>
              </a:rPr>
              <a:t>Interfacing Memory with 8086 in Minimum Mode</a:t>
            </a:r>
            <a:endParaRPr lang="en-IN" b="1" dirty="0">
              <a:solidFill>
                <a:schemeClr val="dk1"/>
              </a:solidFill>
              <a:highlight>
                <a:srgbClr val="FFFFFF"/>
              </a:highlight>
              <a:latin typeface="Montserrat"/>
            </a:endParaRPr>
          </a:p>
        </p:txBody>
      </p:sp>
      <p:sp>
        <p:nvSpPr>
          <p:cNvPr id="3" name="Content Placeholder 2">
            <a:extLst>
              <a:ext uri="{FF2B5EF4-FFF2-40B4-BE49-F238E27FC236}">
                <a16:creationId xmlns:a16="http://schemas.microsoft.com/office/drawing/2014/main" id="{BD2A8549-8277-4449-5AA2-693F1C3F97A6}"/>
              </a:ext>
            </a:extLst>
          </p:cNvPr>
          <p:cNvSpPr>
            <a:spLocks noGrp="1"/>
          </p:cNvSpPr>
          <p:nvPr>
            <p:ph idx="1"/>
          </p:nvPr>
        </p:nvSpPr>
        <p:spPr/>
        <p:txBody>
          <a:bodyPr/>
          <a:lstStyle/>
          <a:p>
            <a:endParaRPr lang="en-IN"/>
          </a:p>
        </p:txBody>
      </p:sp>
      <p:pic>
        <p:nvPicPr>
          <p:cNvPr id="4" name="Google Shape;240;g11a74dcf5c8_0_120">
            <a:extLst>
              <a:ext uri="{FF2B5EF4-FFF2-40B4-BE49-F238E27FC236}">
                <a16:creationId xmlns:a16="http://schemas.microsoft.com/office/drawing/2014/main" id="{CE7FECB5-81AB-B7CC-9AE7-5601FA07945E}"/>
              </a:ext>
            </a:extLst>
          </p:cNvPr>
          <p:cNvPicPr preferRelativeResize="0"/>
          <p:nvPr/>
        </p:nvPicPr>
        <p:blipFill>
          <a:blip r:embed="rId2">
            <a:alphaModFix/>
          </a:blip>
          <a:stretch>
            <a:fillRect/>
          </a:stretch>
        </p:blipFill>
        <p:spPr>
          <a:xfrm rot="5400000">
            <a:off x="3532825" y="-1512150"/>
            <a:ext cx="5126350" cy="11532026"/>
          </a:xfrm>
          <a:prstGeom prst="rect">
            <a:avLst/>
          </a:prstGeom>
          <a:noFill/>
          <a:ln>
            <a:noFill/>
          </a:ln>
        </p:spPr>
      </p:pic>
    </p:spTree>
    <p:extLst>
      <p:ext uri="{BB962C8B-B14F-4D97-AF65-F5344CB8AC3E}">
        <p14:creationId xmlns:p14="http://schemas.microsoft.com/office/powerpoint/2010/main" val="68687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0268-E50A-F611-4A90-F7F6BC6E3EB8}"/>
              </a:ext>
            </a:extLst>
          </p:cNvPr>
          <p:cNvSpPr>
            <a:spLocks noGrp="1"/>
          </p:cNvSpPr>
          <p:nvPr>
            <p:ph type="title"/>
          </p:nvPr>
        </p:nvSpPr>
        <p:spPr/>
        <p:txBody>
          <a:bodyPr/>
          <a:lstStyle/>
          <a:p>
            <a:pPr algn="l"/>
            <a:r>
              <a:rPr lang="en-IN" b="1" i="0" dirty="0">
                <a:effectLst/>
                <a:latin typeface="__Inter_d65c78"/>
              </a:rPr>
              <a:t>Dynamic RAM (DRAM) Interfacing</a:t>
            </a:r>
          </a:p>
        </p:txBody>
      </p:sp>
      <p:sp>
        <p:nvSpPr>
          <p:cNvPr id="3" name="Content Placeholder 2">
            <a:extLst>
              <a:ext uri="{FF2B5EF4-FFF2-40B4-BE49-F238E27FC236}">
                <a16:creationId xmlns:a16="http://schemas.microsoft.com/office/drawing/2014/main" id="{F4C7CD93-7F8D-19D1-A77B-8DF29E11211E}"/>
              </a:ext>
            </a:extLst>
          </p:cNvPr>
          <p:cNvSpPr>
            <a:spLocks noGrp="1"/>
          </p:cNvSpPr>
          <p:nvPr>
            <p:ph idx="1"/>
          </p:nvPr>
        </p:nvSpPr>
        <p:spPr/>
        <p:txBody>
          <a:bodyPr>
            <a:normAutofit fontScale="77500" lnSpcReduction="20000"/>
          </a:bodyPr>
          <a:lstStyle/>
          <a:p>
            <a:pPr marL="0" indent="0" algn="l">
              <a:buNone/>
            </a:pPr>
            <a:r>
              <a:rPr lang="en-US" b="1" i="0" dirty="0">
                <a:solidFill>
                  <a:srgbClr val="374151"/>
                </a:solidFill>
                <a:effectLst/>
                <a:latin typeface="__Inter_d65c78"/>
              </a:rPr>
              <a:t>Dynamic RAM (DRAM)</a:t>
            </a:r>
            <a:r>
              <a:rPr lang="en-US" b="0" i="0" dirty="0">
                <a:solidFill>
                  <a:srgbClr val="374151"/>
                </a:solidFill>
                <a:effectLst/>
                <a:latin typeface="__Inter_d65c78"/>
              </a:rPr>
              <a:t> is a type of memory that stores each bit of data in a separate capacitor within an integrated circuit. Because capacitors leak charge, DRAM must be refreshed periodically to maintain the data. Interfacing DRAM involves several key components:</a:t>
            </a:r>
          </a:p>
          <a:p>
            <a:pPr algn="l">
              <a:buFont typeface="+mj-lt"/>
              <a:buAutoNum type="arabicPeriod"/>
            </a:pPr>
            <a:r>
              <a:rPr lang="en-US" b="1" i="0" dirty="0">
                <a:solidFill>
                  <a:srgbClr val="374151"/>
                </a:solidFill>
                <a:effectLst/>
                <a:latin typeface="__Inter_d65c78"/>
              </a:rPr>
              <a:t>Address Lines</a:t>
            </a:r>
            <a:r>
              <a:rPr lang="en-US" b="0" i="0" dirty="0">
                <a:solidFill>
                  <a:srgbClr val="374151"/>
                </a:solidFill>
                <a:effectLst/>
                <a:latin typeface="__Inter_d65c78"/>
              </a:rPr>
              <a:t>: These lines are used to select the memory location. The number of address lines determines the maximum memory capacity (e.g., 2^n locations for n address lines).</a:t>
            </a:r>
          </a:p>
          <a:p>
            <a:pPr algn="l">
              <a:buFont typeface="+mj-lt"/>
              <a:buAutoNum type="arabicPeriod"/>
            </a:pPr>
            <a:r>
              <a:rPr lang="en-US" b="1" i="0" dirty="0">
                <a:solidFill>
                  <a:srgbClr val="374151"/>
                </a:solidFill>
                <a:effectLst/>
                <a:latin typeface="__Inter_d65c78"/>
              </a:rPr>
              <a:t>Data Lines</a:t>
            </a:r>
            <a:r>
              <a:rPr lang="en-US" b="0" i="0" dirty="0">
                <a:solidFill>
                  <a:srgbClr val="374151"/>
                </a:solidFill>
                <a:effectLst/>
                <a:latin typeface="__Inter_d65c78"/>
              </a:rPr>
              <a:t>: These lines are used to read from and write to the memory. The width of the data bus (e.g., 8-bit, 16-bit) determines how much data can be transferred at once.</a:t>
            </a:r>
          </a:p>
          <a:p>
            <a:pPr algn="l">
              <a:buFont typeface="+mj-lt"/>
              <a:buAutoNum type="arabicPeriod"/>
            </a:pPr>
            <a:r>
              <a:rPr lang="en-US" b="1" i="0" dirty="0">
                <a:solidFill>
                  <a:srgbClr val="374151"/>
                </a:solidFill>
                <a:effectLst/>
                <a:latin typeface="__Inter_d65c78"/>
              </a:rPr>
              <a:t>Control Signals</a:t>
            </a:r>
            <a:r>
              <a:rPr lang="en-US" b="0" i="0" dirty="0">
                <a:solidFill>
                  <a:srgbClr val="374151"/>
                </a:solidFill>
                <a:effectLst/>
                <a:latin typeface="__Inter_d65c78"/>
              </a:rPr>
              <a:t>: These include signals like Row Address Strobe (RAS), Column Address Strobe (CAS), and Write Enable (WE). RAS and CAS are used to select the row and column of the memory cell, while WE indicates whether data is being written to or read from the memory.</a:t>
            </a:r>
          </a:p>
          <a:p>
            <a:pPr algn="l">
              <a:buFont typeface="+mj-lt"/>
              <a:buAutoNum type="arabicPeriod"/>
            </a:pPr>
            <a:r>
              <a:rPr lang="en-US" b="1" i="0" dirty="0">
                <a:solidFill>
                  <a:srgbClr val="374151"/>
                </a:solidFill>
                <a:effectLst/>
                <a:latin typeface="__Inter_d65c78"/>
              </a:rPr>
              <a:t>Refresh Logic</a:t>
            </a:r>
            <a:r>
              <a:rPr lang="en-US" b="0" i="0" dirty="0">
                <a:solidFill>
                  <a:srgbClr val="374151"/>
                </a:solidFill>
                <a:effectLst/>
                <a:latin typeface="__Inter_d65c78"/>
              </a:rPr>
              <a:t>: Since DRAM needs to be refreshed, additional circuitry is often required to periodically refresh the memory cells.</a:t>
            </a:r>
          </a:p>
        </p:txBody>
      </p:sp>
    </p:spTree>
    <p:extLst>
      <p:ext uri="{BB962C8B-B14F-4D97-AF65-F5344CB8AC3E}">
        <p14:creationId xmlns:p14="http://schemas.microsoft.com/office/powerpoint/2010/main" val="332898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D552-8979-7A38-8272-07F6887D8CF6}"/>
              </a:ext>
            </a:extLst>
          </p:cNvPr>
          <p:cNvSpPr>
            <a:spLocks noGrp="1"/>
          </p:cNvSpPr>
          <p:nvPr>
            <p:ph type="title"/>
          </p:nvPr>
        </p:nvSpPr>
        <p:spPr/>
        <p:txBody>
          <a:bodyPr/>
          <a:lstStyle/>
          <a:p>
            <a:r>
              <a:rPr lang="en-IN" dirty="0"/>
              <a:t>DRAM Interfacing</a:t>
            </a:r>
          </a:p>
        </p:txBody>
      </p:sp>
      <p:sp>
        <p:nvSpPr>
          <p:cNvPr id="3" name="Content Placeholder 2">
            <a:extLst>
              <a:ext uri="{FF2B5EF4-FFF2-40B4-BE49-F238E27FC236}">
                <a16:creationId xmlns:a16="http://schemas.microsoft.com/office/drawing/2014/main" id="{B39BB2B6-DA5E-AA03-C4D6-8BEA4AEE34C2}"/>
              </a:ext>
            </a:extLst>
          </p:cNvPr>
          <p:cNvSpPr>
            <a:spLocks noGrp="1"/>
          </p:cNvSpPr>
          <p:nvPr>
            <p:ph idx="1"/>
          </p:nvPr>
        </p:nvSpPr>
        <p:spPr/>
        <p:txBody>
          <a:bodyPr/>
          <a:lstStyle/>
          <a:p>
            <a:endParaRPr lang="en-IN"/>
          </a:p>
        </p:txBody>
      </p:sp>
      <p:pic>
        <p:nvPicPr>
          <p:cNvPr id="4" name="Google Shape;253;g11a74dcf5c8_0_95">
            <a:extLst>
              <a:ext uri="{FF2B5EF4-FFF2-40B4-BE49-F238E27FC236}">
                <a16:creationId xmlns:a16="http://schemas.microsoft.com/office/drawing/2014/main" id="{E4C4899B-46EE-03B7-DFEA-B81CCBB0D7E1}"/>
              </a:ext>
            </a:extLst>
          </p:cNvPr>
          <p:cNvPicPr preferRelativeResize="0"/>
          <p:nvPr/>
        </p:nvPicPr>
        <p:blipFill rotWithShape="1">
          <a:blip r:embed="rId2">
            <a:alphaModFix/>
          </a:blip>
          <a:srcRect l="4406" t="20886"/>
          <a:stretch/>
        </p:blipFill>
        <p:spPr>
          <a:xfrm>
            <a:off x="1351470" y="1354238"/>
            <a:ext cx="9621330" cy="5378771"/>
          </a:xfrm>
          <a:prstGeom prst="rect">
            <a:avLst/>
          </a:prstGeom>
          <a:noFill/>
          <a:ln>
            <a:noFill/>
          </a:ln>
        </p:spPr>
      </p:pic>
    </p:spTree>
    <p:extLst>
      <p:ext uri="{BB962C8B-B14F-4D97-AF65-F5344CB8AC3E}">
        <p14:creationId xmlns:p14="http://schemas.microsoft.com/office/powerpoint/2010/main" val="1328989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AC65-0696-26D7-F582-98DEC8582EE1}"/>
              </a:ext>
            </a:extLst>
          </p:cNvPr>
          <p:cNvSpPr>
            <a:spLocks noGrp="1"/>
          </p:cNvSpPr>
          <p:nvPr>
            <p:ph type="title"/>
          </p:nvPr>
        </p:nvSpPr>
        <p:spPr/>
        <p:txBody>
          <a:bodyPr/>
          <a:lstStyle/>
          <a:p>
            <a:r>
              <a:rPr lang="en-IN" dirty="0"/>
              <a:t>DRAM</a:t>
            </a:r>
          </a:p>
        </p:txBody>
      </p:sp>
      <p:pic>
        <p:nvPicPr>
          <p:cNvPr id="5" name="Content Placeholder 4">
            <a:extLst>
              <a:ext uri="{FF2B5EF4-FFF2-40B4-BE49-F238E27FC236}">
                <a16:creationId xmlns:a16="http://schemas.microsoft.com/office/drawing/2014/main" id="{AE5D119A-C956-7421-2873-998BB0451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998" y="1811866"/>
            <a:ext cx="10328004" cy="2878931"/>
          </a:xfrm>
        </p:spPr>
      </p:pic>
    </p:spTree>
    <p:extLst>
      <p:ext uri="{BB962C8B-B14F-4D97-AF65-F5344CB8AC3E}">
        <p14:creationId xmlns:p14="http://schemas.microsoft.com/office/powerpoint/2010/main" val="16779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77BA-72E6-3B11-D3CD-C5B8ED2B1A6E}"/>
              </a:ext>
            </a:extLst>
          </p:cNvPr>
          <p:cNvSpPr>
            <a:spLocks noGrp="1"/>
          </p:cNvSpPr>
          <p:nvPr>
            <p:ph type="title"/>
          </p:nvPr>
        </p:nvSpPr>
        <p:spPr/>
        <p:txBody>
          <a:bodyPr/>
          <a:lstStyle/>
          <a:p>
            <a:r>
              <a:rPr lang="en-IN" dirty="0"/>
              <a:t>8086 Microprocessor</a:t>
            </a:r>
          </a:p>
        </p:txBody>
      </p:sp>
      <p:sp>
        <p:nvSpPr>
          <p:cNvPr id="3" name="Content Placeholder 2">
            <a:extLst>
              <a:ext uri="{FF2B5EF4-FFF2-40B4-BE49-F238E27FC236}">
                <a16:creationId xmlns:a16="http://schemas.microsoft.com/office/drawing/2014/main" id="{F730710F-FC55-F606-3E30-47F10C80A713}"/>
              </a:ext>
            </a:extLst>
          </p:cNvPr>
          <p:cNvSpPr>
            <a:spLocks noGrp="1"/>
          </p:cNvSpPr>
          <p:nvPr>
            <p:ph idx="1"/>
          </p:nvPr>
        </p:nvSpPr>
        <p:spPr/>
        <p:txBody>
          <a:bodyPr/>
          <a:lstStyle/>
          <a:p>
            <a:endParaRPr lang="en-IN"/>
          </a:p>
        </p:txBody>
      </p:sp>
      <p:pic>
        <p:nvPicPr>
          <p:cNvPr id="4" name="Google Shape;123;g1175fb379b6_0_72">
            <a:extLst>
              <a:ext uri="{FF2B5EF4-FFF2-40B4-BE49-F238E27FC236}">
                <a16:creationId xmlns:a16="http://schemas.microsoft.com/office/drawing/2014/main" id="{566F1515-8146-218B-0A9A-D39A6DAB024F}"/>
              </a:ext>
            </a:extLst>
          </p:cNvPr>
          <p:cNvPicPr preferRelativeResize="0"/>
          <p:nvPr/>
        </p:nvPicPr>
        <p:blipFill rotWithShape="1">
          <a:blip r:embed="rId3">
            <a:alphaModFix/>
          </a:blip>
          <a:srcRect b="10080"/>
          <a:stretch/>
        </p:blipFill>
        <p:spPr>
          <a:xfrm>
            <a:off x="2534855" y="1411979"/>
            <a:ext cx="7424943" cy="5178630"/>
          </a:xfrm>
          <a:prstGeom prst="rect">
            <a:avLst/>
          </a:prstGeom>
          <a:noFill/>
          <a:ln>
            <a:noFill/>
          </a:ln>
        </p:spPr>
      </p:pic>
    </p:spTree>
    <p:extLst>
      <p:ext uri="{BB962C8B-B14F-4D97-AF65-F5344CB8AC3E}">
        <p14:creationId xmlns:p14="http://schemas.microsoft.com/office/powerpoint/2010/main" val="2300686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3BC5-51C5-476A-E199-4502F37DDC27}"/>
              </a:ext>
            </a:extLst>
          </p:cNvPr>
          <p:cNvSpPr>
            <a:spLocks noGrp="1"/>
          </p:cNvSpPr>
          <p:nvPr>
            <p:ph type="title"/>
          </p:nvPr>
        </p:nvSpPr>
        <p:spPr/>
        <p:txBody>
          <a:bodyPr>
            <a:normAutofit/>
          </a:bodyPr>
          <a:lstStyle/>
          <a:p>
            <a:r>
              <a:rPr lang="en-IN" dirty="0"/>
              <a:t>PIO 8255</a:t>
            </a:r>
          </a:p>
        </p:txBody>
      </p:sp>
      <p:pic>
        <p:nvPicPr>
          <p:cNvPr id="5" name="Picture 4">
            <a:extLst>
              <a:ext uri="{FF2B5EF4-FFF2-40B4-BE49-F238E27FC236}">
                <a16:creationId xmlns:a16="http://schemas.microsoft.com/office/drawing/2014/main" id="{748553B2-A3EC-7C47-4EAB-002F880F834B}"/>
              </a:ext>
            </a:extLst>
          </p:cNvPr>
          <p:cNvPicPr>
            <a:picLocks noChangeAspect="1"/>
          </p:cNvPicPr>
          <p:nvPr/>
        </p:nvPicPr>
        <p:blipFill rotWithShape="1">
          <a:blip r:embed="rId2"/>
          <a:srcRect r="43365" b="9983"/>
          <a:stretch/>
        </p:blipFill>
        <p:spPr>
          <a:xfrm>
            <a:off x="3310466" y="681037"/>
            <a:ext cx="5955454" cy="294323"/>
          </a:xfrm>
          <a:prstGeom prst="rect">
            <a:avLst/>
          </a:prstGeom>
        </p:spPr>
      </p:pic>
      <p:pic>
        <p:nvPicPr>
          <p:cNvPr id="6" name="Picture 5">
            <a:extLst>
              <a:ext uri="{FF2B5EF4-FFF2-40B4-BE49-F238E27FC236}">
                <a16:creationId xmlns:a16="http://schemas.microsoft.com/office/drawing/2014/main" id="{922A44FC-42D9-A21E-8987-9877FE56E038}"/>
              </a:ext>
            </a:extLst>
          </p:cNvPr>
          <p:cNvPicPr>
            <a:picLocks noChangeAspect="1"/>
          </p:cNvPicPr>
          <p:nvPr/>
        </p:nvPicPr>
        <p:blipFill rotWithShape="1">
          <a:blip r:embed="rId2"/>
          <a:srcRect l="56634"/>
          <a:stretch/>
        </p:blipFill>
        <p:spPr>
          <a:xfrm>
            <a:off x="3396343" y="1006060"/>
            <a:ext cx="4560146" cy="326964"/>
          </a:xfrm>
          <a:prstGeom prst="rect">
            <a:avLst/>
          </a:prstGeom>
        </p:spPr>
      </p:pic>
      <p:sp>
        <p:nvSpPr>
          <p:cNvPr id="4" name="Content Placeholder 3">
            <a:extLst>
              <a:ext uri="{FF2B5EF4-FFF2-40B4-BE49-F238E27FC236}">
                <a16:creationId xmlns:a16="http://schemas.microsoft.com/office/drawing/2014/main" id="{135F8DC5-9739-7992-EF3E-3779D50E6B89}"/>
              </a:ext>
            </a:extLst>
          </p:cNvPr>
          <p:cNvSpPr>
            <a:spLocks noGrp="1"/>
          </p:cNvSpPr>
          <p:nvPr>
            <p:ph idx="1"/>
          </p:nvPr>
        </p:nvSpPr>
        <p:spPr/>
        <p:txBody>
          <a:bodyPr/>
          <a:lstStyle/>
          <a:p>
            <a:endParaRPr lang="en-IN"/>
          </a:p>
        </p:txBody>
      </p:sp>
      <p:pic>
        <p:nvPicPr>
          <p:cNvPr id="7" name="Google Shape;305;g11f5d13e55a_0_14">
            <a:extLst>
              <a:ext uri="{FF2B5EF4-FFF2-40B4-BE49-F238E27FC236}">
                <a16:creationId xmlns:a16="http://schemas.microsoft.com/office/drawing/2014/main" id="{EF6A44FC-ED09-E161-039C-F1124151BF1F}"/>
              </a:ext>
            </a:extLst>
          </p:cNvPr>
          <p:cNvPicPr preferRelativeResize="0"/>
          <p:nvPr/>
        </p:nvPicPr>
        <p:blipFill rotWithShape="1">
          <a:blip r:embed="rId3">
            <a:alphaModFix/>
          </a:blip>
          <a:srcRect b="4543"/>
          <a:stretch/>
        </p:blipFill>
        <p:spPr>
          <a:xfrm>
            <a:off x="2613723" y="1607479"/>
            <a:ext cx="6458176" cy="4946163"/>
          </a:xfrm>
          <a:prstGeom prst="rect">
            <a:avLst/>
          </a:prstGeom>
          <a:noFill/>
          <a:ln>
            <a:noFill/>
          </a:ln>
        </p:spPr>
      </p:pic>
    </p:spTree>
    <p:extLst>
      <p:ext uri="{BB962C8B-B14F-4D97-AF65-F5344CB8AC3E}">
        <p14:creationId xmlns:p14="http://schemas.microsoft.com/office/powerpoint/2010/main" val="2480215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9B7-DED2-1F3A-8C92-9B8271148FC6}"/>
              </a:ext>
            </a:extLst>
          </p:cNvPr>
          <p:cNvSpPr>
            <a:spLocks noGrp="1"/>
          </p:cNvSpPr>
          <p:nvPr>
            <p:ph type="title"/>
          </p:nvPr>
        </p:nvSpPr>
        <p:spPr/>
        <p:txBody>
          <a:bodyPr/>
          <a:lstStyle/>
          <a:p>
            <a:r>
              <a:rPr lang="en-US" dirty="0"/>
              <a:t>PIO 8255</a:t>
            </a:r>
            <a:endParaRPr lang="en-IN" dirty="0"/>
          </a:p>
        </p:txBody>
      </p:sp>
      <p:sp>
        <p:nvSpPr>
          <p:cNvPr id="4" name="Rectangle 3">
            <a:extLst>
              <a:ext uri="{FF2B5EF4-FFF2-40B4-BE49-F238E27FC236}">
                <a16:creationId xmlns:a16="http://schemas.microsoft.com/office/drawing/2014/main" id="{DB8C3443-6575-9662-5A05-96346AC77588}"/>
              </a:ext>
            </a:extLst>
          </p:cNvPr>
          <p:cNvSpPr/>
          <p:nvPr/>
        </p:nvSpPr>
        <p:spPr>
          <a:xfrm>
            <a:off x="5852864" y="491070"/>
            <a:ext cx="1278466" cy="1168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A</a:t>
            </a:r>
          </a:p>
          <a:p>
            <a:pPr algn="ctr"/>
            <a:r>
              <a:rPr lang="en-US" dirty="0"/>
              <a:t>Control</a:t>
            </a:r>
            <a:endParaRPr lang="en-IN" dirty="0"/>
          </a:p>
        </p:txBody>
      </p:sp>
      <p:sp>
        <p:nvSpPr>
          <p:cNvPr id="5" name="Rectangle 4">
            <a:extLst>
              <a:ext uri="{FF2B5EF4-FFF2-40B4-BE49-F238E27FC236}">
                <a16:creationId xmlns:a16="http://schemas.microsoft.com/office/drawing/2014/main" id="{39A2A1EE-A107-7123-5763-AAC779F30C33}"/>
              </a:ext>
            </a:extLst>
          </p:cNvPr>
          <p:cNvSpPr/>
          <p:nvPr/>
        </p:nvSpPr>
        <p:spPr>
          <a:xfrm>
            <a:off x="5852864" y="5164667"/>
            <a:ext cx="1278466" cy="1168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 Control</a:t>
            </a:r>
            <a:endParaRPr lang="en-IN" dirty="0"/>
          </a:p>
        </p:txBody>
      </p:sp>
      <p:sp>
        <p:nvSpPr>
          <p:cNvPr id="6" name="TextBox 5">
            <a:extLst>
              <a:ext uri="{FF2B5EF4-FFF2-40B4-BE49-F238E27FC236}">
                <a16:creationId xmlns:a16="http://schemas.microsoft.com/office/drawing/2014/main" id="{FFA70B8C-48EC-D70D-0433-83EEAF3A9924}"/>
              </a:ext>
            </a:extLst>
          </p:cNvPr>
          <p:cNvSpPr txBox="1"/>
          <p:nvPr/>
        </p:nvSpPr>
        <p:spPr>
          <a:xfrm>
            <a:off x="4865" y="2691089"/>
            <a:ext cx="4038541" cy="1754326"/>
          </a:xfrm>
          <a:prstGeom prst="rect">
            <a:avLst/>
          </a:prstGeom>
          <a:noFill/>
        </p:spPr>
        <p:txBody>
          <a:bodyPr wrap="none" rtlCol="0">
            <a:spAutoFit/>
          </a:bodyPr>
          <a:lstStyle/>
          <a:p>
            <a:r>
              <a:rPr lang="en-US" dirty="0"/>
              <a:t>24 I/O lines</a:t>
            </a:r>
          </a:p>
          <a:p>
            <a:r>
              <a:rPr lang="en-US" dirty="0"/>
              <a:t>8/16 bit higher capability microprocessor</a:t>
            </a:r>
          </a:p>
          <a:p>
            <a:r>
              <a:rPr lang="en-US" dirty="0"/>
              <a:t>2 groups A and B each 12 I/O lines</a:t>
            </a:r>
          </a:p>
          <a:p>
            <a:r>
              <a:rPr lang="en-US" dirty="0"/>
              <a:t>Again subdivided into each 8I/O lines</a:t>
            </a:r>
          </a:p>
          <a:p>
            <a:r>
              <a:rPr lang="en-US" dirty="0"/>
              <a:t>Control Word Registers</a:t>
            </a:r>
          </a:p>
          <a:p>
            <a:r>
              <a:rPr lang="en-US" dirty="0"/>
              <a:t>Read Write Control Logic</a:t>
            </a:r>
            <a:endParaRPr lang="en-IN" dirty="0"/>
          </a:p>
        </p:txBody>
      </p:sp>
      <p:sp>
        <p:nvSpPr>
          <p:cNvPr id="7" name="Rectangle 6">
            <a:extLst>
              <a:ext uri="{FF2B5EF4-FFF2-40B4-BE49-F238E27FC236}">
                <a16:creationId xmlns:a16="http://schemas.microsoft.com/office/drawing/2014/main" id="{0E043CD2-27AB-F9C1-D872-97A5E64C6BFB}"/>
              </a:ext>
            </a:extLst>
          </p:cNvPr>
          <p:cNvSpPr/>
          <p:nvPr/>
        </p:nvSpPr>
        <p:spPr>
          <a:xfrm>
            <a:off x="9331569" y="298231"/>
            <a:ext cx="1278466" cy="1168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A</a:t>
            </a:r>
          </a:p>
          <a:p>
            <a:pPr algn="ctr"/>
            <a:r>
              <a:rPr lang="en-US" dirty="0"/>
              <a:t>PORT A</a:t>
            </a:r>
            <a:endParaRPr lang="en-IN" dirty="0"/>
          </a:p>
        </p:txBody>
      </p:sp>
      <p:sp>
        <p:nvSpPr>
          <p:cNvPr id="8" name="Arrow: Left-Right 7">
            <a:extLst>
              <a:ext uri="{FF2B5EF4-FFF2-40B4-BE49-F238E27FC236}">
                <a16:creationId xmlns:a16="http://schemas.microsoft.com/office/drawing/2014/main" id="{12E9B892-6C81-75BC-D345-06FE23C6A628}"/>
              </a:ext>
            </a:extLst>
          </p:cNvPr>
          <p:cNvSpPr/>
          <p:nvPr/>
        </p:nvSpPr>
        <p:spPr>
          <a:xfrm>
            <a:off x="7131330" y="832954"/>
            <a:ext cx="1216152" cy="484632"/>
          </a:xfrm>
          <a:prstGeom prst="lef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9" name="Arrow: Left-Right 8">
                <a:extLst>
                  <a:ext uri="{FF2B5EF4-FFF2-40B4-BE49-F238E27FC236}">
                    <a16:creationId xmlns:a16="http://schemas.microsoft.com/office/drawing/2014/main" id="{9A39AA7A-3A10-F561-43C8-51F7C45537C6}"/>
                  </a:ext>
                </a:extLst>
              </p:cNvPr>
              <p:cNvSpPr/>
              <p:nvPr/>
            </p:nvSpPr>
            <p:spPr>
              <a:xfrm>
                <a:off x="10629691" y="600999"/>
                <a:ext cx="1216152" cy="484632"/>
              </a:xfrm>
              <a:prstGeom prst="lef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a:rPr lang="en-US" sz="1200" b="0" i="1" smtClean="0">
                              <a:latin typeface="Cambria Math" panose="02040503050406030204" pitchFamily="18" charset="0"/>
                            </a:rPr>
                            <m:t>𝑃𝐴</m:t>
                          </m:r>
                        </m:e>
                        <m:sub>
                          <m:r>
                            <a:rPr lang="en-US" sz="1200" b="0" i="1" smtClean="0">
                              <a:latin typeface="Cambria Math" panose="02040503050406030204" pitchFamily="18" charset="0"/>
                            </a:rPr>
                            <m:t>7</m:t>
                          </m:r>
                        </m:sub>
                      </m:sSub>
                      <m:r>
                        <a:rPr lang="en-US" sz="1200" b="0" i="1" smtClean="0">
                          <a:latin typeface="Cambria Math" panose="02040503050406030204" pitchFamily="18" charset="0"/>
                        </a:rPr>
                        <m:t> −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𝑃𝐴</m:t>
                          </m:r>
                        </m:e>
                        <m:sub>
                          <m:r>
                            <a:rPr lang="en-US" sz="1200" b="0" i="1" smtClean="0">
                              <a:latin typeface="Cambria Math" panose="02040503050406030204" pitchFamily="18" charset="0"/>
                            </a:rPr>
                            <m:t>0</m:t>
                          </m:r>
                        </m:sub>
                      </m:sSub>
                    </m:oMath>
                  </m:oMathPara>
                </a14:m>
                <a:endParaRPr lang="en-IN" sz="1200" dirty="0"/>
              </a:p>
            </p:txBody>
          </p:sp>
        </mc:Choice>
        <mc:Fallback>
          <p:sp>
            <p:nvSpPr>
              <p:cNvPr id="9" name="Arrow: Left-Right 8">
                <a:extLst>
                  <a:ext uri="{FF2B5EF4-FFF2-40B4-BE49-F238E27FC236}">
                    <a16:creationId xmlns:a16="http://schemas.microsoft.com/office/drawing/2014/main" id="{9A39AA7A-3A10-F561-43C8-51F7C45537C6}"/>
                  </a:ext>
                </a:extLst>
              </p:cNvPr>
              <p:cNvSpPr>
                <a:spLocks noRot="1" noChangeAspect="1" noMove="1" noResize="1" noEditPoints="1" noAdjustHandles="1" noChangeArrowheads="1" noChangeShapeType="1" noTextEdit="1"/>
              </p:cNvSpPr>
              <p:nvPr/>
            </p:nvSpPr>
            <p:spPr>
              <a:xfrm>
                <a:off x="10629691" y="600999"/>
                <a:ext cx="1216152" cy="484632"/>
              </a:xfrm>
              <a:prstGeom prst="leftRightArrow">
                <a:avLst/>
              </a:prstGeom>
              <a:blipFill>
                <a:blip r:embed="rId2"/>
                <a:stretch>
                  <a:fillRect/>
                </a:stretch>
              </a:blipFill>
              <a:ln>
                <a:noFill/>
              </a:ln>
            </p:spPr>
            <p:txBody>
              <a:bodyPr/>
              <a:lstStyle/>
              <a:p>
                <a:r>
                  <a:rPr lang="en-IN">
                    <a:noFill/>
                  </a:rPr>
                  <a:t> </a:t>
                </a:r>
              </a:p>
            </p:txBody>
          </p:sp>
        </mc:Fallback>
      </mc:AlternateContent>
      <p:sp>
        <p:nvSpPr>
          <p:cNvPr id="38" name="Rectangle 37">
            <a:extLst>
              <a:ext uri="{FF2B5EF4-FFF2-40B4-BE49-F238E27FC236}">
                <a16:creationId xmlns:a16="http://schemas.microsoft.com/office/drawing/2014/main" id="{2FF9CD77-AE65-95FA-BD7A-5BFA2EF8D5AC}"/>
              </a:ext>
            </a:extLst>
          </p:cNvPr>
          <p:cNvSpPr/>
          <p:nvPr/>
        </p:nvSpPr>
        <p:spPr>
          <a:xfrm>
            <a:off x="9175976" y="1905000"/>
            <a:ext cx="1585217" cy="280246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58FEE74-2BC3-AE1A-2973-2031A92EEA95}"/>
              </a:ext>
            </a:extLst>
          </p:cNvPr>
          <p:cNvSpPr/>
          <p:nvPr/>
        </p:nvSpPr>
        <p:spPr>
          <a:xfrm>
            <a:off x="9331569" y="2047618"/>
            <a:ext cx="1278466" cy="1168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A</a:t>
            </a:r>
          </a:p>
          <a:p>
            <a:pPr algn="ctr"/>
            <a:r>
              <a:rPr lang="en-US" dirty="0"/>
              <a:t>PORT C</a:t>
            </a:r>
          </a:p>
          <a:p>
            <a:pPr algn="ctr"/>
            <a:r>
              <a:rPr lang="en-US" dirty="0"/>
              <a:t>UPPER</a:t>
            </a:r>
            <a:endParaRPr lang="en-IN" dirty="0"/>
          </a:p>
        </p:txBody>
      </p:sp>
      <mc:AlternateContent xmlns:mc="http://schemas.openxmlformats.org/markup-compatibility/2006">
        <mc:Choice xmlns:a14="http://schemas.microsoft.com/office/drawing/2010/main" Requires="a14">
          <p:sp>
            <p:nvSpPr>
              <p:cNvPr id="11" name="Arrow: Left-Right 10">
                <a:extLst>
                  <a:ext uri="{FF2B5EF4-FFF2-40B4-BE49-F238E27FC236}">
                    <a16:creationId xmlns:a16="http://schemas.microsoft.com/office/drawing/2014/main" id="{226836FB-D3CC-7E74-94F7-C64D9AC92A37}"/>
                  </a:ext>
                </a:extLst>
              </p:cNvPr>
              <p:cNvSpPr/>
              <p:nvPr/>
            </p:nvSpPr>
            <p:spPr>
              <a:xfrm>
                <a:off x="10629691" y="2426799"/>
                <a:ext cx="1216152" cy="484632"/>
              </a:xfrm>
              <a:prstGeom prst="lef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a:rPr lang="en-US" sz="1200" b="0" i="1" smtClean="0">
                              <a:latin typeface="Cambria Math" panose="02040503050406030204" pitchFamily="18" charset="0"/>
                            </a:rPr>
                            <m:t>𝑃𝐶</m:t>
                          </m:r>
                        </m:e>
                        <m:sub>
                          <m:r>
                            <a:rPr lang="en-US" sz="1200" b="0" i="1" smtClean="0">
                              <a:latin typeface="Cambria Math" panose="02040503050406030204" pitchFamily="18" charset="0"/>
                            </a:rPr>
                            <m:t>7</m:t>
                          </m:r>
                        </m:sub>
                      </m:sSub>
                      <m:r>
                        <a:rPr lang="en-US" sz="1200" b="0" i="1" smtClean="0">
                          <a:latin typeface="Cambria Math" panose="02040503050406030204" pitchFamily="18" charset="0"/>
                        </a:rPr>
                        <m:t> −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𝑃𝐶</m:t>
                          </m:r>
                        </m:e>
                        <m:sub>
                          <m:r>
                            <a:rPr lang="en-US" sz="1200" b="0" i="1" smtClean="0">
                              <a:latin typeface="Cambria Math" panose="02040503050406030204" pitchFamily="18" charset="0"/>
                            </a:rPr>
                            <m:t>4</m:t>
                          </m:r>
                        </m:sub>
                      </m:sSub>
                    </m:oMath>
                  </m:oMathPara>
                </a14:m>
                <a:endParaRPr lang="en-IN" sz="1200" dirty="0"/>
              </a:p>
            </p:txBody>
          </p:sp>
        </mc:Choice>
        <mc:Fallback>
          <p:sp>
            <p:nvSpPr>
              <p:cNvPr id="11" name="Arrow: Left-Right 10">
                <a:extLst>
                  <a:ext uri="{FF2B5EF4-FFF2-40B4-BE49-F238E27FC236}">
                    <a16:creationId xmlns:a16="http://schemas.microsoft.com/office/drawing/2014/main" id="{226836FB-D3CC-7E74-94F7-C64D9AC92A37}"/>
                  </a:ext>
                </a:extLst>
              </p:cNvPr>
              <p:cNvSpPr>
                <a:spLocks noRot="1" noChangeAspect="1" noMove="1" noResize="1" noEditPoints="1" noAdjustHandles="1" noChangeArrowheads="1" noChangeShapeType="1" noTextEdit="1"/>
              </p:cNvSpPr>
              <p:nvPr/>
            </p:nvSpPr>
            <p:spPr>
              <a:xfrm>
                <a:off x="10629691" y="2426799"/>
                <a:ext cx="1216152" cy="484632"/>
              </a:xfrm>
              <a:prstGeom prst="leftRightArrow">
                <a:avLst/>
              </a:prstGeom>
              <a:blipFill>
                <a:blip r:embed="rId3"/>
                <a:stretch>
                  <a:fillRect/>
                </a:stretch>
              </a:blipFill>
              <a:ln>
                <a:noFill/>
              </a:ln>
            </p:spPr>
            <p:txBody>
              <a:bodyPr/>
              <a:lstStyle/>
              <a:p>
                <a:r>
                  <a:rPr lang="en-IN">
                    <a:noFill/>
                  </a:rPr>
                  <a:t> </a:t>
                </a:r>
              </a:p>
            </p:txBody>
          </p:sp>
        </mc:Fallback>
      </mc:AlternateContent>
      <p:sp>
        <p:nvSpPr>
          <p:cNvPr id="12" name="Rectangle 11">
            <a:extLst>
              <a:ext uri="{FF2B5EF4-FFF2-40B4-BE49-F238E27FC236}">
                <a16:creationId xmlns:a16="http://schemas.microsoft.com/office/drawing/2014/main" id="{26029CA3-5E84-CDA9-1EA2-18006F3F4BE4}"/>
              </a:ext>
            </a:extLst>
          </p:cNvPr>
          <p:cNvSpPr/>
          <p:nvPr/>
        </p:nvSpPr>
        <p:spPr>
          <a:xfrm>
            <a:off x="9351225" y="5301933"/>
            <a:ext cx="1278466" cy="1168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a:t>
            </a:r>
          </a:p>
          <a:p>
            <a:pPr algn="ctr"/>
            <a:r>
              <a:rPr lang="en-US" dirty="0"/>
              <a:t>PORT B</a:t>
            </a:r>
            <a:endParaRPr lang="en-IN" dirty="0"/>
          </a:p>
        </p:txBody>
      </p:sp>
      <mc:AlternateContent xmlns:mc="http://schemas.openxmlformats.org/markup-compatibility/2006">
        <mc:Choice xmlns:a14="http://schemas.microsoft.com/office/drawing/2010/main" Requires="a14">
          <p:sp>
            <p:nvSpPr>
              <p:cNvPr id="13" name="Arrow: Left-Right 12">
                <a:extLst>
                  <a:ext uri="{FF2B5EF4-FFF2-40B4-BE49-F238E27FC236}">
                    <a16:creationId xmlns:a16="http://schemas.microsoft.com/office/drawing/2014/main" id="{463EFF52-F00F-7AE8-8105-322F3D4F92BE}"/>
                  </a:ext>
                </a:extLst>
              </p:cNvPr>
              <p:cNvSpPr/>
              <p:nvPr/>
            </p:nvSpPr>
            <p:spPr>
              <a:xfrm>
                <a:off x="10649347" y="5604701"/>
                <a:ext cx="1216152" cy="484632"/>
              </a:xfrm>
              <a:prstGeom prst="lef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a:rPr lang="en-US" sz="1200" b="0" i="1" smtClean="0">
                              <a:latin typeface="Cambria Math" panose="02040503050406030204" pitchFamily="18" charset="0"/>
                            </a:rPr>
                            <m:t>𝑃𝐵</m:t>
                          </m:r>
                        </m:e>
                        <m:sub>
                          <m:r>
                            <a:rPr lang="en-US" sz="1200" b="0" i="1" smtClean="0">
                              <a:latin typeface="Cambria Math" panose="02040503050406030204" pitchFamily="18" charset="0"/>
                            </a:rPr>
                            <m:t>7</m:t>
                          </m:r>
                        </m:sub>
                      </m:sSub>
                      <m:r>
                        <a:rPr lang="en-US" sz="1200" b="0" i="1" smtClean="0">
                          <a:latin typeface="Cambria Math" panose="02040503050406030204" pitchFamily="18" charset="0"/>
                        </a:rPr>
                        <m:t> −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𝑃𝐵</m:t>
                          </m:r>
                        </m:e>
                        <m:sub>
                          <m:r>
                            <a:rPr lang="en-US" sz="1200" b="0" i="1" smtClean="0">
                              <a:latin typeface="Cambria Math" panose="02040503050406030204" pitchFamily="18" charset="0"/>
                            </a:rPr>
                            <m:t>0</m:t>
                          </m:r>
                        </m:sub>
                      </m:sSub>
                    </m:oMath>
                  </m:oMathPara>
                </a14:m>
                <a:endParaRPr lang="en-IN" sz="1200" dirty="0"/>
              </a:p>
            </p:txBody>
          </p:sp>
        </mc:Choice>
        <mc:Fallback>
          <p:sp>
            <p:nvSpPr>
              <p:cNvPr id="13" name="Arrow: Left-Right 12">
                <a:extLst>
                  <a:ext uri="{FF2B5EF4-FFF2-40B4-BE49-F238E27FC236}">
                    <a16:creationId xmlns:a16="http://schemas.microsoft.com/office/drawing/2014/main" id="{463EFF52-F00F-7AE8-8105-322F3D4F92BE}"/>
                  </a:ext>
                </a:extLst>
              </p:cNvPr>
              <p:cNvSpPr>
                <a:spLocks noRot="1" noChangeAspect="1" noMove="1" noResize="1" noEditPoints="1" noAdjustHandles="1" noChangeArrowheads="1" noChangeShapeType="1" noTextEdit="1"/>
              </p:cNvSpPr>
              <p:nvPr/>
            </p:nvSpPr>
            <p:spPr>
              <a:xfrm>
                <a:off x="10649347" y="5604701"/>
                <a:ext cx="1216152" cy="484632"/>
              </a:xfrm>
              <a:prstGeom prst="leftRightArrow">
                <a:avLst/>
              </a:prstGeom>
              <a:blipFill>
                <a:blip r:embed="rId4"/>
                <a:stretch>
                  <a:fillRect/>
                </a:stretch>
              </a:blipFill>
              <a:ln>
                <a:noFill/>
              </a:ln>
            </p:spPr>
            <p:txBody>
              <a:bodyPr/>
              <a:lstStyle/>
              <a:p>
                <a:r>
                  <a:rPr lang="en-IN">
                    <a:noFill/>
                  </a:rPr>
                  <a:t> </a:t>
                </a:r>
              </a:p>
            </p:txBody>
          </p:sp>
        </mc:Fallback>
      </mc:AlternateContent>
      <p:sp>
        <p:nvSpPr>
          <p:cNvPr id="14" name="Rectangle 13">
            <a:extLst>
              <a:ext uri="{FF2B5EF4-FFF2-40B4-BE49-F238E27FC236}">
                <a16:creationId xmlns:a16="http://schemas.microsoft.com/office/drawing/2014/main" id="{067C9975-5273-8DB9-E6A0-7082D3C97236}"/>
              </a:ext>
            </a:extLst>
          </p:cNvPr>
          <p:cNvSpPr/>
          <p:nvPr/>
        </p:nvSpPr>
        <p:spPr>
          <a:xfrm>
            <a:off x="9351225" y="3389879"/>
            <a:ext cx="1278466" cy="1168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Group B</a:t>
            </a:r>
          </a:p>
          <a:p>
            <a:pPr algn="ctr"/>
            <a:r>
              <a:rPr lang="en-US" dirty="0"/>
              <a:t>PORT C</a:t>
            </a:r>
          </a:p>
          <a:p>
            <a:pPr algn="ctr"/>
            <a:r>
              <a:rPr lang="en-US" dirty="0"/>
              <a:t>LOWER</a:t>
            </a:r>
            <a:endParaRPr lang="en-IN" dirty="0"/>
          </a:p>
        </p:txBody>
      </p:sp>
      <mc:AlternateContent xmlns:mc="http://schemas.openxmlformats.org/markup-compatibility/2006">
        <mc:Choice xmlns:a14="http://schemas.microsoft.com/office/drawing/2010/main" Requires="a14">
          <p:sp>
            <p:nvSpPr>
              <p:cNvPr id="15" name="Arrow: Left-Right 14">
                <a:extLst>
                  <a:ext uri="{FF2B5EF4-FFF2-40B4-BE49-F238E27FC236}">
                    <a16:creationId xmlns:a16="http://schemas.microsoft.com/office/drawing/2014/main" id="{4F4DE821-6FB2-D7B3-791F-0F57506D58A6}"/>
                  </a:ext>
                </a:extLst>
              </p:cNvPr>
              <p:cNvSpPr/>
              <p:nvPr/>
            </p:nvSpPr>
            <p:spPr>
              <a:xfrm>
                <a:off x="10649347" y="3769060"/>
                <a:ext cx="1216152" cy="484632"/>
              </a:xfrm>
              <a:prstGeom prst="lef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a:rPr lang="en-US" sz="1200" b="0" i="1" smtClean="0">
                              <a:latin typeface="Cambria Math" panose="02040503050406030204" pitchFamily="18" charset="0"/>
                            </a:rPr>
                            <m:t>𝑃𝐶</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𝑃𝐶</m:t>
                          </m:r>
                        </m:e>
                        <m:sub>
                          <m:r>
                            <a:rPr lang="en-US" sz="1200" b="0" i="1" smtClean="0">
                              <a:latin typeface="Cambria Math" panose="02040503050406030204" pitchFamily="18" charset="0"/>
                            </a:rPr>
                            <m:t>0</m:t>
                          </m:r>
                        </m:sub>
                      </m:sSub>
                    </m:oMath>
                  </m:oMathPara>
                </a14:m>
                <a:endParaRPr lang="en-IN" sz="1200" dirty="0"/>
              </a:p>
            </p:txBody>
          </p:sp>
        </mc:Choice>
        <mc:Fallback>
          <p:sp>
            <p:nvSpPr>
              <p:cNvPr id="15" name="Arrow: Left-Right 14">
                <a:extLst>
                  <a:ext uri="{FF2B5EF4-FFF2-40B4-BE49-F238E27FC236}">
                    <a16:creationId xmlns:a16="http://schemas.microsoft.com/office/drawing/2014/main" id="{4F4DE821-6FB2-D7B3-791F-0F57506D58A6}"/>
                  </a:ext>
                </a:extLst>
              </p:cNvPr>
              <p:cNvSpPr>
                <a:spLocks noRot="1" noChangeAspect="1" noMove="1" noResize="1" noEditPoints="1" noAdjustHandles="1" noChangeArrowheads="1" noChangeShapeType="1" noTextEdit="1"/>
              </p:cNvSpPr>
              <p:nvPr/>
            </p:nvSpPr>
            <p:spPr>
              <a:xfrm>
                <a:off x="10649347" y="3769060"/>
                <a:ext cx="1216152" cy="484632"/>
              </a:xfrm>
              <a:prstGeom prst="leftRightArrow">
                <a:avLst/>
              </a:prstGeom>
              <a:blipFill>
                <a:blip r:embed="rId5"/>
                <a:stretch>
                  <a:fillRect/>
                </a:stretch>
              </a:blipFill>
              <a:ln>
                <a:noFill/>
              </a:ln>
            </p:spPr>
            <p:txBody>
              <a:bodyPr/>
              <a:lstStyle/>
              <a:p>
                <a:r>
                  <a:rPr lang="en-IN">
                    <a:noFill/>
                  </a:rPr>
                  <a:t> </a:t>
                </a:r>
              </a:p>
            </p:txBody>
          </p:sp>
        </mc:Fallback>
      </mc:AlternateContent>
      <p:sp>
        <p:nvSpPr>
          <p:cNvPr id="16" name="Arrow: Left-Right 15">
            <a:extLst>
              <a:ext uri="{FF2B5EF4-FFF2-40B4-BE49-F238E27FC236}">
                <a16:creationId xmlns:a16="http://schemas.microsoft.com/office/drawing/2014/main" id="{1912EF6F-F0D0-4192-AA9C-8900267EDCCB}"/>
              </a:ext>
            </a:extLst>
          </p:cNvPr>
          <p:cNvSpPr/>
          <p:nvPr/>
        </p:nvSpPr>
        <p:spPr>
          <a:xfrm>
            <a:off x="7150986" y="5506551"/>
            <a:ext cx="1216152" cy="484632"/>
          </a:xfrm>
          <a:prstGeom prst="lef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Connector: Elbow 22">
            <a:extLst>
              <a:ext uri="{FF2B5EF4-FFF2-40B4-BE49-F238E27FC236}">
                <a16:creationId xmlns:a16="http://schemas.microsoft.com/office/drawing/2014/main" id="{790B218F-0D85-8F9C-684C-2FF0C2F2540A}"/>
              </a:ext>
            </a:extLst>
          </p:cNvPr>
          <p:cNvCxnSpPr>
            <a:cxnSpLocks/>
            <a:stCxn id="4" idx="0"/>
            <a:endCxn id="7" idx="0"/>
          </p:cNvCxnSpPr>
          <p:nvPr/>
        </p:nvCxnSpPr>
        <p:spPr>
          <a:xfrm rot="5400000" flipH="1" flipV="1">
            <a:off x="8135030" y="-1344701"/>
            <a:ext cx="192839" cy="3478705"/>
          </a:xfrm>
          <a:prstGeom prst="bentConnector3">
            <a:avLst>
              <a:gd name="adj1" fmla="val 218544"/>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76779FA-8886-E331-D129-C536096EE78F}"/>
              </a:ext>
            </a:extLst>
          </p:cNvPr>
          <p:cNvCxnSpPr>
            <a:cxnSpLocks/>
            <a:stCxn id="4" idx="2"/>
            <a:endCxn id="10" idx="0"/>
          </p:cNvCxnSpPr>
          <p:nvPr/>
        </p:nvCxnSpPr>
        <p:spPr>
          <a:xfrm rot="16200000" flipH="1">
            <a:off x="8037375" y="114191"/>
            <a:ext cx="388148" cy="3478705"/>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BC8B4B5-CA9F-C0CB-F87D-FA82D92C294D}"/>
              </a:ext>
            </a:extLst>
          </p:cNvPr>
          <p:cNvCxnSpPr>
            <a:stCxn id="5" idx="0"/>
            <a:endCxn id="14" idx="2"/>
          </p:cNvCxnSpPr>
          <p:nvPr/>
        </p:nvCxnSpPr>
        <p:spPr>
          <a:xfrm rot="5400000" flipH="1" flipV="1">
            <a:off x="7938083" y="3112293"/>
            <a:ext cx="606388" cy="3498361"/>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AD8A52E-727A-418E-3676-7D52405CA1E2}"/>
              </a:ext>
            </a:extLst>
          </p:cNvPr>
          <p:cNvCxnSpPr>
            <a:stCxn id="5" idx="2"/>
            <a:endCxn id="12" idx="2"/>
          </p:cNvCxnSpPr>
          <p:nvPr/>
        </p:nvCxnSpPr>
        <p:spPr>
          <a:xfrm rot="16200000" flipH="1">
            <a:off x="8172644" y="4652519"/>
            <a:ext cx="137266" cy="3498361"/>
          </a:xfrm>
          <a:prstGeom prst="bentConnector3">
            <a:avLst>
              <a:gd name="adj1" fmla="val 26653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Arrow: Left-Right 32">
            <a:extLst>
              <a:ext uri="{FF2B5EF4-FFF2-40B4-BE49-F238E27FC236}">
                <a16:creationId xmlns:a16="http://schemas.microsoft.com/office/drawing/2014/main" id="{5D91091E-72AB-1F1E-3CA1-4AD8CA53224E}"/>
              </a:ext>
            </a:extLst>
          </p:cNvPr>
          <p:cNvSpPr/>
          <p:nvPr/>
        </p:nvSpPr>
        <p:spPr>
          <a:xfrm rot="16200000">
            <a:off x="5291142" y="3070227"/>
            <a:ext cx="6429849" cy="549231"/>
          </a:xfrm>
          <a:prstGeom prst="leftRightArrow">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Internal Line</a:t>
            </a:r>
            <a:endParaRPr lang="en-IN" dirty="0"/>
          </a:p>
        </p:txBody>
      </p:sp>
      <p:sp>
        <p:nvSpPr>
          <p:cNvPr id="34" name="Arrow: Left-Right 33">
            <a:extLst>
              <a:ext uri="{FF2B5EF4-FFF2-40B4-BE49-F238E27FC236}">
                <a16:creationId xmlns:a16="http://schemas.microsoft.com/office/drawing/2014/main" id="{3D55BAFA-8031-1733-1029-ECF1BB90453A}"/>
              </a:ext>
            </a:extLst>
          </p:cNvPr>
          <p:cNvSpPr/>
          <p:nvPr/>
        </p:nvSpPr>
        <p:spPr>
          <a:xfrm>
            <a:off x="8644995" y="651918"/>
            <a:ext cx="686574" cy="388149"/>
          </a:xfrm>
          <a:prstGeom prst="leftRightArrow">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Left-Right 34">
            <a:extLst>
              <a:ext uri="{FF2B5EF4-FFF2-40B4-BE49-F238E27FC236}">
                <a16:creationId xmlns:a16="http://schemas.microsoft.com/office/drawing/2014/main" id="{076A2573-0048-5259-A43A-DC9FB1579402}"/>
              </a:ext>
            </a:extLst>
          </p:cNvPr>
          <p:cNvSpPr/>
          <p:nvPr/>
        </p:nvSpPr>
        <p:spPr>
          <a:xfrm>
            <a:off x="8644995" y="2497015"/>
            <a:ext cx="686574" cy="388149"/>
          </a:xfrm>
          <a:prstGeom prst="leftRightArrow">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Left-Right 35">
            <a:extLst>
              <a:ext uri="{FF2B5EF4-FFF2-40B4-BE49-F238E27FC236}">
                <a16:creationId xmlns:a16="http://schemas.microsoft.com/office/drawing/2014/main" id="{A9E0CD6F-C88B-F21A-671A-0A1A3093E4BC}"/>
              </a:ext>
            </a:extLst>
          </p:cNvPr>
          <p:cNvSpPr/>
          <p:nvPr/>
        </p:nvSpPr>
        <p:spPr>
          <a:xfrm>
            <a:off x="8654228" y="3800594"/>
            <a:ext cx="686574" cy="388149"/>
          </a:xfrm>
          <a:prstGeom prst="leftRightArrow">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Left-Right 36">
            <a:extLst>
              <a:ext uri="{FF2B5EF4-FFF2-40B4-BE49-F238E27FC236}">
                <a16:creationId xmlns:a16="http://schemas.microsoft.com/office/drawing/2014/main" id="{78FDB175-CC0B-5AFD-1A28-D94498E93DBF}"/>
              </a:ext>
            </a:extLst>
          </p:cNvPr>
          <p:cNvSpPr/>
          <p:nvPr/>
        </p:nvSpPr>
        <p:spPr>
          <a:xfrm>
            <a:off x="8654228" y="5645691"/>
            <a:ext cx="686574" cy="388149"/>
          </a:xfrm>
          <a:prstGeom prst="leftRightArrow">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A9BC09FE-F1AD-A675-6D54-C6F1AB9F6C6F}"/>
              </a:ext>
            </a:extLst>
          </p:cNvPr>
          <p:cNvSpPr txBox="1"/>
          <p:nvPr/>
        </p:nvSpPr>
        <p:spPr>
          <a:xfrm>
            <a:off x="10569914" y="3078635"/>
            <a:ext cx="1465701" cy="523220"/>
          </a:xfrm>
          <a:prstGeom prst="rect">
            <a:avLst/>
          </a:prstGeom>
          <a:noFill/>
        </p:spPr>
        <p:txBody>
          <a:bodyPr wrap="square">
            <a:spAutoFit/>
          </a:bodyPr>
          <a:lstStyle/>
          <a:p>
            <a:pPr algn="ctr"/>
            <a:r>
              <a:rPr lang="en-US" sz="1400" dirty="0"/>
              <a:t>Works together (4+4=8 bit)</a:t>
            </a:r>
            <a:endParaRPr lang="en-IN" sz="1400" dirty="0"/>
          </a:p>
        </p:txBody>
      </p:sp>
      <p:sp>
        <p:nvSpPr>
          <p:cNvPr id="41" name="Rectangle 40">
            <a:extLst>
              <a:ext uri="{FF2B5EF4-FFF2-40B4-BE49-F238E27FC236}">
                <a16:creationId xmlns:a16="http://schemas.microsoft.com/office/drawing/2014/main" id="{3A7B8D39-5FCC-1FC1-1C2C-9BDCF01C29C4}"/>
              </a:ext>
            </a:extLst>
          </p:cNvPr>
          <p:cNvSpPr/>
          <p:nvPr/>
        </p:nvSpPr>
        <p:spPr>
          <a:xfrm>
            <a:off x="4023510" y="1956083"/>
            <a:ext cx="1278466" cy="11684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Bus Control</a:t>
            </a:r>
          </a:p>
          <a:p>
            <a:pPr algn="ctr"/>
            <a:r>
              <a:rPr lang="en-US" dirty="0"/>
              <a:t>Buffer</a:t>
            </a:r>
            <a:endParaRPr lang="en-IN" dirty="0"/>
          </a:p>
        </p:txBody>
      </p:sp>
      <p:sp>
        <p:nvSpPr>
          <p:cNvPr id="42" name="Arrow: Left-Right 41">
            <a:extLst>
              <a:ext uri="{FF2B5EF4-FFF2-40B4-BE49-F238E27FC236}">
                <a16:creationId xmlns:a16="http://schemas.microsoft.com/office/drawing/2014/main" id="{66CDE86C-CD73-FB63-4413-09729928E9C6}"/>
              </a:ext>
            </a:extLst>
          </p:cNvPr>
          <p:cNvSpPr/>
          <p:nvPr/>
        </p:nvSpPr>
        <p:spPr>
          <a:xfrm>
            <a:off x="5284411" y="2254699"/>
            <a:ext cx="3071538" cy="484632"/>
          </a:xfrm>
          <a:prstGeom prst="leftRightArrow">
            <a:avLst/>
          </a:prstGeom>
          <a:solidFill>
            <a:srgbClr val="9751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43" name="Arrow: Left-Right 42">
                <a:extLst>
                  <a:ext uri="{FF2B5EF4-FFF2-40B4-BE49-F238E27FC236}">
                    <a16:creationId xmlns:a16="http://schemas.microsoft.com/office/drawing/2014/main" id="{D3A83CDF-DF45-9B35-69B7-A94199814B26}"/>
                  </a:ext>
                </a:extLst>
              </p:cNvPr>
              <p:cNvSpPr/>
              <p:nvPr/>
            </p:nvSpPr>
            <p:spPr>
              <a:xfrm>
                <a:off x="2797530" y="2297967"/>
                <a:ext cx="1216152" cy="484632"/>
              </a:xfrm>
              <a:prstGeom prst="lef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i="1" smtClean="0">
                              <a:latin typeface="Cambria Math" panose="02040503050406030204" pitchFamily="18" charset="0"/>
                            </a:rPr>
                          </m:ctrlPr>
                        </m:sSubPr>
                        <m:e>
                          <m:r>
                            <a:rPr lang="en-US" sz="1200" b="0" i="1" smtClean="0">
                              <a:latin typeface="Cambria Math" panose="02040503050406030204" pitchFamily="18" charset="0"/>
                            </a:rPr>
                            <m:t>𝐷</m:t>
                          </m:r>
                        </m:e>
                        <m:sub>
                          <m:r>
                            <a:rPr lang="en-US" sz="1200" b="0" i="1" smtClean="0">
                              <a:latin typeface="Cambria Math" panose="02040503050406030204" pitchFamily="18" charset="0"/>
                            </a:rPr>
                            <m:t>7</m:t>
                          </m:r>
                        </m:sub>
                      </m:sSub>
                      <m:r>
                        <a:rPr lang="en-US" sz="1200" b="0" i="1" smtClean="0">
                          <a:latin typeface="Cambria Math" panose="02040503050406030204" pitchFamily="18" charset="0"/>
                        </a:rPr>
                        <m:t> −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𝐷</m:t>
                          </m:r>
                        </m:e>
                        <m:sub>
                          <m:r>
                            <a:rPr lang="en-US" sz="1200" b="0" i="1" smtClean="0">
                              <a:latin typeface="Cambria Math" panose="02040503050406030204" pitchFamily="18" charset="0"/>
                            </a:rPr>
                            <m:t>0</m:t>
                          </m:r>
                        </m:sub>
                      </m:sSub>
                    </m:oMath>
                  </m:oMathPara>
                </a14:m>
                <a:endParaRPr lang="en-IN" sz="1200" dirty="0"/>
              </a:p>
            </p:txBody>
          </p:sp>
        </mc:Choice>
        <mc:Fallback>
          <p:sp>
            <p:nvSpPr>
              <p:cNvPr id="43" name="Arrow: Left-Right 42">
                <a:extLst>
                  <a:ext uri="{FF2B5EF4-FFF2-40B4-BE49-F238E27FC236}">
                    <a16:creationId xmlns:a16="http://schemas.microsoft.com/office/drawing/2014/main" id="{D3A83CDF-DF45-9B35-69B7-A94199814B26}"/>
                  </a:ext>
                </a:extLst>
              </p:cNvPr>
              <p:cNvSpPr>
                <a:spLocks noRot="1" noChangeAspect="1" noMove="1" noResize="1" noEditPoints="1" noAdjustHandles="1" noChangeArrowheads="1" noChangeShapeType="1" noTextEdit="1"/>
              </p:cNvSpPr>
              <p:nvPr/>
            </p:nvSpPr>
            <p:spPr>
              <a:xfrm>
                <a:off x="2797530" y="2297967"/>
                <a:ext cx="1216152" cy="484632"/>
              </a:xfrm>
              <a:prstGeom prst="leftRightArrow">
                <a:avLst/>
              </a:prstGeom>
              <a:blipFill>
                <a:blip r:embed="rId6"/>
                <a:stretch>
                  <a:fillRect/>
                </a:stretch>
              </a:blipFill>
              <a:ln>
                <a:noFill/>
              </a:ln>
            </p:spPr>
            <p:txBody>
              <a:bodyPr/>
              <a:lstStyle/>
              <a:p>
                <a:r>
                  <a:rPr lang="en-IN">
                    <a:noFill/>
                  </a:rPr>
                  <a:t> </a:t>
                </a:r>
              </a:p>
            </p:txBody>
          </p:sp>
        </mc:Fallback>
      </mc:AlternateContent>
      <p:sp>
        <p:nvSpPr>
          <p:cNvPr id="44" name="Rectangle 43">
            <a:extLst>
              <a:ext uri="{FF2B5EF4-FFF2-40B4-BE49-F238E27FC236}">
                <a16:creationId xmlns:a16="http://schemas.microsoft.com/office/drawing/2014/main" id="{E7706EE2-2DE6-4000-72F8-F7B46A1A6A62}"/>
              </a:ext>
            </a:extLst>
          </p:cNvPr>
          <p:cNvSpPr/>
          <p:nvPr/>
        </p:nvSpPr>
        <p:spPr>
          <a:xfrm>
            <a:off x="4009061" y="4283976"/>
            <a:ext cx="1278466" cy="204909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a:t>
            </a:r>
          </a:p>
          <a:p>
            <a:pPr algn="ctr"/>
            <a:r>
              <a:rPr lang="en-US" dirty="0"/>
              <a:t>Write</a:t>
            </a:r>
          </a:p>
          <a:p>
            <a:pPr algn="ctr"/>
            <a:r>
              <a:rPr lang="en-US" dirty="0"/>
              <a:t>Control</a:t>
            </a:r>
          </a:p>
          <a:p>
            <a:pPr algn="ctr"/>
            <a:r>
              <a:rPr lang="en-US" dirty="0"/>
              <a:t>Logic</a:t>
            </a:r>
            <a:endParaRPr lang="en-IN" dirty="0"/>
          </a:p>
        </p:txBody>
      </p:sp>
      <p:cxnSp>
        <p:nvCxnSpPr>
          <p:cNvPr id="46" name="Connector: Elbow 45">
            <a:extLst>
              <a:ext uri="{FF2B5EF4-FFF2-40B4-BE49-F238E27FC236}">
                <a16:creationId xmlns:a16="http://schemas.microsoft.com/office/drawing/2014/main" id="{F326CC26-5CFE-9A07-E72A-91010788EF63}"/>
              </a:ext>
            </a:extLst>
          </p:cNvPr>
          <p:cNvCxnSpPr>
            <a:cxnSpLocks/>
            <a:stCxn id="44" idx="3"/>
            <a:endCxn id="4" idx="1"/>
          </p:cNvCxnSpPr>
          <p:nvPr/>
        </p:nvCxnSpPr>
        <p:spPr>
          <a:xfrm flipV="1">
            <a:off x="5287527" y="1075270"/>
            <a:ext cx="565337" cy="42332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1A1C09A-F60F-38D7-1B33-FE3C079387E4}"/>
              </a:ext>
            </a:extLst>
          </p:cNvPr>
          <p:cNvCxnSpPr>
            <a:cxnSpLocks/>
            <a:stCxn id="44" idx="3"/>
            <a:endCxn id="5" idx="1"/>
          </p:cNvCxnSpPr>
          <p:nvPr/>
        </p:nvCxnSpPr>
        <p:spPr>
          <a:xfrm>
            <a:off x="5287527" y="5308521"/>
            <a:ext cx="565337" cy="4403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E64CA19-F9CB-0EB9-EDB0-E9C0E436F865}"/>
              </a:ext>
            </a:extLst>
          </p:cNvPr>
          <p:cNvCxnSpPr>
            <a:cxnSpLocks/>
          </p:cNvCxnSpPr>
          <p:nvPr/>
        </p:nvCxnSpPr>
        <p:spPr>
          <a:xfrm>
            <a:off x="3360561" y="4558279"/>
            <a:ext cx="572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DBC5E3-E290-48BB-4B7C-8BD42C26A896}"/>
              </a:ext>
            </a:extLst>
          </p:cNvPr>
          <p:cNvCxnSpPr>
            <a:cxnSpLocks/>
          </p:cNvCxnSpPr>
          <p:nvPr/>
        </p:nvCxnSpPr>
        <p:spPr>
          <a:xfrm>
            <a:off x="3360561" y="4964679"/>
            <a:ext cx="572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E50BB77-29DE-D17C-C36C-EF5F24910F64}"/>
              </a:ext>
            </a:extLst>
          </p:cNvPr>
          <p:cNvCxnSpPr>
            <a:cxnSpLocks/>
          </p:cNvCxnSpPr>
          <p:nvPr/>
        </p:nvCxnSpPr>
        <p:spPr>
          <a:xfrm>
            <a:off x="3436763" y="5379546"/>
            <a:ext cx="572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2803F28-CCDE-19E2-709F-93C90473BA23}"/>
              </a:ext>
            </a:extLst>
          </p:cNvPr>
          <p:cNvCxnSpPr>
            <a:cxnSpLocks/>
          </p:cNvCxnSpPr>
          <p:nvPr/>
        </p:nvCxnSpPr>
        <p:spPr>
          <a:xfrm>
            <a:off x="3436763" y="5785946"/>
            <a:ext cx="572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9D50704-D215-5623-3DFA-BCE88106D797}"/>
              </a:ext>
            </a:extLst>
          </p:cNvPr>
          <p:cNvCxnSpPr>
            <a:cxnSpLocks/>
          </p:cNvCxnSpPr>
          <p:nvPr/>
        </p:nvCxnSpPr>
        <p:spPr>
          <a:xfrm>
            <a:off x="3436763" y="6192346"/>
            <a:ext cx="572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E11C51-FDD1-CA31-0305-78A5642B48E3}"/>
              </a:ext>
            </a:extLst>
          </p:cNvPr>
          <p:cNvSpPr txBox="1"/>
          <p:nvPr/>
        </p:nvSpPr>
        <p:spPr>
          <a:xfrm>
            <a:off x="2465019" y="4361907"/>
            <a:ext cx="1465701" cy="2031325"/>
          </a:xfrm>
          <a:prstGeom prst="rect">
            <a:avLst/>
          </a:prstGeom>
          <a:noFill/>
        </p:spPr>
        <p:txBody>
          <a:bodyPr wrap="square">
            <a:spAutoFit/>
          </a:bodyPr>
          <a:lstStyle/>
          <a:p>
            <a:pPr algn="ctr"/>
            <a:r>
              <a:rPr lang="en-US" sz="1400" dirty="0"/>
              <a:t>RD</a:t>
            </a:r>
          </a:p>
          <a:p>
            <a:pPr algn="ctr"/>
            <a:endParaRPr lang="en-US" sz="1400" dirty="0"/>
          </a:p>
          <a:p>
            <a:pPr algn="ctr"/>
            <a:r>
              <a:rPr lang="en-US" sz="1400" dirty="0"/>
              <a:t>WR</a:t>
            </a:r>
          </a:p>
          <a:p>
            <a:pPr algn="ctr"/>
            <a:endParaRPr lang="en-US" sz="1400" dirty="0"/>
          </a:p>
          <a:p>
            <a:pPr algn="ctr"/>
            <a:r>
              <a:rPr lang="en-IN" sz="1400" dirty="0"/>
              <a:t>A0</a:t>
            </a:r>
          </a:p>
          <a:p>
            <a:pPr algn="ctr"/>
            <a:endParaRPr lang="en-IN" sz="1400" dirty="0"/>
          </a:p>
          <a:p>
            <a:pPr algn="ctr"/>
            <a:r>
              <a:rPr lang="en-IN" sz="1400" dirty="0"/>
              <a:t>A1</a:t>
            </a:r>
          </a:p>
          <a:p>
            <a:pPr algn="ctr"/>
            <a:endParaRPr lang="en-IN" sz="1400" dirty="0"/>
          </a:p>
          <a:p>
            <a:pPr algn="ctr"/>
            <a:r>
              <a:rPr lang="en-IN" sz="1400" dirty="0"/>
              <a:t>Reset</a:t>
            </a:r>
            <a:endParaRPr lang="en-US" sz="1400" dirty="0"/>
          </a:p>
        </p:txBody>
      </p:sp>
      <p:cxnSp>
        <p:nvCxnSpPr>
          <p:cNvPr id="62" name="Straight Connector 61">
            <a:extLst>
              <a:ext uri="{FF2B5EF4-FFF2-40B4-BE49-F238E27FC236}">
                <a16:creationId xmlns:a16="http://schemas.microsoft.com/office/drawing/2014/main" id="{9175AB19-C138-8946-2ED6-917426C73BD9}"/>
              </a:ext>
            </a:extLst>
          </p:cNvPr>
          <p:cNvCxnSpPr/>
          <p:nvPr/>
        </p:nvCxnSpPr>
        <p:spPr>
          <a:xfrm>
            <a:off x="3056466" y="4428481"/>
            <a:ext cx="254000"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DC39C812-B03D-872D-9FEA-CE5ACD1F07CF}"/>
              </a:ext>
            </a:extLst>
          </p:cNvPr>
          <p:cNvCxnSpPr/>
          <p:nvPr/>
        </p:nvCxnSpPr>
        <p:spPr>
          <a:xfrm>
            <a:off x="3064927" y="4851812"/>
            <a:ext cx="254000"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92A36BC-A638-5D0A-D130-87DAE7B7BAF1}"/>
              </a:ext>
            </a:extLst>
          </p:cNvPr>
          <p:cNvCxnSpPr/>
          <p:nvPr/>
        </p:nvCxnSpPr>
        <p:spPr>
          <a:xfrm>
            <a:off x="3056466" y="5266681"/>
            <a:ext cx="254000"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0C4C262-B71A-A5A7-1A0C-9792520C2099}"/>
              </a:ext>
            </a:extLst>
          </p:cNvPr>
          <p:cNvCxnSpPr/>
          <p:nvPr/>
        </p:nvCxnSpPr>
        <p:spPr>
          <a:xfrm>
            <a:off x="3064927" y="5690012"/>
            <a:ext cx="254000" cy="0"/>
          </a:xfrm>
          <a:prstGeom prst="line">
            <a:avLst/>
          </a:prstGeom>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121E9569-BE54-9001-DF51-D86AFE457F14}"/>
              </a:ext>
            </a:extLst>
          </p:cNvPr>
          <p:cNvSpPr/>
          <p:nvPr/>
        </p:nvSpPr>
        <p:spPr>
          <a:xfrm>
            <a:off x="3930720" y="4522470"/>
            <a:ext cx="76202" cy="7429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0E054802-040E-35F1-6A9F-443035DC97BA}"/>
              </a:ext>
            </a:extLst>
          </p:cNvPr>
          <p:cNvSpPr/>
          <p:nvPr/>
        </p:nvSpPr>
        <p:spPr>
          <a:xfrm>
            <a:off x="3930720" y="4928024"/>
            <a:ext cx="76202" cy="7429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453C9083-8A48-1A2D-BF9D-7115D3CB7942}"/>
              </a:ext>
            </a:extLst>
          </p:cNvPr>
          <p:cNvSpPr/>
          <p:nvPr/>
        </p:nvSpPr>
        <p:spPr>
          <a:xfrm>
            <a:off x="4645133" y="6333066"/>
            <a:ext cx="76202" cy="7429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31C345C5-D0D7-F18F-7D7E-E3EF17B84379}"/>
              </a:ext>
            </a:extLst>
          </p:cNvPr>
          <p:cNvSpPr txBox="1"/>
          <p:nvPr/>
        </p:nvSpPr>
        <p:spPr>
          <a:xfrm>
            <a:off x="3230696" y="6492875"/>
            <a:ext cx="706314" cy="377955"/>
          </a:xfrm>
          <a:prstGeom prst="rect">
            <a:avLst/>
          </a:prstGeom>
          <a:noFill/>
        </p:spPr>
        <p:txBody>
          <a:bodyPr wrap="square">
            <a:spAutoFit/>
          </a:bodyPr>
          <a:lstStyle/>
          <a:p>
            <a:pPr algn="ctr"/>
            <a:r>
              <a:rPr lang="en-IN" sz="1800" dirty="0"/>
              <a:t>CS</a:t>
            </a:r>
            <a:endParaRPr lang="en-US" sz="1800" dirty="0"/>
          </a:p>
        </p:txBody>
      </p:sp>
      <p:cxnSp>
        <p:nvCxnSpPr>
          <p:cNvPr id="72" name="Connector: Elbow 71">
            <a:extLst>
              <a:ext uri="{FF2B5EF4-FFF2-40B4-BE49-F238E27FC236}">
                <a16:creationId xmlns:a16="http://schemas.microsoft.com/office/drawing/2014/main" id="{4E247731-0CDF-C631-C5FE-91BFBE51A67C}"/>
              </a:ext>
            </a:extLst>
          </p:cNvPr>
          <p:cNvCxnSpPr>
            <a:cxnSpLocks/>
            <a:stCxn id="70" idx="3"/>
            <a:endCxn id="68" idx="3"/>
          </p:cNvCxnSpPr>
          <p:nvPr/>
        </p:nvCxnSpPr>
        <p:spPr>
          <a:xfrm flipV="1">
            <a:off x="3937010" y="6396477"/>
            <a:ext cx="719283" cy="2853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29B9497D-73F8-0E12-8633-3601920EFBF3}"/>
              </a:ext>
            </a:extLst>
          </p:cNvPr>
          <p:cNvSpPr/>
          <p:nvPr/>
        </p:nvSpPr>
        <p:spPr>
          <a:xfrm>
            <a:off x="5015063" y="6253335"/>
            <a:ext cx="76202" cy="74291"/>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1B8154F5-4167-363E-8D8D-FB49E9E5BE11}"/>
              </a:ext>
            </a:extLst>
          </p:cNvPr>
          <p:cNvSpPr/>
          <p:nvPr/>
        </p:nvSpPr>
        <p:spPr>
          <a:xfrm>
            <a:off x="10561237" y="1293345"/>
            <a:ext cx="76202" cy="74291"/>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2" name="Connector: Elbow 91">
            <a:extLst>
              <a:ext uri="{FF2B5EF4-FFF2-40B4-BE49-F238E27FC236}">
                <a16:creationId xmlns:a16="http://schemas.microsoft.com/office/drawing/2014/main" id="{AA1F1957-8C79-4034-2BF4-466BBC61FCDB}"/>
              </a:ext>
            </a:extLst>
          </p:cNvPr>
          <p:cNvCxnSpPr>
            <a:stCxn id="88" idx="4"/>
            <a:endCxn id="90" idx="5"/>
          </p:cNvCxnSpPr>
          <p:nvPr/>
        </p:nvCxnSpPr>
        <p:spPr>
          <a:xfrm rot="5400000" flipH="1" flipV="1">
            <a:off x="5346733" y="1036921"/>
            <a:ext cx="4997135" cy="5584275"/>
          </a:xfrm>
          <a:prstGeom prst="bentConnector4">
            <a:avLst>
              <a:gd name="adj1" fmla="val -9439"/>
              <a:gd name="adj2" fmla="val 125028"/>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C01DC78C-24A7-20F2-1F28-1467EFC8DB3E}"/>
              </a:ext>
            </a:extLst>
          </p:cNvPr>
          <p:cNvSpPr/>
          <p:nvPr/>
        </p:nvSpPr>
        <p:spPr>
          <a:xfrm>
            <a:off x="10582066" y="3018355"/>
            <a:ext cx="76202" cy="74291"/>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C15F6E68-6D7F-D737-A496-B2ABD7B1404C}"/>
              </a:ext>
            </a:extLst>
          </p:cNvPr>
          <p:cNvSpPr/>
          <p:nvPr/>
        </p:nvSpPr>
        <p:spPr>
          <a:xfrm>
            <a:off x="10549391" y="4391335"/>
            <a:ext cx="76202" cy="74291"/>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F536AE4F-D886-EF8A-0AF6-3CCB026CFE8D}"/>
              </a:ext>
            </a:extLst>
          </p:cNvPr>
          <p:cNvSpPr/>
          <p:nvPr/>
        </p:nvSpPr>
        <p:spPr>
          <a:xfrm>
            <a:off x="10561236" y="6343942"/>
            <a:ext cx="76202" cy="74291"/>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 name="Straight Arrow Connector 101">
            <a:extLst>
              <a:ext uri="{FF2B5EF4-FFF2-40B4-BE49-F238E27FC236}">
                <a16:creationId xmlns:a16="http://schemas.microsoft.com/office/drawing/2014/main" id="{01C9C423-D57D-6823-A9EC-817F9B74F02A}"/>
              </a:ext>
            </a:extLst>
          </p:cNvPr>
          <p:cNvCxnSpPr/>
          <p:nvPr/>
        </p:nvCxnSpPr>
        <p:spPr>
          <a:xfrm flipH="1">
            <a:off x="10610035" y="3018355"/>
            <a:ext cx="1425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1226182-C40A-7204-1295-7D329190D83E}"/>
              </a:ext>
            </a:extLst>
          </p:cNvPr>
          <p:cNvCxnSpPr/>
          <p:nvPr/>
        </p:nvCxnSpPr>
        <p:spPr>
          <a:xfrm flipH="1">
            <a:off x="10610035" y="4445415"/>
            <a:ext cx="1425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FD64A7E-FF18-5EDD-7D3C-06410967402F}"/>
              </a:ext>
            </a:extLst>
          </p:cNvPr>
          <p:cNvCxnSpPr/>
          <p:nvPr/>
        </p:nvCxnSpPr>
        <p:spPr>
          <a:xfrm flipH="1">
            <a:off x="10620167" y="6361174"/>
            <a:ext cx="1425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28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7B93-ACA4-54EF-27AB-4194B0848F15}"/>
              </a:ext>
            </a:extLst>
          </p:cNvPr>
          <p:cNvSpPr>
            <a:spLocks noGrp="1"/>
          </p:cNvSpPr>
          <p:nvPr>
            <p:ph type="title"/>
          </p:nvPr>
        </p:nvSpPr>
        <p:spPr/>
        <p:txBody>
          <a:bodyPr/>
          <a:lstStyle/>
          <a:p>
            <a:r>
              <a:rPr lang="en-US" dirty="0"/>
              <a:t>Ports of 8255</a:t>
            </a:r>
          </a:p>
        </p:txBody>
      </p:sp>
      <p:sp>
        <p:nvSpPr>
          <p:cNvPr id="3" name="Content Placeholder 2">
            <a:extLst>
              <a:ext uri="{FF2B5EF4-FFF2-40B4-BE49-F238E27FC236}">
                <a16:creationId xmlns:a16="http://schemas.microsoft.com/office/drawing/2014/main" id="{F81685D0-A39B-E37D-A148-612B4535AD3A}"/>
              </a:ext>
            </a:extLst>
          </p:cNvPr>
          <p:cNvSpPr>
            <a:spLocks noGrp="1"/>
          </p:cNvSpPr>
          <p:nvPr>
            <p:ph idx="1"/>
          </p:nvPr>
        </p:nvSpPr>
        <p:spPr/>
        <p:txBody>
          <a:bodyPr>
            <a:normAutofit fontScale="92500"/>
          </a:bodyPr>
          <a:lstStyle/>
          <a:p>
            <a:r>
              <a:rPr lang="en-US" dirty="0"/>
              <a:t>8255 has three ports, i.e., PORT A, PORT B, and PORT C.</a:t>
            </a:r>
          </a:p>
          <a:p>
            <a:r>
              <a:rPr lang="en-US" dirty="0"/>
              <a:t>Port A contains one 8-bit output latch/buffer and one 8-bit input buffer.</a:t>
            </a:r>
          </a:p>
          <a:p>
            <a:r>
              <a:rPr lang="en-US" dirty="0"/>
              <a:t>Port B is similar to PORT A.</a:t>
            </a:r>
          </a:p>
          <a:p>
            <a:r>
              <a:rPr lang="en-US" dirty="0"/>
              <a:t>Port C can be split into two parts, i.e. PORT C lower (PC0-PC3) and PORT C upper (PC7-PC4) by the control word.</a:t>
            </a:r>
          </a:p>
          <a:p>
            <a:r>
              <a:rPr lang="en-US" dirty="0"/>
              <a:t>These three ports are further divided into two groups, i.e. Group A includes PORT A and upper PORT C. Group B includes PORT B and lower PORT C. These two groups can be programmed in three different modes, i.e. the first mode is named as mode 0, the second mode is named as Mode 1 and the third mode is named as Mode 2.</a:t>
            </a:r>
          </a:p>
          <a:p>
            <a:endParaRPr lang="en-US" dirty="0"/>
          </a:p>
          <a:p>
            <a:endParaRPr lang="en-IN" dirty="0"/>
          </a:p>
        </p:txBody>
      </p:sp>
    </p:spTree>
    <p:extLst>
      <p:ext uri="{BB962C8B-B14F-4D97-AF65-F5344CB8AC3E}">
        <p14:creationId xmlns:p14="http://schemas.microsoft.com/office/powerpoint/2010/main" val="3608996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C112-0C58-F409-0E83-08B4A060CB75}"/>
              </a:ext>
            </a:extLst>
          </p:cNvPr>
          <p:cNvSpPr>
            <a:spLocks noGrp="1"/>
          </p:cNvSpPr>
          <p:nvPr>
            <p:ph type="title"/>
          </p:nvPr>
        </p:nvSpPr>
        <p:spPr/>
        <p:txBody>
          <a:bodyPr/>
          <a:lstStyle/>
          <a:p>
            <a:r>
              <a:rPr lang="en-IN" dirty="0"/>
              <a:t>Operating Modes</a:t>
            </a:r>
          </a:p>
        </p:txBody>
      </p:sp>
      <p:sp>
        <p:nvSpPr>
          <p:cNvPr id="3" name="Content Placeholder 2">
            <a:extLst>
              <a:ext uri="{FF2B5EF4-FFF2-40B4-BE49-F238E27FC236}">
                <a16:creationId xmlns:a16="http://schemas.microsoft.com/office/drawing/2014/main" id="{70D9821C-A9EC-C16F-0359-FEA8AC1DF6AE}"/>
              </a:ext>
            </a:extLst>
          </p:cNvPr>
          <p:cNvSpPr>
            <a:spLocks noGrp="1"/>
          </p:cNvSpPr>
          <p:nvPr>
            <p:ph idx="1"/>
          </p:nvPr>
        </p:nvSpPr>
        <p:spPr/>
        <p:txBody>
          <a:bodyPr>
            <a:normAutofit fontScale="92500" lnSpcReduction="10000"/>
          </a:bodyPr>
          <a:lstStyle/>
          <a:p>
            <a:pPr marL="0" indent="0">
              <a:buNone/>
            </a:pPr>
            <a:r>
              <a:rPr lang="en-US" dirty="0"/>
              <a:t>8255 has three different operating modes −</a:t>
            </a:r>
          </a:p>
          <a:p>
            <a:r>
              <a:rPr lang="en-US" dirty="0"/>
              <a:t>Mode 0 − In this mode, Port A and B is used as two 8-bit ports and Port C as two 4-bit ports. Each port can be programmed in either input mode or output mode where outputs are latched and inputs are not latched. Ports do not have interrupt capability.</a:t>
            </a:r>
          </a:p>
          <a:p>
            <a:r>
              <a:rPr lang="en-US" dirty="0"/>
              <a:t>Mode 1 − In this mode, Port A and B is used as 8-bit I/O ports. They can be configured as either input or output ports. Each port uses three lines from port C as handshake signals. Inputs and outputs are latched.</a:t>
            </a:r>
          </a:p>
          <a:p>
            <a:r>
              <a:rPr lang="en-US" dirty="0"/>
              <a:t>Mode 2 − In this mode, Port A can be configured as the bidirectional port and Port B either in Mode 0 or Mode 1. Port A uses five signals from Port C as handshake signals for data transfer. The remaining three signals from Port C can be used either as simple I/O or as handshake for port B.</a:t>
            </a:r>
          </a:p>
          <a:p>
            <a:endParaRPr lang="en-IN" dirty="0"/>
          </a:p>
        </p:txBody>
      </p:sp>
    </p:spTree>
    <p:extLst>
      <p:ext uri="{BB962C8B-B14F-4D97-AF65-F5344CB8AC3E}">
        <p14:creationId xmlns:p14="http://schemas.microsoft.com/office/powerpoint/2010/main" val="4120641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8777-2E6A-BDA0-9EFD-748A5EBDED44}"/>
              </a:ext>
            </a:extLst>
          </p:cNvPr>
          <p:cNvSpPr>
            <a:spLocks noGrp="1"/>
          </p:cNvSpPr>
          <p:nvPr>
            <p:ph type="title"/>
          </p:nvPr>
        </p:nvSpPr>
        <p:spPr/>
        <p:txBody>
          <a:bodyPr/>
          <a:lstStyle/>
          <a:p>
            <a:r>
              <a:rPr lang="pt-BR" b="1" i="0" dirty="0">
                <a:effectLst/>
                <a:latin typeface="__Inter_d65c78"/>
              </a:rPr>
              <a:t>Interfacing I/O Ports - PIO 8255</a:t>
            </a:r>
            <a:endParaRPr lang="en-IN" dirty="0"/>
          </a:p>
        </p:txBody>
      </p:sp>
      <p:sp>
        <p:nvSpPr>
          <p:cNvPr id="3" name="Content Placeholder 2">
            <a:extLst>
              <a:ext uri="{FF2B5EF4-FFF2-40B4-BE49-F238E27FC236}">
                <a16:creationId xmlns:a16="http://schemas.microsoft.com/office/drawing/2014/main" id="{522BDF32-4E6A-C99E-4DC8-A71EB9B5C6CC}"/>
              </a:ext>
            </a:extLst>
          </p:cNvPr>
          <p:cNvSpPr>
            <a:spLocks noGrp="1"/>
          </p:cNvSpPr>
          <p:nvPr>
            <p:ph idx="1"/>
          </p:nvPr>
        </p:nvSpPr>
        <p:spPr/>
        <p:txBody>
          <a:bodyPr>
            <a:normAutofit fontScale="92500" lnSpcReduction="20000"/>
          </a:bodyPr>
          <a:lstStyle/>
          <a:p>
            <a:pPr marL="0" indent="0" algn="l">
              <a:buNone/>
            </a:pPr>
            <a:r>
              <a:rPr lang="en-US" b="0" i="0" dirty="0">
                <a:solidFill>
                  <a:srgbClr val="374151"/>
                </a:solidFill>
                <a:effectLst/>
                <a:latin typeface="__Inter_d65c78"/>
              </a:rPr>
              <a:t>The </a:t>
            </a:r>
            <a:r>
              <a:rPr lang="en-US" b="1" i="0" dirty="0">
                <a:solidFill>
                  <a:srgbClr val="374151"/>
                </a:solidFill>
                <a:effectLst/>
                <a:latin typeface="__Inter_d65c78"/>
              </a:rPr>
              <a:t>8255 Programmable Peripheral Interface (PPI)</a:t>
            </a:r>
            <a:r>
              <a:rPr lang="en-US" b="0" i="0" dirty="0">
                <a:solidFill>
                  <a:srgbClr val="374151"/>
                </a:solidFill>
                <a:effectLst/>
                <a:latin typeface="__Inter_d65c78"/>
              </a:rPr>
              <a:t> is a widely used I/O port interface that allows microprocessors to communicate with peripheral devices. It provides a flexible way to interface with various I/O devices. The 8255 can be configured in different modes:</a:t>
            </a:r>
          </a:p>
          <a:p>
            <a:pPr algn="l">
              <a:buFont typeface="+mj-lt"/>
              <a:buAutoNum type="arabicPeriod"/>
            </a:pPr>
            <a:r>
              <a:rPr lang="en-US" b="1" i="0" dirty="0">
                <a:solidFill>
                  <a:srgbClr val="374151"/>
                </a:solidFill>
                <a:effectLst/>
                <a:latin typeface="__Inter_d65c78"/>
              </a:rPr>
              <a:t>Mode 0 (Basic Input/Output)</a:t>
            </a:r>
            <a:r>
              <a:rPr lang="en-US" b="0" i="0" dirty="0">
                <a:solidFill>
                  <a:srgbClr val="374151"/>
                </a:solidFill>
                <a:effectLst/>
                <a:latin typeface="__Inter_d65c78"/>
              </a:rPr>
              <a:t>: In this mode, the ports can be used for simple input and output operations. Each port can be configured as either input or output.</a:t>
            </a:r>
          </a:p>
          <a:p>
            <a:pPr algn="l">
              <a:buFont typeface="+mj-lt"/>
              <a:buAutoNum type="arabicPeriod"/>
            </a:pPr>
            <a:r>
              <a:rPr lang="en-US" b="1" i="0" dirty="0">
                <a:solidFill>
                  <a:srgbClr val="374151"/>
                </a:solidFill>
                <a:effectLst/>
                <a:latin typeface="__Inter_d65c78"/>
              </a:rPr>
              <a:t>Mode 1 (Strobed Input/Output)</a:t>
            </a:r>
            <a:r>
              <a:rPr lang="en-US" b="0" i="0" dirty="0">
                <a:solidFill>
                  <a:srgbClr val="374151"/>
                </a:solidFill>
                <a:effectLst/>
                <a:latin typeface="__Inter_d65c78"/>
              </a:rPr>
              <a:t>: This mode allows for handshaking between the microprocessor and peripheral devices. It is useful for devices that require synchronization.</a:t>
            </a:r>
          </a:p>
          <a:p>
            <a:pPr algn="l">
              <a:buFont typeface="+mj-lt"/>
              <a:buAutoNum type="arabicPeriod"/>
            </a:pPr>
            <a:r>
              <a:rPr lang="en-US" b="1" i="0" dirty="0">
                <a:solidFill>
                  <a:srgbClr val="374151"/>
                </a:solidFill>
                <a:effectLst/>
                <a:latin typeface="__Inter_d65c78"/>
              </a:rPr>
              <a:t>Mode 2 (Bidirectional Bus)</a:t>
            </a:r>
            <a:r>
              <a:rPr lang="en-US" b="0" i="0" dirty="0">
                <a:solidFill>
                  <a:srgbClr val="374151"/>
                </a:solidFill>
                <a:effectLst/>
                <a:latin typeface="__Inter_d65c78"/>
              </a:rPr>
              <a:t>: This mode allows for bidirectional data transfer on a single port, which is useful for interfacing with devices like printers.</a:t>
            </a:r>
          </a:p>
          <a:p>
            <a:endParaRPr lang="en-IN" dirty="0"/>
          </a:p>
        </p:txBody>
      </p:sp>
    </p:spTree>
    <p:extLst>
      <p:ext uri="{BB962C8B-B14F-4D97-AF65-F5344CB8AC3E}">
        <p14:creationId xmlns:p14="http://schemas.microsoft.com/office/powerpoint/2010/main" val="1661066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5522-2F9F-F0EA-D0C6-63CA863F63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A2B8AE-A2D3-A36A-EA94-FF8EB15BA7E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49290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FF57-8C7B-F636-1B7C-253FBF4ECFFF}"/>
              </a:ext>
            </a:extLst>
          </p:cNvPr>
          <p:cNvSpPr>
            <a:spLocks noGrp="1"/>
          </p:cNvSpPr>
          <p:nvPr>
            <p:ph type="title"/>
          </p:nvPr>
        </p:nvSpPr>
        <p:spPr/>
        <p:txBody>
          <a:bodyPr/>
          <a:lstStyle/>
          <a:p>
            <a:r>
              <a:rPr lang="en-IN" b="1" i="0" dirty="0">
                <a:effectLst/>
                <a:latin typeface="__Inter_d65c78"/>
              </a:rPr>
              <a:t>Key Features of 8255</a:t>
            </a:r>
            <a:endParaRPr lang="en-IN" dirty="0"/>
          </a:p>
        </p:txBody>
      </p:sp>
      <p:sp>
        <p:nvSpPr>
          <p:cNvPr id="3" name="Content Placeholder 2">
            <a:extLst>
              <a:ext uri="{FF2B5EF4-FFF2-40B4-BE49-F238E27FC236}">
                <a16:creationId xmlns:a16="http://schemas.microsoft.com/office/drawing/2014/main" id="{0B6A4C14-A44D-87F3-A931-EAF75439AC4D}"/>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74151"/>
                </a:solidFill>
                <a:effectLst/>
                <a:latin typeface="__Inter_d65c78"/>
              </a:rPr>
              <a:t>Three 8-bit Ports</a:t>
            </a:r>
            <a:r>
              <a:rPr lang="en-US" b="0" i="0" dirty="0">
                <a:solidFill>
                  <a:srgbClr val="374151"/>
                </a:solidFill>
                <a:effectLst/>
                <a:latin typeface="__Inter_d65c78"/>
              </a:rPr>
              <a:t>: The 8255 has three 8-bit ports (Port A, Port B, and Port C) that can be configured independently.</a:t>
            </a:r>
          </a:p>
          <a:p>
            <a:pPr algn="l">
              <a:buFont typeface="Arial" panose="020B0604020202020204" pitchFamily="34" charset="0"/>
              <a:buChar char="•"/>
            </a:pPr>
            <a:r>
              <a:rPr lang="en-US" b="1" i="0" dirty="0">
                <a:solidFill>
                  <a:srgbClr val="374151"/>
                </a:solidFill>
                <a:effectLst/>
                <a:latin typeface="__Inter_d65c78"/>
              </a:rPr>
              <a:t>Control Word Register</a:t>
            </a:r>
            <a:r>
              <a:rPr lang="en-US" b="0" i="0" dirty="0">
                <a:solidFill>
                  <a:srgbClr val="374151"/>
                </a:solidFill>
                <a:effectLst/>
                <a:latin typeface="__Inter_d65c78"/>
              </a:rPr>
              <a:t>: This register is used to configure the operation of the 8255, including setting the mode of operation for each port.</a:t>
            </a:r>
          </a:p>
          <a:p>
            <a:pPr algn="l">
              <a:buFont typeface="Arial" panose="020B0604020202020204" pitchFamily="34" charset="0"/>
              <a:buChar char="•"/>
            </a:pPr>
            <a:r>
              <a:rPr lang="en-US" b="1" i="0" dirty="0">
                <a:solidFill>
                  <a:srgbClr val="374151"/>
                </a:solidFill>
                <a:effectLst/>
                <a:latin typeface="__Inter_d65c78"/>
              </a:rPr>
              <a:t>Interrupt Capability</a:t>
            </a:r>
            <a:r>
              <a:rPr lang="en-US" b="0" i="0" dirty="0">
                <a:solidFill>
                  <a:srgbClr val="374151"/>
                </a:solidFill>
                <a:effectLst/>
                <a:latin typeface="__Inter_d65c78"/>
              </a:rPr>
              <a:t>: The 8255 can generate interrupts, allowing the microprocessor to respond to events from peripheral devices.</a:t>
            </a:r>
          </a:p>
          <a:p>
            <a:pPr algn="l">
              <a:buFont typeface="Arial" panose="020B0604020202020204" pitchFamily="34" charset="0"/>
              <a:buChar char="•"/>
            </a:pPr>
            <a:r>
              <a:rPr lang="en-US" i="0" dirty="0">
                <a:solidFill>
                  <a:srgbClr val="374151"/>
                </a:solidFill>
                <a:effectLst/>
                <a:latin typeface="__Inter_d65c78"/>
              </a:rPr>
              <a:t>Address/data bus must be externally </a:t>
            </a:r>
            <a:r>
              <a:rPr lang="en-US" i="0" dirty="0" err="1">
                <a:solidFill>
                  <a:srgbClr val="374151"/>
                </a:solidFill>
                <a:effectLst/>
                <a:latin typeface="__Inter_d65c78"/>
              </a:rPr>
              <a:t>demux'd</a:t>
            </a:r>
            <a:r>
              <a:rPr lang="en-US" i="0" dirty="0">
                <a:solidFill>
                  <a:srgbClr val="374151"/>
                </a:solidFill>
                <a:effectLst/>
                <a:latin typeface="__Inter_d65c78"/>
              </a:rPr>
              <a:t>.</a:t>
            </a:r>
          </a:p>
          <a:p>
            <a:pPr algn="l">
              <a:buFont typeface="Arial" panose="020B0604020202020204" pitchFamily="34" charset="0"/>
              <a:buChar char="•"/>
            </a:pPr>
            <a:r>
              <a:rPr lang="en-US" i="0" dirty="0">
                <a:solidFill>
                  <a:srgbClr val="374151"/>
                </a:solidFill>
                <a:effectLst/>
                <a:latin typeface="__Inter_d65c78"/>
              </a:rPr>
              <a:t>It is TTL compatible.</a:t>
            </a:r>
          </a:p>
          <a:p>
            <a:pPr algn="l">
              <a:buFont typeface="Arial" panose="020B0604020202020204" pitchFamily="34" charset="0"/>
              <a:buChar char="•"/>
            </a:pPr>
            <a:r>
              <a:rPr lang="en-US" i="0" dirty="0">
                <a:solidFill>
                  <a:srgbClr val="374151"/>
                </a:solidFill>
                <a:effectLst/>
                <a:latin typeface="__Inter_d65c78"/>
              </a:rPr>
              <a:t>It has improved DC driving capability.</a:t>
            </a:r>
          </a:p>
          <a:p>
            <a:endParaRPr lang="en-IN" dirty="0"/>
          </a:p>
        </p:txBody>
      </p:sp>
    </p:spTree>
    <p:extLst>
      <p:ext uri="{BB962C8B-B14F-4D97-AF65-F5344CB8AC3E}">
        <p14:creationId xmlns:p14="http://schemas.microsoft.com/office/powerpoint/2010/main" val="626181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F3A3-F80C-5FA3-BB59-4A9952D583C0}"/>
              </a:ext>
            </a:extLst>
          </p:cNvPr>
          <p:cNvSpPr>
            <a:spLocks noGrp="1"/>
          </p:cNvSpPr>
          <p:nvPr>
            <p:ph type="title"/>
          </p:nvPr>
        </p:nvSpPr>
        <p:spPr/>
        <p:txBody>
          <a:bodyPr>
            <a:normAutofit/>
          </a:bodyPr>
          <a:lstStyle/>
          <a:p>
            <a:r>
              <a:rPr lang="en-US" sz="4400" b="1" dirty="0">
                <a:solidFill>
                  <a:schemeClr val="dk1"/>
                </a:solidFill>
                <a:highlight>
                  <a:srgbClr val="FFFFFF"/>
                </a:highlight>
                <a:latin typeface="Montserrat"/>
                <a:ea typeface="Montserrat"/>
                <a:cs typeface="Montserrat"/>
                <a:sym typeface="Montserrat"/>
              </a:rPr>
              <a:t>Control Word Format- For Bit/Reset Mode</a:t>
            </a:r>
            <a:endParaRPr lang="en-IN" dirty="0"/>
          </a:p>
        </p:txBody>
      </p:sp>
      <p:sp>
        <p:nvSpPr>
          <p:cNvPr id="3" name="Content Placeholder 2">
            <a:extLst>
              <a:ext uri="{FF2B5EF4-FFF2-40B4-BE49-F238E27FC236}">
                <a16:creationId xmlns:a16="http://schemas.microsoft.com/office/drawing/2014/main" id="{F8578EDE-94D6-2A59-C5BF-AC032468CA41}"/>
              </a:ext>
            </a:extLst>
          </p:cNvPr>
          <p:cNvSpPr>
            <a:spLocks noGrp="1"/>
          </p:cNvSpPr>
          <p:nvPr>
            <p:ph idx="1"/>
          </p:nvPr>
        </p:nvSpPr>
        <p:spPr/>
        <p:txBody>
          <a:bodyPr/>
          <a:lstStyle/>
          <a:p>
            <a:endParaRPr lang="en-IN"/>
          </a:p>
        </p:txBody>
      </p:sp>
      <p:pic>
        <p:nvPicPr>
          <p:cNvPr id="4" name="Google Shape;318;g11f5d13e55a_0_53">
            <a:extLst>
              <a:ext uri="{FF2B5EF4-FFF2-40B4-BE49-F238E27FC236}">
                <a16:creationId xmlns:a16="http://schemas.microsoft.com/office/drawing/2014/main" id="{2F1842AD-ECBE-6BEA-A30D-EF86034FEE35}"/>
              </a:ext>
            </a:extLst>
          </p:cNvPr>
          <p:cNvPicPr preferRelativeResize="0"/>
          <p:nvPr/>
        </p:nvPicPr>
        <p:blipFill rotWithShape="1">
          <a:blip r:embed="rId2">
            <a:alphaModFix/>
          </a:blip>
          <a:srcRect b="5383"/>
          <a:stretch/>
        </p:blipFill>
        <p:spPr>
          <a:xfrm>
            <a:off x="2008623" y="1560006"/>
            <a:ext cx="8174753" cy="4932869"/>
          </a:xfrm>
          <a:prstGeom prst="rect">
            <a:avLst/>
          </a:prstGeom>
          <a:noFill/>
          <a:ln>
            <a:noFill/>
          </a:ln>
        </p:spPr>
      </p:pic>
    </p:spTree>
    <p:extLst>
      <p:ext uri="{BB962C8B-B14F-4D97-AF65-F5344CB8AC3E}">
        <p14:creationId xmlns:p14="http://schemas.microsoft.com/office/powerpoint/2010/main" val="2276939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4D47-07E5-C615-6E64-70D81E3E6603}"/>
              </a:ext>
            </a:extLst>
          </p:cNvPr>
          <p:cNvSpPr>
            <a:spLocks noGrp="1"/>
          </p:cNvSpPr>
          <p:nvPr>
            <p:ph type="title"/>
          </p:nvPr>
        </p:nvSpPr>
        <p:spPr/>
        <p:txBody>
          <a:bodyPr>
            <a:normAutofit/>
          </a:bodyPr>
          <a:lstStyle/>
          <a:p>
            <a:r>
              <a:rPr lang="en-US" sz="4400" b="1" dirty="0">
                <a:solidFill>
                  <a:schemeClr val="dk1"/>
                </a:solidFill>
                <a:highlight>
                  <a:srgbClr val="FFFFFF"/>
                </a:highlight>
                <a:latin typeface="Montserrat"/>
                <a:ea typeface="Montserrat"/>
                <a:cs typeface="Montserrat"/>
                <a:sym typeface="Montserrat"/>
              </a:rPr>
              <a:t>Control Word Format- For I/O Mode</a:t>
            </a:r>
            <a:endParaRPr lang="en-IN" dirty="0"/>
          </a:p>
        </p:txBody>
      </p:sp>
      <p:sp>
        <p:nvSpPr>
          <p:cNvPr id="3" name="Content Placeholder 2">
            <a:extLst>
              <a:ext uri="{FF2B5EF4-FFF2-40B4-BE49-F238E27FC236}">
                <a16:creationId xmlns:a16="http://schemas.microsoft.com/office/drawing/2014/main" id="{12B667F7-B3A8-1EEE-81AD-0D20E9CF07A0}"/>
              </a:ext>
            </a:extLst>
          </p:cNvPr>
          <p:cNvSpPr>
            <a:spLocks noGrp="1"/>
          </p:cNvSpPr>
          <p:nvPr>
            <p:ph idx="1"/>
          </p:nvPr>
        </p:nvSpPr>
        <p:spPr/>
        <p:txBody>
          <a:bodyPr/>
          <a:lstStyle/>
          <a:p>
            <a:endParaRPr lang="en-IN"/>
          </a:p>
        </p:txBody>
      </p:sp>
      <p:pic>
        <p:nvPicPr>
          <p:cNvPr id="4" name="Google Shape;331;g11f5d13e55a_0_66">
            <a:extLst>
              <a:ext uri="{FF2B5EF4-FFF2-40B4-BE49-F238E27FC236}">
                <a16:creationId xmlns:a16="http://schemas.microsoft.com/office/drawing/2014/main" id="{EBE0CFA2-5F02-2F6A-7C62-67106A64D67B}"/>
              </a:ext>
            </a:extLst>
          </p:cNvPr>
          <p:cNvPicPr preferRelativeResize="0"/>
          <p:nvPr/>
        </p:nvPicPr>
        <p:blipFill rotWithShape="1">
          <a:blip r:embed="rId2">
            <a:alphaModFix/>
          </a:blip>
          <a:srcRect b="4770"/>
          <a:stretch/>
        </p:blipFill>
        <p:spPr>
          <a:xfrm>
            <a:off x="2932269" y="1027906"/>
            <a:ext cx="5551974" cy="5696985"/>
          </a:xfrm>
          <a:prstGeom prst="rect">
            <a:avLst/>
          </a:prstGeom>
          <a:noFill/>
          <a:ln>
            <a:noFill/>
          </a:ln>
        </p:spPr>
      </p:pic>
    </p:spTree>
    <p:extLst>
      <p:ext uri="{BB962C8B-B14F-4D97-AF65-F5344CB8AC3E}">
        <p14:creationId xmlns:p14="http://schemas.microsoft.com/office/powerpoint/2010/main" val="20073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C55D-DA69-3C77-55C1-FF506C98E017}"/>
              </a:ext>
            </a:extLst>
          </p:cNvPr>
          <p:cNvSpPr>
            <a:spLocks noGrp="1"/>
          </p:cNvSpPr>
          <p:nvPr>
            <p:ph type="title"/>
          </p:nvPr>
        </p:nvSpPr>
        <p:spPr/>
        <p:txBody>
          <a:bodyPr/>
          <a:lstStyle/>
          <a:p>
            <a:r>
              <a:rPr lang="en-US" sz="4400" b="1" dirty="0">
                <a:solidFill>
                  <a:schemeClr val="dk1"/>
                </a:solidFill>
                <a:highlight>
                  <a:srgbClr val="FFFFFF"/>
                </a:highlight>
                <a:latin typeface="Montserrat"/>
                <a:ea typeface="Montserrat"/>
                <a:cs typeface="Montserrat"/>
                <a:sym typeface="Montserrat"/>
              </a:rPr>
              <a:t>Interfacing DAC</a:t>
            </a:r>
            <a:endParaRPr lang="en-IN" dirty="0"/>
          </a:p>
        </p:txBody>
      </p:sp>
      <p:sp>
        <p:nvSpPr>
          <p:cNvPr id="3" name="Content Placeholder 2">
            <a:extLst>
              <a:ext uri="{FF2B5EF4-FFF2-40B4-BE49-F238E27FC236}">
                <a16:creationId xmlns:a16="http://schemas.microsoft.com/office/drawing/2014/main" id="{6B8604C0-0D2F-0B99-633E-C708F3257CAB}"/>
              </a:ext>
            </a:extLst>
          </p:cNvPr>
          <p:cNvSpPr>
            <a:spLocks noGrp="1"/>
          </p:cNvSpPr>
          <p:nvPr>
            <p:ph idx="1"/>
          </p:nvPr>
        </p:nvSpPr>
        <p:spPr/>
        <p:txBody>
          <a:bodyPr/>
          <a:lstStyle/>
          <a:p>
            <a:endParaRPr lang="en-IN"/>
          </a:p>
        </p:txBody>
      </p:sp>
      <p:pic>
        <p:nvPicPr>
          <p:cNvPr id="4" name="Google Shape;344;g11f5d13e55a_0_79">
            <a:extLst>
              <a:ext uri="{FF2B5EF4-FFF2-40B4-BE49-F238E27FC236}">
                <a16:creationId xmlns:a16="http://schemas.microsoft.com/office/drawing/2014/main" id="{E284C6C2-567E-C3D8-93AC-C92F355E97FA}"/>
              </a:ext>
            </a:extLst>
          </p:cNvPr>
          <p:cNvPicPr preferRelativeResize="0"/>
          <p:nvPr/>
        </p:nvPicPr>
        <p:blipFill rotWithShape="1">
          <a:blip r:embed="rId2">
            <a:alphaModFix/>
          </a:blip>
          <a:srcRect b="4770"/>
          <a:stretch/>
        </p:blipFill>
        <p:spPr>
          <a:xfrm>
            <a:off x="1585263" y="1380812"/>
            <a:ext cx="9028722" cy="5477188"/>
          </a:xfrm>
          <a:prstGeom prst="rect">
            <a:avLst/>
          </a:prstGeom>
          <a:noFill/>
          <a:ln>
            <a:noFill/>
          </a:ln>
        </p:spPr>
      </p:pic>
    </p:spTree>
    <p:extLst>
      <p:ext uri="{BB962C8B-B14F-4D97-AF65-F5344CB8AC3E}">
        <p14:creationId xmlns:p14="http://schemas.microsoft.com/office/powerpoint/2010/main" val="331930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1E91-3FF5-52D0-812F-E627986517B4}"/>
              </a:ext>
            </a:extLst>
          </p:cNvPr>
          <p:cNvSpPr>
            <a:spLocks noGrp="1"/>
          </p:cNvSpPr>
          <p:nvPr>
            <p:ph type="title"/>
          </p:nvPr>
        </p:nvSpPr>
        <p:spPr/>
        <p:txBody>
          <a:bodyPr/>
          <a:lstStyle/>
          <a:p>
            <a:r>
              <a:rPr lang="en-US" b="1" i="0" dirty="0">
                <a:solidFill>
                  <a:srgbClr val="273239"/>
                </a:solidFill>
                <a:effectLst/>
                <a:latin typeface="Nunito" pitchFamily="2" charset="0"/>
              </a:rPr>
              <a:t>The Bus Interface Unit (BIU):</a:t>
            </a:r>
            <a:endParaRPr lang="en-IN" dirty="0"/>
          </a:p>
        </p:txBody>
      </p:sp>
      <p:sp>
        <p:nvSpPr>
          <p:cNvPr id="3" name="Content Placeholder 2">
            <a:extLst>
              <a:ext uri="{FF2B5EF4-FFF2-40B4-BE49-F238E27FC236}">
                <a16:creationId xmlns:a16="http://schemas.microsoft.com/office/drawing/2014/main" id="{E61D225C-E67E-C1C6-E245-9A5662FC8077}"/>
              </a:ext>
            </a:extLst>
          </p:cNvPr>
          <p:cNvSpPr>
            <a:spLocks noGrp="1"/>
          </p:cNvSpPr>
          <p:nvPr>
            <p:ph idx="1"/>
          </p:nvPr>
        </p:nvSpPr>
        <p:spPr/>
        <p:txBody>
          <a:bodyPr>
            <a:normAutofit lnSpcReduction="10000"/>
          </a:bodyPr>
          <a:lstStyle/>
          <a:p>
            <a:pPr marL="0" indent="0" algn="just" fontAlgn="base">
              <a:buNone/>
            </a:pPr>
            <a:r>
              <a:rPr lang="en-US" b="0" i="0" dirty="0">
                <a:solidFill>
                  <a:srgbClr val="273239"/>
                </a:solidFill>
                <a:effectLst/>
                <a:latin typeface="Nunito" pitchFamily="2" charset="0"/>
              </a:rPr>
              <a:t>It provides the interface of 8086 to external memory and I/O devices via the System Bus. It performs various machine cycles such as memory read, I/O read, etc. to transfer data between memory and I/O devices. </a:t>
            </a:r>
          </a:p>
          <a:p>
            <a:pPr marL="0" indent="0" algn="just" fontAlgn="base">
              <a:buNone/>
            </a:pPr>
            <a:r>
              <a:rPr lang="en-US" b="0" i="0" dirty="0">
                <a:solidFill>
                  <a:srgbClr val="273239"/>
                </a:solidFill>
                <a:effectLst/>
                <a:latin typeface="Nunito" pitchFamily="2" charset="0"/>
              </a:rPr>
              <a:t>BIU performs the following functions are as follows: </a:t>
            </a:r>
          </a:p>
          <a:p>
            <a:pPr algn="just" fontAlgn="base">
              <a:buFont typeface="Arial" panose="020B0604020202020204" pitchFamily="34" charset="0"/>
              <a:buChar char="•"/>
            </a:pPr>
            <a:r>
              <a:rPr lang="en-US" b="0" i="0" dirty="0">
                <a:solidFill>
                  <a:srgbClr val="273239"/>
                </a:solidFill>
                <a:effectLst/>
                <a:latin typeface="Nunito" pitchFamily="2" charset="0"/>
              </a:rPr>
              <a:t>It generates the 20-bit physical address for memory access.</a:t>
            </a:r>
          </a:p>
          <a:p>
            <a:pPr algn="just" fontAlgn="base">
              <a:buFont typeface="Arial" panose="020B0604020202020204" pitchFamily="34" charset="0"/>
              <a:buChar char="•"/>
            </a:pPr>
            <a:r>
              <a:rPr lang="en-US" b="0" i="0" dirty="0">
                <a:solidFill>
                  <a:srgbClr val="273239"/>
                </a:solidFill>
                <a:effectLst/>
                <a:latin typeface="Nunito" pitchFamily="2" charset="0"/>
              </a:rPr>
              <a:t>It fetches instructions from the memory.</a:t>
            </a:r>
          </a:p>
          <a:p>
            <a:pPr algn="just" fontAlgn="base">
              <a:buFont typeface="Arial" panose="020B0604020202020204" pitchFamily="34" charset="0"/>
              <a:buChar char="•"/>
            </a:pPr>
            <a:r>
              <a:rPr lang="en-US" b="0" i="0" dirty="0">
                <a:solidFill>
                  <a:srgbClr val="273239"/>
                </a:solidFill>
                <a:effectLst/>
                <a:latin typeface="Nunito" pitchFamily="2" charset="0"/>
              </a:rPr>
              <a:t>It transfers data to and from the memory and I/O.</a:t>
            </a:r>
          </a:p>
          <a:p>
            <a:pPr algn="just" fontAlgn="base">
              <a:buFont typeface="Arial" panose="020B0604020202020204" pitchFamily="34" charset="0"/>
              <a:buChar char="•"/>
            </a:pPr>
            <a:r>
              <a:rPr lang="en-US" b="0" i="0" dirty="0">
                <a:solidFill>
                  <a:srgbClr val="273239"/>
                </a:solidFill>
                <a:effectLst/>
                <a:latin typeface="Nunito" pitchFamily="2" charset="0"/>
              </a:rPr>
              <a:t>Maintains the 6-byte pre-fetch instruction queue(</a:t>
            </a:r>
            <a:r>
              <a:rPr lang="en-US" b="1" i="0" dirty="0">
                <a:solidFill>
                  <a:srgbClr val="273239"/>
                </a:solidFill>
                <a:effectLst/>
                <a:latin typeface="Nunito" pitchFamily="2" charset="0"/>
              </a:rPr>
              <a:t>supports pipelining</a:t>
            </a:r>
            <a:r>
              <a:rPr lang="en-US"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1736601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BB7E-C54C-41E7-521A-A946E50E20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D3AE63-A57C-2C23-EC41-8E51447E6907}"/>
              </a:ext>
            </a:extLst>
          </p:cNvPr>
          <p:cNvSpPr>
            <a:spLocks noGrp="1"/>
          </p:cNvSpPr>
          <p:nvPr>
            <p:ph idx="1"/>
          </p:nvPr>
        </p:nvSpPr>
        <p:spPr/>
        <p:txBody>
          <a:bodyPr/>
          <a:lstStyle/>
          <a:p>
            <a:endParaRPr lang="en-IN"/>
          </a:p>
        </p:txBody>
      </p:sp>
      <p:pic>
        <p:nvPicPr>
          <p:cNvPr id="4" name="Google Shape;357;g11f5d13e55a_0_118">
            <a:extLst>
              <a:ext uri="{FF2B5EF4-FFF2-40B4-BE49-F238E27FC236}">
                <a16:creationId xmlns:a16="http://schemas.microsoft.com/office/drawing/2014/main" id="{0FE73B07-AC1D-51B9-772C-9B18EF396C54}"/>
              </a:ext>
            </a:extLst>
          </p:cNvPr>
          <p:cNvPicPr preferRelativeResize="0"/>
          <p:nvPr/>
        </p:nvPicPr>
        <p:blipFill>
          <a:blip r:embed="rId2">
            <a:alphaModFix/>
          </a:blip>
          <a:stretch>
            <a:fillRect/>
          </a:stretch>
        </p:blipFill>
        <p:spPr>
          <a:xfrm>
            <a:off x="557514" y="1450341"/>
            <a:ext cx="11399824" cy="4933986"/>
          </a:xfrm>
          <a:prstGeom prst="rect">
            <a:avLst/>
          </a:prstGeom>
          <a:noFill/>
          <a:ln>
            <a:noFill/>
          </a:ln>
        </p:spPr>
      </p:pic>
    </p:spTree>
    <p:extLst>
      <p:ext uri="{BB962C8B-B14F-4D97-AF65-F5344CB8AC3E}">
        <p14:creationId xmlns:p14="http://schemas.microsoft.com/office/powerpoint/2010/main" val="1379633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7C90-A4EF-FC5B-49AE-9374D2D448B6}"/>
              </a:ext>
            </a:extLst>
          </p:cNvPr>
          <p:cNvSpPr>
            <a:spLocks noGrp="1"/>
          </p:cNvSpPr>
          <p:nvPr>
            <p:ph type="title"/>
          </p:nvPr>
        </p:nvSpPr>
        <p:spPr/>
        <p:txBody>
          <a:bodyPr/>
          <a:lstStyle/>
          <a:p>
            <a:r>
              <a:rPr lang="en-US" sz="4400" b="1" dirty="0">
                <a:solidFill>
                  <a:schemeClr val="dk1"/>
                </a:solidFill>
                <a:highlight>
                  <a:srgbClr val="FFFFFF"/>
                </a:highlight>
                <a:latin typeface="Montserrat"/>
                <a:ea typeface="Montserrat"/>
                <a:cs typeface="Montserrat"/>
                <a:sym typeface="Montserrat"/>
              </a:rPr>
              <a:t>Interfacing ADC</a:t>
            </a:r>
            <a:endParaRPr lang="en-IN" dirty="0"/>
          </a:p>
        </p:txBody>
      </p:sp>
      <p:sp>
        <p:nvSpPr>
          <p:cNvPr id="3" name="Content Placeholder 2">
            <a:extLst>
              <a:ext uri="{FF2B5EF4-FFF2-40B4-BE49-F238E27FC236}">
                <a16:creationId xmlns:a16="http://schemas.microsoft.com/office/drawing/2014/main" id="{46763E54-4377-591B-EFFC-5F912686B882}"/>
              </a:ext>
            </a:extLst>
          </p:cNvPr>
          <p:cNvSpPr>
            <a:spLocks noGrp="1"/>
          </p:cNvSpPr>
          <p:nvPr>
            <p:ph idx="1"/>
          </p:nvPr>
        </p:nvSpPr>
        <p:spPr/>
        <p:txBody>
          <a:bodyPr/>
          <a:lstStyle/>
          <a:p>
            <a:endParaRPr lang="en-IN"/>
          </a:p>
        </p:txBody>
      </p:sp>
      <p:pic>
        <p:nvPicPr>
          <p:cNvPr id="4" name="Google Shape;370;g11f5d13e55a_0_92">
            <a:extLst>
              <a:ext uri="{FF2B5EF4-FFF2-40B4-BE49-F238E27FC236}">
                <a16:creationId xmlns:a16="http://schemas.microsoft.com/office/drawing/2014/main" id="{D6D3AC04-3679-366B-C6AE-BAFB4159CC8E}"/>
              </a:ext>
            </a:extLst>
          </p:cNvPr>
          <p:cNvPicPr preferRelativeResize="0"/>
          <p:nvPr/>
        </p:nvPicPr>
        <p:blipFill rotWithShape="1">
          <a:blip r:embed="rId2">
            <a:alphaModFix/>
          </a:blip>
          <a:srcRect l="7146" r="4276" b="4770"/>
          <a:stretch/>
        </p:blipFill>
        <p:spPr>
          <a:xfrm>
            <a:off x="6095999" y="269642"/>
            <a:ext cx="5744901" cy="6223233"/>
          </a:xfrm>
          <a:prstGeom prst="rect">
            <a:avLst/>
          </a:prstGeom>
          <a:noFill/>
          <a:ln>
            <a:noFill/>
          </a:ln>
        </p:spPr>
      </p:pic>
    </p:spTree>
    <p:extLst>
      <p:ext uri="{BB962C8B-B14F-4D97-AF65-F5344CB8AC3E}">
        <p14:creationId xmlns:p14="http://schemas.microsoft.com/office/powerpoint/2010/main" val="4132073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5DA1-783C-A70D-B066-0ABE41390F05}"/>
              </a:ext>
            </a:extLst>
          </p:cNvPr>
          <p:cNvSpPr>
            <a:spLocks noGrp="1"/>
          </p:cNvSpPr>
          <p:nvPr>
            <p:ph type="title"/>
          </p:nvPr>
        </p:nvSpPr>
        <p:spPr/>
        <p:txBody>
          <a:bodyPr/>
          <a:lstStyle/>
          <a:p>
            <a:r>
              <a:rPr lang="en-IN" b="1" i="0" dirty="0">
                <a:effectLst/>
                <a:latin typeface="__Inter_d65c78"/>
              </a:rPr>
              <a:t>Interfacing Example</a:t>
            </a:r>
            <a:endParaRPr lang="en-IN" dirty="0"/>
          </a:p>
        </p:txBody>
      </p:sp>
      <p:sp>
        <p:nvSpPr>
          <p:cNvPr id="3" name="Content Placeholder 2">
            <a:extLst>
              <a:ext uri="{FF2B5EF4-FFF2-40B4-BE49-F238E27FC236}">
                <a16:creationId xmlns:a16="http://schemas.microsoft.com/office/drawing/2014/main" id="{48EDFB3F-8CE1-F281-F895-43A940DE3789}"/>
              </a:ext>
            </a:extLst>
          </p:cNvPr>
          <p:cNvSpPr>
            <a:spLocks noGrp="1"/>
          </p:cNvSpPr>
          <p:nvPr>
            <p:ph idx="1"/>
          </p:nvPr>
        </p:nvSpPr>
        <p:spPr/>
        <p:txBody>
          <a:bodyPr>
            <a:normAutofit fontScale="92500" lnSpcReduction="20000"/>
          </a:bodyPr>
          <a:lstStyle/>
          <a:p>
            <a:pPr marL="0" indent="0" algn="l">
              <a:buNone/>
            </a:pPr>
            <a:r>
              <a:rPr lang="en-US" b="0" i="0" dirty="0">
                <a:solidFill>
                  <a:srgbClr val="374151"/>
                </a:solidFill>
                <a:effectLst/>
                <a:latin typeface="__Inter_d65c78"/>
              </a:rPr>
              <a:t>To interface a microprocessor with DRAM and the 8255 PPI, the following steps are typically involved:</a:t>
            </a:r>
          </a:p>
          <a:p>
            <a:pPr algn="l">
              <a:buFont typeface="+mj-lt"/>
              <a:buAutoNum type="arabicPeriod"/>
            </a:pPr>
            <a:r>
              <a:rPr lang="en-US" b="1" i="0" dirty="0">
                <a:solidFill>
                  <a:srgbClr val="374151"/>
                </a:solidFill>
                <a:effectLst/>
                <a:latin typeface="__Inter_d65c78"/>
              </a:rPr>
              <a:t>Connect the Address and Data Lines</a:t>
            </a:r>
            <a:r>
              <a:rPr lang="en-US" b="0" i="0" dirty="0">
                <a:solidFill>
                  <a:srgbClr val="374151"/>
                </a:solidFill>
                <a:effectLst/>
                <a:latin typeface="__Inter_d65c78"/>
              </a:rPr>
              <a:t>: Connect the address lines of the microprocessor to the address lines of the DRAM and the data lines to the data bus.</a:t>
            </a:r>
          </a:p>
          <a:p>
            <a:pPr algn="l">
              <a:buFont typeface="+mj-lt"/>
              <a:buAutoNum type="arabicPeriod"/>
            </a:pPr>
            <a:r>
              <a:rPr lang="en-US" b="1" i="0" dirty="0">
                <a:solidFill>
                  <a:srgbClr val="374151"/>
                </a:solidFill>
                <a:effectLst/>
                <a:latin typeface="__Inter_d65c78"/>
              </a:rPr>
              <a:t>Control Signals</a:t>
            </a:r>
            <a:r>
              <a:rPr lang="en-US" b="0" i="0" dirty="0">
                <a:solidFill>
                  <a:srgbClr val="374151"/>
                </a:solidFill>
                <a:effectLst/>
                <a:latin typeface="__Inter_d65c78"/>
              </a:rPr>
              <a:t>: Connect the control signals (RAS, CAS, WE) to the appropriate pins on the DRAM.</a:t>
            </a:r>
          </a:p>
          <a:p>
            <a:pPr algn="l">
              <a:buFont typeface="+mj-lt"/>
              <a:buAutoNum type="arabicPeriod"/>
            </a:pPr>
            <a:r>
              <a:rPr lang="en-US" b="1" i="0" dirty="0">
                <a:solidFill>
                  <a:srgbClr val="374151"/>
                </a:solidFill>
                <a:effectLst/>
                <a:latin typeface="__Inter_d65c78"/>
              </a:rPr>
              <a:t>Connect the 8255</a:t>
            </a:r>
            <a:r>
              <a:rPr lang="en-US" b="0" i="0" dirty="0">
                <a:solidFill>
                  <a:srgbClr val="374151"/>
                </a:solidFill>
                <a:effectLst/>
                <a:latin typeface="__Inter_d65c78"/>
              </a:rPr>
              <a:t>: Connect the data and control lines of the 8255 to the microprocessor. Configure the 8255 using the control word register to set the desired mode for the ports.</a:t>
            </a:r>
          </a:p>
          <a:p>
            <a:pPr algn="l">
              <a:buFont typeface="+mj-lt"/>
              <a:buAutoNum type="arabicPeriod"/>
            </a:pPr>
            <a:r>
              <a:rPr lang="en-US" b="1" i="0" dirty="0">
                <a:solidFill>
                  <a:srgbClr val="374151"/>
                </a:solidFill>
                <a:effectLst/>
                <a:latin typeface="__Inter_d65c78"/>
              </a:rPr>
              <a:t>Programming</a:t>
            </a:r>
            <a:r>
              <a:rPr lang="en-US" b="0" i="0" dirty="0">
                <a:solidFill>
                  <a:srgbClr val="374151"/>
                </a:solidFill>
                <a:effectLst/>
                <a:latin typeface="__Inter_d65c78"/>
              </a:rPr>
              <a:t>: Write the necessary software routines to read from and write to the DRAM and to communicate with peripheral devices through the 8255.</a:t>
            </a:r>
          </a:p>
          <a:p>
            <a:endParaRPr lang="en-IN" dirty="0"/>
          </a:p>
        </p:txBody>
      </p:sp>
    </p:spTree>
    <p:extLst>
      <p:ext uri="{BB962C8B-B14F-4D97-AF65-F5344CB8AC3E}">
        <p14:creationId xmlns:p14="http://schemas.microsoft.com/office/powerpoint/2010/main" val="3626698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78049-43B3-215B-CEE9-75AF9411BF98}"/>
              </a:ext>
            </a:extLst>
          </p:cNvPr>
          <p:cNvSpPr>
            <a:spLocks noGrp="1"/>
          </p:cNvSpPr>
          <p:nvPr>
            <p:ph type="title"/>
          </p:nvPr>
        </p:nvSpPr>
        <p:spPr/>
        <p:txBody>
          <a:bodyPr/>
          <a:lstStyle/>
          <a:p>
            <a:r>
              <a:rPr lang="en-IN" b="1" i="0" dirty="0">
                <a:effectLst/>
                <a:latin typeface="palatino linotype" panose="02040502050505030304" pitchFamily="18" charset="0"/>
              </a:rPr>
              <a:t>Interfacing of Stepper Motor</a:t>
            </a:r>
            <a:endParaRPr lang="en-IN" dirty="0"/>
          </a:p>
        </p:txBody>
      </p:sp>
      <p:sp>
        <p:nvSpPr>
          <p:cNvPr id="5" name="Text Placeholder 4">
            <a:extLst>
              <a:ext uri="{FF2B5EF4-FFF2-40B4-BE49-F238E27FC236}">
                <a16:creationId xmlns:a16="http://schemas.microsoft.com/office/drawing/2014/main" id="{CA77E8AF-0941-DA9E-BF9A-65666299825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62694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86AD-3AE9-EAD9-1A94-0CE92B95A8D3}"/>
              </a:ext>
            </a:extLst>
          </p:cNvPr>
          <p:cNvSpPr>
            <a:spLocks noGrp="1"/>
          </p:cNvSpPr>
          <p:nvPr>
            <p:ph type="title"/>
          </p:nvPr>
        </p:nvSpPr>
        <p:spPr/>
        <p:txBody>
          <a:bodyPr/>
          <a:lstStyle/>
          <a:p>
            <a:r>
              <a:rPr lang="en-IN" dirty="0"/>
              <a:t>Stepper Motor</a:t>
            </a:r>
          </a:p>
        </p:txBody>
      </p:sp>
      <p:sp>
        <p:nvSpPr>
          <p:cNvPr id="3" name="Content Placeholder 2">
            <a:extLst>
              <a:ext uri="{FF2B5EF4-FFF2-40B4-BE49-F238E27FC236}">
                <a16:creationId xmlns:a16="http://schemas.microsoft.com/office/drawing/2014/main" id="{111D8C31-EF36-C0D3-C281-CE64E754C233}"/>
              </a:ext>
            </a:extLst>
          </p:cNvPr>
          <p:cNvSpPr>
            <a:spLocks noGrp="1"/>
          </p:cNvSpPr>
          <p:nvPr>
            <p:ph idx="1"/>
          </p:nvPr>
        </p:nvSpPr>
        <p:spPr/>
        <p:txBody>
          <a:bodyPr>
            <a:normAutofit/>
          </a:bodyPr>
          <a:lstStyle/>
          <a:p>
            <a:pPr algn="l"/>
            <a:r>
              <a:rPr lang="en-US" b="0" i="0" dirty="0">
                <a:solidFill>
                  <a:srgbClr val="646F79"/>
                </a:solidFill>
                <a:effectLst/>
                <a:latin typeface="acumin-pro"/>
              </a:rPr>
              <a:t>A stepper motor, also known as step motor or stepping motor, is a brushless DC electric motor that converts digital pulses into mechanical shaft rotation incrementally (around 1.8 degrees for a typical stepper) rather than continuously rotating as DC motors do. </a:t>
            </a:r>
          </a:p>
          <a:p>
            <a:pPr algn="l"/>
            <a:r>
              <a:rPr lang="en-US" b="0" i="0" dirty="0">
                <a:solidFill>
                  <a:srgbClr val="646F79"/>
                </a:solidFill>
                <a:effectLst/>
                <a:latin typeface="acumin-pro"/>
              </a:rPr>
              <a:t>The stepper motor works on the principle of electromagnetic induction, where a rotating magnetic field is used to turn the motor's shaft incrementally. </a:t>
            </a:r>
          </a:p>
          <a:p>
            <a:pPr algn="l"/>
            <a:r>
              <a:rPr lang="en-US" b="0" i="0" dirty="0">
                <a:solidFill>
                  <a:srgbClr val="646F79"/>
                </a:solidFill>
                <a:effectLst/>
                <a:latin typeface="acumin-pro"/>
              </a:rPr>
              <a:t>It is one of the most commonly used motion control components in industrial systems due to its simplicity of operation, accuracy and smooth movement. </a:t>
            </a:r>
          </a:p>
        </p:txBody>
      </p:sp>
    </p:spTree>
    <p:extLst>
      <p:ext uri="{BB962C8B-B14F-4D97-AF65-F5344CB8AC3E}">
        <p14:creationId xmlns:p14="http://schemas.microsoft.com/office/powerpoint/2010/main" val="1845885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B0E6-CA53-E9C4-EF22-8A8AE6645A98}"/>
              </a:ext>
            </a:extLst>
          </p:cNvPr>
          <p:cNvSpPr>
            <a:spLocks noGrp="1"/>
          </p:cNvSpPr>
          <p:nvPr>
            <p:ph type="title"/>
          </p:nvPr>
        </p:nvSpPr>
        <p:spPr/>
        <p:txBody>
          <a:bodyPr/>
          <a:lstStyle/>
          <a:p>
            <a:r>
              <a:rPr lang="en-IN" b="1" i="0" dirty="0">
                <a:solidFill>
                  <a:srgbClr val="000000"/>
                </a:solidFill>
                <a:effectLst/>
                <a:latin typeface="acumin-pro"/>
              </a:rPr>
              <a:t>What Is Stepper Motor?</a:t>
            </a:r>
            <a:endParaRPr lang="en-IN" dirty="0"/>
          </a:p>
        </p:txBody>
      </p:sp>
      <p:sp>
        <p:nvSpPr>
          <p:cNvPr id="3" name="Content Placeholder 2">
            <a:extLst>
              <a:ext uri="{FF2B5EF4-FFF2-40B4-BE49-F238E27FC236}">
                <a16:creationId xmlns:a16="http://schemas.microsoft.com/office/drawing/2014/main" id="{C53A3968-C239-B492-16B6-7C287A62B425}"/>
              </a:ext>
            </a:extLst>
          </p:cNvPr>
          <p:cNvSpPr>
            <a:spLocks noGrp="1"/>
          </p:cNvSpPr>
          <p:nvPr>
            <p:ph idx="1"/>
          </p:nvPr>
        </p:nvSpPr>
        <p:spPr/>
        <p:txBody>
          <a:bodyPr>
            <a:normAutofit fontScale="85000" lnSpcReduction="20000"/>
          </a:bodyPr>
          <a:lstStyle/>
          <a:p>
            <a:pPr algn="l"/>
            <a:r>
              <a:rPr lang="en-US" b="0" i="0" dirty="0">
                <a:solidFill>
                  <a:srgbClr val="646F79"/>
                </a:solidFill>
                <a:effectLst/>
                <a:latin typeface="acumin-pro"/>
              </a:rPr>
              <a:t>A stepper motor is essentially a synchronous motor that divides a full rotation into a number of equal steps (around 200 steps). It is an electromechanical device which converts digital pulses into mechanical shaft rotation. </a:t>
            </a:r>
          </a:p>
          <a:p>
            <a:pPr algn="l"/>
            <a:r>
              <a:rPr lang="en-US" b="1" i="0" dirty="0">
                <a:solidFill>
                  <a:srgbClr val="646F79"/>
                </a:solidFill>
                <a:effectLst/>
                <a:latin typeface="acumin-pro"/>
              </a:rPr>
              <a:t>Some key aspects of a stepper motor include:</a:t>
            </a:r>
            <a:endParaRPr lang="en-US" b="0" i="0" dirty="0">
              <a:solidFill>
                <a:srgbClr val="646F79"/>
              </a:solidFill>
              <a:effectLst/>
              <a:latin typeface="acumin-pro"/>
            </a:endParaRPr>
          </a:p>
          <a:p>
            <a:pPr lvl="1"/>
            <a:r>
              <a:rPr lang="en-US" b="0" i="0" dirty="0">
                <a:solidFill>
                  <a:srgbClr val="646F79"/>
                </a:solidFill>
                <a:effectLst/>
                <a:latin typeface="acumin-pro"/>
              </a:rPr>
              <a:t>It has a rotor with permanent magnets and a stator that contains winding. The winding is divided into phases (often two or more).</a:t>
            </a:r>
          </a:p>
          <a:p>
            <a:pPr lvl="1"/>
            <a:r>
              <a:rPr lang="en-US" b="0" i="0" dirty="0">
                <a:solidFill>
                  <a:srgbClr val="646F79"/>
                </a:solidFill>
                <a:effectLst/>
                <a:latin typeface="acumin-pro"/>
              </a:rPr>
              <a:t>Each step is caused by the energizing of the motor's stator winding in a particular sequence. The rotor aligns itself to the nearest stator pole.</a:t>
            </a:r>
          </a:p>
          <a:p>
            <a:pPr lvl="1"/>
            <a:r>
              <a:rPr lang="en-US" b="0" i="0" dirty="0">
                <a:solidFill>
                  <a:srgbClr val="646F79"/>
                </a:solidFill>
                <a:effectLst/>
                <a:latin typeface="acumin-pro"/>
              </a:rPr>
              <a:t>Step angle is defined as the angular rotation produced per pulse applied to the motor. A typical step angle is 1.8 degrees.</a:t>
            </a:r>
          </a:p>
          <a:p>
            <a:pPr lvl="1"/>
            <a:r>
              <a:rPr lang="en-US" b="0" i="0" dirty="0">
                <a:solidFill>
                  <a:srgbClr val="646F79"/>
                </a:solidFill>
                <a:effectLst/>
                <a:latin typeface="acumin-pro"/>
              </a:rPr>
              <a:t>Speed and distance covered by the motor are directly proportional to the rate at which pulses are applied.</a:t>
            </a:r>
          </a:p>
          <a:p>
            <a:pPr lvl="1"/>
            <a:r>
              <a:rPr lang="en-US" b="0" i="0" dirty="0">
                <a:solidFill>
                  <a:srgbClr val="646F79"/>
                </a:solidFill>
                <a:effectLst/>
                <a:latin typeface="acumin-pro"/>
              </a:rPr>
              <a:t>They are available in different NEMA frame sizes denoted by their frame diameter in inches like NEMA 17, 23, 24 etc.</a:t>
            </a:r>
          </a:p>
          <a:p>
            <a:pPr lvl="1"/>
            <a:r>
              <a:rPr lang="en-US" b="0" i="0" dirty="0">
                <a:solidFill>
                  <a:srgbClr val="646F79"/>
                </a:solidFill>
                <a:effectLst/>
                <a:latin typeface="acumin-pro"/>
              </a:rPr>
              <a:t>Stepper motors can hold their position without power, which makes them suitable for open-loop control applications like CNC machines.</a:t>
            </a:r>
          </a:p>
          <a:p>
            <a:endParaRPr lang="en-IN" dirty="0"/>
          </a:p>
        </p:txBody>
      </p:sp>
    </p:spTree>
    <p:extLst>
      <p:ext uri="{BB962C8B-B14F-4D97-AF65-F5344CB8AC3E}">
        <p14:creationId xmlns:p14="http://schemas.microsoft.com/office/powerpoint/2010/main" val="1336634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7E29-4241-7036-369E-ECDCD8EF03B2}"/>
              </a:ext>
            </a:extLst>
          </p:cNvPr>
          <p:cNvSpPr>
            <a:spLocks noGrp="1"/>
          </p:cNvSpPr>
          <p:nvPr>
            <p:ph type="title"/>
          </p:nvPr>
        </p:nvSpPr>
        <p:spPr/>
        <p:txBody>
          <a:bodyPr/>
          <a:lstStyle/>
          <a:p>
            <a:r>
              <a:rPr lang="en-US" b="1" i="0" dirty="0">
                <a:solidFill>
                  <a:srgbClr val="000000"/>
                </a:solidFill>
                <a:effectLst/>
                <a:latin typeface="acumin-pro"/>
              </a:rPr>
              <a:t>Working Principle Of Stepper Motor</a:t>
            </a:r>
            <a:endParaRPr lang="en-IN" dirty="0"/>
          </a:p>
        </p:txBody>
      </p:sp>
      <p:sp>
        <p:nvSpPr>
          <p:cNvPr id="3" name="Content Placeholder 2">
            <a:extLst>
              <a:ext uri="{FF2B5EF4-FFF2-40B4-BE49-F238E27FC236}">
                <a16:creationId xmlns:a16="http://schemas.microsoft.com/office/drawing/2014/main" id="{42D67E13-0EB4-0032-70A1-96E7D415ADC2}"/>
              </a:ext>
            </a:extLst>
          </p:cNvPr>
          <p:cNvSpPr>
            <a:spLocks noGrp="1"/>
          </p:cNvSpPr>
          <p:nvPr>
            <p:ph idx="1"/>
          </p:nvPr>
        </p:nvSpPr>
        <p:spPr/>
        <p:txBody>
          <a:bodyPr>
            <a:normAutofit fontScale="70000" lnSpcReduction="20000"/>
          </a:bodyPr>
          <a:lstStyle/>
          <a:p>
            <a:pPr marL="0" indent="0" algn="l">
              <a:buNone/>
            </a:pPr>
            <a:r>
              <a:rPr lang="en-US" b="1" i="0" dirty="0">
                <a:effectLst/>
                <a:latin typeface="acumin-pro"/>
              </a:rPr>
              <a:t>The basic working principle of a stepper motor can be explained as follows:</a:t>
            </a:r>
            <a:endParaRPr lang="en-US" b="0" i="0" dirty="0">
              <a:effectLst/>
              <a:latin typeface="acumin-pro"/>
            </a:endParaRPr>
          </a:p>
          <a:p>
            <a:pPr algn="l">
              <a:buFont typeface="Arial" panose="020B0604020202020204" pitchFamily="34" charset="0"/>
              <a:buChar char="•"/>
            </a:pPr>
            <a:r>
              <a:rPr lang="en-US" b="0" i="0" dirty="0">
                <a:effectLst/>
                <a:latin typeface="acumin-pro"/>
              </a:rPr>
              <a:t>It consists of a stator (stationary outer cylinder) and a rotor (inner cylinder attached to the shaft).</a:t>
            </a:r>
          </a:p>
          <a:p>
            <a:pPr algn="l">
              <a:buFont typeface="Arial" panose="020B0604020202020204" pitchFamily="34" charset="0"/>
              <a:buChar char="•"/>
            </a:pPr>
            <a:r>
              <a:rPr lang="en-US" b="0" i="0" dirty="0">
                <a:effectLst/>
                <a:latin typeface="acumin-pro"/>
              </a:rPr>
              <a:t>The stator contains electromagnets which are organized into groups known as "phases". The most common types have two or four phases.</a:t>
            </a:r>
          </a:p>
          <a:p>
            <a:pPr algn="l">
              <a:buFont typeface="Arial" panose="020B0604020202020204" pitchFamily="34" charset="0"/>
              <a:buChar char="•"/>
            </a:pPr>
            <a:r>
              <a:rPr lang="en-US" b="0" i="0" dirty="0">
                <a:effectLst/>
                <a:latin typeface="acumin-pro"/>
              </a:rPr>
              <a:t>The rotor contains permanent magnets or pole pieces. It is attached to the motor shaft which extends outside for connection to a device.</a:t>
            </a:r>
          </a:p>
          <a:p>
            <a:pPr algn="l">
              <a:buFont typeface="Arial" panose="020B0604020202020204" pitchFamily="34" charset="0"/>
              <a:buChar char="•"/>
            </a:pPr>
            <a:r>
              <a:rPr lang="en-US" b="0" i="0" dirty="0">
                <a:effectLst/>
                <a:latin typeface="acumin-pro"/>
              </a:rPr>
              <a:t>When one phase is energized, it rotates the rotor slightly in one direction. As soon as the first phase is energized, the second one is powered to continue the motion.</a:t>
            </a:r>
          </a:p>
          <a:p>
            <a:pPr algn="l">
              <a:buFont typeface="Arial" panose="020B0604020202020204" pitchFamily="34" charset="0"/>
              <a:buChar char="•"/>
            </a:pPr>
            <a:r>
              <a:rPr lang="en-US" b="0" i="0" dirty="0">
                <a:effectLst/>
                <a:latin typeface="acumin-pro"/>
              </a:rPr>
              <a:t>Repeating the process of energizing the phases in sequence causes the rotor to rotate in steps.</a:t>
            </a:r>
          </a:p>
          <a:p>
            <a:pPr algn="l">
              <a:buFont typeface="Arial" panose="020B0604020202020204" pitchFamily="34" charset="0"/>
              <a:buChar char="•"/>
            </a:pPr>
            <a:r>
              <a:rPr lang="en-US" b="0" i="0" dirty="0">
                <a:effectLst/>
                <a:latin typeface="acumin-pro"/>
              </a:rPr>
              <a:t>By controlling the sequence of energizing the electromagnets, the direction of rotation can be controlled.</a:t>
            </a:r>
          </a:p>
          <a:p>
            <a:pPr algn="l">
              <a:buFont typeface="Arial" panose="020B0604020202020204" pitchFamily="34" charset="0"/>
              <a:buChar char="•"/>
            </a:pPr>
            <a:r>
              <a:rPr lang="en-US" b="0" i="0" dirty="0">
                <a:effectLst/>
                <a:latin typeface="acumin-pro"/>
              </a:rPr>
              <a:t>Varying the number of steps per pulse gives finer position resolution. Higher number of steps per pulse means smaller angular rotation per step.</a:t>
            </a:r>
          </a:p>
        </p:txBody>
      </p:sp>
    </p:spTree>
    <p:extLst>
      <p:ext uri="{BB962C8B-B14F-4D97-AF65-F5344CB8AC3E}">
        <p14:creationId xmlns:p14="http://schemas.microsoft.com/office/powerpoint/2010/main" val="2299507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6B6F-DFDC-A4CA-632D-B88ACBA88D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54E139F-AF85-023A-6E44-210737ED0724}"/>
              </a:ext>
            </a:extLst>
          </p:cNvPr>
          <p:cNvPicPr>
            <a:picLocks noGrp="1" noChangeAspect="1"/>
          </p:cNvPicPr>
          <p:nvPr>
            <p:ph idx="1"/>
          </p:nvPr>
        </p:nvPicPr>
        <p:blipFill rotWithShape="1">
          <a:blip r:embed="rId2"/>
          <a:srcRect t="5947"/>
          <a:stretch/>
        </p:blipFill>
        <p:spPr>
          <a:xfrm>
            <a:off x="4531730" y="1099594"/>
            <a:ext cx="6822070" cy="5191739"/>
          </a:xfrm>
          <a:prstGeom prst="rect">
            <a:avLst/>
          </a:prstGeom>
        </p:spPr>
      </p:pic>
      <p:sp>
        <p:nvSpPr>
          <p:cNvPr id="7" name="TextBox 6">
            <a:extLst>
              <a:ext uri="{FF2B5EF4-FFF2-40B4-BE49-F238E27FC236}">
                <a16:creationId xmlns:a16="http://schemas.microsoft.com/office/drawing/2014/main" id="{E461F70B-3561-0A14-DFF0-53074BD564C8}"/>
              </a:ext>
            </a:extLst>
          </p:cNvPr>
          <p:cNvSpPr txBox="1"/>
          <p:nvPr/>
        </p:nvSpPr>
        <p:spPr>
          <a:xfrm>
            <a:off x="838200" y="2021501"/>
            <a:ext cx="3178215" cy="2031325"/>
          </a:xfrm>
          <a:prstGeom prst="rect">
            <a:avLst/>
          </a:prstGeom>
          <a:noFill/>
        </p:spPr>
        <p:txBody>
          <a:bodyPr wrap="square">
            <a:spAutoFit/>
          </a:bodyPr>
          <a:lstStyle/>
          <a:p>
            <a:r>
              <a:rPr lang="en-US" b="0" i="0" dirty="0">
                <a:effectLst/>
                <a:latin typeface="acumin-pro"/>
              </a:rPr>
              <a:t>A stepper motor converts digital pulses into mechanical rotation incrementally by energizing its electromagnetic stator coils in a sequence. This makes it suitable for open-loop precision motion control applications.</a:t>
            </a:r>
            <a:endParaRPr lang="en-IN" dirty="0"/>
          </a:p>
        </p:txBody>
      </p:sp>
    </p:spTree>
    <p:extLst>
      <p:ext uri="{BB962C8B-B14F-4D97-AF65-F5344CB8AC3E}">
        <p14:creationId xmlns:p14="http://schemas.microsoft.com/office/powerpoint/2010/main" val="1872890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30A7-38CD-B06C-0957-47D60C9BC877}"/>
              </a:ext>
            </a:extLst>
          </p:cNvPr>
          <p:cNvSpPr>
            <a:spLocks noGrp="1"/>
          </p:cNvSpPr>
          <p:nvPr>
            <p:ph type="title"/>
          </p:nvPr>
        </p:nvSpPr>
        <p:spPr/>
        <p:txBody>
          <a:bodyPr/>
          <a:lstStyle/>
          <a:p>
            <a:r>
              <a:rPr lang="en-US" b="1" i="0" dirty="0">
                <a:solidFill>
                  <a:srgbClr val="000000"/>
                </a:solidFill>
                <a:effectLst/>
                <a:latin typeface="acumin-pro"/>
              </a:rPr>
              <a:t>Step Angle in Stepper Motor</a:t>
            </a:r>
            <a:endParaRPr lang="en-IN" dirty="0"/>
          </a:p>
        </p:txBody>
      </p:sp>
      <p:sp>
        <p:nvSpPr>
          <p:cNvPr id="3" name="Content Placeholder 2">
            <a:extLst>
              <a:ext uri="{FF2B5EF4-FFF2-40B4-BE49-F238E27FC236}">
                <a16:creationId xmlns:a16="http://schemas.microsoft.com/office/drawing/2014/main" id="{93010BDB-DE1F-B9FA-4C85-3B17BBCF19DB}"/>
              </a:ext>
            </a:extLst>
          </p:cNvPr>
          <p:cNvSpPr>
            <a:spLocks noGrp="1"/>
          </p:cNvSpPr>
          <p:nvPr>
            <p:ph idx="1"/>
          </p:nvPr>
        </p:nvSpPr>
        <p:spPr/>
        <p:txBody>
          <a:bodyPr/>
          <a:lstStyle/>
          <a:p>
            <a:r>
              <a:rPr lang="en-US" b="0" i="0" dirty="0">
                <a:solidFill>
                  <a:srgbClr val="646F79"/>
                </a:solidFill>
                <a:effectLst/>
                <a:latin typeface="acumin-pro"/>
              </a:rPr>
              <a:t>Step angle is defined as the angular rotation produced by the stepper motor per pulse given as input. A standard step angle varies between 1.8° to 0.9°. Smaller the step angle, better the positional accuracy and higher the number of steps per revolution.</a:t>
            </a:r>
          </a:p>
          <a:p>
            <a:r>
              <a:rPr lang="en-US" b="0" i="0" dirty="0">
                <a:solidFill>
                  <a:srgbClr val="646F79"/>
                </a:solidFill>
                <a:effectLst/>
                <a:latin typeface="acumin-pro"/>
              </a:rPr>
              <a:t>Common step angles of 1.8° gives a resolution of 200 steps/revolution while 0.9° gives 400 steps/revolution. </a:t>
            </a:r>
            <a:r>
              <a:rPr lang="en-US" b="0" i="0" dirty="0" err="1">
                <a:solidFill>
                  <a:srgbClr val="646F79"/>
                </a:solidFill>
                <a:effectLst/>
                <a:latin typeface="acumin-pro"/>
              </a:rPr>
              <a:t>Microstepping</a:t>
            </a:r>
            <a:r>
              <a:rPr lang="en-US" b="0" i="0" dirty="0">
                <a:solidFill>
                  <a:srgbClr val="646F79"/>
                </a:solidFill>
                <a:effectLst/>
                <a:latin typeface="acumin-pro"/>
              </a:rPr>
              <a:t> techniques can produce step angles less than 1° for high precision applications.</a:t>
            </a:r>
            <a:endParaRPr lang="en-IN" dirty="0"/>
          </a:p>
        </p:txBody>
      </p:sp>
      <p:pic>
        <p:nvPicPr>
          <p:cNvPr id="5124" name="Picture 4">
            <a:extLst>
              <a:ext uri="{FF2B5EF4-FFF2-40B4-BE49-F238E27FC236}">
                <a16:creationId xmlns:a16="http://schemas.microsoft.com/office/drawing/2014/main" id="{5A29E25B-31B8-F982-3572-838D767BC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733" y="4687023"/>
            <a:ext cx="8556533" cy="162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35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ACE5-927D-7E0C-4EF7-5E43B6D6D2C0}"/>
              </a:ext>
            </a:extLst>
          </p:cNvPr>
          <p:cNvSpPr>
            <a:spLocks noGrp="1"/>
          </p:cNvSpPr>
          <p:nvPr>
            <p:ph type="title"/>
          </p:nvPr>
        </p:nvSpPr>
        <p:spPr/>
        <p:txBody>
          <a:bodyPr/>
          <a:lstStyle/>
          <a:p>
            <a:r>
              <a:rPr lang="en-IN" dirty="0"/>
              <a:t>Step Angle </a:t>
            </a:r>
          </a:p>
        </p:txBody>
      </p:sp>
      <p:sp>
        <p:nvSpPr>
          <p:cNvPr id="3" name="Content Placeholder 2">
            <a:extLst>
              <a:ext uri="{FF2B5EF4-FFF2-40B4-BE49-F238E27FC236}">
                <a16:creationId xmlns:a16="http://schemas.microsoft.com/office/drawing/2014/main" id="{608F7628-C630-8D25-1A75-16FEEE4F2332}"/>
              </a:ext>
            </a:extLst>
          </p:cNvPr>
          <p:cNvSpPr>
            <a:spLocks noGrp="1"/>
          </p:cNvSpPr>
          <p:nvPr>
            <p:ph idx="1"/>
          </p:nvPr>
        </p:nvSpPr>
        <p:spPr/>
        <p:txBody>
          <a:bodyPr/>
          <a:lstStyle/>
          <a:p>
            <a:r>
              <a:rPr lang="en-US" b="0" i="0" dirty="0">
                <a:effectLst/>
                <a:latin typeface="palatino linotype" panose="02040502050505030304" pitchFamily="18" charset="0"/>
              </a:rPr>
              <a:t>The number of steps required to complete one full rotation depends on the step angle of the stepper motor. The step angle can vary from 0.72 degrees to 15 degrees per step. Depending on that 500 to 24 steps may be required to complete one rotation. In position control applications the selection on motor should be based on the minimum degree of rotation that is required per step.</a:t>
            </a:r>
            <a:endParaRPr lang="en-IN" dirty="0"/>
          </a:p>
        </p:txBody>
      </p:sp>
    </p:spTree>
    <p:extLst>
      <p:ext uri="{BB962C8B-B14F-4D97-AF65-F5344CB8AC3E}">
        <p14:creationId xmlns:p14="http://schemas.microsoft.com/office/powerpoint/2010/main" val="121574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Tree>
    <p:extLst>
      <p:ext uri="{BB962C8B-B14F-4D97-AF65-F5344CB8AC3E}">
        <p14:creationId xmlns:p14="http://schemas.microsoft.com/office/powerpoint/2010/main" val="2561030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F986-DD55-C94E-5DEA-6C40F5989458}"/>
              </a:ext>
            </a:extLst>
          </p:cNvPr>
          <p:cNvSpPr>
            <a:spLocks noGrp="1"/>
          </p:cNvSpPr>
          <p:nvPr>
            <p:ph type="title"/>
          </p:nvPr>
        </p:nvSpPr>
        <p:spPr/>
        <p:txBody>
          <a:bodyPr/>
          <a:lstStyle/>
          <a:p>
            <a:r>
              <a:rPr lang="en-IN" dirty="0"/>
              <a:t>Types </a:t>
            </a:r>
          </a:p>
        </p:txBody>
      </p:sp>
      <p:sp>
        <p:nvSpPr>
          <p:cNvPr id="3" name="Content Placeholder 2">
            <a:extLst>
              <a:ext uri="{FF2B5EF4-FFF2-40B4-BE49-F238E27FC236}">
                <a16:creationId xmlns:a16="http://schemas.microsoft.com/office/drawing/2014/main" id="{6CE10AA3-764D-C368-6BA5-4EAB84A5DA10}"/>
              </a:ext>
            </a:extLst>
          </p:cNvPr>
          <p:cNvSpPr>
            <a:spLocks noGrp="1"/>
          </p:cNvSpPr>
          <p:nvPr>
            <p:ph idx="1"/>
          </p:nvPr>
        </p:nvSpPr>
        <p:spPr/>
        <p:txBody>
          <a:bodyPr/>
          <a:lstStyle/>
          <a:p>
            <a:endParaRPr lang="en-IN" dirty="0"/>
          </a:p>
        </p:txBody>
      </p:sp>
      <p:pic>
        <p:nvPicPr>
          <p:cNvPr id="6146" name="Picture 2" descr="Block Diagram of types of stepper motor">
            <a:extLst>
              <a:ext uri="{FF2B5EF4-FFF2-40B4-BE49-F238E27FC236}">
                <a16:creationId xmlns:a16="http://schemas.microsoft.com/office/drawing/2014/main" id="{16C7FE8F-77C7-5963-7B5B-95A23C3133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59"/>
          <a:stretch/>
        </p:blipFill>
        <p:spPr bwMode="auto">
          <a:xfrm>
            <a:off x="2864796" y="1144527"/>
            <a:ext cx="81378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001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D9CE-6F52-C3FF-E5F5-3653AE563B0E}"/>
              </a:ext>
            </a:extLst>
          </p:cNvPr>
          <p:cNvSpPr>
            <a:spLocks noGrp="1"/>
          </p:cNvSpPr>
          <p:nvPr>
            <p:ph type="title"/>
          </p:nvPr>
        </p:nvSpPr>
        <p:spPr/>
        <p:txBody>
          <a:bodyPr/>
          <a:lstStyle/>
          <a:p>
            <a:r>
              <a:rPr lang="en-IN" dirty="0"/>
              <a:t>Stepper Motor</a:t>
            </a:r>
          </a:p>
        </p:txBody>
      </p:sp>
      <p:sp>
        <p:nvSpPr>
          <p:cNvPr id="3" name="Content Placeholder 2">
            <a:extLst>
              <a:ext uri="{FF2B5EF4-FFF2-40B4-BE49-F238E27FC236}">
                <a16:creationId xmlns:a16="http://schemas.microsoft.com/office/drawing/2014/main" id="{89652C54-2D56-F64B-281B-3A3068C212B5}"/>
              </a:ext>
            </a:extLst>
          </p:cNvPr>
          <p:cNvSpPr>
            <a:spLocks noGrp="1"/>
          </p:cNvSpPr>
          <p:nvPr>
            <p:ph idx="1"/>
          </p:nvPr>
        </p:nvSpPr>
        <p:spPr/>
        <p:txBody>
          <a:bodyPr>
            <a:normAutofit/>
          </a:bodyPr>
          <a:lstStyle/>
          <a:p>
            <a:r>
              <a:rPr lang="en-US" sz="2400" b="0" i="0" dirty="0">
                <a:effectLst/>
                <a:latin typeface="palatino linotype" panose="02040502050505030304" pitchFamily="18" charset="0"/>
              </a:rPr>
              <a:t>A </a:t>
            </a:r>
            <a:r>
              <a:rPr lang="en-US" sz="2400" b="0" i="0" u="none" strike="noStrike" dirty="0">
                <a:solidFill>
                  <a:srgbClr val="BE9E5F"/>
                </a:solidFill>
                <a:effectLst/>
                <a:latin typeface="palatino linotype" panose="02040502050505030304" pitchFamily="18" charset="0"/>
                <a:hlinkClick r:id="rId2"/>
              </a:rPr>
              <a:t>stepper motor</a:t>
            </a:r>
            <a:r>
              <a:rPr lang="en-US" sz="2400" b="0" i="0" dirty="0">
                <a:effectLst/>
                <a:latin typeface="palatino linotype" panose="02040502050505030304" pitchFamily="18" charset="0"/>
              </a:rPr>
              <a:t> is a type of </a:t>
            </a:r>
            <a:r>
              <a:rPr lang="en-US" sz="2400" b="0" i="0" u="none" strike="noStrike" dirty="0">
                <a:solidFill>
                  <a:srgbClr val="BE9E5F"/>
                </a:solidFill>
                <a:effectLst/>
                <a:latin typeface="palatino linotype" panose="02040502050505030304" pitchFamily="18" charset="0"/>
                <a:hlinkClick r:id="rId3"/>
              </a:rPr>
              <a:t>DC motor</a:t>
            </a:r>
            <a:r>
              <a:rPr lang="en-US" sz="2400" b="0" i="0" dirty="0">
                <a:effectLst/>
                <a:latin typeface="palatino linotype" panose="02040502050505030304" pitchFamily="18" charset="0"/>
              </a:rPr>
              <a:t> that moves in precise steps. The rotation speed depends on the rate of electrical signals applied, and the direction of rotation is controlled by the pattern of pulses.</a:t>
            </a:r>
            <a:endParaRPr lang="en-US" sz="2400" dirty="0"/>
          </a:p>
          <a:p>
            <a:r>
              <a:rPr lang="en-US" sz="2400" b="0" i="0" dirty="0">
                <a:effectLst/>
                <a:latin typeface="palatino linotype" panose="02040502050505030304" pitchFamily="18" charset="0"/>
              </a:rPr>
              <a:t>A </a:t>
            </a:r>
            <a:r>
              <a:rPr lang="en-US" sz="2400" b="1" i="0" dirty="0">
                <a:effectLst/>
                <a:latin typeface="palatino linotype" panose="02040502050505030304" pitchFamily="18" charset="0"/>
              </a:rPr>
              <a:t>stepper motor</a:t>
            </a:r>
            <a:r>
              <a:rPr lang="en-US" sz="2400" b="0" i="0" dirty="0">
                <a:effectLst/>
                <a:latin typeface="palatino linotype" panose="02040502050505030304" pitchFamily="18" charset="0"/>
              </a:rPr>
              <a:t> is made up of a rotor, which is normally a permanent magnet and it is, as the name suggests the rotating component of the motor. A stator is another part which is in the form of winding. </a:t>
            </a:r>
          </a:p>
        </p:txBody>
      </p:sp>
      <p:pic>
        <p:nvPicPr>
          <p:cNvPr id="7170" name="Picture 2" descr="stepper motor">
            <a:extLst>
              <a:ext uri="{FF2B5EF4-FFF2-40B4-BE49-F238E27FC236}">
                <a16:creationId xmlns:a16="http://schemas.microsoft.com/office/drawing/2014/main" id="{EC40AA8D-16F1-7C7F-F646-FD7B77F18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530" y="4179305"/>
            <a:ext cx="2266950" cy="2505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5811CF-1BFC-7654-B0A5-F80E3297E0B8}"/>
              </a:ext>
            </a:extLst>
          </p:cNvPr>
          <p:cNvSpPr txBox="1"/>
          <p:nvPr/>
        </p:nvSpPr>
        <p:spPr>
          <a:xfrm>
            <a:off x="768750" y="4035802"/>
            <a:ext cx="6094070"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palatino linotype" panose="02040502050505030304" pitchFamily="18" charset="0"/>
              </a:rPr>
              <a:t>In the diagram, the center is the rotor which is surrounded by the stator winding. This is called as four phase winding.</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183050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81BE-DB01-0EBD-7BCA-83785C5CB2D4}"/>
              </a:ext>
            </a:extLst>
          </p:cNvPr>
          <p:cNvSpPr>
            <a:spLocks noGrp="1"/>
          </p:cNvSpPr>
          <p:nvPr>
            <p:ph type="title"/>
          </p:nvPr>
        </p:nvSpPr>
        <p:spPr/>
        <p:txBody>
          <a:bodyPr/>
          <a:lstStyle/>
          <a:p>
            <a:r>
              <a:rPr lang="en-IN" b="1" i="0" dirty="0">
                <a:effectLst/>
                <a:latin typeface="palatino linotype" panose="02040502050505030304" pitchFamily="18" charset="0"/>
              </a:rPr>
              <a:t>Stepping Sequence</a:t>
            </a:r>
            <a:endParaRPr lang="en-IN" dirty="0"/>
          </a:p>
        </p:txBody>
      </p:sp>
      <p:sp>
        <p:nvSpPr>
          <p:cNvPr id="3" name="Content Placeholder 2">
            <a:extLst>
              <a:ext uri="{FF2B5EF4-FFF2-40B4-BE49-F238E27FC236}">
                <a16:creationId xmlns:a16="http://schemas.microsoft.com/office/drawing/2014/main" id="{4C70C151-0466-61A4-B27C-AD2B147A9929}"/>
              </a:ext>
            </a:extLst>
          </p:cNvPr>
          <p:cNvSpPr>
            <a:spLocks noGrp="1"/>
          </p:cNvSpPr>
          <p:nvPr>
            <p:ph idx="1"/>
          </p:nvPr>
        </p:nvSpPr>
        <p:spPr/>
        <p:txBody>
          <a:bodyPr/>
          <a:lstStyle/>
          <a:p>
            <a:r>
              <a:rPr lang="en-US" b="0" i="0" dirty="0">
                <a:effectLst/>
                <a:latin typeface="palatino linotype" panose="02040502050505030304" pitchFamily="18" charset="0"/>
              </a:rPr>
              <a:t>In order to get correct motion of the motor, a stepping sequence has to be followed. This stepping sequence gives the </a:t>
            </a:r>
            <a:r>
              <a:rPr lang="en-US" b="0" i="0" u="none" strike="noStrike" dirty="0">
                <a:solidFill>
                  <a:srgbClr val="BE9E5F"/>
                </a:solidFill>
                <a:effectLst/>
                <a:latin typeface="palatino linotype" panose="02040502050505030304" pitchFamily="18" charset="0"/>
                <a:hlinkClick r:id="rId2" tooltip="Voltage or Electric Potential Difference"/>
              </a:rPr>
              <a:t>voltage</a:t>
            </a:r>
            <a:r>
              <a:rPr lang="en-US" b="0" i="0" dirty="0">
                <a:effectLst/>
                <a:latin typeface="palatino linotype" panose="02040502050505030304" pitchFamily="18" charset="0"/>
              </a:rPr>
              <a:t> that must be applied to the stator phase. Normally a 4 step sequence is followed.</a:t>
            </a:r>
            <a:br>
              <a:rPr lang="en-US" dirty="0"/>
            </a:br>
            <a:endParaRPr lang="en-US" dirty="0"/>
          </a:p>
          <a:p>
            <a:r>
              <a:rPr lang="en-US" b="0" i="0" dirty="0">
                <a:effectLst/>
                <a:latin typeface="palatino linotype" panose="02040502050505030304" pitchFamily="18" charset="0"/>
              </a:rPr>
              <a:t>When the sequence is followed from step 1 to 4, we get a clock wise rotation and when it is followed from step 4 to 1, we get a counter clockwise rotation.</a:t>
            </a:r>
            <a:endParaRPr lang="en-IN" dirty="0"/>
          </a:p>
        </p:txBody>
      </p:sp>
    </p:spTree>
    <p:extLst>
      <p:ext uri="{BB962C8B-B14F-4D97-AF65-F5344CB8AC3E}">
        <p14:creationId xmlns:p14="http://schemas.microsoft.com/office/powerpoint/2010/main" val="1257060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3562-BC48-2227-2A2A-764B543D3928}"/>
              </a:ext>
            </a:extLst>
          </p:cNvPr>
          <p:cNvSpPr>
            <a:spLocks noGrp="1"/>
          </p:cNvSpPr>
          <p:nvPr>
            <p:ph type="title"/>
          </p:nvPr>
        </p:nvSpPr>
        <p:spPr/>
        <p:txBody>
          <a:bodyPr/>
          <a:lstStyle/>
          <a:p>
            <a:r>
              <a:rPr lang="en-IN" dirty="0"/>
              <a:t>Stepping </a:t>
            </a:r>
            <a:r>
              <a:rPr lang="en-IN" dirty="0" err="1"/>
              <a:t>Sqequence</a:t>
            </a:r>
            <a:endParaRPr lang="en-IN" dirty="0"/>
          </a:p>
        </p:txBody>
      </p:sp>
      <p:sp>
        <p:nvSpPr>
          <p:cNvPr id="3" name="Content Placeholder 2">
            <a:extLst>
              <a:ext uri="{FF2B5EF4-FFF2-40B4-BE49-F238E27FC236}">
                <a16:creationId xmlns:a16="http://schemas.microsoft.com/office/drawing/2014/main" id="{28207C2D-47B5-0985-0B37-095788E7D8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F69108-949F-2F8B-65F5-31DEF75D20B1}"/>
              </a:ext>
            </a:extLst>
          </p:cNvPr>
          <p:cNvPicPr>
            <a:picLocks noChangeAspect="1"/>
          </p:cNvPicPr>
          <p:nvPr/>
        </p:nvPicPr>
        <p:blipFill>
          <a:blip r:embed="rId2"/>
          <a:stretch>
            <a:fillRect/>
          </a:stretch>
        </p:blipFill>
        <p:spPr>
          <a:xfrm>
            <a:off x="2001193" y="2385169"/>
            <a:ext cx="8461869" cy="2985484"/>
          </a:xfrm>
          <a:prstGeom prst="rect">
            <a:avLst/>
          </a:prstGeom>
        </p:spPr>
      </p:pic>
    </p:spTree>
    <p:extLst>
      <p:ext uri="{BB962C8B-B14F-4D97-AF65-F5344CB8AC3E}">
        <p14:creationId xmlns:p14="http://schemas.microsoft.com/office/powerpoint/2010/main" val="407023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0C81-B401-1988-4DF9-E75867CA7494}"/>
              </a:ext>
            </a:extLst>
          </p:cNvPr>
          <p:cNvSpPr>
            <a:spLocks noGrp="1"/>
          </p:cNvSpPr>
          <p:nvPr>
            <p:ph type="title"/>
          </p:nvPr>
        </p:nvSpPr>
        <p:spPr/>
        <p:txBody>
          <a:bodyPr/>
          <a:lstStyle/>
          <a:p>
            <a:r>
              <a:rPr lang="en-IN" b="1" i="0" dirty="0">
                <a:effectLst/>
                <a:latin typeface="palatino linotype" panose="02040502050505030304" pitchFamily="18" charset="0"/>
              </a:rPr>
              <a:t>Half Stepping</a:t>
            </a:r>
            <a:endParaRPr lang="en-IN" dirty="0"/>
          </a:p>
        </p:txBody>
      </p:sp>
      <p:sp>
        <p:nvSpPr>
          <p:cNvPr id="3" name="Content Placeholder 2">
            <a:extLst>
              <a:ext uri="{FF2B5EF4-FFF2-40B4-BE49-F238E27FC236}">
                <a16:creationId xmlns:a16="http://schemas.microsoft.com/office/drawing/2014/main" id="{F56B175D-A1D2-8A83-1D8A-FDD78FFFDB24}"/>
              </a:ext>
            </a:extLst>
          </p:cNvPr>
          <p:cNvSpPr>
            <a:spLocks noGrp="1"/>
          </p:cNvSpPr>
          <p:nvPr>
            <p:ph idx="1"/>
          </p:nvPr>
        </p:nvSpPr>
        <p:spPr/>
        <p:txBody>
          <a:bodyPr/>
          <a:lstStyle/>
          <a:p>
            <a:pPr marL="0" indent="0">
              <a:buNone/>
            </a:pPr>
            <a:r>
              <a:rPr lang="en-US" b="0" i="0" dirty="0">
                <a:effectLst/>
                <a:latin typeface="palatino linotype" panose="02040502050505030304" pitchFamily="18" charset="0"/>
              </a:rPr>
              <a:t>Stepper motors can operate at half the actual step angle, known as half stepping. For example, a motor rated for 15 degrees per step can be programmed to rotate at 7.5 degrees per step using a special half-stepping sequence.</a:t>
            </a:r>
            <a:endParaRPr lang="en-IN" dirty="0"/>
          </a:p>
        </p:txBody>
      </p:sp>
    </p:spTree>
    <p:extLst>
      <p:ext uri="{BB962C8B-B14F-4D97-AF65-F5344CB8AC3E}">
        <p14:creationId xmlns:p14="http://schemas.microsoft.com/office/powerpoint/2010/main" val="845565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41AB-05BA-4ADC-EF9E-AFC1614A8C12}"/>
              </a:ext>
            </a:extLst>
          </p:cNvPr>
          <p:cNvSpPr>
            <a:spLocks noGrp="1"/>
          </p:cNvSpPr>
          <p:nvPr>
            <p:ph type="title"/>
          </p:nvPr>
        </p:nvSpPr>
        <p:spPr/>
        <p:txBody>
          <a:bodyPr/>
          <a:lstStyle/>
          <a:p>
            <a:r>
              <a:rPr lang="en-IN" dirty="0"/>
              <a:t>Half Stepping Sequence</a:t>
            </a:r>
          </a:p>
        </p:txBody>
      </p:sp>
      <p:sp>
        <p:nvSpPr>
          <p:cNvPr id="3" name="Content Placeholder 2">
            <a:extLst>
              <a:ext uri="{FF2B5EF4-FFF2-40B4-BE49-F238E27FC236}">
                <a16:creationId xmlns:a16="http://schemas.microsoft.com/office/drawing/2014/main" id="{CE888851-0570-804D-0939-9E1C641D8DF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4F6B52-30B3-1B72-881E-3ED3B954566F}"/>
              </a:ext>
            </a:extLst>
          </p:cNvPr>
          <p:cNvPicPr>
            <a:picLocks noChangeAspect="1"/>
          </p:cNvPicPr>
          <p:nvPr/>
        </p:nvPicPr>
        <p:blipFill>
          <a:blip r:embed="rId2"/>
          <a:stretch>
            <a:fillRect/>
          </a:stretch>
        </p:blipFill>
        <p:spPr>
          <a:xfrm>
            <a:off x="2379347" y="1825625"/>
            <a:ext cx="7178662" cy="4480948"/>
          </a:xfrm>
          <a:prstGeom prst="rect">
            <a:avLst/>
          </a:prstGeom>
        </p:spPr>
      </p:pic>
    </p:spTree>
    <p:extLst>
      <p:ext uri="{BB962C8B-B14F-4D97-AF65-F5344CB8AC3E}">
        <p14:creationId xmlns:p14="http://schemas.microsoft.com/office/powerpoint/2010/main" val="3866244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0713-C789-C12C-7A6E-0BEC26EA86D8}"/>
              </a:ext>
            </a:extLst>
          </p:cNvPr>
          <p:cNvSpPr>
            <a:spLocks noGrp="1"/>
          </p:cNvSpPr>
          <p:nvPr>
            <p:ph type="title"/>
          </p:nvPr>
        </p:nvSpPr>
        <p:spPr/>
        <p:txBody>
          <a:bodyPr/>
          <a:lstStyle/>
          <a:p>
            <a:r>
              <a:rPr lang="en-IN" b="1" i="0" dirty="0">
                <a:effectLst/>
                <a:latin typeface="palatino linotype" panose="02040502050505030304" pitchFamily="18" charset="0"/>
              </a:rPr>
              <a:t>Interfacing Diagram</a:t>
            </a:r>
            <a:endParaRPr lang="en-IN" dirty="0"/>
          </a:p>
        </p:txBody>
      </p:sp>
      <p:sp>
        <p:nvSpPr>
          <p:cNvPr id="3" name="Content Placeholder 2">
            <a:extLst>
              <a:ext uri="{FF2B5EF4-FFF2-40B4-BE49-F238E27FC236}">
                <a16:creationId xmlns:a16="http://schemas.microsoft.com/office/drawing/2014/main" id="{BED9EC32-E5C9-FC2E-EFED-63B825FCBE25}"/>
              </a:ext>
            </a:extLst>
          </p:cNvPr>
          <p:cNvSpPr>
            <a:spLocks noGrp="1"/>
          </p:cNvSpPr>
          <p:nvPr>
            <p:ph idx="1"/>
          </p:nvPr>
        </p:nvSpPr>
        <p:spPr/>
        <p:txBody>
          <a:bodyPr/>
          <a:lstStyle/>
          <a:p>
            <a:endParaRPr lang="en-IN"/>
          </a:p>
        </p:txBody>
      </p:sp>
      <p:pic>
        <p:nvPicPr>
          <p:cNvPr id="8194" name="Picture 2" descr="interfacing of stepper motor">
            <a:extLst>
              <a:ext uri="{FF2B5EF4-FFF2-40B4-BE49-F238E27FC236}">
                <a16:creationId xmlns:a16="http://schemas.microsoft.com/office/drawing/2014/main" id="{B862CEFE-B91E-05CC-C345-2616F3B83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178" y="1578146"/>
            <a:ext cx="8686438" cy="484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332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8E2-3647-8244-ED03-28332A05E1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473581-230B-FD0F-3FD9-D73455AF8588}"/>
              </a:ext>
            </a:extLst>
          </p:cNvPr>
          <p:cNvSpPr>
            <a:spLocks noGrp="1"/>
          </p:cNvSpPr>
          <p:nvPr>
            <p:ph idx="1"/>
          </p:nvPr>
        </p:nvSpPr>
        <p:spPr/>
        <p:txBody>
          <a:bodyPr/>
          <a:lstStyle/>
          <a:p>
            <a:endParaRPr lang="en-IN"/>
          </a:p>
        </p:txBody>
      </p:sp>
      <p:pic>
        <p:nvPicPr>
          <p:cNvPr id="4" name="Google Shape;383;g11f5d13e55a_0_105">
            <a:extLst>
              <a:ext uri="{FF2B5EF4-FFF2-40B4-BE49-F238E27FC236}">
                <a16:creationId xmlns:a16="http://schemas.microsoft.com/office/drawing/2014/main" id="{4056BC38-F890-91DD-9BF6-F5AC7498CE43}"/>
              </a:ext>
            </a:extLst>
          </p:cNvPr>
          <p:cNvPicPr preferRelativeResize="0"/>
          <p:nvPr/>
        </p:nvPicPr>
        <p:blipFill>
          <a:blip r:embed="rId2">
            <a:alphaModFix/>
          </a:blip>
          <a:stretch>
            <a:fillRect/>
          </a:stretch>
        </p:blipFill>
        <p:spPr>
          <a:xfrm>
            <a:off x="2964650" y="929399"/>
            <a:ext cx="5531738" cy="5181682"/>
          </a:xfrm>
          <a:prstGeom prst="rect">
            <a:avLst/>
          </a:prstGeom>
          <a:noFill/>
          <a:ln>
            <a:noFill/>
          </a:ln>
        </p:spPr>
      </p:pic>
    </p:spTree>
    <p:extLst>
      <p:ext uri="{BB962C8B-B14F-4D97-AF65-F5344CB8AC3E}">
        <p14:creationId xmlns:p14="http://schemas.microsoft.com/office/powerpoint/2010/main" val="40458380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688B-53E3-2B2C-342D-64B3A1CA9D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137482-2C0D-E5A2-1656-3CBBBA3C55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5710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
        <p:nvSpPr>
          <p:cNvPr id="8" name="TextBox 7">
            <a:extLst>
              <a:ext uri="{FF2B5EF4-FFF2-40B4-BE49-F238E27FC236}">
                <a16:creationId xmlns:a16="http://schemas.microsoft.com/office/drawing/2014/main" id="{E48FD101-B592-1884-7035-6B235F130D40}"/>
              </a:ext>
            </a:extLst>
          </p:cNvPr>
          <p:cNvSpPr txBox="1"/>
          <p:nvPr/>
        </p:nvSpPr>
        <p:spPr>
          <a:xfrm>
            <a:off x="1114064" y="1424677"/>
            <a:ext cx="6094070" cy="369332"/>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instruction pointer</a:t>
            </a:r>
            <a:endParaRPr lang="en-IN" dirty="0"/>
          </a:p>
        </p:txBody>
      </p:sp>
      <p:sp>
        <p:nvSpPr>
          <p:cNvPr id="2" name="Rectangle 1">
            <a:extLst>
              <a:ext uri="{FF2B5EF4-FFF2-40B4-BE49-F238E27FC236}">
                <a16:creationId xmlns:a16="http://schemas.microsoft.com/office/drawing/2014/main" id="{3903ECB3-E37C-F89A-8A22-362E460ACA94}"/>
              </a:ext>
            </a:extLst>
          </p:cNvPr>
          <p:cNvSpPr/>
          <p:nvPr/>
        </p:nvSpPr>
        <p:spPr>
          <a:xfrm>
            <a:off x="4780344" y="3113590"/>
            <a:ext cx="1956122" cy="2083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9A6E807-F651-C331-C0EF-FBBCFB481069}"/>
              </a:ext>
            </a:extLst>
          </p:cNvPr>
          <p:cNvSpPr txBox="1"/>
          <p:nvPr/>
        </p:nvSpPr>
        <p:spPr>
          <a:xfrm>
            <a:off x="928869" y="4440409"/>
            <a:ext cx="10703688" cy="1477328"/>
          </a:xfrm>
          <a:prstGeom prst="rect">
            <a:avLst/>
          </a:prstGeom>
          <a:noFill/>
        </p:spPr>
        <p:txBody>
          <a:bodyPr wrap="square">
            <a:spAutoFit/>
          </a:bodyPr>
          <a:lstStyle/>
          <a:p>
            <a:pPr algn="just" fontAlgn="base">
              <a:buFont typeface="Arial" panose="020B0604020202020204" pitchFamily="34" charset="0"/>
              <a:buChar char="•"/>
            </a:pPr>
            <a:r>
              <a:rPr lang="en-US" b="0" i="0" dirty="0">
                <a:solidFill>
                  <a:srgbClr val="273239"/>
                </a:solidFill>
                <a:effectLst/>
                <a:latin typeface="Nunito" pitchFamily="2" charset="0"/>
              </a:rPr>
              <a:t>It is a </a:t>
            </a:r>
            <a:r>
              <a:rPr lang="en-US" b="0" i="1" dirty="0">
                <a:solidFill>
                  <a:srgbClr val="273239"/>
                </a:solidFill>
                <a:effectLst/>
                <a:latin typeface="Nunito" pitchFamily="2" charset="0"/>
              </a:rPr>
              <a:t>16-bit register</a:t>
            </a:r>
            <a:r>
              <a:rPr lang="en-US" b="0" i="0" dirty="0">
                <a:solidFill>
                  <a:srgbClr val="273239"/>
                </a:solidFill>
                <a:effectLst/>
                <a:latin typeface="Nunito" pitchFamily="2" charset="0"/>
              </a:rPr>
              <a:t>. It holds offset of the next instructions in the</a:t>
            </a:r>
            <a:r>
              <a:rPr lang="en-US" b="0" i="1" dirty="0">
                <a:solidFill>
                  <a:srgbClr val="273239"/>
                </a:solidFill>
                <a:effectLst/>
                <a:latin typeface="Nunito" pitchFamily="2" charset="0"/>
              </a:rPr>
              <a:t> Code Segment.</a:t>
            </a: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0" i="0" dirty="0">
                <a:solidFill>
                  <a:srgbClr val="273239"/>
                </a:solidFill>
                <a:effectLst/>
                <a:latin typeface="Nunito" pitchFamily="2" charset="0"/>
              </a:rPr>
              <a:t>IP is incremented after every instruction byte is fetched.</a:t>
            </a:r>
          </a:p>
          <a:p>
            <a:pPr algn="just" fontAlgn="base">
              <a:buFont typeface="Arial" panose="020B0604020202020204" pitchFamily="34" charset="0"/>
              <a:buChar char="•"/>
            </a:pPr>
            <a:r>
              <a:rPr lang="en-US" b="0" i="0" dirty="0">
                <a:solidFill>
                  <a:srgbClr val="273239"/>
                </a:solidFill>
                <a:effectLst/>
                <a:latin typeface="Nunito" pitchFamily="2" charset="0"/>
              </a:rPr>
              <a:t>IP gets a new value whenever a branch instruction occurs.  </a:t>
            </a:r>
          </a:p>
          <a:p>
            <a:pPr algn="just" fontAlgn="base">
              <a:buFont typeface="Arial" panose="020B0604020202020204" pitchFamily="34" charset="0"/>
              <a:buChar char="•"/>
            </a:pPr>
            <a:r>
              <a:rPr lang="en-US" b="0" i="0" dirty="0">
                <a:solidFill>
                  <a:srgbClr val="273239"/>
                </a:solidFill>
                <a:effectLst/>
                <a:latin typeface="Nunito" pitchFamily="2" charset="0"/>
              </a:rPr>
              <a:t>CS is multiplied by 10H to give the 20-bit physical address of the Code Segment.</a:t>
            </a:r>
          </a:p>
          <a:p>
            <a:pPr algn="just" fontAlgn="base">
              <a:buFont typeface="Arial" panose="020B0604020202020204" pitchFamily="34" charset="0"/>
              <a:buChar char="•"/>
            </a:pPr>
            <a:r>
              <a:rPr lang="en-US" b="0" i="0" dirty="0">
                <a:solidFill>
                  <a:srgbClr val="273239"/>
                </a:solidFill>
                <a:effectLst/>
                <a:latin typeface="Nunito" pitchFamily="2" charset="0"/>
              </a:rPr>
              <a:t>The address of the next instruction is calculated by using the formula CS x 10H + IP.</a:t>
            </a:r>
          </a:p>
        </p:txBody>
      </p:sp>
    </p:spTree>
    <p:extLst>
      <p:ext uri="{BB962C8B-B14F-4D97-AF65-F5344CB8AC3E}">
        <p14:creationId xmlns:p14="http://schemas.microsoft.com/office/powerpoint/2010/main" val="83478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
        <p:nvSpPr>
          <p:cNvPr id="8" name="TextBox 7">
            <a:extLst>
              <a:ext uri="{FF2B5EF4-FFF2-40B4-BE49-F238E27FC236}">
                <a16:creationId xmlns:a16="http://schemas.microsoft.com/office/drawing/2014/main" id="{E48FD101-B592-1884-7035-6B235F130D40}"/>
              </a:ext>
            </a:extLst>
          </p:cNvPr>
          <p:cNvSpPr txBox="1"/>
          <p:nvPr/>
        </p:nvSpPr>
        <p:spPr>
          <a:xfrm>
            <a:off x="1114064" y="1424677"/>
            <a:ext cx="6094070" cy="369332"/>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instruction pointer</a:t>
            </a:r>
            <a:endParaRPr lang="en-IN" dirty="0"/>
          </a:p>
        </p:txBody>
      </p:sp>
      <p:sp>
        <p:nvSpPr>
          <p:cNvPr id="2" name="Rectangle 1">
            <a:extLst>
              <a:ext uri="{FF2B5EF4-FFF2-40B4-BE49-F238E27FC236}">
                <a16:creationId xmlns:a16="http://schemas.microsoft.com/office/drawing/2014/main" id="{3903ECB3-E37C-F89A-8A22-362E460ACA94}"/>
              </a:ext>
            </a:extLst>
          </p:cNvPr>
          <p:cNvSpPr/>
          <p:nvPr/>
        </p:nvSpPr>
        <p:spPr>
          <a:xfrm>
            <a:off x="9121814" y="1320504"/>
            <a:ext cx="2487594" cy="142269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AE4D106-950D-9020-F5B3-4843BAC3A6E4}"/>
              </a:ext>
            </a:extLst>
          </p:cNvPr>
          <p:cNvSpPr txBox="1"/>
          <p:nvPr/>
        </p:nvSpPr>
        <p:spPr>
          <a:xfrm>
            <a:off x="1114064" y="1869341"/>
            <a:ext cx="6094070" cy="369332"/>
          </a:xfrm>
          <a:prstGeom prst="rect">
            <a:avLst/>
          </a:prstGeom>
          <a:noFill/>
        </p:spPr>
        <p:txBody>
          <a:bodyPr wrap="square">
            <a:spAutoFit/>
          </a:bodyPr>
          <a:lstStyle/>
          <a:p>
            <a:r>
              <a:rPr lang="en-US" b="0" i="0" dirty="0">
                <a:solidFill>
                  <a:srgbClr val="273239"/>
                </a:solidFill>
                <a:effectLst/>
                <a:latin typeface="Nunito" pitchFamily="2" charset="0"/>
              </a:rPr>
              <a:t>A pre-fetch queue</a:t>
            </a:r>
            <a:endParaRPr lang="en-IN" dirty="0"/>
          </a:p>
        </p:txBody>
      </p:sp>
      <p:sp>
        <p:nvSpPr>
          <p:cNvPr id="9" name="TextBox 8">
            <a:extLst>
              <a:ext uri="{FF2B5EF4-FFF2-40B4-BE49-F238E27FC236}">
                <a16:creationId xmlns:a16="http://schemas.microsoft.com/office/drawing/2014/main" id="{B6F0E476-FB0F-B360-514A-4E8FEDADF514}"/>
              </a:ext>
            </a:extLst>
          </p:cNvPr>
          <p:cNvSpPr txBox="1"/>
          <p:nvPr/>
        </p:nvSpPr>
        <p:spPr>
          <a:xfrm>
            <a:off x="732099" y="3798249"/>
            <a:ext cx="10877309" cy="2585323"/>
          </a:xfrm>
          <a:prstGeom prst="rect">
            <a:avLst/>
          </a:prstGeom>
          <a:noFill/>
        </p:spPr>
        <p:txBody>
          <a:bodyPr wrap="square">
            <a:spAutoFit/>
          </a:bodyPr>
          <a:lstStyle/>
          <a:p>
            <a:pPr algn="just" fontAlgn="base">
              <a:buFont typeface="Arial" panose="020B0604020202020204" pitchFamily="34" charset="0"/>
              <a:buChar char="•"/>
            </a:pPr>
            <a:r>
              <a:rPr lang="en-US" b="0" i="0" dirty="0">
                <a:solidFill>
                  <a:srgbClr val="273239"/>
                </a:solidFill>
                <a:effectLst/>
                <a:latin typeface="Nunito" pitchFamily="2" charset="0"/>
              </a:rPr>
              <a:t>It is a 6-byte queue (FIFO).</a:t>
            </a:r>
          </a:p>
          <a:p>
            <a:pPr algn="just" fontAlgn="base">
              <a:buFont typeface="Arial" panose="020B0604020202020204" pitchFamily="34" charset="0"/>
              <a:buChar char="•"/>
            </a:pPr>
            <a:r>
              <a:rPr lang="en-US" b="0" i="0" dirty="0">
                <a:solidFill>
                  <a:srgbClr val="273239"/>
                </a:solidFill>
                <a:effectLst/>
                <a:latin typeface="Nunito" pitchFamily="2" charset="0"/>
              </a:rPr>
              <a:t>Fetching the next instruction (by BIU from CS) while executing the current instruction is called pipelining.</a:t>
            </a:r>
          </a:p>
          <a:p>
            <a:pPr algn="just" fontAlgn="base">
              <a:buFont typeface="Arial" panose="020B0604020202020204" pitchFamily="34" charset="0"/>
              <a:buChar char="•"/>
            </a:pPr>
            <a:r>
              <a:rPr lang="en-US" b="0" i="0" dirty="0">
                <a:solidFill>
                  <a:srgbClr val="273239"/>
                </a:solidFill>
                <a:effectLst/>
                <a:latin typeface="Nunito" pitchFamily="2" charset="0"/>
              </a:rPr>
              <a:t>Gets flushed whenever a branch instruction occurs. </a:t>
            </a:r>
          </a:p>
          <a:p>
            <a:pPr algn="just" fontAlgn="base">
              <a:buFont typeface="Arial" panose="020B0604020202020204" pitchFamily="34" charset="0"/>
              <a:buChar char="•"/>
            </a:pPr>
            <a:r>
              <a:rPr lang="en-US" b="0" i="0" dirty="0">
                <a:solidFill>
                  <a:srgbClr val="273239"/>
                </a:solidFill>
                <a:effectLst/>
                <a:latin typeface="Nunito" pitchFamily="2" charset="0"/>
              </a:rPr>
              <a:t>The pre-Fetch queue is of 6-Bytes only because the maximum size of instruction that can have in 8086 is 6 bytes. Hence to cover up all operands and data fields of maximum size instruction in 8086 Microprocessor there is a Pre-Fetch queue is 6 Bytes.</a:t>
            </a:r>
          </a:p>
          <a:p>
            <a:pPr algn="just" fontAlgn="base">
              <a:buFont typeface="Arial" panose="020B0604020202020204" pitchFamily="34" charset="0"/>
              <a:buChar char="•"/>
            </a:pPr>
            <a:r>
              <a:rPr lang="en-US" b="0" i="0" dirty="0">
                <a:solidFill>
                  <a:srgbClr val="273239"/>
                </a:solidFill>
                <a:effectLst/>
                <a:latin typeface="Nunito" pitchFamily="2" charset="0"/>
              </a:rPr>
              <a:t>The pre-Fetch queue is connected with the control unit which is responsible for decoding op-code and operands and telling the execution unit what to do with the help of timing and control signals.</a:t>
            </a:r>
          </a:p>
        </p:txBody>
      </p:sp>
    </p:spTree>
    <p:extLst>
      <p:ext uri="{BB962C8B-B14F-4D97-AF65-F5344CB8AC3E}">
        <p14:creationId xmlns:p14="http://schemas.microsoft.com/office/powerpoint/2010/main" val="255816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3;g1175fb379b6_0_72">
            <a:extLst>
              <a:ext uri="{FF2B5EF4-FFF2-40B4-BE49-F238E27FC236}">
                <a16:creationId xmlns:a16="http://schemas.microsoft.com/office/drawing/2014/main" id="{13B425A7-84C6-5439-BAFA-403BF48A1764}"/>
              </a:ext>
            </a:extLst>
          </p:cNvPr>
          <p:cNvPicPr preferRelativeResize="0"/>
          <p:nvPr/>
        </p:nvPicPr>
        <p:blipFill rotWithShape="1">
          <a:blip r:embed="rId2">
            <a:alphaModFix/>
          </a:blip>
          <a:srcRect b="45331"/>
          <a:stretch/>
        </p:blipFill>
        <p:spPr>
          <a:xfrm>
            <a:off x="4502551" y="474428"/>
            <a:ext cx="7424943" cy="3148446"/>
          </a:xfrm>
          <a:prstGeom prst="rect">
            <a:avLst/>
          </a:prstGeom>
          <a:noFill/>
          <a:ln>
            <a:noFill/>
          </a:ln>
        </p:spPr>
      </p:pic>
      <p:sp>
        <p:nvSpPr>
          <p:cNvPr id="6" name="TextBox 5">
            <a:extLst>
              <a:ext uri="{FF2B5EF4-FFF2-40B4-BE49-F238E27FC236}">
                <a16:creationId xmlns:a16="http://schemas.microsoft.com/office/drawing/2014/main" id="{4EC678DF-C62D-3571-F505-D88ABE0BEE7D}"/>
              </a:ext>
            </a:extLst>
          </p:cNvPr>
          <p:cNvSpPr txBox="1"/>
          <p:nvPr/>
        </p:nvSpPr>
        <p:spPr>
          <a:xfrm>
            <a:off x="535330" y="781820"/>
            <a:ext cx="6094070" cy="369332"/>
          </a:xfrm>
          <a:prstGeom prst="rect">
            <a:avLst/>
          </a:prstGeom>
          <a:noFill/>
        </p:spPr>
        <p:txBody>
          <a:bodyPr wrap="square">
            <a:spAutoFit/>
          </a:bodyPr>
          <a:lstStyle/>
          <a:p>
            <a:r>
              <a:rPr lang="en-IN" b="1" i="0" dirty="0">
                <a:solidFill>
                  <a:srgbClr val="273239"/>
                </a:solidFill>
                <a:effectLst/>
                <a:latin typeface="Nunito" pitchFamily="2" charset="0"/>
              </a:rPr>
              <a:t>4 Segment registers</a:t>
            </a:r>
            <a:endParaRPr lang="en-IN" dirty="0"/>
          </a:p>
        </p:txBody>
      </p:sp>
      <p:sp>
        <p:nvSpPr>
          <p:cNvPr id="8" name="TextBox 7">
            <a:extLst>
              <a:ext uri="{FF2B5EF4-FFF2-40B4-BE49-F238E27FC236}">
                <a16:creationId xmlns:a16="http://schemas.microsoft.com/office/drawing/2014/main" id="{E48FD101-B592-1884-7035-6B235F130D40}"/>
              </a:ext>
            </a:extLst>
          </p:cNvPr>
          <p:cNvSpPr txBox="1"/>
          <p:nvPr/>
        </p:nvSpPr>
        <p:spPr>
          <a:xfrm>
            <a:off x="1114064" y="1424677"/>
            <a:ext cx="6094070" cy="369332"/>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instruction pointer</a:t>
            </a:r>
            <a:endParaRPr lang="en-IN" dirty="0"/>
          </a:p>
        </p:txBody>
      </p:sp>
      <p:sp>
        <p:nvSpPr>
          <p:cNvPr id="2" name="Rectangle 1">
            <a:extLst>
              <a:ext uri="{FF2B5EF4-FFF2-40B4-BE49-F238E27FC236}">
                <a16:creationId xmlns:a16="http://schemas.microsoft.com/office/drawing/2014/main" id="{3903ECB3-E37C-F89A-8A22-362E460ACA94}"/>
              </a:ext>
            </a:extLst>
          </p:cNvPr>
          <p:cNvSpPr/>
          <p:nvPr/>
        </p:nvSpPr>
        <p:spPr>
          <a:xfrm>
            <a:off x="4630837" y="1323274"/>
            <a:ext cx="2487594" cy="113055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AE4D106-950D-9020-F5B3-4843BAC3A6E4}"/>
              </a:ext>
            </a:extLst>
          </p:cNvPr>
          <p:cNvSpPr txBox="1"/>
          <p:nvPr/>
        </p:nvSpPr>
        <p:spPr>
          <a:xfrm>
            <a:off x="1114064" y="1869341"/>
            <a:ext cx="6094070" cy="369332"/>
          </a:xfrm>
          <a:prstGeom prst="rect">
            <a:avLst/>
          </a:prstGeom>
          <a:noFill/>
        </p:spPr>
        <p:txBody>
          <a:bodyPr wrap="square">
            <a:spAutoFit/>
          </a:bodyPr>
          <a:lstStyle/>
          <a:p>
            <a:r>
              <a:rPr lang="en-US" b="0" i="0" dirty="0">
                <a:solidFill>
                  <a:srgbClr val="273239"/>
                </a:solidFill>
                <a:effectLst/>
                <a:latin typeface="Nunito" pitchFamily="2" charset="0"/>
              </a:rPr>
              <a:t>A pre-fetch queue</a:t>
            </a:r>
            <a:endParaRPr lang="en-IN" dirty="0"/>
          </a:p>
        </p:txBody>
      </p:sp>
      <p:sp>
        <p:nvSpPr>
          <p:cNvPr id="7" name="TextBox 6">
            <a:extLst>
              <a:ext uri="{FF2B5EF4-FFF2-40B4-BE49-F238E27FC236}">
                <a16:creationId xmlns:a16="http://schemas.microsoft.com/office/drawing/2014/main" id="{325358D6-C6DB-45D0-602A-7F69C6599853}"/>
              </a:ext>
            </a:extLst>
          </p:cNvPr>
          <p:cNvSpPr txBox="1"/>
          <p:nvPr/>
        </p:nvSpPr>
        <p:spPr>
          <a:xfrm>
            <a:off x="1114064" y="2314005"/>
            <a:ext cx="6094070" cy="369332"/>
          </a:xfrm>
          <a:prstGeom prst="rect">
            <a:avLst/>
          </a:prstGeom>
          <a:noFill/>
        </p:spPr>
        <p:txBody>
          <a:bodyPr wrap="square">
            <a:spAutoFit/>
          </a:bodyPr>
          <a:lstStyle/>
          <a:p>
            <a:r>
              <a:rPr lang="en-US" b="0" i="0" dirty="0">
                <a:solidFill>
                  <a:srgbClr val="273239"/>
                </a:solidFill>
                <a:effectLst/>
                <a:latin typeface="Nunito" pitchFamily="2" charset="0"/>
              </a:rPr>
              <a:t>An </a:t>
            </a:r>
            <a:r>
              <a:rPr lang="en-US" b="1" i="0" dirty="0">
                <a:solidFill>
                  <a:srgbClr val="273239"/>
                </a:solidFill>
                <a:effectLst/>
                <a:latin typeface="Nunito" pitchFamily="2" charset="0"/>
              </a:rPr>
              <a:t>Address Generation Circuit</a:t>
            </a:r>
            <a:r>
              <a:rPr lang="en-US" b="0" i="0" dirty="0">
                <a:solidFill>
                  <a:srgbClr val="273239"/>
                </a:solidFill>
                <a:effectLst/>
                <a:latin typeface="Nunito" pitchFamily="2" charset="0"/>
              </a:rPr>
              <a:t>. </a:t>
            </a:r>
            <a:endParaRPr lang="en-IN" dirty="0"/>
          </a:p>
        </p:txBody>
      </p:sp>
      <p:sp>
        <p:nvSpPr>
          <p:cNvPr id="14" name="TextBox 13">
            <a:extLst>
              <a:ext uri="{FF2B5EF4-FFF2-40B4-BE49-F238E27FC236}">
                <a16:creationId xmlns:a16="http://schemas.microsoft.com/office/drawing/2014/main" id="{D78981D1-14F1-6BE0-7645-F58065FECA87}"/>
              </a:ext>
            </a:extLst>
          </p:cNvPr>
          <p:cNvSpPr txBox="1"/>
          <p:nvPr/>
        </p:nvSpPr>
        <p:spPr>
          <a:xfrm>
            <a:off x="1299258" y="4321854"/>
            <a:ext cx="9928185" cy="1477328"/>
          </a:xfrm>
          <a:prstGeom prst="rect">
            <a:avLst/>
          </a:prstGeom>
          <a:noFill/>
        </p:spPr>
        <p:txBody>
          <a:bodyPr wrap="square">
            <a:spAutoFit/>
          </a:bodyPr>
          <a:lstStyle/>
          <a:p>
            <a:pPr marL="285750" indent="-285750">
              <a:buFont typeface="Arial" panose="020B0604020202020204" pitchFamily="34" charset="0"/>
              <a:buChar char="•"/>
            </a:pPr>
            <a:r>
              <a:rPr lang="en-US" dirty="0"/>
              <a:t>The BIU has a Physical Address Generation Circuit.</a:t>
            </a:r>
          </a:p>
          <a:p>
            <a:pPr marL="285750" indent="-285750">
              <a:buFont typeface="Arial" panose="020B0604020202020204" pitchFamily="34" charset="0"/>
              <a:buChar char="•"/>
            </a:pPr>
            <a:r>
              <a:rPr lang="en-US" dirty="0"/>
              <a:t>It generates the 20-bit physical address using Segment and Offset addresses using the formula: </a:t>
            </a:r>
          </a:p>
          <a:p>
            <a:pPr marL="285750" indent="-285750">
              <a:buFont typeface="Arial" panose="020B0604020202020204" pitchFamily="34" charset="0"/>
              <a:buChar char="•"/>
            </a:pPr>
            <a:r>
              <a:rPr lang="en-US" dirty="0"/>
              <a:t>In Bus Interface Unit (BIU) the circuit shown by the Σ symbol is responsible for the calculation unit which is used to calculate the physical address of an instruction in memory.</a:t>
            </a:r>
          </a:p>
          <a:p>
            <a:pPr marL="285750" indent="-285750">
              <a:buFont typeface="Arial" panose="020B0604020202020204" pitchFamily="34" charset="0"/>
              <a:buChar char="•"/>
            </a:pPr>
            <a:r>
              <a:rPr lang="en-US" dirty="0"/>
              <a:t>Physical Address = Segment Address x 10H + Offset Address </a:t>
            </a:r>
          </a:p>
        </p:txBody>
      </p:sp>
    </p:spTree>
    <p:extLst>
      <p:ext uri="{BB962C8B-B14F-4D97-AF65-F5344CB8AC3E}">
        <p14:creationId xmlns:p14="http://schemas.microsoft.com/office/powerpoint/2010/main" val="1183776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2875</TotalTime>
  <Words>4041</Words>
  <Application>Microsoft Office PowerPoint</Application>
  <PresentationFormat>Widescreen</PresentationFormat>
  <Paragraphs>308</Paragraphs>
  <Slides>68</Slides>
  <Notes>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68</vt:i4>
      </vt:variant>
    </vt:vector>
  </HeadingPairs>
  <TitlesOfParts>
    <vt:vector size="79" baseType="lpstr">
      <vt:lpstr>__Inter_d65c78</vt:lpstr>
      <vt:lpstr>acumin-pro</vt:lpstr>
      <vt:lpstr>Arial</vt:lpstr>
      <vt:lpstr>Calibri</vt:lpstr>
      <vt:lpstr>Calibri Light</vt:lpstr>
      <vt:lpstr>Cambria Math</vt:lpstr>
      <vt:lpstr>Google Sans</vt:lpstr>
      <vt:lpstr>Montserrat</vt:lpstr>
      <vt:lpstr>Nunito</vt:lpstr>
      <vt:lpstr>Palatino Linotype</vt:lpstr>
      <vt:lpstr>Office Theme</vt:lpstr>
      <vt:lpstr>Unit 2 </vt:lpstr>
      <vt:lpstr>Attendance 29-01-2025</vt:lpstr>
      <vt:lpstr>Attendance 30-01-2025</vt:lpstr>
      <vt:lpstr>8086 Microprocessor</vt:lpstr>
      <vt:lpstr>The Bus Interface Unit (BIU):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of 8086</vt:lpstr>
      <vt:lpstr>PowerPoint Presentation</vt:lpstr>
      <vt:lpstr>Interfacing 8 bit input Port</vt:lpstr>
      <vt:lpstr>Interfacing 16 bit input Port</vt:lpstr>
      <vt:lpstr>Interfacing 8 bit output Port</vt:lpstr>
      <vt:lpstr>Interfacing 16 bit output Port</vt:lpstr>
      <vt:lpstr>Basic Peripherals &amp; their interfacing with 8086/8088</vt:lpstr>
      <vt:lpstr>Basic Peripherals &amp; their interfacing with 8086/8088</vt:lpstr>
      <vt:lpstr>Overview of some common peripherals and their interfacing methods with the 8086/8088 microprocessors.</vt:lpstr>
      <vt:lpstr>Keyboard Interfacing</vt:lpstr>
      <vt:lpstr>Display Interfacing</vt:lpstr>
      <vt:lpstr>Printer Interfacing</vt:lpstr>
      <vt:lpstr>Storage Device Interfacing</vt:lpstr>
      <vt:lpstr>Analog-to-Digital Converter (ADC)</vt:lpstr>
      <vt:lpstr>Digital-to-Analog Converter (DAC)</vt:lpstr>
      <vt:lpstr>Timer/Counter Interfacing</vt:lpstr>
      <vt:lpstr>PowerPoint Presentation</vt:lpstr>
      <vt:lpstr>Semiconductor Memory Interfacing</vt:lpstr>
      <vt:lpstr>PowerPoint Presentation</vt:lpstr>
      <vt:lpstr>Minimum Mode 8086 System</vt:lpstr>
      <vt:lpstr>Interfacing 128K RAM &amp; 2K ROM with 8086 in Minimum Mode</vt:lpstr>
      <vt:lpstr>Interfacing Memory with 8086 in Minimum Mode</vt:lpstr>
      <vt:lpstr>Dynamic RAM (DRAM) Interfacing</vt:lpstr>
      <vt:lpstr>DRAM Interfacing</vt:lpstr>
      <vt:lpstr>DRAM</vt:lpstr>
      <vt:lpstr>PIO 8255</vt:lpstr>
      <vt:lpstr>PIO 8255</vt:lpstr>
      <vt:lpstr>Ports of 8255</vt:lpstr>
      <vt:lpstr>Operating Modes</vt:lpstr>
      <vt:lpstr>Interfacing I/O Ports - PIO 8255</vt:lpstr>
      <vt:lpstr>PowerPoint Presentation</vt:lpstr>
      <vt:lpstr>Key Features of 8255</vt:lpstr>
      <vt:lpstr>Control Word Format- For Bit/Reset Mode</vt:lpstr>
      <vt:lpstr>Control Word Format- For I/O Mode</vt:lpstr>
      <vt:lpstr>Interfacing DAC</vt:lpstr>
      <vt:lpstr>PowerPoint Presentation</vt:lpstr>
      <vt:lpstr>Interfacing ADC</vt:lpstr>
      <vt:lpstr>Interfacing Example</vt:lpstr>
      <vt:lpstr>Interfacing of Stepper Motor</vt:lpstr>
      <vt:lpstr>Stepper Motor</vt:lpstr>
      <vt:lpstr>What Is Stepper Motor?</vt:lpstr>
      <vt:lpstr>Working Principle Of Stepper Motor</vt:lpstr>
      <vt:lpstr>PowerPoint Presentation</vt:lpstr>
      <vt:lpstr>Step Angle in Stepper Motor</vt:lpstr>
      <vt:lpstr>Step Angle </vt:lpstr>
      <vt:lpstr>Types </vt:lpstr>
      <vt:lpstr>Stepper Motor</vt:lpstr>
      <vt:lpstr>Stepping Sequence</vt:lpstr>
      <vt:lpstr>Stepping Sqequence</vt:lpstr>
      <vt:lpstr>Half Stepping</vt:lpstr>
      <vt:lpstr>Half Stepping Sequence</vt:lpstr>
      <vt:lpstr>Interfacing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c:title>
  <dc:creator>Mrunal Mule</dc:creator>
  <cp:lastModifiedBy>Mrunal Mule</cp:lastModifiedBy>
  <cp:revision>31</cp:revision>
  <dcterms:created xsi:type="dcterms:W3CDTF">2025-01-28T06:08:25Z</dcterms:created>
  <dcterms:modified xsi:type="dcterms:W3CDTF">2025-01-30T07:35:28Z</dcterms:modified>
</cp:coreProperties>
</file>