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1" r:id="rId3"/>
    <p:sldMasterId id="2147483722" r:id="rId4"/>
    <p:sldMasterId id="2147483654" r:id="rId5"/>
  </p:sldMasterIdLst>
  <p:notesMasterIdLst>
    <p:notesMasterId r:id="rId14"/>
  </p:notesMasterIdLst>
  <p:sldIdLst>
    <p:sldId id="266" r:id="rId6"/>
    <p:sldId id="437" r:id="rId7"/>
    <p:sldId id="333" r:id="rId8"/>
    <p:sldId id="446" r:id="rId9"/>
    <p:sldId id="516" r:id="rId10"/>
    <p:sldId id="517" r:id="rId11"/>
    <p:sldId id="387" r:id="rId12"/>
    <p:sldId id="3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0" autoAdjust="0"/>
    <p:restoredTop sz="97731"/>
  </p:normalViewPr>
  <p:slideViewPr>
    <p:cSldViewPr snapToGrid="0" showGuides="1">
      <p:cViewPr>
        <p:scale>
          <a:sx n="70" d="100"/>
          <a:sy n="70" d="100"/>
        </p:scale>
        <p:origin x="1308" y="14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206" y="561622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206" y="1041107"/>
            <a:ext cx="8422816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61622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206" y="1041107"/>
            <a:ext cx="8422816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948225"/>
            <a:ext cx="8422816" cy="431020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206" y="610087"/>
            <a:ext cx="8422816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61622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206" y="1041107"/>
            <a:ext cx="8422816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750" spc="12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750" spc="12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750" spc="12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750" spc="12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3295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750" spc="12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750" spc="12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750" spc="12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750" spc="12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750" spc="12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750" spc="12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08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206" y="561622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206" y="1041107"/>
            <a:ext cx="8422816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4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0" y="56543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9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9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5" y="56543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9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9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218289" y="1286130"/>
            <a:ext cx="485902" cy="48590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19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5" r:id="rId3"/>
    <p:sldLayoutId id="2147483726" r:id="rId4"/>
    <p:sldLayoutId id="2147483727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95130" y="56544"/>
            <a:ext cx="381050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825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825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93705" y="56544"/>
            <a:ext cx="381050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825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825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67081" y="709160"/>
            <a:ext cx="468513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72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3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95130" y="56544"/>
            <a:ext cx="381050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825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825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93705" y="56544"/>
            <a:ext cx="381050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825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825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60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67081" y="709160"/>
            <a:ext cx="468513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18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1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19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4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ernoon.com/how-it-feels-to-learn-javascript-in-2016-d3a717dd577f#.1vtwd7ly6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Joshua.weil@lexisnexi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oshua-weil-92aa5b26?trk=nav_responsive_tab_profile" TargetMode="External"/><Relationship Id="rId5" Type="http://schemas.openxmlformats.org/officeDocument/2006/relationships/hyperlink" Target="https://github.com/weiljx/listManager" TargetMode="External"/><Relationship Id="rId4" Type="http://schemas.openxmlformats.org/officeDocument/2006/relationships/hyperlink" Target="https://plnkr.co/edit/UZ6AYHDTZLrpY4y6JpHZ?p=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18900000">
            <a:off x="7713121" y="1325446"/>
            <a:ext cx="2861760" cy="2861761"/>
          </a:xfrm>
          <a:custGeom>
            <a:avLst/>
            <a:gdLst>
              <a:gd name="connsiteX0" fmla="*/ 2861760 w 2861760"/>
              <a:gd name="connsiteY0" fmla="*/ 0 h 2861761"/>
              <a:gd name="connsiteX1" fmla="*/ 0 w 2861760"/>
              <a:gd name="connsiteY1" fmla="*/ 2861761 h 2861761"/>
              <a:gd name="connsiteX2" fmla="*/ 0 w 2861760"/>
              <a:gd name="connsiteY2" fmla="*/ 0 h 28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1760" h="2861761">
                <a:moveTo>
                  <a:pt x="2861760" y="0"/>
                </a:moveTo>
                <a:lnTo>
                  <a:pt x="0" y="28617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Freeform 19"/>
          <p:cNvSpPr/>
          <p:nvPr/>
        </p:nvSpPr>
        <p:spPr>
          <a:xfrm rot="18900000">
            <a:off x="5313552" y="-1793273"/>
            <a:ext cx="3379896" cy="4085442"/>
          </a:xfrm>
          <a:custGeom>
            <a:avLst/>
            <a:gdLst>
              <a:gd name="connsiteX0" fmla="*/ 0 w 3379896"/>
              <a:gd name="connsiteY0" fmla="*/ 0 h 4085442"/>
              <a:gd name="connsiteX1" fmla="*/ 3379896 w 3379896"/>
              <a:gd name="connsiteY1" fmla="*/ 3379896 h 4085442"/>
              <a:gd name="connsiteX2" fmla="*/ 2674351 w 3379896"/>
              <a:gd name="connsiteY2" fmla="*/ 4085441 h 4085442"/>
              <a:gd name="connsiteX3" fmla="*/ 0 w 3379896"/>
              <a:gd name="connsiteY3" fmla="*/ 4085442 h 40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896" h="4085442">
                <a:moveTo>
                  <a:pt x="0" y="0"/>
                </a:moveTo>
                <a:lnTo>
                  <a:pt x="3379896" y="3379896"/>
                </a:lnTo>
                <a:lnTo>
                  <a:pt x="2674351" y="4085441"/>
                </a:lnTo>
                <a:lnTo>
                  <a:pt x="0" y="4085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Freeform 28"/>
          <p:cNvSpPr/>
          <p:nvPr/>
        </p:nvSpPr>
        <p:spPr>
          <a:xfrm rot="18900000">
            <a:off x="20969" y="5305066"/>
            <a:ext cx="1603556" cy="2483589"/>
          </a:xfrm>
          <a:custGeom>
            <a:avLst/>
            <a:gdLst>
              <a:gd name="connsiteX0" fmla="*/ 1603555 w 1603556"/>
              <a:gd name="connsiteY0" fmla="*/ 0 h 2483589"/>
              <a:gd name="connsiteX1" fmla="*/ 1603556 w 1603556"/>
              <a:gd name="connsiteY1" fmla="*/ 2483589 h 2483589"/>
              <a:gd name="connsiteX2" fmla="*/ 0 w 1603556"/>
              <a:gd name="connsiteY2" fmla="*/ 880034 h 2483589"/>
              <a:gd name="connsiteX3" fmla="*/ 880034 w 1603556"/>
              <a:gd name="connsiteY3" fmla="*/ 0 h 24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3556" h="2483589">
                <a:moveTo>
                  <a:pt x="1603555" y="0"/>
                </a:moveTo>
                <a:lnTo>
                  <a:pt x="1603556" y="2483589"/>
                </a:lnTo>
                <a:lnTo>
                  <a:pt x="0" y="880034"/>
                </a:lnTo>
                <a:lnTo>
                  <a:pt x="8800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Freeform 30"/>
          <p:cNvSpPr/>
          <p:nvPr/>
        </p:nvSpPr>
        <p:spPr>
          <a:xfrm rot="18900000">
            <a:off x="-569303" y="4826042"/>
            <a:ext cx="1138608" cy="1138608"/>
          </a:xfrm>
          <a:custGeom>
            <a:avLst/>
            <a:gdLst>
              <a:gd name="connsiteX0" fmla="*/ 1138608 w 1138608"/>
              <a:gd name="connsiteY0" fmla="*/ 0 h 1138608"/>
              <a:gd name="connsiteX1" fmla="*/ 1138608 w 1138608"/>
              <a:gd name="connsiteY1" fmla="*/ 1138608 h 1138608"/>
              <a:gd name="connsiteX2" fmla="*/ 0 w 1138608"/>
              <a:gd name="connsiteY2" fmla="*/ 1138608 h 113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608" h="1138608">
                <a:moveTo>
                  <a:pt x="1138608" y="0"/>
                </a:moveTo>
                <a:lnTo>
                  <a:pt x="1138608" y="1138608"/>
                </a:lnTo>
                <a:lnTo>
                  <a:pt x="0" y="11386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reeform 24"/>
          <p:cNvSpPr/>
          <p:nvPr/>
        </p:nvSpPr>
        <p:spPr>
          <a:xfrm rot="18900000">
            <a:off x="6245447" y="5209492"/>
            <a:ext cx="3744900" cy="2215720"/>
          </a:xfrm>
          <a:custGeom>
            <a:avLst/>
            <a:gdLst>
              <a:gd name="connsiteX0" fmla="*/ 3744900 w 3744900"/>
              <a:gd name="connsiteY0" fmla="*/ 0 h 2215720"/>
              <a:gd name="connsiteX1" fmla="*/ 3744900 w 3744900"/>
              <a:gd name="connsiteY1" fmla="*/ 686540 h 2215720"/>
              <a:gd name="connsiteX2" fmla="*/ 2215720 w 3744900"/>
              <a:gd name="connsiteY2" fmla="*/ 2215720 h 2215720"/>
              <a:gd name="connsiteX3" fmla="*/ 0 w 3744900"/>
              <a:gd name="connsiteY3" fmla="*/ 0 h 221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900" h="2215720">
                <a:moveTo>
                  <a:pt x="3744900" y="0"/>
                </a:moveTo>
                <a:lnTo>
                  <a:pt x="3744900" y="686540"/>
                </a:lnTo>
                <a:lnTo>
                  <a:pt x="2215720" y="2215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reeform 33"/>
          <p:cNvSpPr/>
          <p:nvPr/>
        </p:nvSpPr>
        <p:spPr>
          <a:xfrm rot="18900000">
            <a:off x="-159274" y="-1236987"/>
            <a:ext cx="6568878" cy="9116926"/>
          </a:xfrm>
          <a:custGeom>
            <a:avLst/>
            <a:gdLst>
              <a:gd name="connsiteX0" fmla="*/ 3423253 w 6568878"/>
              <a:gd name="connsiteY0" fmla="*/ 0 h 9116926"/>
              <a:gd name="connsiteX1" fmla="*/ 6568878 w 6568878"/>
              <a:gd name="connsiteY1" fmla="*/ 3145625 h 9116926"/>
              <a:gd name="connsiteX2" fmla="*/ 6568878 w 6568878"/>
              <a:gd name="connsiteY2" fmla="*/ 9116926 h 9116926"/>
              <a:gd name="connsiteX3" fmla="*/ 2841504 w 6568878"/>
              <a:gd name="connsiteY3" fmla="*/ 9116926 h 9116926"/>
              <a:gd name="connsiteX4" fmla="*/ 0 w 6568878"/>
              <a:gd name="connsiteY4" fmla="*/ 6275423 h 9116926"/>
              <a:gd name="connsiteX5" fmla="*/ 0 w 6568878"/>
              <a:gd name="connsiteY5" fmla="*/ 3423253 h 911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878" h="9116926">
                <a:moveTo>
                  <a:pt x="3423253" y="0"/>
                </a:moveTo>
                <a:lnTo>
                  <a:pt x="6568878" y="3145625"/>
                </a:lnTo>
                <a:lnTo>
                  <a:pt x="6568878" y="9116926"/>
                </a:lnTo>
                <a:lnTo>
                  <a:pt x="2841504" y="9116926"/>
                </a:lnTo>
                <a:lnTo>
                  <a:pt x="0" y="6275423"/>
                </a:lnTo>
                <a:lnTo>
                  <a:pt x="0" y="3423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2" name="Rectangle 41"/>
          <p:cNvSpPr/>
          <p:nvPr/>
        </p:nvSpPr>
        <p:spPr>
          <a:xfrm>
            <a:off x="1053548" y="3282569"/>
            <a:ext cx="5546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000" dirty="0">
                <a:latin typeface="Roboto Light" charset="0"/>
                <a:ea typeface="Roboto Light" charset="0"/>
                <a:cs typeface="Roboto Light" charset="0"/>
              </a:rPr>
              <a:t>UI Development Workshop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95157" y="4021233"/>
            <a:ext cx="4782996" cy="37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Thin" charset="0"/>
                <a:ea typeface="Roboto Thin" charset="0"/>
                <a:cs typeface="Roboto Thin" charset="0"/>
              </a:rPr>
              <a:t>Learn to code in Angular and JavaScript</a:t>
            </a:r>
          </a:p>
        </p:txBody>
      </p:sp>
      <p:pic>
        <p:nvPicPr>
          <p:cNvPr id="18" name="Picture 17" descr="C:\Users\oduorkf\AppData\Local\Microsoft\Windows\Temporary Internet Files\Content.Word\LN color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9" y="177665"/>
            <a:ext cx="3568700" cy="7029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267771" y="5693106"/>
            <a:ext cx="3471345" cy="938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Joshua Weil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494" y="1126497"/>
            <a:ext cx="56298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350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UI Development Workshop</a:t>
            </a:r>
          </a:p>
          <a:p>
            <a:endParaRPr lang="en-US" sz="3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3200" dirty="0">
                <a:latin typeface="Roboto Light" charset="0"/>
                <a:ea typeface="Roboto Light" charset="0"/>
                <a:cs typeface="Roboto Light" charset="0"/>
              </a:rPr>
              <a:t>Agenda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05806" y="2378886"/>
            <a:ext cx="2546232" cy="584365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r>
                <a:rPr lang="en-US" sz="1350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Tech Talk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endParaRPr lang="en-US" sz="135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19145" y="2378886"/>
            <a:ext cx="2546232" cy="584365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r>
                <a:rPr lang="en-US" sz="1350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Development Activity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endParaRPr lang="en-US" sz="135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32483" y="2378886"/>
            <a:ext cx="2546232" cy="584365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r>
                <a:rPr lang="en-US" sz="1350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Question and Answers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0500" rtlCol="0" anchor="ctr"/>
            <a:lstStyle/>
            <a:p>
              <a:endParaRPr lang="en-US" sz="135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05806" y="3030025"/>
            <a:ext cx="2546232" cy="1862048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190500" tIns="190500" rIns="190500" bIns="190500" rtlCol="0">
            <a:spAutoFit/>
          </a:bodyPr>
          <a:lstStyle/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Today’s UI Technology Landscape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Importance of UI and UX in Software Engineering</a:t>
            </a: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Software Development Life Cycle (SDLC)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19145" y="3030025"/>
            <a:ext cx="2546232" cy="1862048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190500" tIns="190500" rIns="190500" bIns="190500" rtlCol="0">
            <a:spAutoFit/>
          </a:bodyPr>
          <a:lstStyle/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Building a List Management App in Angular  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Step By Step Instructions and Source Code available 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Plunkr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and GitHub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Not your basic Hello World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32483" y="3030025"/>
            <a:ext cx="2546232" cy="1862048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190500" tIns="190500" rIns="190500" bIns="190500" rtlCol="0">
            <a:spAutoFit/>
          </a:bodyPr>
          <a:lstStyle/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Feel Free to ask questions as we go. 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 will be sure to follow up with questions I am unable to answer</a:t>
            </a: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43" indent="-285743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 Stupid 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834585" y="232180"/>
            <a:ext cx="1082843" cy="986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36114" y="488790"/>
            <a:ext cx="2547629" cy="556450"/>
            <a:chOff x="3152038" y="5257800"/>
            <a:chExt cx="4957641" cy="1082842"/>
          </a:xfrm>
        </p:grpSpPr>
        <p:pic>
          <p:nvPicPr>
            <p:cNvPr id="1026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504132" y="2572217"/>
            <a:ext cx="1834711" cy="17142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834710" y="857656"/>
            <a:ext cx="1834711" cy="1714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338843" y="4286484"/>
            <a:ext cx="1805158" cy="17142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338843" y="2572217"/>
            <a:ext cx="1805158" cy="1714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504132" y="857951"/>
            <a:ext cx="1834711" cy="1714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338843" y="857951"/>
            <a:ext cx="1805158" cy="17142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669421" y="857951"/>
            <a:ext cx="1834711" cy="17142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5504132" y="4286483"/>
            <a:ext cx="1834711" cy="1714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5504132" y="4286481"/>
            <a:ext cx="1834711" cy="1714266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6000" tIns="571500" rIns="216000" rtlCol="0" anchor="ctr"/>
          <a:lstStyle/>
          <a:p>
            <a:pPr algn="ctr"/>
            <a:endParaRPr lang="en-US" sz="15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38843" y="857250"/>
            <a:ext cx="1805158" cy="1717816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6000" tIns="571500" rIns="216000" rtlCol="0" anchor="ctr"/>
          <a:lstStyle/>
          <a:p>
            <a:pPr algn="ctr"/>
            <a:endParaRPr lang="en-US" sz="15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s://cdn-images-1.medium.com/max/800/1*raWO3dhM4jMjf9VY-kZz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 r="4077" b="6377"/>
          <a:stretch/>
        </p:blipFill>
        <p:spPr bwMode="auto">
          <a:xfrm>
            <a:off x="1834711" y="817864"/>
            <a:ext cx="7309290" cy="51434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05602" y="2616939"/>
            <a:ext cx="4098529" cy="36087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3789" y="3401146"/>
            <a:ext cx="49169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 you need to know – the short list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050" b="1" u="sng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Html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Semantic HTML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(HTML5)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Templating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(Mustache, Handlebars)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Web Components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Shadow Dom</a:t>
            </a:r>
            <a:br>
              <a:rPr lang="en-US" sz="1050" b="1" u="sng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</a:br>
            <a:endParaRPr lang="en-US" sz="1050" b="1" u="sng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050" b="1" u="sng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JavaScript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MVC – Model View Controller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(Angular, Ember)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MVVM – Model View, View Model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(Angular, Backbone, Knockout)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DOM Heavy – View Frameworks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(React)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Basics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(jQuery)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ECMAScript &amp;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TypeScript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(ES5, ES6, TS)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050" b="1" u="sng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CSS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Selectors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(#, ., &gt;, [], *)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Preprocessors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(Sass, Less, Stylus)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Frameworks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(Bootstrap, Foundation)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Responsive –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(Progressive Enhancement, Graceful Degradation)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9500" y="3146011"/>
            <a:ext cx="4266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New UI Technology and Frameworks are released Everyday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500" y="2690864"/>
            <a:ext cx="562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UI Technology Landscape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39313" y="141440"/>
            <a:ext cx="2547629" cy="556450"/>
            <a:chOff x="3152038" y="5257800"/>
            <a:chExt cx="4957641" cy="1082842"/>
          </a:xfrm>
        </p:grpSpPr>
        <p:pic>
          <p:nvPicPr>
            <p:cNvPr id="34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5072052" y="6054996"/>
            <a:ext cx="4071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5"/>
              </a:rPr>
              <a:t>https://hackernoon.com/how-it-feels-to-learn-javascript-in-2016-d3a717dd577f#.1vtwd7ly6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3048000 w 6096000"/>
              <a:gd name="connsiteY0" fmla="*/ 0 h 4572000"/>
              <a:gd name="connsiteX1" fmla="*/ 6096000 w 6096000"/>
              <a:gd name="connsiteY1" fmla="*/ 0 h 4572000"/>
              <a:gd name="connsiteX2" fmla="*/ 6096000 w 6096000"/>
              <a:gd name="connsiteY2" fmla="*/ 2286000 h 4572000"/>
              <a:gd name="connsiteX3" fmla="*/ 6096000 w 6096000"/>
              <a:gd name="connsiteY3" fmla="*/ 4572000 h 4572000"/>
              <a:gd name="connsiteX4" fmla="*/ 3048000 w 6096000"/>
              <a:gd name="connsiteY4" fmla="*/ 4572000 h 4572000"/>
              <a:gd name="connsiteX5" fmla="*/ 0 w 6096000"/>
              <a:gd name="connsiteY5" fmla="*/ 4572000 h 4572000"/>
              <a:gd name="connsiteX6" fmla="*/ 0 w 6096000"/>
              <a:gd name="connsiteY6" fmla="*/ 2286000 h 4572000"/>
              <a:gd name="connsiteX7" fmla="*/ 0 w 6096000"/>
              <a:gd name="connsiteY7" fmla="*/ 0 h 4572000"/>
              <a:gd name="connsiteX8" fmla="*/ 3048000 w 6096000"/>
              <a:gd name="connsiteY8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572000">
                <a:moveTo>
                  <a:pt x="3048000" y="0"/>
                </a:moveTo>
                <a:lnTo>
                  <a:pt x="6096000" y="0"/>
                </a:lnTo>
                <a:lnTo>
                  <a:pt x="6096000" y="2286000"/>
                </a:lnTo>
                <a:lnTo>
                  <a:pt x="6096000" y="4572000"/>
                </a:lnTo>
                <a:lnTo>
                  <a:pt x="3048000" y="4572000"/>
                </a:lnTo>
                <a:lnTo>
                  <a:pt x="0" y="4572000"/>
                </a:lnTo>
                <a:lnTo>
                  <a:pt x="0" y="2286000"/>
                </a:lnTo>
                <a:lnTo>
                  <a:pt x="0" y="0"/>
                </a:lnTo>
                <a:lnTo>
                  <a:pt x="3048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Shape 1833"/>
          <p:cNvSpPr/>
          <p:nvPr/>
        </p:nvSpPr>
        <p:spPr>
          <a:xfrm>
            <a:off x="0" y="0"/>
            <a:ext cx="9144000" cy="6863884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tx2">
                  <a:alpha val="75000"/>
                </a:schemeClr>
              </a:gs>
            </a:gsLst>
            <a:lin ang="18900000" scaled="1"/>
          </a:gra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3200">
              <a:latin typeface="Raleway"/>
              <a:cs typeface="Raleway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67081" y="456853"/>
            <a:ext cx="468513" cy="425223"/>
            <a:chOff x="1585912" y="819150"/>
            <a:chExt cx="5143500" cy="4668265"/>
          </a:xfrm>
        </p:grpSpPr>
        <p:sp>
          <p:nvSpPr>
            <p:cNvPr id="23" name="Diamond 2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Diamond 2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Diamond 26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3787" y="3551097"/>
            <a:ext cx="56298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350" dirty="0">
                <a:solidFill>
                  <a:schemeClr val="accent6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3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Fullscreen</a:t>
            </a:r>
            <a:r>
              <a:rPr lang="en-US" sz="3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Photo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8076" y="4929113"/>
            <a:ext cx="54883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3787" y="4673979"/>
            <a:ext cx="1468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Roboto Light" charset="0"/>
                <a:ea typeface="Roboto Light" charset="0"/>
                <a:cs typeface="Roboto Light" charset="0"/>
              </a:rPr>
              <a:t>Project 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8" name="Picture 6" descr="http://www.uzu-media.com/sites/default/files/field/image/Knowing-the-difference-between-the-UX-and-UI-desig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50" y="302350"/>
            <a:ext cx="9435100" cy="62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014949" y="453140"/>
            <a:ext cx="1867684" cy="407937"/>
            <a:chOff x="3152038" y="5257800"/>
            <a:chExt cx="4957641" cy="1082842"/>
          </a:xfrm>
        </p:grpSpPr>
        <p:pic>
          <p:nvPicPr>
            <p:cNvPr id="18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67794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3048000 w 6096000"/>
              <a:gd name="connsiteY0" fmla="*/ 0 h 4572000"/>
              <a:gd name="connsiteX1" fmla="*/ 6096000 w 6096000"/>
              <a:gd name="connsiteY1" fmla="*/ 0 h 4572000"/>
              <a:gd name="connsiteX2" fmla="*/ 6096000 w 6096000"/>
              <a:gd name="connsiteY2" fmla="*/ 2286000 h 4572000"/>
              <a:gd name="connsiteX3" fmla="*/ 6096000 w 6096000"/>
              <a:gd name="connsiteY3" fmla="*/ 4572000 h 4572000"/>
              <a:gd name="connsiteX4" fmla="*/ 3048000 w 6096000"/>
              <a:gd name="connsiteY4" fmla="*/ 4572000 h 4572000"/>
              <a:gd name="connsiteX5" fmla="*/ 0 w 6096000"/>
              <a:gd name="connsiteY5" fmla="*/ 4572000 h 4572000"/>
              <a:gd name="connsiteX6" fmla="*/ 0 w 6096000"/>
              <a:gd name="connsiteY6" fmla="*/ 2286000 h 4572000"/>
              <a:gd name="connsiteX7" fmla="*/ 0 w 6096000"/>
              <a:gd name="connsiteY7" fmla="*/ 0 h 4572000"/>
              <a:gd name="connsiteX8" fmla="*/ 3048000 w 6096000"/>
              <a:gd name="connsiteY8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572000">
                <a:moveTo>
                  <a:pt x="3048000" y="0"/>
                </a:moveTo>
                <a:lnTo>
                  <a:pt x="6096000" y="0"/>
                </a:lnTo>
                <a:lnTo>
                  <a:pt x="6096000" y="2286000"/>
                </a:lnTo>
                <a:lnTo>
                  <a:pt x="6096000" y="4572000"/>
                </a:lnTo>
                <a:lnTo>
                  <a:pt x="3048000" y="4572000"/>
                </a:lnTo>
                <a:lnTo>
                  <a:pt x="0" y="4572000"/>
                </a:lnTo>
                <a:lnTo>
                  <a:pt x="0" y="2286000"/>
                </a:lnTo>
                <a:lnTo>
                  <a:pt x="0" y="0"/>
                </a:lnTo>
                <a:lnTo>
                  <a:pt x="3048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Shape 1833"/>
          <p:cNvSpPr/>
          <p:nvPr/>
        </p:nvSpPr>
        <p:spPr>
          <a:xfrm>
            <a:off x="0" y="0"/>
            <a:ext cx="9144000" cy="6863884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tx2">
                  <a:alpha val="75000"/>
                </a:schemeClr>
              </a:gs>
            </a:gsLst>
            <a:lin ang="18900000" scaled="1"/>
          </a:gra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3200">
              <a:latin typeface="Raleway"/>
              <a:cs typeface="Raleway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67081" y="456853"/>
            <a:ext cx="468513" cy="425223"/>
            <a:chOff x="1585912" y="819150"/>
            <a:chExt cx="5143500" cy="4668265"/>
          </a:xfrm>
        </p:grpSpPr>
        <p:sp>
          <p:nvSpPr>
            <p:cNvPr id="23" name="Diamond 2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Diamond 2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Diamond 26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Image result for ui vs 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94" y="305232"/>
            <a:ext cx="6285612" cy="62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087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12175"/>
            <a:ext cx="9144000" cy="4820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494" y="1126497"/>
            <a:ext cx="660886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solidFill>
                <a:schemeClr val="accent4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3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3200" dirty="0">
                <a:latin typeface="Roboto Light" charset="0"/>
                <a:ea typeface="Roboto Light" charset="0"/>
                <a:cs typeface="Roboto Light" charset="0"/>
              </a:rPr>
              <a:t>Software Development Life Cycle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834585" y="232180"/>
            <a:ext cx="1082843" cy="986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36114" y="488790"/>
            <a:ext cx="2547629" cy="556450"/>
            <a:chOff x="3152038" y="5257800"/>
            <a:chExt cx="4957641" cy="1082842"/>
          </a:xfrm>
        </p:grpSpPr>
        <p:pic>
          <p:nvPicPr>
            <p:cNvPr id="1026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Block Arc 19"/>
          <p:cNvSpPr/>
          <p:nvPr/>
        </p:nvSpPr>
        <p:spPr>
          <a:xfrm>
            <a:off x="5248254" y="2596242"/>
            <a:ext cx="1680657" cy="1680657"/>
          </a:xfrm>
          <a:prstGeom prst="blockArc">
            <a:avLst>
              <a:gd name="adj1" fmla="val 10800000"/>
              <a:gd name="adj2" fmla="val 39393"/>
              <a:gd name="adj3" fmla="val 9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flipV="1">
            <a:off x="705686" y="2596242"/>
            <a:ext cx="1680657" cy="1680657"/>
          </a:xfrm>
          <a:prstGeom prst="blockArc">
            <a:avLst>
              <a:gd name="adj1" fmla="val 10800000"/>
              <a:gd name="adj2" fmla="val 39393"/>
              <a:gd name="adj3" fmla="val 9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flipV="1">
            <a:off x="3733886" y="2596242"/>
            <a:ext cx="1680657" cy="1680657"/>
          </a:xfrm>
          <a:prstGeom prst="blockArc">
            <a:avLst>
              <a:gd name="adj1" fmla="val 10800000"/>
              <a:gd name="adj2" fmla="val 39393"/>
              <a:gd name="adj3" fmla="val 9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flipV="1">
            <a:off x="6758115" y="2596242"/>
            <a:ext cx="1680657" cy="1680657"/>
          </a:xfrm>
          <a:prstGeom prst="blockArc">
            <a:avLst>
              <a:gd name="adj1" fmla="val 10800000"/>
              <a:gd name="adj2" fmla="val 39393"/>
              <a:gd name="adj3" fmla="val 9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443" y="5177876"/>
            <a:ext cx="7209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days of Waterfall are gone</a:t>
            </a:r>
          </a:p>
          <a:p>
            <a:pPr algn="ctr"/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Todays leading SDLC styles include Agile, Lean, and Kanban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9872" y="4512849"/>
            <a:ext cx="1333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064" y="4512849"/>
            <a:ext cx="1333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Research &amp;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9694" y="4512849"/>
            <a:ext cx="1333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Design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4580" y="4512849"/>
            <a:ext cx="1333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28911" y="4512849"/>
            <a:ext cx="1333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Maintenance</a:t>
            </a:r>
          </a:p>
        </p:txBody>
      </p:sp>
      <p:sp>
        <p:nvSpPr>
          <p:cNvPr id="30" name="Freeform 36"/>
          <p:cNvSpPr>
            <a:spLocks noChangeArrowheads="1"/>
          </p:cNvSpPr>
          <p:nvPr/>
        </p:nvSpPr>
        <p:spPr bwMode="auto">
          <a:xfrm>
            <a:off x="2875877" y="3289405"/>
            <a:ext cx="375907" cy="311387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Block Arc 30"/>
          <p:cNvSpPr/>
          <p:nvPr/>
        </p:nvSpPr>
        <p:spPr>
          <a:xfrm>
            <a:off x="2219786" y="2596242"/>
            <a:ext cx="1680657" cy="1680657"/>
          </a:xfrm>
          <a:prstGeom prst="blockArc">
            <a:avLst>
              <a:gd name="adj1" fmla="val 10800000"/>
              <a:gd name="adj2" fmla="val 39393"/>
              <a:gd name="adj3" fmla="val 9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rot="10800000">
            <a:off x="6758115" y="2600012"/>
            <a:ext cx="1680657" cy="946110"/>
          </a:xfrm>
          <a:custGeom>
            <a:avLst/>
            <a:gdLst>
              <a:gd name="connsiteX0" fmla="*/ 1114019 w 2240876"/>
              <a:gd name="connsiteY0" fmla="*/ 1261462 h 1261480"/>
              <a:gd name="connsiteX1" fmla="*/ 552823 w 2240876"/>
              <a:gd name="connsiteY1" fmla="*/ 1107062 h 1261480"/>
              <a:gd name="connsiteX2" fmla="*/ 8293 w 2240876"/>
              <a:gd name="connsiteY2" fmla="*/ 277274 h 1261480"/>
              <a:gd name="connsiteX3" fmla="*/ 274 w 2240876"/>
              <a:gd name="connsiteY3" fmla="*/ 131830 h 1261480"/>
              <a:gd name="connsiteX4" fmla="*/ 0 w 2240876"/>
              <a:gd name="connsiteY4" fmla="*/ 131830 h 1261480"/>
              <a:gd name="connsiteX5" fmla="*/ 257 w 2240876"/>
              <a:gd name="connsiteY5" fmla="*/ 131531 h 1261480"/>
              <a:gd name="connsiteX6" fmla="*/ 74 w 2240876"/>
              <a:gd name="connsiteY6" fmla="*/ 128203 h 1261480"/>
              <a:gd name="connsiteX7" fmla="*/ 3089 w 2240876"/>
              <a:gd name="connsiteY7" fmla="*/ 128238 h 1261480"/>
              <a:gd name="connsiteX8" fmla="*/ 113360 w 2240876"/>
              <a:gd name="connsiteY8" fmla="*/ 0 h 1261480"/>
              <a:gd name="connsiteX9" fmla="*/ 226721 w 2240876"/>
              <a:gd name="connsiteY9" fmla="*/ 131830 h 1261480"/>
              <a:gd name="connsiteX10" fmla="*/ 224115 w 2240876"/>
              <a:gd name="connsiteY10" fmla="*/ 131830 h 1261480"/>
              <a:gd name="connsiteX11" fmla="*/ 230633 w 2240876"/>
              <a:gd name="connsiteY11" fmla="*/ 250039 h 1261480"/>
              <a:gd name="connsiteX12" fmla="*/ 666301 w 2240876"/>
              <a:gd name="connsiteY12" fmla="*/ 913935 h 1261480"/>
              <a:gd name="connsiteX13" fmla="*/ 1565690 w 2240876"/>
              <a:gd name="connsiteY13" fmla="*/ 919088 h 1261480"/>
              <a:gd name="connsiteX14" fmla="*/ 2016879 w 2240876"/>
              <a:gd name="connsiteY14" fmla="*/ 141042 h 1261480"/>
              <a:gd name="connsiteX15" fmla="*/ 2240876 w 2240876"/>
              <a:gd name="connsiteY15" fmla="*/ 141042 h 1261480"/>
              <a:gd name="connsiteX16" fmla="*/ 1676947 w 2240876"/>
              <a:gd name="connsiteY16" fmla="*/ 1113503 h 1261480"/>
              <a:gd name="connsiteX17" fmla="*/ 1114019 w 2240876"/>
              <a:gd name="connsiteY17" fmla="*/ 1261462 h 12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0876" h="1261480">
                <a:moveTo>
                  <a:pt x="1114019" y="1261462"/>
                </a:moveTo>
                <a:cubicBezTo>
                  <a:pt x="919887" y="1260350"/>
                  <a:pt x="726045" y="1208844"/>
                  <a:pt x="552823" y="1107062"/>
                </a:cubicBezTo>
                <a:cubicBezTo>
                  <a:pt x="249685" y="928944"/>
                  <a:pt x="50314" y="620719"/>
                  <a:pt x="8293" y="277274"/>
                </a:cubicBezTo>
                <a:lnTo>
                  <a:pt x="274" y="131830"/>
                </a:lnTo>
                <a:lnTo>
                  <a:pt x="0" y="131830"/>
                </a:lnTo>
                <a:lnTo>
                  <a:pt x="257" y="131531"/>
                </a:lnTo>
                <a:lnTo>
                  <a:pt x="74" y="128203"/>
                </a:lnTo>
                <a:lnTo>
                  <a:pt x="3089" y="128238"/>
                </a:lnTo>
                <a:lnTo>
                  <a:pt x="113360" y="0"/>
                </a:lnTo>
                <a:lnTo>
                  <a:pt x="226721" y="131830"/>
                </a:lnTo>
                <a:lnTo>
                  <a:pt x="224115" y="131830"/>
                </a:lnTo>
                <a:lnTo>
                  <a:pt x="230633" y="250039"/>
                </a:lnTo>
                <a:cubicBezTo>
                  <a:pt x="264253" y="524823"/>
                  <a:pt x="423765" y="771426"/>
                  <a:pt x="666301" y="913935"/>
                </a:cubicBezTo>
                <a:cubicBezTo>
                  <a:pt x="943484" y="1076803"/>
                  <a:pt x="1286659" y="1078769"/>
                  <a:pt x="1565690" y="919088"/>
                </a:cubicBezTo>
                <a:cubicBezTo>
                  <a:pt x="1844721" y="759407"/>
                  <a:pt x="2016879" y="462533"/>
                  <a:pt x="2016879" y="141042"/>
                </a:cubicBezTo>
                <a:lnTo>
                  <a:pt x="2240876" y="141042"/>
                </a:lnTo>
                <a:cubicBezTo>
                  <a:pt x="2240876" y="542865"/>
                  <a:pt x="2025701" y="913922"/>
                  <a:pt x="1676947" y="1113503"/>
                </a:cubicBezTo>
                <a:cubicBezTo>
                  <a:pt x="1502570" y="1213294"/>
                  <a:pt x="1308150" y="1262574"/>
                  <a:pt x="1114019" y="126146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1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Freeform 32"/>
          <p:cNvSpPr/>
          <p:nvPr/>
        </p:nvSpPr>
        <p:spPr>
          <a:xfrm rot="10800000" flipV="1">
            <a:off x="5248254" y="3327019"/>
            <a:ext cx="1680657" cy="946110"/>
          </a:xfrm>
          <a:custGeom>
            <a:avLst/>
            <a:gdLst>
              <a:gd name="connsiteX0" fmla="*/ 1114019 w 2240876"/>
              <a:gd name="connsiteY0" fmla="*/ 1261462 h 1261480"/>
              <a:gd name="connsiteX1" fmla="*/ 552823 w 2240876"/>
              <a:gd name="connsiteY1" fmla="*/ 1107062 h 1261480"/>
              <a:gd name="connsiteX2" fmla="*/ 8293 w 2240876"/>
              <a:gd name="connsiteY2" fmla="*/ 277274 h 1261480"/>
              <a:gd name="connsiteX3" fmla="*/ 274 w 2240876"/>
              <a:gd name="connsiteY3" fmla="*/ 131830 h 1261480"/>
              <a:gd name="connsiteX4" fmla="*/ 0 w 2240876"/>
              <a:gd name="connsiteY4" fmla="*/ 131830 h 1261480"/>
              <a:gd name="connsiteX5" fmla="*/ 257 w 2240876"/>
              <a:gd name="connsiteY5" fmla="*/ 131531 h 1261480"/>
              <a:gd name="connsiteX6" fmla="*/ 74 w 2240876"/>
              <a:gd name="connsiteY6" fmla="*/ 128203 h 1261480"/>
              <a:gd name="connsiteX7" fmla="*/ 3089 w 2240876"/>
              <a:gd name="connsiteY7" fmla="*/ 128238 h 1261480"/>
              <a:gd name="connsiteX8" fmla="*/ 113360 w 2240876"/>
              <a:gd name="connsiteY8" fmla="*/ 0 h 1261480"/>
              <a:gd name="connsiteX9" fmla="*/ 226721 w 2240876"/>
              <a:gd name="connsiteY9" fmla="*/ 131830 h 1261480"/>
              <a:gd name="connsiteX10" fmla="*/ 224115 w 2240876"/>
              <a:gd name="connsiteY10" fmla="*/ 131830 h 1261480"/>
              <a:gd name="connsiteX11" fmla="*/ 230633 w 2240876"/>
              <a:gd name="connsiteY11" fmla="*/ 250039 h 1261480"/>
              <a:gd name="connsiteX12" fmla="*/ 666301 w 2240876"/>
              <a:gd name="connsiteY12" fmla="*/ 913935 h 1261480"/>
              <a:gd name="connsiteX13" fmla="*/ 1565690 w 2240876"/>
              <a:gd name="connsiteY13" fmla="*/ 919088 h 1261480"/>
              <a:gd name="connsiteX14" fmla="*/ 2016879 w 2240876"/>
              <a:gd name="connsiteY14" fmla="*/ 141042 h 1261480"/>
              <a:gd name="connsiteX15" fmla="*/ 2240876 w 2240876"/>
              <a:gd name="connsiteY15" fmla="*/ 141042 h 1261480"/>
              <a:gd name="connsiteX16" fmla="*/ 1676947 w 2240876"/>
              <a:gd name="connsiteY16" fmla="*/ 1113503 h 1261480"/>
              <a:gd name="connsiteX17" fmla="*/ 1114019 w 2240876"/>
              <a:gd name="connsiteY17" fmla="*/ 1261462 h 12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0876" h="1261480">
                <a:moveTo>
                  <a:pt x="1114019" y="1261462"/>
                </a:moveTo>
                <a:cubicBezTo>
                  <a:pt x="919888" y="1260350"/>
                  <a:pt x="726045" y="1208844"/>
                  <a:pt x="552823" y="1107062"/>
                </a:cubicBezTo>
                <a:cubicBezTo>
                  <a:pt x="249685" y="928944"/>
                  <a:pt x="50314" y="620719"/>
                  <a:pt x="8293" y="277274"/>
                </a:cubicBezTo>
                <a:lnTo>
                  <a:pt x="274" y="131830"/>
                </a:lnTo>
                <a:lnTo>
                  <a:pt x="0" y="131830"/>
                </a:lnTo>
                <a:lnTo>
                  <a:pt x="257" y="131531"/>
                </a:lnTo>
                <a:lnTo>
                  <a:pt x="74" y="128203"/>
                </a:lnTo>
                <a:lnTo>
                  <a:pt x="3089" y="128238"/>
                </a:lnTo>
                <a:lnTo>
                  <a:pt x="113360" y="0"/>
                </a:lnTo>
                <a:lnTo>
                  <a:pt x="226721" y="131830"/>
                </a:lnTo>
                <a:lnTo>
                  <a:pt x="224115" y="131830"/>
                </a:lnTo>
                <a:lnTo>
                  <a:pt x="230633" y="250039"/>
                </a:lnTo>
                <a:cubicBezTo>
                  <a:pt x="264253" y="524823"/>
                  <a:pt x="423765" y="771426"/>
                  <a:pt x="666301" y="913935"/>
                </a:cubicBezTo>
                <a:cubicBezTo>
                  <a:pt x="943484" y="1076803"/>
                  <a:pt x="1286659" y="1078769"/>
                  <a:pt x="1565690" y="919088"/>
                </a:cubicBezTo>
                <a:cubicBezTo>
                  <a:pt x="1844721" y="759407"/>
                  <a:pt x="2016879" y="462533"/>
                  <a:pt x="2016879" y="141042"/>
                </a:cubicBezTo>
                <a:lnTo>
                  <a:pt x="2240876" y="141042"/>
                </a:lnTo>
                <a:cubicBezTo>
                  <a:pt x="2240876" y="542865"/>
                  <a:pt x="2025701" y="913922"/>
                  <a:pt x="1676947" y="1113503"/>
                </a:cubicBezTo>
                <a:cubicBezTo>
                  <a:pt x="1502570" y="1213294"/>
                  <a:pt x="1308150" y="1262574"/>
                  <a:pt x="1114019" y="1261462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1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Freeform 33"/>
          <p:cNvSpPr/>
          <p:nvPr/>
        </p:nvSpPr>
        <p:spPr>
          <a:xfrm rot="10800000">
            <a:off x="3733886" y="2600012"/>
            <a:ext cx="1680657" cy="946110"/>
          </a:xfrm>
          <a:custGeom>
            <a:avLst/>
            <a:gdLst>
              <a:gd name="connsiteX0" fmla="*/ 1114019 w 2240876"/>
              <a:gd name="connsiteY0" fmla="*/ 1261462 h 1261480"/>
              <a:gd name="connsiteX1" fmla="*/ 552823 w 2240876"/>
              <a:gd name="connsiteY1" fmla="*/ 1107062 h 1261480"/>
              <a:gd name="connsiteX2" fmla="*/ 8293 w 2240876"/>
              <a:gd name="connsiteY2" fmla="*/ 277274 h 1261480"/>
              <a:gd name="connsiteX3" fmla="*/ 274 w 2240876"/>
              <a:gd name="connsiteY3" fmla="*/ 131830 h 1261480"/>
              <a:gd name="connsiteX4" fmla="*/ 0 w 2240876"/>
              <a:gd name="connsiteY4" fmla="*/ 131830 h 1261480"/>
              <a:gd name="connsiteX5" fmla="*/ 258 w 2240876"/>
              <a:gd name="connsiteY5" fmla="*/ 131531 h 1261480"/>
              <a:gd name="connsiteX6" fmla="*/ 74 w 2240876"/>
              <a:gd name="connsiteY6" fmla="*/ 128203 h 1261480"/>
              <a:gd name="connsiteX7" fmla="*/ 3089 w 2240876"/>
              <a:gd name="connsiteY7" fmla="*/ 128238 h 1261480"/>
              <a:gd name="connsiteX8" fmla="*/ 113361 w 2240876"/>
              <a:gd name="connsiteY8" fmla="*/ 0 h 1261480"/>
              <a:gd name="connsiteX9" fmla="*/ 226721 w 2240876"/>
              <a:gd name="connsiteY9" fmla="*/ 131830 h 1261480"/>
              <a:gd name="connsiteX10" fmla="*/ 224116 w 2240876"/>
              <a:gd name="connsiteY10" fmla="*/ 131830 h 1261480"/>
              <a:gd name="connsiteX11" fmla="*/ 230633 w 2240876"/>
              <a:gd name="connsiteY11" fmla="*/ 250039 h 1261480"/>
              <a:gd name="connsiteX12" fmla="*/ 666301 w 2240876"/>
              <a:gd name="connsiteY12" fmla="*/ 913935 h 1261480"/>
              <a:gd name="connsiteX13" fmla="*/ 1565690 w 2240876"/>
              <a:gd name="connsiteY13" fmla="*/ 919088 h 1261480"/>
              <a:gd name="connsiteX14" fmla="*/ 2016879 w 2240876"/>
              <a:gd name="connsiteY14" fmla="*/ 141042 h 1261480"/>
              <a:gd name="connsiteX15" fmla="*/ 2240876 w 2240876"/>
              <a:gd name="connsiteY15" fmla="*/ 141042 h 1261480"/>
              <a:gd name="connsiteX16" fmla="*/ 1676947 w 2240876"/>
              <a:gd name="connsiteY16" fmla="*/ 1113503 h 1261480"/>
              <a:gd name="connsiteX17" fmla="*/ 1114019 w 2240876"/>
              <a:gd name="connsiteY17" fmla="*/ 1261462 h 12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0876" h="1261480">
                <a:moveTo>
                  <a:pt x="1114019" y="1261462"/>
                </a:moveTo>
                <a:cubicBezTo>
                  <a:pt x="919888" y="1260350"/>
                  <a:pt x="726045" y="1208844"/>
                  <a:pt x="552823" y="1107062"/>
                </a:cubicBezTo>
                <a:cubicBezTo>
                  <a:pt x="249685" y="928944"/>
                  <a:pt x="50314" y="620719"/>
                  <a:pt x="8293" y="277274"/>
                </a:cubicBezTo>
                <a:lnTo>
                  <a:pt x="274" y="131830"/>
                </a:lnTo>
                <a:lnTo>
                  <a:pt x="0" y="131830"/>
                </a:lnTo>
                <a:lnTo>
                  <a:pt x="258" y="131531"/>
                </a:lnTo>
                <a:lnTo>
                  <a:pt x="74" y="128203"/>
                </a:lnTo>
                <a:lnTo>
                  <a:pt x="3089" y="128238"/>
                </a:lnTo>
                <a:lnTo>
                  <a:pt x="113361" y="0"/>
                </a:lnTo>
                <a:lnTo>
                  <a:pt x="226721" y="131830"/>
                </a:lnTo>
                <a:lnTo>
                  <a:pt x="224116" y="131830"/>
                </a:lnTo>
                <a:lnTo>
                  <a:pt x="230633" y="250039"/>
                </a:lnTo>
                <a:cubicBezTo>
                  <a:pt x="264254" y="524823"/>
                  <a:pt x="423765" y="771426"/>
                  <a:pt x="666301" y="913935"/>
                </a:cubicBezTo>
                <a:cubicBezTo>
                  <a:pt x="943484" y="1076803"/>
                  <a:pt x="1286659" y="1078769"/>
                  <a:pt x="1565690" y="919088"/>
                </a:cubicBezTo>
                <a:cubicBezTo>
                  <a:pt x="1844721" y="759407"/>
                  <a:pt x="2016879" y="462533"/>
                  <a:pt x="2016879" y="141042"/>
                </a:cubicBezTo>
                <a:lnTo>
                  <a:pt x="2240876" y="141042"/>
                </a:lnTo>
                <a:cubicBezTo>
                  <a:pt x="2240876" y="542865"/>
                  <a:pt x="2025701" y="913922"/>
                  <a:pt x="1676947" y="1113503"/>
                </a:cubicBezTo>
                <a:cubicBezTo>
                  <a:pt x="1502570" y="1213294"/>
                  <a:pt x="1308150" y="1262574"/>
                  <a:pt x="1114019" y="126146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1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 flipV="1">
            <a:off x="2219786" y="3327019"/>
            <a:ext cx="1680657" cy="946110"/>
          </a:xfrm>
          <a:custGeom>
            <a:avLst/>
            <a:gdLst>
              <a:gd name="connsiteX0" fmla="*/ 1114019 w 2240876"/>
              <a:gd name="connsiteY0" fmla="*/ 1261462 h 1261480"/>
              <a:gd name="connsiteX1" fmla="*/ 552823 w 2240876"/>
              <a:gd name="connsiteY1" fmla="*/ 1107062 h 1261480"/>
              <a:gd name="connsiteX2" fmla="*/ 8293 w 2240876"/>
              <a:gd name="connsiteY2" fmla="*/ 277274 h 1261480"/>
              <a:gd name="connsiteX3" fmla="*/ 274 w 2240876"/>
              <a:gd name="connsiteY3" fmla="*/ 131830 h 1261480"/>
              <a:gd name="connsiteX4" fmla="*/ 0 w 2240876"/>
              <a:gd name="connsiteY4" fmla="*/ 131830 h 1261480"/>
              <a:gd name="connsiteX5" fmla="*/ 258 w 2240876"/>
              <a:gd name="connsiteY5" fmla="*/ 131531 h 1261480"/>
              <a:gd name="connsiteX6" fmla="*/ 74 w 2240876"/>
              <a:gd name="connsiteY6" fmla="*/ 128203 h 1261480"/>
              <a:gd name="connsiteX7" fmla="*/ 3089 w 2240876"/>
              <a:gd name="connsiteY7" fmla="*/ 128238 h 1261480"/>
              <a:gd name="connsiteX8" fmla="*/ 113361 w 2240876"/>
              <a:gd name="connsiteY8" fmla="*/ 0 h 1261480"/>
              <a:gd name="connsiteX9" fmla="*/ 226721 w 2240876"/>
              <a:gd name="connsiteY9" fmla="*/ 131830 h 1261480"/>
              <a:gd name="connsiteX10" fmla="*/ 224116 w 2240876"/>
              <a:gd name="connsiteY10" fmla="*/ 131830 h 1261480"/>
              <a:gd name="connsiteX11" fmla="*/ 230633 w 2240876"/>
              <a:gd name="connsiteY11" fmla="*/ 250039 h 1261480"/>
              <a:gd name="connsiteX12" fmla="*/ 666301 w 2240876"/>
              <a:gd name="connsiteY12" fmla="*/ 913935 h 1261480"/>
              <a:gd name="connsiteX13" fmla="*/ 1565690 w 2240876"/>
              <a:gd name="connsiteY13" fmla="*/ 919088 h 1261480"/>
              <a:gd name="connsiteX14" fmla="*/ 2016879 w 2240876"/>
              <a:gd name="connsiteY14" fmla="*/ 141042 h 1261480"/>
              <a:gd name="connsiteX15" fmla="*/ 2240876 w 2240876"/>
              <a:gd name="connsiteY15" fmla="*/ 141042 h 1261480"/>
              <a:gd name="connsiteX16" fmla="*/ 1676947 w 2240876"/>
              <a:gd name="connsiteY16" fmla="*/ 1113503 h 1261480"/>
              <a:gd name="connsiteX17" fmla="*/ 1114019 w 2240876"/>
              <a:gd name="connsiteY17" fmla="*/ 1261462 h 12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0876" h="1261480">
                <a:moveTo>
                  <a:pt x="1114019" y="1261462"/>
                </a:moveTo>
                <a:cubicBezTo>
                  <a:pt x="919888" y="1260350"/>
                  <a:pt x="726045" y="1208844"/>
                  <a:pt x="552823" y="1107062"/>
                </a:cubicBezTo>
                <a:cubicBezTo>
                  <a:pt x="249685" y="928944"/>
                  <a:pt x="50314" y="620719"/>
                  <a:pt x="8293" y="277274"/>
                </a:cubicBezTo>
                <a:lnTo>
                  <a:pt x="274" y="131830"/>
                </a:lnTo>
                <a:lnTo>
                  <a:pt x="0" y="131830"/>
                </a:lnTo>
                <a:lnTo>
                  <a:pt x="258" y="131531"/>
                </a:lnTo>
                <a:lnTo>
                  <a:pt x="74" y="128203"/>
                </a:lnTo>
                <a:lnTo>
                  <a:pt x="3089" y="128238"/>
                </a:lnTo>
                <a:lnTo>
                  <a:pt x="113361" y="0"/>
                </a:lnTo>
                <a:lnTo>
                  <a:pt x="226721" y="131830"/>
                </a:lnTo>
                <a:lnTo>
                  <a:pt x="224116" y="131830"/>
                </a:lnTo>
                <a:lnTo>
                  <a:pt x="230633" y="250039"/>
                </a:lnTo>
                <a:cubicBezTo>
                  <a:pt x="264254" y="524823"/>
                  <a:pt x="423765" y="771426"/>
                  <a:pt x="666301" y="913935"/>
                </a:cubicBezTo>
                <a:cubicBezTo>
                  <a:pt x="943484" y="1076803"/>
                  <a:pt x="1286659" y="1078769"/>
                  <a:pt x="1565690" y="919088"/>
                </a:cubicBezTo>
                <a:cubicBezTo>
                  <a:pt x="1844721" y="759407"/>
                  <a:pt x="2016879" y="462533"/>
                  <a:pt x="2016879" y="141042"/>
                </a:cubicBezTo>
                <a:lnTo>
                  <a:pt x="2240876" y="141042"/>
                </a:lnTo>
                <a:cubicBezTo>
                  <a:pt x="2240876" y="542865"/>
                  <a:pt x="2025701" y="913922"/>
                  <a:pt x="1676947" y="1113503"/>
                </a:cubicBezTo>
                <a:cubicBezTo>
                  <a:pt x="1502570" y="1213294"/>
                  <a:pt x="1308150" y="1262574"/>
                  <a:pt x="1114019" y="126146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1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705686" y="2600012"/>
            <a:ext cx="1680657" cy="946110"/>
          </a:xfrm>
          <a:custGeom>
            <a:avLst/>
            <a:gdLst>
              <a:gd name="connsiteX0" fmla="*/ 1126857 w 2240876"/>
              <a:gd name="connsiteY0" fmla="*/ 18 h 1261480"/>
              <a:gd name="connsiteX1" fmla="*/ 1688053 w 2240876"/>
              <a:gd name="connsiteY1" fmla="*/ 154418 h 1261480"/>
              <a:gd name="connsiteX2" fmla="*/ 2232583 w 2240876"/>
              <a:gd name="connsiteY2" fmla="*/ 984206 h 1261480"/>
              <a:gd name="connsiteX3" fmla="*/ 2240602 w 2240876"/>
              <a:gd name="connsiteY3" fmla="*/ 1129650 h 1261480"/>
              <a:gd name="connsiteX4" fmla="*/ 2240876 w 2240876"/>
              <a:gd name="connsiteY4" fmla="*/ 1129650 h 1261480"/>
              <a:gd name="connsiteX5" fmla="*/ 2240619 w 2240876"/>
              <a:gd name="connsiteY5" fmla="*/ 1129950 h 1261480"/>
              <a:gd name="connsiteX6" fmla="*/ 2240802 w 2240876"/>
              <a:gd name="connsiteY6" fmla="*/ 1133277 h 1261480"/>
              <a:gd name="connsiteX7" fmla="*/ 2237787 w 2240876"/>
              <a:gd name="connsiteY7" fmla="*/ 1133243 h 1261480"/>
              <a:gd name="connsiteX8" fmla="*/ 2127516 w 2240876"/>
              <a:gd name="connsiteY8" fmla="*/ 1261480 h 1261480"/>
              <a:gd name="connsiteX9" fmla="*/ 2014155 w 2240876"/>
              <a:gd name="connsiteY9" fmla="*/ 1129650 h 1261480"/>
              <a:gd name="connsiteX10" fmla="*/ 2016761 w 2240876"/>
              <a:gd name="connsiteY10" fmla="*/ 1129650 h 1261480"/>
              <a:gd name="connsiteX11" fmla="*/ 2010243 w 2240876"/>
              <a:gd name="connsiteY11" fmla="*/ 1011442 h 1261480"/>
              <a:gd name="connsiteX12" fmla="*/ 1574575 w 2240876"/>
              <a:gd name="connsiteY12" fmla="*/ 347545 h 1261480"/>
              <a:gd name="connsiteX13" fmla="*/ 675186 w 2240876"/>
              <a:gd name="connsiteY13" fmla="*/ 342392 h 1261480"/>
              <a:gd name="connsiteX14" fmla="*/ 223997 w 2240876"/>
              <a:gd name="connsiteY14" fmla="*/ 1120438 h 1261480"/>
              <a:gd name="connsiteX15" fmla="*/ 0 w 2240876"/>
              <a:gd name="connsiteY15" fmla="*/ 1120438 h 1261480"/>
              <a:gd name="connsiteX16" fmla="*/ 563929 w 2240876"/>
              <a:gd name="connsiteY16" fmla="*/ 147977 h 1261480"/>
              <a:gd name="connsiteX17" fmla="*/ 1126857 w 2240876"/>
              <a:gd name="connsiteY17" fmla="*/ 18 h 12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0876" h="1261480">
                <a:moveTo>
                  <a:pt x="1126857" y="18"/>
                </a:moveTo>
                <a:cubicBezTo>
                  <a:pt x="1320989" y="1131"/>
                  <a:pt x="1514831" y="52636"/>
                  <a:pt x="1688053" y="154418"/>
                </a:cubicBezTo>
                <a:cubicBezTo>
                  <a:pt x="1991192" y="332537"/>
                  <a:pt x="2190562" y="640761"/>
                  <a:pt x="2232583" y="984206"/>
                </a:cubicBezTo>
                <a:lnTo>
                  <a:pt x="2240602" y="1129650"/>
                </a:lnTo>
                <a:lnTo>
                  <a:pt x="2240876" y="1129650"/>
                </a:lnTo>
                <a:lnTo>
                  <a:pt x="2240619" y="1129950"/>
                </a:lnTo>
                <a:lnTo>
                  <a:pt x="2240802" y="1133277"/>
                </a:lnTo>
                <a:lnTo>
                  <a:pt x="2237787" y="1133243"/>
                </a:lnTo>
                <a:lnTo>
                  <a:pt x="2127516" y="1261480"/>
                </a:lnTo>
                <a:lnTo>
                  <a:pt x="2014155" y="1129650"/>
                </a:lnTo>
                <a:lnTo>
                  <a:pt x="2016761" y="1129650"/>
                </a:lnTo>
                <a:lnTo>
                  <a:pt x="2010243" y="1011442"/>
                </a:lnTo>
                <a:cubicBezTo>
                  <a:pt x="1976623" y="736658"/>
                  <a:pt x="1817111" y="490054"/>
                  <a:pt x="1574575" y="347545"/>
                </a:cubicBezTo>
                <a:cubicBezTo>
                  <a:pt x="1297392" y="184677"/>
                  <a:pt x="954217" y="182711"/>
                  <a:pt x="675186" y="342392"/>
                </a:cubicBezTo>
                <a:cubicBezTo>
                  <a:pt x="396155" y="502073"/>
                  <a:pt x="223997" y="798947"/>
                  <a:pt x="223997" y="1120438"/>
                </a:cubicBezTo>
                <a:lnTo>
                  <a:pt x="0" y="1120438"/>
                </a:lnTo>
                <a:cubicBezTo>
                  <a:pt x="0" y="718615"/>
                  <a:pt x="215175" y="347558"/>
                  <a:pt x="563929" y="147977"/>
                </a:cubicBezTo>
                <a:cubicBezTo>
                  <a:pt x="738306" y="48187"/>
                  <a:pt x="932726" y="-1094"/>
                  <a:pt x="1126857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0" name="Freeform 49"/>
          <p:cNvSpPr>
            <a:spLocks noChangeArrowheads="1"/>
          </p:cNvSpPr>
          <p:nvPr/>
        </p:nvSpPr>
        <p:spPr bwMode="auto">
          <a:xfrm>
            <a:off x="5898136" y="3289405"/>
            <a:ext cx="448436" cy="298959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92" y="3200767"/>
            <a:ext cx="322072" cy="4716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986" y="3219781"/>
            <a:ext cx="512329" cy="50247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308" y="3136252"/>
            <a:ext cx="556746" cy="5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47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9144000" cy="34320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9144000" cy="3432009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41431" y="3611621"/>
            <a:ext cx="5518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Add Items to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Edit Items on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 Items from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Mark an Item off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New 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Cycle through 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Open Last used List by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 List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14188" y="761608"/>
            <a:ext cx="45590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350" dirty="0">
                <a:solidFill>
                  <a:schemeClr val="accent6"/>
                </a:solidFill>
                <a:latin typeface="Roboto Light" charset="0"/>
                <a:ea typeface="Roboto Light" charset="0"/>
                <a:cs typeface="Roboto Light" charset="0"/>
              </a:rPr>
              <a:t>List Management App</a:t>
            </a:r>
          </a:p>
          <a:p>
            <a:endParaRPr lang="en-US" sz="3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Let’s Write some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4500"/>
            <a:ext cx="3376870" cy="514350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1006578" y="2339515"/>
            <a:ext cx="1706180" cy="30783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00563" y="298558"/>
            <a:ext cx="2547629" cy="556450"/>
            <a:chOff x="3152038" y="5257800"/>
            <a:chExt cx="4957641" cy="1082842"/>
          </a:xfrm>
        </p:grpSpPr>
        <p:pic>
          <p:nvPicPr>
            <p:cNvPr id="30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006578" y="2339515"/>
            <a:ext cx="1712156" cy="3078305"/>
            <a:chOff x="1006578" y="2339515"/>
            <a:chExt cx="1712156" cy="30783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578" y="2339515"/>
              <a:ext cx="1711850" cy="224522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/>
            <a:srcRect t="90915"/>
            <a:stretch/>
          </p:blipFill>
          <p:spPr>
            <a:xfrm>
              <a:off x="1006884" y="4380752"/>
              <a:ext cx="1711850" cy="1037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Shape 1833"/>
          <p:cNvSpPr/>
          <p:nvPr/>
        </p:nvSpPr>
        <p:spPr>
          <a:xfrm>
            <a:off x="0" y="0"/>
            <a:ext cx="9144000" cy="685253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000" dirty="0">
              <a:latin typeface="Raleway"/>
              <a:cs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2289" y="1570673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5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Thank You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100563" y="298558"/>
            <a:ext cx="2547629" cy="556450"/>
            <a:chOff x="3152038" y="5257800"/>
            <a:chExt cx="4957641" cy="1082842"/>
          </a:xfrm>
        </p:grpSpPr>
        <p:pic>
          <p:nvPicPr>
            <p:cNvPr id="58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0" t="10697" r="58426" b="45334"/>
            <a:stretch/>
          </p:blipFill>
          <p:spPr bwMode="auto">
            <a:xfrm>
              <a:off x="3152038" y="5257800"/>
              <a:ext cx="1263551" cy="108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lexisnex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00" b="16353"/>
            <a:stretch/>
          </p:blipFill>
          <p:spPr bwMode="auto">
            <a:xfrm>
              <a:off x="4415589" y="5582653"/>
              <a:ext cx="369409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0" y="336129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n-US" sz="1600" dirty="0" err="1">
                <a:latin typeface="Raleway"/>
                <a:cs typeface="Raleway"/>
              </a:rPr>
              <a:t>Plunkr</a:t>
            </a:r>
            <a:endParaRPr lang="en-US" sz="1600" dirty="0">
              <a:latin typeface="Raleway"/>
              <a:cs typeface="Raleway"/>
              <a:hlinkClick r:id="rId4"/>
            </a:endParaRPr>
          </a:p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n-US" sz="1600" dirty="0">
                <a:latin typeface="Raleway"/>
                <a:cs typeface="Raleway"/>
                <a:hlinkClick r:id="rId4"/>
              </a:rPr>
              <a:t>https://plnkr.co/edit/UZ6AYHDTZLrpY4y6JpHZ?p=preview</a:t>
            </a:r>
            <a:endParaRPr lang="en-US" sz="1600" dirty="0">
              <a:latin typeface="Raleway"/>
              <a:cs typeface="Raleway"/>
            </a:endParaRPr>
          </a:p>
          <a:p>
            <a:pPr lvl="0" algn="ctr">
              <a:defRPr sz="3200">
                <a:solidFill>
                  <a:srgbClr val="FFFFFF"/>
                </a:solidFill>
              </a:defRPr>
            </a:pPr>
            <a:br>
              <a:rPr lang="en-US" sz="1600" dirty="0">
                <a:latin typeface="Raleway"/>
                <a:cs typeface="Raleway"/>
              </a:rPr>
            </a:br>
            <a:r>
              <a:rPr lang="en-US" sz="1600" dirty="0">
                <a:latin typeface="Raleway"/>
                <a:cs typeface="Raleway"/>
              </a:rPr>
              <a:t>GitHub</a:t>
            </a:r>
          </a:p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n-US" sz="1600" dirty="0">
                <a:latin typeface="Raleway"/>
                <a:cs typeface="Raleway"/>
                <a:hlinkClick r:id="rId5"/>
              </a:rPr>
              <a:t>https://github.com/weiljx/listManager</a:t>
            </a:r>
            <a:r>
              <a:rPr lang="en-US" sz="1600" dirty="0">
                <a:latin typeface="Raleway"/>
                <a:cs typeface="Raleway"/>
              </a:rPr>
              <a:t> </a:t>
            </a:r>
          </a:p>
          <a:p>
            <a:pPr lvl="0" algn="ctr">
              <a:defRPr sz="3200">
                <a:solidFill>
                  <a:srgbClr val="FFFFFF"/>
                </a:solidFill>
              </a:defRPr>
            </a:pPr>
            <a:br>
              <a:rPr lang="en-US" sz="1600" dirty="0">
                <a:latin typeface="Raleway"/>
                <a:cs typeface="Raleway"/>
              </a:rPr>
            </a:br>
            <a:r>
              <a:rPr lang="en-US" sz="1600" dirty="0">
                <a:latin typeface="Raleway"/>
                <a:cs typeface="Raleway"/>
              </a:rPr>
              <a:t>LinkedIn</a:t>
            </a:r>
          </a:p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n-US" sz="1600" dirty="0">
                <a:latin typeface="Raleway"/>
                <a:cs typeface="Raleway"/>
                <a:hlinkClick r:id="rId6"/>
              </a:rPr>
              <a:t>https://www.linkedin.com/in/joshua-weil-92aa5b26?trk=nav_responsive_tab_profile</a:t>
            </a:r>
            <a:r>
              <a:rPr lang="en-US" sz="1600" dirty="0">
                <a:latin typeface="Raleway"/>
                <a:cs typeface="Raleway"/>
              </a:rPr>
              <a:t> </a:t>
            </a:r>
          </a:p>
          <a:p>
            <a:pPr lvl="0" algn="ctr">
              <a:defRPr sz="3200">
                <a:solidFill>
                  <a:srgbClr val="FFFFFF"/>
                </a:solidFill>
              </a:defRPr>
            </a:pPr>
            <a:br>
              <a:rPr lang="en-US" sz="1600" dirty="0">
                <a:latin typeface="Raleway"/>
                <a:cs typeface="Raleway"/>
              </a:rPr>
            </a:br>
            <a:r>
              <a:rPr lang="en-US" sz="1600" dirty="0">
                <a:latin typeface="Raleway"/>
                <a:cs typeface="Raleway"/>
              </a:rPr>
              <a:t>Email</a:t>
            </a:r>
          </a:p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en-US" sz="1600" dirty="0">
                <a:latin typeface="Raleway"/>
                <a:cs typeface="Raleway"/>
                <a:hlinkClick r:id="rId7"/>
              </a:rPr>
              <a:t>Joshua.weil@lexisnexis.com</a:t>
            </a:r>
            <a:r>
              <a:rPr lang="en-US" sz="1600" dirty="0">
                <a:latin typeface="Raleway"/>
                <a:cs typeface="Raleway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bar Light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bar Dar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42995</TotalTime>
  <Words>264</Words>
  <Application>Microsoft Office PowerPoint</Application>
  <PresentationFormat>On-screen Show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Noto Sans</vt:lpstr>
      <vt:lpstr>Raleway</vt:lpstr>
      <vt:lpstr>Roboto Light</vt:lpstr>
      <vt:lpstr>Roboto Medium</vt:lpstr>
      <vt:lpstr>Roboto Thin</vt:lpstr>
      <vt:lpstr>Blank</vt:lpstr>
      <vt:lpstr>Basic with Circle</vt:lpstr>
      <vt:lpstr>Headerbar Light</vt:lpstr>
      <vt:lpstr>Headerbar Dark</vt:lpstr>
      <vt:lpstr>Headerline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Weil, Joshua (LNG-RDU)</cp:lastModifiedBy>
  <cp:revision>610</cp:revision>
  <dcterms:created xsi:type="dcterms:W3CDTF">2015-05-30T00:46:15Z</dcterms:created>
  <dcterms:modified xsi:type="dcterms:W3CDTF">2016-10-20T03:09:42Z</dcterms:modified>
</cp:coreProperties>
</file>