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68" r:id="rId5"/>
    <p:sldId id="266" r:id="rId6"/>
    <p:sldId id="269" r:id="rId7"/>
    <p:sldId id="274" r:id="rId8"/>
    <p:sldId id="272" r:id="rId9"/>
    <p:sldId id="271" r:id="rId10"/>
    <p:sldId id="270" r:id="rId11"/>
    <p:sldId id="27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404"/>
    <a:srgbClr val="AA541A"/>
    <a:srgbClr val="A50707"/>
    <a:srgbClr val="B24620"/>
    <a:srgbClr val="96231A"/>
    <a:srgbClr val="E17A34"/>
    <a:srgbClr val="B5591B"/>
    <a:srgbClr val="6A3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2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50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2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5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5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1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97000">
              <a:schemeClr val="tx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5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1F8D15-6301-4C76-909B-9A904A6DC16E}"/>
              </a:ext>
            </a:extLst>
          </p:cNvPr>
          <p:cNvSpPr/>
          <p:nvPr/>
        </p:nvSpPr>
        <p:spPr>
          <a:xfrm>
            <a:off x="2077158" y="1957889"/>
            <a:ext cx="82802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96231A">
                        <a:shade val="30000"/>
                        <a:satMod val="115000"/>
                      </a:srgbClr>
                    </a:gs>
                    <a:gs pos="16000">
                      <a:srgbClr val="96231A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 </a:t>
            </a:r>
            <a:r>
              <a:rPr lang="en-US" sz="4400" b="1" cap="none" spc="5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96231A">
                        <a:shade val="30000"/>
                        <a:satMod val="115000"/>
                      </a:srgbClr>
                    </a:gs>
                    <a:gs pos="16000">
                      <a:srgbClr val="96231A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Traffic Management </a:t>
            </a:r>
          </a:p>
          <a:p>
            <a:pPr algn="ctr"/>
            <a:r>
              <a:rPr lang="en-US" sz="4400" b="1" cap="none" spc="50" dirty="0">
                <a:ln w="28575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96231A">
                        <a:shade val="30000"/>
                        <a:satMod val="115000"/>
                      </a:srgbClr>
                    </a:gs>
                    <a:gs pos="16000">
                      <a:srgbClr val="96231A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Using IoT Analytics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BC3D8-D26D-43F8-BEBA-C73CC270F1E3}"/>
              </a:ext>
            </a:extLst>
          </p:cNvPr>
          <p:cNvSpPr/>
          <p:nvPr/>
        </p:nvSpPr>
        <p:spPr>
          <a:xfrm>
            <a:off x="2341020" y="4965264"/>
            <a:ext cx="7425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5715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By:</a:t>
            </a:r>
            <a:endParaRPr lang="en-US" sz="2800" b="1" cap="none" spc="50" dirty="0">
              <a:ln w="5715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7353F-8696-41CA-A911-FA473E74058F}"/>
              </a:ext>
            </a:extLst>
          </p:cNvPr>
          <p:cNvSpPr/>
          <p:nvPr/>
        </p:nvSpPr>
        <p:spPr>
          <a:xfrm>
            <a:off x="3284996" y="5430962"/>
            <a:ext cx="564391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3200" b="1" dirty="0">
                <a:ln w="57150">
                  <a:solidFill>
                    <a:schemeClr val="bg2"/>
                  </a:solidFill>
                </a:ln>
                <a:solidFill>
                  <a:srgbClr val="680404"/>
                </a:solidFill>
              </a:rPr>
              <a:t>Sanjana.D - 1MS15IS101</a:t>
            </a:r>
          </a:p>
          <a:p>
            <a:r>
              <a:rPr lang="en-US" sz="3200" b="1" cap="none" spc="0" dirty="0">
                <a:ln w="57150">
                  <a:solidFill>
                    <a:schemeClr val="bg2"/>
                  </a:solidFill>
                </a:ln>
                <a:solidFill>
                  <a:srgbClr val="680404"/>
                </a:solidFill>
                <a:effectLst/>
              </a:rPr>
              <a:t>Vighnesh Balaji - 1MS15IS143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C45F-E679-4733-9C8C-F51D8263793A}"/>
              </a:ext>
            </a:extLst>
          </p:cNvPr>
          <p:cNvSpPr txBox="1"/>
          <p:nvPr/>
        </p:nvSpPr>
        <p:spPr>
          <a:xfrm>
            <a:off x="2994366" y="4203652"/>
            <a:ext cx="8062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Under the guidance of Dr. Siddesh G.M.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E7D46-8D39-42E5-9134-298D5955E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8" y="138979"/>
            <a:ext cx="2028222" cy="1781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B2167-FAF6-47BB-9D3B-204A4F3B39AF}"/>
              </a:ext>
            </a:extLst>
          </p:cNvPr>
          <p:cNvSpPr txBox="1"/>
          <p:nvPr/>
        </p:nvSpPr>
        <p:spPr>
          <a:xfrm>
            <a:off x="3398613" y="445686"/>
            <a:ext cx="683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Project Based Learning :  IS633L</a:t>
            </a:r>
          </a:p>
        </p:txBody>
      </p:sp>
    </p:spTree>
    <p:extLst>
      <p:ext uri="{BB962C8B-B14F-4D97-AF65-F5344CB8AC3E}">
        <p14:creationId xmlns:p14="http://schemas.microsoft.com/office/powerpoint/2010/main" val="419745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nj1">
            <a:extLst>
              <a:ext uri="{FF2B5EF4-FFF2-40B4-BE49-F238E27FC236}">
                <a16:creationId xmlns:a16="http://schemas.microsoft.com/office/drawing/2014/main" id="{F4A90534-8908-4F19-8A06-432EE2CD3C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545" y="1022891"/>
            <a:ext cx="7508929" cy="5191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7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7DDBD-037E-4A88-9423-3BCC46F2684A}"/>
              </a:ext>
            </a:extLst>
          </p:cNvPr>
          <p:cNvSpPr/>
          <p:nvPr/>
        </p:nvSpPr>
        <p:spPr>
          <a:xfrm>
            <a:off x="655713" y="2921168"/>
            <a:ext cx="11034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Conclusion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22054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1F8D15-6301-4C76-909B-9A904A6DC16E}"/>
              </a:ext>
            </a:extLst>
          </p:cNvPr>
          <p:cNvSpPr/>
          <p:nvPr/>
        </p:nvSpPr>
        <p:spPr>
          <a:xfrm>
            <a:off x="3067767" y="484520"/>
            <a:ext cx="605646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381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rgbClr val="96231A">
                        <a:shade val="30000"/>
                        <a:satMod val="115000"/>
                      </a:srgbClr>
                    </a:gs>
                    <a:gs pos="19000">
                      <a:srgbClr val="96231A">
                        <a:shade val="67500"/>
                        <a:satMod val="115000"/>
                      </a:srgbClr>
                    </a:gs>
                    <a:gs pos="94000">
                      <a:schemeClr val="accent1">
                        <a:lumMod val="40000"/>
                        <a:lumOff val="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6B4508-9DDA-44A0-A63D-582F4BEED987}"/>
              </a:ext>
            </a:extLst>
          </p:cNvPr>
          <p:cNvSpPr/>
          <p:nvPr/>
        </p:nvSpPr>
        <p:spPr>
          <a:xfrm>
            <a:off x="1311965" y="1973311"/>
            <a:ext cx="9374588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00"/>
              </a:spcAft>
            </a:pPr>
            <a:r>
              <a:rPr lang="en-IN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[1]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Nellore, K., &amp; Hancke, G. P. (2016). A survey on urban traffic management system using wireless sensor networks. 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Sensors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, </a:t>
            </a:r>
            <a:r>
              <a:rPr lang="en-IN" sz="2000" i="1" dirty="0">
                <a:solidFill>
                  <a:schemeClr val="accent1">
                    <a:lumMod val="50000"/>
                  </a:schemeClr>
                </a:solidFill>
              </a:rPr>
              <a:t>16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(2), 157.</a:t>
            </a:r>
            <a:endParaRPr lang="en-IN" sz="2000" baseline="30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  <a:p>
            <a:pPr algn="just">
              <a:spcAft>
                <a:spcPts val="1400"/>
              </a:spcAft>
            </a:pPr>
            <a:r>
              <a:rPr lang="en-IN" sz="20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en-IN" sz="16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2] 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Al-Sakran, H. O. (2015). Intelligent traffic information system based on integration of Internet of Things and Agent technology. </a:t>
            </a:r>
            <a:r>
              <a:rPr lang="en-IN" sz="1600" i="1" dirty="0">
                <a:solidFill>
                  <a:schemeClr val="accent1">
                    <a:lumMod val="50000"/>
                  </a:schemeClr>
                </a:solidFill>
              </a:rPr>
              <a:t>International Journal of Advanced Computer Science and Applications (IJACSA)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, </a:t>
            </a:r>
            <a:r>
              <a:rPr lang="en-IN" sz="1600" i="1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(2), 37-43.</a:t>
            </a:r>
          </a:p>
          <a:p>
            <a:pPr algn="just">
              <a:spcAft>
                <a:spcPts val="1400"/>
              </a:spcAft>
            </a:pPr>
            <a:r>
              <a:rPr lang="en-IN" sz="16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[3] </a:t>
            </a:r>
            <a:r>
              <a:rPr lang="en-IN" sz="2400" baseline="30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XuLuhang</a:t>
            </a:r>
            <a:r>
              <a:rPr lang="en-IN" sz="24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(2015) The Research of Data Mining in Traffic Flow Data International Journal of Database Theory and ApplicationVol.8, No.4, pp.19-30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spcAft>
                <a:spcPts val="1400"/>
              </a:spcAft>
            </a:pPr>
            <a:r>
              <a:rPr lang="en-IN" sz="1600" baseline="30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[4]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Kurihara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, S. (2013). Traffic-congestion forecasting algorithm based on pheromone communication model. In </a:t>
            </a:r>
            <a:r>
              <a:rPr lang="en-IN" sz="1600" i="1" dirty="0">
                <a:solidFill>
                  <a:schemeClr val="accent1">
                    <a:lumMod val="50000"/>
                  </a:schemeClr>
                </a:solidFill>
              </a:rPr>
              <a:t>Ant Colony Optimization-Techniques and Applications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IN" sz="1600" dirty="0" err="1">
                <a:solidFill>
                  <a:schemeClr val="accent1">
                    <a:lumMod val="50000"/>
                  </a:schemeClr>
                </a:solidFill>
              </a:rPr>
              <a:t>InTech</a:t>
            </a:r>
            <a:r>
              <a:rPr lang="en-IN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spcAft>
                <a:spcPts val="1400"/>
              </a:spcAft>
            </a:pPr>
            <a:br>
              <a:rPr lang="en-IN" sz="2000" dirty="0">
                <a:solidFill>
                  <a:schemeClr val="accent1">
                    <a:lumMod val="50000"/>
                  </a:schemeClr>
                </a:solidFill>
              </a:rPr>
            </a:b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4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963D5-7204-422A-B949-0769A9155331}"/>
              </a:ext>
            </a:extLst>
          </p:cNvPr>
          <p:cNvSpPr/>
          <p:nvPr/>
        </p:nvSpPr>
        <p:spPr>
          <a:xfrm>
            <a:off x="3747396" y="322457"/>
            <a:ext cx="45398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ABSTRACT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ADC1A-6810-4E3E-B769-B0A6710AF335}"/>
              </a:ext>
            </a:extLst>
          </p:cNvPr>
          <p:cNvSpPr/>
          <p:nvPr/>
        </p:nvSpPr>
        <p:spPr>
          <a:xfrm>
            <a:off x="1383528" y="1808862"/>
            <a:ext cx="95866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Due to population increase in large urban areas there is an increase in vehicular density, leading to increasing in commuting time.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CCF9B-8B9C-4908-A578-21EF4418C940}"/>
              </a:ext>
            </a:extLst>
          </p:cNvPr>
          <p:cNvSpPr/>
          <p:nvPr/>
        </p:nvSpPr>
        <p:spPr>
          <a:xfrm>
            <a:off x="1383528" y="2782106"/>
            <a:ext cx="958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 opposed to the existing conventional traffic management mechanism which is based on fixed time concept, here traffic monitoring is based on density of vehicles on each road. 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98277-4909-4ADB-AF7D-EC77D4FA2353}"/>
              </a:ext>
            </a:extLst>
          </p:cNvPr>
          <p:cNvSpPr/>
          <p:nvPr/>
        </p:nvSpPr>
        <p:spPr>
          <a:xfrm>
            <a:off x="1383528" y="4124682"/>
            <a:ext cx="9586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Using IOT analytics the data which is collected is analysed and the most efficient way to control traffic is implemented using multivariate linear regression. [1]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D7E60-0726-4CFA-89CE-B83BA6253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5964"/>
              </p:ext>
            </p:extLst>
          </p:nvPr>
        </p:nvGraphicFramePr>
        <p:xfrm>
          <a:off x="1" y="0"/>
          <a:ext cx="12191999" cy="83229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88398129"/>
                    </a:ext>
                  </a:extLst>
                </a:gridCol>
                <a:gridCol w="2480807">
                  <a:extLst>
                    <a:ext uri="{9D8B030D-6E8A-4147-A177-3AD203B41FA5}">
                      <a16:colId xmlns:a16="http://schemas.microsoft.com/office/drawing/2014/main" val="1662487407"/>
                    </a:ext>
                  </a:extLst>
                </a:gridCol>
                <a:gridCol w="2091193">
                  <a:extLst>
                    <a:ext uri="{9D8B030D-6E8A-4147-A177-3AD203B41FA5}">
                      <a16:colId xmlns:a16="http://schemas.microsoft.com/office/drawing/2014/main" val="3199734435"/>
                    </a:ext>
                  </a:extLst>
                </a:gridCol>
                <a:gridCol w="3737113">
                  <a:extLst>
                    <a:ext uri="{9D8B030D-6E8A-4147-A177-3AD203B41FA5}">
                      <a16:colId xmlns:a16="http://schemas.microsoft.com/office/drawing/2014/main" val="2378469856"/>
                    </a:ext>
                  </a:extLst>
                </a:gridCol>
                <a:gridCol w="3151366">
                  <a:extLst>
                    <a:ext uri="{9D8B030D-6E8A-4147-A177-3AD203B41FA5}">
                      <a16:colId xmlns:a16="http://schemas.microsoft.com/office/drawing/2014/main" val="1780948256"/>
                    </a:ext>
                  </a:extLst>
                </a:gridCol>
              </a:tblGrid>
              <a:tr h="3264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Sl. No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NAME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BY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Key Idea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DRAWBACK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extLst>
                  <a:ext uri="{0D108BD9-81ED-4DB2-BD59-A6C34878D82A}">
                    <a16:rowId xmlns:a16="http://schemas.microsoft.com/office/drawing/2014/main" val="2297812410"/>
                  </a:ext>
                </a:extLst>
              </a:tr>
              <a:tr h="23880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Intelligent Traffic Information system Based on Integration of Internet of Things and Agent Technology[2]</a:t>
                      </a: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Hasan Omar Al-Sakran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effectLst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 Traffic Objects are tagged and they can be tracked, monitored, managed and processed automatically to predict future traffic flow.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2. Using object ad-hoc networking, RFID this paper presents a low cost, highly scalable traffic management.</a:t>
                      </a: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1.This approach involves a large number of RFID’s and sensors which calls for improved security for the data transmitted and the IoT devices.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2.Another research direction is analytics of large volumes of data generated.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extLst>
                  <a:ext uri="{0D108BD9-81ED-4DB2-BD59-A6C34878D82A}">
                    <a16:rowId xmlns:a16="http://schemas.microsoft.com/office/drawing/2014/main" val="2490661449"/>
                  </a:ext>
                </a:extLst>
              </a:tr>
              <a:tr h="11216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The Research of Data Mining in Traffic Flow Data[3]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XuLuhang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(Shandong University)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Time-series data mining algorithms and clustering algorithms applied to the problem of handling traffic flow.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 A number of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complex factors not fully taken into account.</a:t>
                      </a:r>
                    </a:p>
                  </a:txBody>
                  <a:tcPr marL="39425" marR="39425" marT="0" marB="0"/>
                </a:tc>
                <a:extLst>
                  <a:ext uri="{0D108BD9-81ED-4DB2-BD59-A6C34878D82A}">
                    <a16:rowId xmlns:a16="http://schemas.microsoft.com/office/drawing/2014/main" val="1624918020"/>
                  </a:ext>
                </a:extLst>
              </a:tr>
              <a:tr h="30846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Traffic-Congestion Forecasting Algorithm Based 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Pheromone Communication Model[4]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Satoshi Kurihara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Osaka University, Japan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Method of forecasting congestion based on pheromone-communications model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1.Requires computers at intersections and sensors to count the number of vehicles.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2. current system cannot respond to dynamic changes in road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conditions in real time even though some automatic control occurs according to the traffic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flow.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extLst>
                  <a:ext uri="{0D108BD9-81ED-4DB2-BD59-A6C34878D82A}">
                    <a16:rowId xmlns:a16="http://schemas.microsoft.com/office/drawing/2014/main" val="3814232220"/>
                  </a:ext>
                </a:extLst>
              </a:tr>
              <a:tr h="14021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mining for predicting traffic congestion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and its application to Spanish data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1.E. Florido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2.O.Casta ̃no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3.A. Troncoso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4.F. MartinAlvarez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C4.5 algorithm, Artificial neural networks (ANN) and Neural Networks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1. Results with an error ranging from 85% to 95%.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25" marR="39425" marT="0" marB="0"/>
                </a:tc>
                <a:extLst>
                  <a:ext uri="{0D108BD9-81ED-4DB2-BD59-A6C34878D82A}">
                    <a16:rowId xmlns:a16="http://schemas.microsoft.com/office/drawing/2014/main" val="108705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0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1E0389-8988-4A1C-985C-20BA338E8F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20" y="1627818"/>
            <a:ext cx="5323668" cy="490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E54EE0-40DD-41D2-A443-7458754D6F47}"/>
              </a:ext>
            </a:extLst>
          </p:cNvPr>
          <p:cNvSpPr/>
          <p:nvPr/>
        </p:nvSpPr>
        <p:spPr>
          <a:xfrm>
            <a:off x="1821051" y="206667"/>
            <a:ext cx="87565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973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963D5-7204-422A-B949-0769A9155331}"/>
              </a:ext>
            </a:extLst>
          </p:cNvPr>
          <p:cNvSpPr/>
          <p:nvPr/>
        </p:nvSpPr>
        <p:spPr>
          <a:xfrm>
            <a:off x="4416807" y="115723"/>
            <a:ext cx="29466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F5398-40CF-4EB8-B99D-B08D31DE11FD}"/>
              </a:ext>
            </a:extLst>
          </p:cNvPr>
          <p:cNvSpPr txBox="1"/>
          <p:nvPr/>
        </p:nvSpPr>
        <p:spPr>
          <a:xfrm>
            <a:off x="755911" y="1131386"/>
            <a:ext cx="110438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Datasets include the traffic in Great Britain and in specific to London over the years 2000 to 2016 in CSV and Excel Format from their official government website:  https://data.gov.uk/dataset/gb-road-traffic-counts.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Traffic collected is classified based on a number of factors: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Road traffic by Vehicle Type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Road traffic by Road Class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Cars and Goods Vehicle Traffic by Road Class</a:t>
            </a:r>
          </a:p>
          <a:p>
            <a:pPr lvl="1"/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The data available is present in both kilometres and miles. The total size of the data being well over 30GB.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Among the many attributes present in our various datasets the attributes which are of paramount importance to our project and algorithms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Year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Length of the road in kilometres.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Vehicle type (i.e. cars, light goods, heavy goods vehicles, others)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Road Class (i.e. motorway, rural road, urban road, minor road)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Total count on each road.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3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8-05-14 at 12.05.50 AM">
            <a:extLst>
              <a:ext uri="{FF2B5EF4-FFF2-40B4-BE49-F238E27FC236}">
                <a16:creationId xmlns:a16="http://schemas.microsoft.com/office/drawing/2014/main" id="{99659726-F704-436B-9F08-BF2B77B5E2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7" y="77492"/>
            <a:ext cx="11499742" cy="676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92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7DDBD-037E-4A88-9423-3BCC46F2684A}"/>
              </a:ext>
            </a:extLst>
          </p:cNvPr>
          <p:cNvSpPr/>
          <p:nvPr/>
        </p:nvSpPr>
        <p:spPr>
          <a:xfrm>
            <a:off x="655713" y="2804933"/>
            <a:ext cx="110347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19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87DDBD-037E-4A88-9423-3BCC46F2684A}"/>
              </a:ext>
            </a:extLst>
          </p:cNvPr>
          <p:cNvSpPr/>
          <p:nvPr/>
        </p:nvSpPr>
        <p:spPr>
          <a:xfrm>
            <a:off x="4051289" y="2322186"/>
            <a:ext cx="408942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spc="50" dirty="0">
                <a:ln w="19050">
                  <a:solidFill>
                    <a:schemeClr val="bg2"/>
                  </a:solidFill>
                </a:ln>
                <a:gradFill flip="none" rotWithShape="1">
                  <a:gsLst>
                    <a:gs pos="0">
                      <a:srgbClr val="680404">
                        <a:shade val="30000"/>
                        <a:satMod val="115000"/>
                      </a:srgbClr>
                    </a:gs>
                    <a:gs pos="50000">
                      <a:srgbClr val="680404">
                        <a:shade val="67500"/>
                        <a:satMod val="115000"/>
                      </a:srgb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757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">
            <a:extLst>
              <a:ext uri="{FF2B5EF4-FFF2-40B4-BE49-F238E27FC236}">
                <a16:creationId xmlns:a16="http://schemas.microsoft.com/office/drawing/2014/main" id="{2FD233F5-D2EB-4BDB-BF36-B5E6F0862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398" y="299313"/>
            <a:ext cx="448818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">
            <a:extLst>
              <a:ext uri="{FF2B5EF4-FFF2-40B4-BE49-F238E27FC236}">
                <a16:creationId xmlns:a16="http://schemas.microsoft.com/office/drawing/2014/main" id="{225A571E-7786-45B4-AFD0-94195C7EA3B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13" y="252817"/>
            <a:ext cx="489966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2">
            <a:extLst>
              <a:ext uri="{FF2B5EF4-FFF2-40B4-BE49-F238E27FC236}">
                <a16:creationId xmlns:a16="http://schemas.microsoft.com/office/drawing/2014/main" id="{B1E22266-FE32-47B1-A815-55D39821A25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60" y="3665995"/>
            <a:ext cx="489966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4">
            <a:extLst>
              <a:ext uri="{FF2B5EF4-FFF2-40B4-BE49-F238E27FC236}">
                <a16:creationId xmlns:a16="http://schemas.microsoft.com/office/drawing/2014/main" id="{9D5EEF74-0A59-4C55-BDA5-E118EF3458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03" y="3612397"/>
            <a:ext cx="4899660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47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608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Times New Roman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Vighnesh SrinivasaBalaji</dc:creator>
  <cp:lastModifiedBy>Vighnesh SrinivasaBalaji</cp:lastModifiedBy>
  <cp:revision>44</cp:revision>
  <dcterms:created xsi:type="dcterms:W3CDTF">2018-03-23T16:16:09Z</dcterms:created>
  <dcterms:modified xsi:type="dcterms:W3CDTF">2018-06-09T01:17:14Z</dcterms:modified>
</cp:coreProperties>
</file>