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361" r:id="rId5"/>
    <p:sldId id="362" r:id="rId6"/>
    <p:sldId id="357" r:id="rId7"/>
    <p:sldId id="358" r:id="rId8"/>
    <p:sldId id="35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CCCCCC"/>
    <a:srgbClr val="306DBE"/>
    <a:srgbClr val="CFE4B1"/>
    <a:srgbClr val="C59914"/>
    <a:srgbClr val="638831"/>
    <a:srgbClr val="873B01"/>
    <a:srgbClr val="9EBCE5"/>
    <a:srgbClr val="0201FF"/>
    <a:srgbClr val="1E7640"/>
    <a:srgbClr val="2B7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7" autoAdjust="0"/>
    <p:restoredTop sz="82828" autoAdjust="0"/>
  </p:normalViewPr>
  <p:slideViewPr>
    <p:cSldViewPr snapToGrid="0" showGuides="1">
      <p:cViewPr>
        <p:scale>
          <a:sx n="100" d="100"/>
          <a:sy n="100" d="100"/>
        </p:scale>
        <p:origin x="216" y="240"/>
      </p:cViewPr>
      <p:guideLst>
        <p:guide orient="horz" pos="4181"/>
        <p:guide pos="1359"/>
        <p:guide pos="3843"/>
        <p:guide pos="198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0" r:id="rId4"/>
    <p:sldLayoutId id="2147483941" r:id="rId5"/>
    <p:sldLayoutId id="2147483959" r:id="rId6"/>
    <p:sldLayoutId id="214748394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Relationship Id="rId3" Type="http://schemas.openxmlformats.org/officeDocument/2006/relationships/hyperlink" Target="https://arxiv.org/abs/1709.011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9451" r="10598" b="70829"/>
          <a:stretch/>
        </p:blipFill>
        <p:spPr>
          <a:xfrm>
            <a:off x="483516" y="1722207"/>
            <a:ext cx="8172907" cy="26704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877163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Forest:  Fit Simple Models,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Use Model Averaging to Predict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5326" y="2000517"/>
            <a:ext cx="38523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1. Setup</a:t>
            </a:r>
            <a:r>
              <a:rPr lang="en-US" dirty="0" smtClean="0">
                <a:solidFill>
                  <a:srgbClr val="FF0000"/>
                </a:solidFill>
              </a:rPr>
              <a:t> packages, data, and seed.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379808" y="1836333"/>
            <a:ext cx="304752" cy="680794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731" y="2977043"/>
            <a:ext cx="38395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2. Split</a:t>
            </a:r>
            <a:r>
              <a:rPr lang="en-US" dirty="0" smtClean="0">
                <a:solidFill>
                  <a:srgbClr val="FF0000"/>
                </a:solidFill>
              </a:rPr>
              <a:t> data into </a:t>
            </a:r>
            <a:r>
              <a:rPr lang="en-US" i="1" dirty="0" smtClean="0">
                <a:solidFill>
                  <a:srgbClr val="FF0000"/>
                </a:solidFill>
              </a:rPr>
              <a:t>train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rgbClr val="FF0000"/>
                </a:solidFill>
              </a:rPr>
              <a:t> sets.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55009" y="2713877"/>
            <a:ext cx="340610" cy="805837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2632" y="3596983"/>
            <a:ext cx="4431607" cy="985788"/>
            <a:chOff x="4393695" y="4551556"/>
            <a:chExt cx="4431607" cy="1471727"/>
          </a:xfrm>
        </p:grpSpPr>
        <p:sp>
          <p:nvSpPr>
            <p:cNvPr id="8" name="TextBox 7"/>
            <p:cNvSpPr txBox="1"/>
            <p:nvPr/>
          </p:nvSpPr>
          <p:spPr>
            <a:xfrm>
              <a:off x="4393695" y="5513245"/>
              <a:ext cx="4057521" cy="51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3. Build</a:t>
              </a:r>
              <a:r>
                <a:rPr lang="en-US" dirty="0" smtClean="0">
                  <a:solidFill>
                    <a:srgbClr val="FF0000"/>
                  </a:solidFill>
                </a:rPr>
                <a:t> 500-tree forest from </a:t>
              </a:r>
              <a:r>
                <a:rPr lang="en-US" i="1" dirty="0" smtClean="0">
                  <a:solidFill>
                    <a:srgbClr val="FF0000"/>
                  </a:solidFill>
                </a:rPr>
                <a:t>train</a:t>
              </a:r>
              <a:r>
                <a:rPr lang="en-US" dirty="0" smtClean="0">
                  <a:solidFill>
                    <a:srgbClr val="FF0000"/>
                  </a:solidFill>
                </a:rPr>
                <a:t> set.</a:t>
              </a:r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8286371" y="4551556"/>
              <a:ext cx="538931" cy="130332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168" y="3788624"/>
            <a:ext cx="3589241" cy="990270"/>
            <a:chOff x="140206" y="4864607"/>
            <a:chExt cx="3589241" cy="990270"/>
          </a:xfrm>
        </p:grpSpPr>
        <p:sp>
          <p:nvSpPr>
            <p:cNvPr id="9" name="TextBox 8"/>
            <p:cNvSpPr txBox="1"/>
            <p:nvPr/>
          </p:nvSpPr>
          <p:spPr>
            <a:xfrm>
              <a:off x="518312" y="5513245"/>
              <a:ext cx="321113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4. Predict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smtClean="0">
                  <a:solidFill>
                    <a:srgbClr val="FF0000"/>
                  </a:solidFill>
                </a:rPr>
                <a:t>test</a:t>
              </a:r>
              <a:r>
                <a:rPr lang="en-US" dirty="0" smtClean="0">
                  <a:solidFill>
                    <a:srgbClr val="FF0000"/>
                  </a:solidFill>
                </a:rPr>
                <a:t> set with forest.</a:t>
              </a:r>
            </a:p>
          </p:txBody>
        </p:sp>
        <p:sp>
          <p:nvSpPr>
            <p:cNvPr id="13" name="Curved Left Arrow 12"/>
            <p:cNvSpPr/>
            <p:nvPr/>
          </p:nvSpPr>
          <p:spPr>
            <a:xfrm flipH="1" flipV="1">
              <a:off x="140206" y="4864607"/>
              <a:ext cx="422985" cy="85122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89013" y="1481769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rf_serial.r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6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9451" r="10598" b="70829"/>
          <a:stretch/>
        </p:blipFill>
        <p:spPr>
          <a:xfrm>
            <a:off x="483516" y="1722207"/>
            <a:ext cx="8172907" cy="26704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877163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Forest:  Fit Simple Models,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Use Model Averaging to Predict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5326" y="2000517"/>
            <a:ext cx="38523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1. Setup</a:t>
            </a:r>
            <a:r>
              <a:rPr lang="en-US" dirty="0" smtClean="0">
                <a:solidFill>
                  <a:srgbClr val="FF0000"/>
                </a:solidFill>
              </a:rPr>
              <a:t> packages, data, and seed.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379808" y="1836333"/>
            <a:ext cx="304752" cy="680794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731" y="2977043"/>
            <a:ext cx="38395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2. Split</a:t>
            </a:r>
            <a:r>
              <a:rPr lang="en-US" dirty="0" smtClean="0">
                <a:solidFill>
                  <a:srgbClr val="FF0000"/>
                </a:solidFill>
              </a:rPr>
              <a:t> data into </a:t>
            </a:r>
            <a:r>
              <a:rPr lang="en-US" i="1" dirty="0" smtClean="0">
                <a:solidFill>
                  <a:srgbClr val="FF0000"/>
                </a:solidFill>
              </a:rPr>
              <a:t>train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rgbClr val="FF0000"/>
                </a:solidFill>
              </a:rPr>
              <a:t> sets.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55009" y="2713877"/>
            <a:ext cx="340610" cy="805837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2632" y="3596983"/>
            <a:ext cx="4431607" cy="985788"/>
            <a:chOff x="4393695" y="4551556"/>
            <a:chExt cx="4431607" cy="1471727"/>
          </a:xfrm>
        </p:grpSpPr>
        <p:sp>
          <p:nvSpPr>
            <p:cNvPr id="8" name="TextBox 7"/>
            <p:cNvSpPr txBox="1"/>
            <p:nvPr/>
          </p:nvSpPr>
          <p:spPr>
            <a:xfrm>
              <a:off x="4393695" y="5513245"/>
              <a:ext cx="4057521" cy="51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3. Build</a:t>
              </a:r>
              <a:r>
                <a:rPr lang="en-US" dirty="0" smtClean="0">
                  <a:solidFill>
                    <a:srgbClr val="FF0000"/>
                  </a:solidFill>
                </a:rPr>
                <a:t> 500-tree forest from </a:t>
              </a:r>
              <a:r>
                <a:rPr lang="en-US" i="1" dirty="0" smtClean="0">
                  <a:solidFill>
                    <a:srgbClr val="FF0000"/>
                  </a:solidFill>
                </a:rPr>
                <a:t>train</a:t>
              </a:r>
              <a:r>
                <a:rPr lang="en-US" dirty="0" smtClean="0">
                  <a:solidFill>
                    <a:srgbClr val="FF0000"/>
                  </a:solidFill>
                </a:rPr>
                <a:t> set.</a:t>
              </a:r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8286371" y="4551556"/>
              <a:ext cx="538931" cy="130332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168" y="3788624"/>
            <a:ext cx="3589241" cy="990270"/>
            <a:chOff x="140206" y="4864607"/>
            <a:chExt cx="3589241" cy="990270"/>
          </a:xfrm>
        </p:grpSpPr>
        <p:sp>
          <p:nvSpPr>
            <p:cNvPr id="9" name="TextBox 8"/>
            <p:cNvSpPr txBox="1"/>
            <p:nvPr/>
          </p:nvSpPr>
          <p:spPr>
            <a:xfrm>
              <a:off x="518312" y="5513245"/>
              <a:ext cx="321113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4. Predict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smtClean="0">
                  <a:solidFill>
                    <a:srgbClr val="FF0000"/>
                  </a:solidFill>
                </a:rPr>
                <a:t>test</a:t>
              </a:r>
              <a:r>
                <a:rPr lang="en-US" dirty="0" smtClean="0">
                  <a:solidFill>
                    <a:srgbClr val="FF0000"/>
                  </a:solidFill>
                </a:rPr>
                <a:t> set with forest.</a:t>
              </a:r>
            </a:p>
          </p:txBody>
        </p:sp>
        <p:sp>
          <p:nvSpPr>
            <p:cNvPr id="13" name="Curved Left Arrow 12"/>
            <p:cNvSpPr/>
            <p:nvPr/>
          </p:nvSpPr>
          <p:spPr>
            <a:xfrm flipH="1" flipV="1">
              <a:off x="140206" y="4864607"/>
              <a:ext cx="422985" cy="85122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89013" y="1481769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rf_serial.r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165" y="5114126"/>
            <a:ext cx="8000908" cy="840230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1E7640"/>
                </a:solidFill>
              </a:rPr>
              <a:t>For parallel code: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Split the 500 tree </a:t>
            </a:r>
            <a:r>
              <a:rPr lang="en-US" dirty="0" smtClean="0">
                <a:solidFill>
                  <a:srgbClr val="FF0000"/>
                </a:solidFill>
              </a:rPr>
              <a:t>build</a:t>
            </a:r>
            <a:r>
              <a:rPr lang="en-US" dirty="0" smtClean="0">
                <a:solidFill>
                  <a:srgbClr val="1E7640"/>
                </a:solidFill>
              </a:rPr>
              <a:t>s among processors (same train data)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Split test data and </a:t>
            </a:r>
            <a:r>
              <a:rPr lang="en-US" dirty="0" smtClean="0">
                <a:solidFill>
                  <a:srgbClr val="FF0000"/>
                </a:solidFill>
              </a:rPr>
              <a:t>predict</a:t>
            </a:r>
            <a:r>
              <a:rPr lang="en-US" dirty="0" smtClean="0">
                <a:solidFill>
                  <a:srgbClr val="1E7640"/>
                </a:solidFill>
              </a:rPr>
              <a:t>ions among processors (same combined model)</a:t>
            </a:r>
          </a:p>
        </p:txBody>
      </p:sp>
    </p:spTree>
    <p:extLst>
      <p:ext uri="{BB962C8B-B14F-4D97-AF65-F5344CB8AC3E}">
        <p14:creationId xmlns:p14="http://schemas.microsoft.com/office/powerpoint/2010/main" val="10405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pbdMPI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+mj-lt"/>
                <a:ea typeface="Monaco" charset="0"/>
                <a:cs typeface="Monaco" charset="0"/>
              </a:rPr>
              <a:t>single program multiple data (SPMD)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9546" y="5817080"/>
            <a:ext cx="3621504" cy="480131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srgbClr val="1E764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On a system with MPI: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$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mpirun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–np 4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Rscript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rf_mpi.r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5027" y="2194767"/>
            <a:ext cx="8405099" cy="3430537"/>
            <a:chOff x="675027" y="1297762"/>
            <a:chExt cx="8405099" cy="34305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2" t="9091" r="10697" b="64476"/>
            <a:stretch/>
          </p:blipFill>
          <p:spPr>
            <a:xfrm>
              <a:off x="675027" y="1454729"/>
              <a:ext cx="7680960" cy="327357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200834" y="1618202"/>
              <a:ext cx="1261486" cy="816864"/>
              <a:chOff x="6431416" y="2255520"/>
              <a:chExt cx="1261486" cy="8168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610553" y="2493136"/>
                <a:ext cx="108234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1. Setup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6431416" y="2255520"/>
                <a:ext cx="307377" cy="816864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430336" y="2535382"/>
              <a:ext cx="1120421" cy="762808"/>
              <a:chOff x="5430336" y="2535382"/>
              <a:chExt cx="1120421" cy="76280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609473" y="2715065"/>
                <a:ext cx="941284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2. Split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5430336" y="2535382"/>
                <a:ext cx="307377" cy="762808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24800" y="3416627"/>
              <a:ext cx="1155326" cy="407230"/>
              <a:chOff x="7924800" y="3416627"/>
              <a:chExt cx="1155326" cy="4072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061898" y="3453198"/>
                <a:ext cx="101822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3. Build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7924800" y="3416627"/>
                <a:ext cx="266769" cy="407230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90818" y="3790539"/>
              <a:ext cx="1414760" cy="341632"/>
              <a:chOff x="6431416" y="5117670"/>
              <a:chExt cx="1414760" cy="3416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622764" y="5117670"/>
                <a:ext cx="122341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4. Predict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6431416" y="5190420"/>
                <a:ext cx="322979" cy="164866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06748" y="1297762"/>
              <a:ext cx="129554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err="1">
                  <a:latin typeface="Monaco" charset="0"/>
                  <a:ea typeface="Monaco" charset="0"/>
                  <a:cs typeface="Monaco" charset="0"/>
                </a:rPr>
                <a:t>r</a:t>
              </a:r>
              <a:r>
                <a:rPr lang="en-US" sz="1600" dirty="0" err="1" smtClean="0">
                  <a:latin typeface="Monaco" charset="0"/>
                  <a:ea typeface="Monaco" charset="0"/>
                  <a:cs typeface="Monaco" charset="0"/>
                </a:rPr>
                <a:t>f_mpi.r</a:t>
              </a:r>
              <a:r>
                <a:rPr lang="en-US" sz="1600" dirty="0" smtClean="0">
                  <a:latin typeface="Monaco" charset="0"/>
                  <a:ea typeface="Monaco" charset="0"/>
                  <a:cs typeface="Monaco" charset="0"/>
                </a:rPr>
                <a:t>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06746" y="899081"/>
            <a:ext cx="5808000" cy="1089529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Default is parallel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Generalize serial code so parallel copies collaborate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Each copy has different </a:t>
            </a:r>
            <a:r>
              <a:rPr lang="en-US" i="1" dirty="0" smtClean="0">
                <a:solidFill>
                  <a:srgbClr val="1E7640"/>
                </a:solidFill>
              </a:rPr>
              <a:t>rank</a:t>
            </a:r>
            <a:r>
              <a:rPr lang="en-US" dirty="0" smtClean="0">
                <a:solidFill>
                  <a:srgbClr val="1E7640"/>
                </a:solidFill>
              </a:rPr>
              <a:t> number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Rank wrangling is largely automated</a:t>
            </a:r>
          </a:p>
        </p:txBody>
      </p:sp>
    </p:spTree>
    <p:extLst>
      <p:ext uri="{BB962C8B-B14F-4D97-AF65-F5344CB8AC3E}">
        <p14:creationId xmlns:p14="http://schemas.microsoft.com/office/powerpoint/2010/main" val="1044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pbdMPI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+mj-lt"/>
                <a:ea typeface="Monaco" charset="0"/>
                <a:cs typeface="Monaco" charset="0"/>
              </a:rPr>
              <a:t>single program multiple data (SPMD)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9546" y="5817080"/>
            <a:ext cx="3621504" cy="480131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srgbClr val="1E764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On a system with MPI: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$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mpirun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–np 4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Rscript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rf_mpi.r</a:t>
            </a:r>
            <a:r>
              <a:rPr lang="en-US" sz="1400" dirty="0" smtClean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5027" y="2194767"/>
            <a:ext cx="8276858" cy="3430537"/>
            <a:chOff x="675027" y="1297762"/>
            <a:chExt cx="8276858" cy="34305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2" t="9091" r="10697" b="64476"/>
            <a:stretch/>
          </p:blipFill>
          <p:spPr>
            <a:xfrm>
              <a:off x="675027" y="1454729"/>
              <a:ext cx="7680960" cy="327357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200834" y="1618202"/>
              <a:ext cx="1133244" cy="816864"/>
              <a:chOff x="6431416" y="2255520"/>
              <a:chExt cx="1133244" cy="8168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38793" y="2493136"/>
                <a:ext cx="82586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Setup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6431416" y="2255520"/>
                <a:ext cx="307377" cy="816864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430336" y="2535382"/>
              <a:ext cx="992180" cy="762808"/>
              <a:chOff x="5430336" y="2535382"/>
              <a:chExt cx="992180" cy="76280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737713" y="2715065"/>
                <a:ext cx="68480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Split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5430336" y="2535382"/>
                <a:ext cx="307377" cy="762808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24800" y="3416627"/>
              <a:ext cx="1027085" cy="407230"/>
              <a:chOff x="7924800" y="3416627"/>
              <a:chExt cx="1027085" cy="4072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90138" y="3453198"/>
                <a:ext cx="76174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Build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7924800" y="3416627"/>
                <a:ext cx="266769" cy="407230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90818" y="3790539"/>
              <a:ext cx="1286519" cy="341632"/>
              <a:chOff x="6431416" y="5117670"/>
              <a:chExt cx="1286519" cy="3416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751003" y="5117670"/>
                <a:ext cx="96693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Predict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6431416" y="5190420"/>
                <a:ext cx="322979" cy="164866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06748" y="1297762"/>
              <a:ext cx="129554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err="1">
                  <a:latin typeface="Monaco" charset="0"/>
                  <a:ea typeface="Monaco" charset="0"/>
                  <a:cs typeface="Monaco" charset="0"/>
                </a:rPr>
                <a:t>r</a:t>
              </a:r>
              <a:r>
                <a:rPr lang="en-US" sz="1600" dirty="0" err="1" smtClean="0">
                  <a:latin typeface="Monaco" charset="0"/>
                  <a:ea typeface="Monaco" charset="0"/>
                  <a:cs typeface="Monaco" charset="0"/>
                </a:rPr>
                <a:t>f_mpi.r</a:t>
              </a:r>
              <a:r>
                <a:rPr lang="en-US" sz="1600" dirty="0" smtClean="0">
                  <a:latin typeface="Monaco" charset="0"/>
                  <a:ea typeface="Monaco" charset="0"/>
                  <a:cs typeface="Monaco" charset="0"/>
                </a:rPr>
                <a:t>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05840" y="3126065"/>
            <a:ext cx="5357855" cy="2201974"/>
            <a:chOff x="1005840" y="2367608"/>
            <a:chExt cx="5357855" cy="2201974"/>
          </a:xfrm>
        </p:grpSpPr>
        <p:sp>
          <p:nvSpPr>
            <p:cNvPr id="33" name="Rectangle 32"/>
            <p:cNvSpPr/>
            <p:nvPr/>
          </p:nvSpPr>
          <p:spPr>
            <a:xfrm>
              <a:off x="1005840" y="2367608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13736" y="3265784"/>
              <a:ext cx="155448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09215" y="3700386"/>
              <a:ext cx="155448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5840" y="3849624"/>
              <a:ext cx="356616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83840" y="4291228"/>
              <a:ext cx="54864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63487" y="2367608"/>
              <a:ext cx="10972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05840" y="3550440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38546" y="3550440"/>
              <a:ext cx="100584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5840" y="4432422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06746" y="899081"/>
            <a:ext cx="5808000" cy="1089529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Default is parallel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Generalize serial code so parallel copies collaborate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Each copy has different </a:t>
            </a:r>
            <a:r>
              <a:rPr lang="en-US" i="1" dirty="0" smtClean="0">
                <a:solidFill>
                  <a:srgbClr val="1E7640"/>
                </a:solidFill>
              </a:rPr>
              <a:t>rank</a:t>
            </a:r>
            <a:r>
              <a:rPr lang="en-US" dirty="0" smtClean="0">
                <a:solidFill>
                  <a:srgbClr val="1E7640"/>
                </a:solidFill>
              </a:rPr>
              <a:t> number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1E7640"/>
                </a:solidFill>
              </a:rPr>
              <a:t>Rank wrangling is largely automated</a:t>
            </a:r>
          </a:p>
        </p:txBody>
      </p:sp>
    </p:spTree>
    <p:extLst>
      <p:ext uri="{BB962C8B-B14F-4D97-AF65-F5344CB8AC3E}">
        <p14:creationId xmlns:p14="http://schemas.microsoft.com/office/powerpoint/2010/main" val="17025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Scaling Results on Rhea</a:t>
            </a:r>
            <a:r>
              <a:rPr lang="en-US" baseline="30000" dirty="0"/>
              <a:t>*</a:t>
            </a:r>
            <a:r>
              <a:rPr lang="en-US" dirty="0" smtClean="0"/>
              <a:t> Cluster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t="15145" r="19320" b="33856"/>
          <a:stretch/>
        </p:blipFill>
        <p:spPr>
          <a:xfrm>
            <a:off x="1274995" y="1318579"/>
            <a:ext cx="6433744" cy="3936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296" y="5162014"/>
            <a:ext cx="71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*</a:t>
            </a:r>
            <a:r>
              <a:rPr lang="en-US" sz="1400" dirty="0" smtClean="0">
                <a:solidFill>
                  <a:schemeClr val="tx2"/>
                </a:solidFill>
              </a:rPr>
              <a:t>A 512-node commodity-type Linux cluster with 16 cores and 128 GB memory per node.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5850993"/>
            <a:ext cx="84754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George Ostrouchov, Wei-Chen Chen, and Drew Schmidt. Parallel Statistical Computing with R: An Illustration on Two Architectures. </a:t>
            </a:r>
            <a:r>
              <a:rPr lang="en-US" sz="1200" i="1" dirty="0"/>
              <a:t>International Statistical Institute 61</a:t>
            </a:r>
            <a:r>
              <a:rPr lang="en-US" sz="1200" i="1" baseline="30000" dirty="0"/>
              <a:t>st</a:t>
            </a:r>
            <a:r>
              <a:rPr lang="en-US" sz="1200" i="1" dirty="0"/>
              <a:t> World Statistics Congress, </a:t>
            </a:r>
            <a:r>
              <a:rPr lang="en-US" sz="1200" dirty="0"/>
              <a:t>July 16-21, 2017</a:t>
            </a:r>
            <a:r>
              <a:rPr lang="en-US" sz="1200" i="1" dirty="0"/>
              <a:t>. (published on </a:t>
            </a:r>
            <a:r>
              <a:rPr lang="en-US" sz="1200" i="1" u="sng" dirty="0">
                <a:hlinkClick r:id="rId3"/>
              </a:rPr>
              <a:t>arXiv</a:t>
            </a:r>
            <a:r>
              <a:rPr lang="en-US" sz="1200" i="1" dirty="0"/>
              <a:t> as will appear in proceedings)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71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 4x3 template_160226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_4x3_160226.potx" id="{DF21DB35-F0E5-4B9D-A31C-3B8FCA7CFF42}" vid="{C80A0934-B94A-49A3-9B10-0453C9DE6C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7FA1AD-ED20-4A69-921B-535C056718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Monaco</vt:lpstr>
      <vt:lpstr>Arial</vt:lpstr>
      <vt:lpstr>ORNL 4x3 template_160226</vt:lpstr>
      <vt:lpstr>Random Forest:  Fit Simple Models,                          Use Model Averaging to Predict</vt:lpstr>
      <vt:lpstr>Random Forest:  Fit Simple Models,                          Use Model Averaging to Predict</vt:lpstr>
      <vt:lpstr>pbdMPI single program multiple data (SPMD)</vt:lpstr>
      <vt:lpstr>pbdMPI single program multiple data (SPMD)</vt:lpstr>
      <vt:lpstr>Small Scaling Results on Rhea* Cluster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George Ostrouchov</dc:creator>
  <cp:keywords/>
  <dc:description/>
  <cp:lastModifiedBy/>
  <cp:revision>1</cp:revision>
  <cp:lastPrinted>2017-07-14T23:45:42Z</cp:lastPrinted>
  <dcterms:created xsi:type="dcterms:W3CDTF">2016-02-26T19:44:28Z</dcterms:created>
  <dcterms:modified xsi:type="dcterms:W3CDTF">2017-12-28T04:34:49Z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