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935" r:id="rId4"/>
  </p:sldMasterIdLst>
  <p:notesMasterIdLst>
    <p:notesMasterId r:id="rId12"/>
  </p:notesMasterIdLst>
  <p:handoutMasterIdLst>
    <p:handoutMasterId r:id="rId13"/>
  </p:handoutMasterIdLst>
  <p:sldIdLst>
    <p:sldId id="363" r:id="rId5"/>
    <p:sldId id="349" r:id="rId6"/>
    <p:sldId id="361" r:id="rId7"/>
    <p:sldId id="362" r:id="rId8"/>
    <p:sldId id="357" r:id="rId9"/>
    <p:sldId id="358" r:id="rId10"/>
    <p:sldId id="356" r:id="rId11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181">
          <p15:clr>
            <a:srgbClr val="A4A3A4"/>
          </p15:clr>
        </p15:guide>
        <p15:guide id="2" pos="1359">
          <p15:clr>
            <a:srgbClr val="A4A3A4"/>
          </p15:clr>
        </p15:guide>
        <p15:guide id="3" pos="3843">
          <p15:clr>
            <a:srgbClr val="A4A3A4"/>
          </p15:clr>
        </p15:guide>
        <p15:guide id="4" pos="19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orient="horz" pos="1882">
          <p15:clr>
            <a:srgbClr val="A4A3A4"/>
          </p15:clr>
        </p15:guide>
        <p15:guide id="3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 frameSlides="1"/>
  <p:clrMru>
    <a:srgbClr val="CCCCCC"/>
    <a:srgbClr val="306DBE"/>
    <a:srgbClr val="CFE4B1"/>
    <a:srgbClr val="C59914"/>
    <a:srgbClr val="638831"/>
    <a:srgbClr val="873B01"/>
    <a:srgbClr val="9EBCE5"/>
    <a:srgbClr val="0201FF"/>
    <a:srgbClr val="1E7640"/>
    <a:srgbClr val="2B74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25" autoAdjust="0"/>
    <p:restoredTop sz="82842" autoAdjust="0"/>
  </p:normalViewPr>
  <p:slideViewPr>
    <p:cSldViewPr snapToGrid="0" showGuides="1">
      <p:cViewPr varScale="1">
        <p:scale>
          <a:sx n="91" d="100"/>
          <a:sy n="91" d="100"/>
        </p:scale>
        <p:origin x="352" y="176"/>
      </p:cViewPr>
      <p:guideLst>
        <p:guide orient="horz" pos="4181"/>
        <p:guide pos="1359"/>
        <p:guide pos="3843"/>
        <p:guide pos="198"/>
      </p:guideLst>
    </p:cSldViewPr>
  </p:slideViewPr>
  <p:outlineViewPr>
    <p:cViewPr>
      <p:scale>
        <a:sx n="33" d="100"/>
        <a:sy n="33" d="100"/>
      </p:scale>
      <p:origin x="0" y="-1248"/>
    </p:cViewPr>
  </p:outlineViewPr>
  <p:notesTextViewPr>
    <p:cViewPr>
      <p:scale>
        <a:sx n="229" d="100"/>
        <a:sy n="229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>
        <p:scale>
          <a:sx n="75" d="100"/>
          <a:sy n="75" d="100"/>
        </p:scale>
        <p:origin x="-792" y="-48"/>
      </p:cViewPr>
      <p:guideLst>
        <p:guide orient="horz" pos="2928"/>
        <p:guide orient="horz" pos="1882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1A6FC-215E-440C-85C1-7C5D8113132A}" type="datetimeFigureOut">
              <a:rPr lang="en-US" smtClean="0"/>
              <a:t>12/8/18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C4BCF-1057-4162-BB32-3C91D6411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80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62069-76AF-42C7-A5A2-4F411E37AD85}" type="datetimeFigureOut">
              <a:rPr lang="en-US" smtClean="0"/>
              <a:t>12/8/18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BAA5A-EBA8-43FC-A55E-47642B82A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1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9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>
            <a:spLocks/>
          </p:cNvSpPr>
          <p:nvPr userDrawn="1"/>
        </p:nvSpPr>
        <p:spPr bwMode="auto">
          <a:xfrm>
            <a:off x="5679806" y="0"/>
            <a:ext cx="3464194" cy="6861871"/>
          </a:xfrm>
          <a:custGeom>
            <a:avLst/>
            <a:gdLst>
              <a:gd name="T0" fmla="*/ 149 w 1094"/>
              <a:gd name="T1" fmla="*/ 2166 h 2166"/>
              <a:gd name="T2" fmla="*/ 1094 w 1094"/>
              <a:gd name="T3" fmla="*/ 2166 h 2166"/>
              <a:gd name="T4" fmla="*/ 1094 w 1094"/>
              <a:gd name="T5" fmla="*/ 0 h 2166"/>
              <a:gd name="T6" fmla="*/ 0 w 1094"/>
              <a:gd name="T7" fmla="*/ 0 h 2166"/>
              <a:gd name="T8" fmla="*/ 149 w 1094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4" h="2166">
                <a:moveTo>
                  <a:pt x="149" y="2166"/>
                </a:moveTo>
                <a:cubicBezTo>
                  <a:pt x="1094" y="2166"/>
                  <a:pt x="1094" y="2166"/>
                  <a:pt x="1094" y="2166"/>
                </a:cubicBezTo>
                <a:cubicBezTo>
                  <a:pt x="1094" y="0"/>
                  <a:pt x="1094" y="0"/>
                  <a:pt x="109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04" y="816"/>
                  <a:pt x="149" y="2166"/>
                </a:cubicBezTo>
                <a:close/>
              </a:path>
            </a:pathLst>
          </a:custGeom>
          <a:solidFill>
            <a:srgbClr val="027A3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6"/>
          <p:cNvSpPr>
            <a:spLocks/>
          </p:cNvSpPr>
          <p:nvPr userDrawn="1"/>
        </p:nvSpPr>
        <p:spPr bwMode="auto">
          <a:xfrm>
            <a:off x="5377263" y="0"/>
            <a:ext cx="1272781" cy="6861871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7" y="767"/>
                  <a:pt x="221" y="2166"/>
                </a:cubicBezTo>
                <a:close/>
              </a:path>
            </a:pathLst>
          </a:custGeom>
          <a:solidFill>
            <a:srgbClr val="85B74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3723" t="46829" r="5491"/>
          <a:stretch/>
        </p:blipFill>
        <p:spPr>
          <a:xfrm rot="5400000" flipH="1">
            <a:off x="-39313" y="38845"/>
            <a:ext cx="3519399" cy="3441027"/>
          </a:xfrm>
          <a:prstGeom prst="rect">
            <a:avLst/>
          </a:prstGeom>
        </p:spPr>
      </p:pic>
      <p:sp>
        <p:nvSpPr>
          <p:cNvPr id="8" name="AutoShape 3"/>
          <p:cNvSpPr>
            <a:spLocks noChangeAspect="1" noChangeArrowheads="1" noTextEdit="1"/>
          </p:cNvSpPr>
          <p:nvPr userDrawn="1"/>
        </p:nvSpPr>
        <p:spPr bwMode="auto">
          <a:xfrm rot="16200000">
            <a:off x="3800344" y="1503009"/>
            <a:ext cx="6858002" cy="3809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01168" y="235945"/>
            <a:ext cx="4160172" cy="877163"/>
          </a:xfrm>
        </p:spPr>
        <p:txBody>
          <a:bodyPr/>
          <a:lstStyle>
            <a:lvl1pPr algn="l">
              <a:defRPr sz="3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01168" y="1761403"/>
            <a:ext cx="3255297" cy="75713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211134" y="6313043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chemeClr val="tx2"/>
                </a:solidFill>
              </a:rPr>
              <a:t>ORNL is managed by UT-Battelle </a:t>
            </a:r>
            <a:br>
              <a:rPr lang="en-US" sz="1000" b="0" dirty="0">
                <a:solidFill>
                  <a:schemeClr val="tx2"/>
                </a:solidFill>
              </a:rPr>
            </a:br>
            <a:r>
              <a:rPr lang="en-US" sz="1000" b="0" dirty="0">
                <a:solidFill>
                  <a:schemeClr val="tx2"/>
                </a:solidFill>
              </a:rPr>
              <a:t>for the US Department of Energy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6338" r="11360" b="9696"/>
          <a:stretch/>
        </p:blipFill>
        <p:spPr>
          <a:xfrm>
            <a:off x="6180667" y="65"/>
            <a:ext cx="2953546" cy="6192917"/>
          </a:xfrm>
          <a:prstGeom prst="rect">
            <a:avLst/>
          </a:prstGeom>
        </p:spPr>
      </p:pic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23919" y="811969"/>
            <a:ext cx="2152274" cy="2152275"/>
          </a:xfrm>
          <a:prstGeom prst="ellipse">
            <a:avLst/>
          </a:prstGeom>
          <a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6850"/>
            </a:stretch>
          </a:blipFill>
          <a:ln w="76200">
            <a:solidFill>
              <a:schemeClr val="accent2">
                <a:alpha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  <a:extLst/>
        </p:spPr>
      </p:pic>
      <p:pic>
        <p:nvPicPr>
          <p:cNvPr id="21" name="Picture 20" descr="DifScat_better vibe.jpg.jpeg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10253" y="1402065"/>
            <a:ext cx="1868502" cy="1868502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7" cstate="screen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48550" y="6338371"/>
            <a:ext cx="1329900" cy="31676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60" y="2715768"/>
            <a:ext cx="1664208" cy="1664208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</p:spTree>
    <p:extLst>
      <p:ext uri="{BB962C8B-B14F-4D97-AF65-F5344CB8AC3E}">
        <p14:creationId xmlns:p14="http://schemas.microsoft.com/office/powerpoint/2010/main" val="1857142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168" y="1508760"/>
            <a:ext cx="8642640" cy="4195415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236982"/>
            <a:ext cx="8628678" cy="48474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4415" y="1402417"/>
            <a:ext cx="4192528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4415" y="2227999"/>
            <a:ext cx="4192528" cy="36746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buFont typeface="Arial" panose="020B0604020202020204" pitchFamily="34" charset="0"/>
              <a:buChar char="•"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3492" y="1402417"/>
            <a:ext cx="4194175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3492" y="2227999"/>
            <a:ext cx="4194175" cy="36746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3723" t="46829" r="5491"/>
          <a:stretch/>
        </p:blipFill>
        <p:spPr>
          <a:xfrm rot="5400000" flipH="1">
            <a:off x="-39313" y="38845"/>
            <a:ext cx="3519399" cy="3441027"/>
          </a:xfrm>
          <a:prstGeom prst="rect">
            <a:avLst/>
          </a:prstGeom>
        </p:spPr>
      </p:pic>
      <p:sp>
        <p:nvSpPr>
          <p:cNvPr id="7" name="Freeform 13"/>
          <p:cNvSpPr>
            <a:spLocks/>
          </p:cNvSpPr>
          <p:nvPr userDrawn="1"/>
        </p:nvSpPr>
        <p:spPr bwMode="auto">
          <a:xfrm>
            <a:off x="5377263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25400" algn="l" rotWithShape="0">
              <a:schemeClr val="tx2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7" y="237744"/>
            <a:ext cx="4341471" cy="1117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3628" r="14333" b="9696"/>
          <a:stretch/>
        </p:blipFill>
        <p:spPr>
          <a:xfrm>
            <a:off x="6214534" y="65"/>
            <a:ext cx="2929466" cy="61929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48550" y="6338371"/>
            <a:ext cx="1329900" cy="31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237744"/>
            <a:ext cx="8628678" cy="4847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237744"/>
            <a:ext cx="8628678" cy="4847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3336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5083728" y="1812022"/>
            <a:ext cx="4060272" cy="504584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48550" y="6338371"/>
            <a:ext cx="1329900" cy="31676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1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3723" t="46829" r="5491"/>
          <a:stretch/>
        </p:blipFill>
        <p:spPr>
          <a:xfrm rot="5400000" flipH="1">
            <a:off x="-39313" y="38845"/>
            <a:ext cx="3519399" cy="3441027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01168" y="237744"/>
            <a:ext cx="8628678" cy="484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01168" y="1508760"/>
            <a:ext cx="8642640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22695" y="6513051"/>
            <a:ext cx="2103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 algn="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ectangle 14"/>
          <p:cNvSpPr>
            <a:spLocks noChangeArrowheads="1"/>
          </p:cNvSpPr>
          <p:nvPr/>
        </p:nvSpPr>
        <p:spPr bwMode="auto">
          <a:xfrm>
            <a:off x="-569913" y="-2814638"/>
            <a:ext cx="25400" cy="1588"/>
          </a:xfrm>
          <a:prstGeom prst="rect">
            <a:avLst/>
          </a:prstGeom>
          <a:solidFill>
            <a:srgbClr val="85B74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37" r:id="rId2"/>
    <p:sldLayoutId id="2147483939" r:id="rId3"/>
    <p:sldLayoutId id="2147483940" r:id="rId4"/>
    <p:sldLayoutId id="2147483941" r:id="rId5"/>
    <p:sldLayoutId id="2147483959" r:id="rId6"/>
    <p:sldLayoutId id="2147483942" r:id="rId7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 kern="1200">
          <a:solidFill>
            <a:schemeClr val="tx2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2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09.01195" TargetMode="External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1EFB4-13D5-F64E-9B29-992F544B3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168" y="432897"/>
            <a:ext cx="5285232" cy="1661993"/>
          </a:xfrm>
        </p:spPr>
        <p:txBody>
          <a:bodyPr/>
          <a:lstStyle/>
          <a:p>
            <a:r>
              <a:rPr lang="en-US" dirty="0"/>
              <a:t>Example of R Parallelization with Random Forest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607FE-F0E2-9B41-B5D4-93E62D38C1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168" y="3428999"/>
            <a:ext cx="3255297" cy="1661993"/>
          </a:xfrm>
        </p:spPr>
        <p:txBody>
          <a:bodyPr/>
          <a:lstStyle/>
          <a:p>
            <a:r>
              <a:rPr lang="en-US" dirty="0"/>
              <a:t>George Ostrouchov</a:t>
            </a:r>
          </a:p>
          <a:p>
            <a:r>
              <a:rPr lang="en-US" dirty="0"/>
              <a:t>Wei-Chen Chen</a:t>
            </a:r>
          </a:p>
          <a:p>
            <a:r>
              <a:rPr lang="en-US" dirty="0"/>
              <a:t>Drew Schmidt</a:t>
            </a:r>
          </a:p>
        </p:txBody>
      </p:sp>
    </p:spTree>
    <p:extLst>
      <p:ext uri="{BB962C8B-B14F-4D97-AF65-F5344CB8AC3E}">
        <p14:creationId xmlns:p14="http://schemas.microsoft.com/office/powerpoint/2010/main" val="1307274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01168" y="237744"/>
            <a:ext cx="8628678" cy="484748"/>
          </a:xfrm>
        </p:spPr>
        <p:txBody>
          <a:bodyPr/>
          <a:lstStyle/>
          <a:p>
            <a:r>
              <a:rPr lang="en-US" dirty="0" err="1"/>
              <a:t>LetterRecognition</a:t>
            </a:r>
            <a:r>
              <a:rPr lang="en-US" dirty="0"/>
              <a:t> Data: 20,000 x 17 Matrix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89" b="15849"/>
          <a:stretch/>
        </p:blipFill>
        <p:spPr>
          <a:xfrm>
            <a:off x="287603" y="2231136"/>
            <a:ext cx="8542243" cy="38892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65099D-2ED8-D545-A5BD-B573C983E9F3}"/>
              </a:ext>
            </a:extLst>
          </p:cNvPr>
          <p:cNvSpPr txBox="1"/>
          <p:nvPr/>
        </p:nvSpPr>
        <p:spPr>
          <a:xfrm>
            <a:off x="2810032" y="885927"/>
            <a:ext cx="3031599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:</a:t>
            </a:r>
          </a:p>
          <a:p>
            <a:pPr algn="ctr">
              <a:lnSpc>
                <a:spcPct val="90000"/>
              </a:lnSpc>
            </a:pPr>
            <a:r>
              <a:rPr lang="en-US" dirty="0"/>
              <a:t>Serial to Multicore Parallel</a:t>
            </a:r>
          </a:p>
          <a:p>
            <a:pPr algn="ctr">
              <a:lnSpc>
                <a:spcPct val="90000"/>
              </a:lnSpc>
            </a:pPr>
            <a:r>
              <a:rPr lang="en-US" dirty="0"/>
              <a:t>Serial to Distributed Parallel</a:t>
            </a:r>
          </a:p>
        </p:txBody>
      </p:sp>
    </p:spTree>
    <p:extLst>
      <p:ext uri="{BB962C8B-B14F-4D97-AF65-F5344CB8AC3E}">
        <p14:creationId xmlns:p14="http://schemas.microsoft.com/office/powerpoint/2010/main" val="948658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1" t="9451" r="10598" b="70829"/>
          <a:stretch/>
        </p:blipFill>
        <p:spPr>
          <a:xfrm>
            <a:off x="483516" y="1722207"/>
            <a:ext cx="8172907" cy="2670493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1168" y="237744"/>
            <a:ext cx="8628678" cy="877163"/>
          </a:xfrm>
        </p:spPr>
        <p:txBody>
          <a:bodyPr>
            <a:normAutofit/>
          </a:bodyPr>
          <a:lstStyle/>
          <a:p>
            <a:r>
              <a:rPr lang="en-US" dirty="0"/>
              <a:t>Random Forest:  Fit Simple Models, </a:t>
            </a:r>
            <a:br>
              <a:rPr lang="en-US" dirty="0"/>
            </a:br>
            <a:r>
              <a:rPr lang="en-US" dirty="0"/>
              <a:t>                        Use Model Averaging to Predict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65326" y="2000517"/>
            <a:ext cx="385233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rgbClr val="FF0000"/>
                </a:solidFill>
              </a:rPr>
              <a:t>1. Setup</a:t>
            </a:r>
            <a:r>
              <a:rPr lang="en-US" dirty="0">
                <a:solidFill>
                  <a:srgbClr val="FF0000"/>
                </a:solidFill>
              </a:rPr>
              <a:t> packages, data, and seed.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3379808" y="1836333"/>
            <a:ext cx="304752" cy="680794"/>
          </a:xfrm>
          <a:prstGeom prst="rightBrac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41731" y="2977043"/>
            <a:ext cx="3839513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rgbClr val="FF0000"/>
                </a:solidFill>
              </a:rPr>
              <a:t>2. Split</a:t>
            </a:r>
            <a:r>
              <a:rPr lang="en-US" dirty="0">
                <a:solidFill>
                  <a:srgbClr val="FF0000"/>
                </a:solidFill>
              </a:rPr>
              <a:t> data into </a:t>
            </a:r>
            <a:r>
              <a:rPr lang="en-US" i="1" dirty="0">
                <a:solidFill>
                  <a:srgbClr val="FF0000"/>
                </a:solidFill>
              </a:rPr>
              <a:t>train</a:t>
            </a:r>
            <a:r>
              <a:rPr lang="en-US" dirty="0">
                <a:solidFill>
                  <a:srgbClr val="FF0000"/>
                </a:solidFill>
              </a:rPr>
              <a:t> and </a:t>
            </a:r>
            <a:r>
              <a:rPr lang="en-US" i="1" dirty="0">
                <a:solidFill>
                  <a:srgbClr val="FF0000"/>
                </a:solidFill>
              </a:rPr>
              <a:t>test</a:t>
            </a:r>
            <a:r>
              <a:rPr lang="en-US" dirty="0">
                <a:solidFill>
                  <a:srgbClr val="FF0000"/>
                </a:solidFill>
              </a:rPr>
              <a:t> sets.</a:t>
            </a:r>
          </a:p>
        </p:txBody>
      </p:sp>
      <p:sp>
        <p:nvSpPr>
          <p:cNvPr id="11" name="Right Brace 10"/>
          <p:cNvSpPr/>
          <p:nvPr/>
        </p:nvSpPr>
        <p:spPr>
          <a:xfrm>
            <a:off x="4255009" y="2713877"/>
            <a:ext cx="340610" cy="805837"/>
          </a:xfrm>
          <a:prstGeom prst="rightBrac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402632" y="3596983"/>
            <a:ext cx="4431607" cy="985788"/>
            <a:chOff x="4393695" y="4551556"/>
            <a:chExt cx="4431607" cy="1471727"/>
          </a:xfrm>
        </p:grpSpPr>
        <p:sp>
          <p:nvSpPr>
            <p:cNvPr id="8" name="TextBox 7"/>
            <p:cNvSpPr txBox="1"/>
            <p:nvPr/>
          </p:nvSpPr>
          <p:spPr>
            <a:xfrm>
              <a:off x="4393695" y="5513245"/>
              <a:ext cx="4057521" cy="5100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 dirty="0">
                  <a:solidFill>
                    <a:srgbClr val="FF0000"/>
                  </a:solidFill>
                </a:rPr>
                <a:t>3. Build</a:t>
              </a:r>
              <a:r>
                <a:rPr lang="en-US" dirty="0">
                  <a:solidFill>
                    <a:srgbClr val="FF0000"/>
                  </a:solidFill>
                </a:rPr>
                <a:t> 500-tree forest from </a:t>
              </a:r>
              <a:r>
                <a:rPr lang="en-US" i="1" dirty="0">
                  <a:solidFill>
                    <a:srgbClr val="FF0000"/>
                  </a:solidFill>
                </a:rPr>
                <a:t>train</a:t>
              </a:r>
              <a:r>
                <a:rPr lang="en-US" dirty="0">
                  <a:solidFill>
                    <a:srgbClr val="FF0000"/>
                  </a:solidFill>
                </a:rPr>
                <a:t> set.</a:t>
              </a:r>
            </a:p>
          </p:txBody>
        </p:sp>
        <p:sp>
          <p:nvSpPr>
            <p:cNvPr id="12" name="Curved Left Arrow 11"/>
            <p:cNvSpPr/>
            <p:nvPr/>
          </p:nvSpPr>
          <p:spPr>
            <a:xfrm flipV="1">
              <a:off x="8286371" y="4551556"/>
              <a:ext cx="538931" cy="1303320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  <a:headEnd type="none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01168" y="3788624"/>
            <a:ext cx="3589241" cy="990270"/>
            <a:chOff x="140206" y="4864607"/>
            <a:chExt cx="3589241" cy="990270"/>
          </a:xfrm>
        </p:grpSpPr>
        <p:sp>
          <p:nvSpPr>
            <p:cNvPr id="9" name="TextBox 8"/>
            <p:cNvSpPr txBox="1"/>
            <p:nvPr/>
          </p:nvSpPr>
          <p:spPr>
            <a:xfrm>
              <a:off x="518312" y="5513245"/>
              <a:ext cx="3211135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 dirty="0">
                  <a:solidFill>
                    <a:srgbClr val="FF0000"/>
                  </a:solidFill>
                </a:rPr>
                <a:t>4. Predict</a:t>
              </a:r>
              <a:r>
                <a:rPr lang="en-US" dirty="0">
                  <a:solidFill>
                    <a:srgbClr val="FF0000"/>
                  </a:solidFill>
                </a:rPr>
                <a:t> </a:t>
              </a:r>
              <a:r>
                <a:rPr lang="en-US" i="1" dirty="0">
                  <a:solidFill>
                    <a:srgbClr val="FF0000"/>
                  </a:solidFill>
                </a:rPr>
                <a:t>test</a:t>
              </a:r>
              <a:r>
                <a:rPr lang="en-US" dirty="0">
                  <a:solidFill>
                    <a:srgbClr val="FF0000"/>
                  </a:solidFill>
                </a:rPr>
                <a:t> set with forest.</a:t>
              </a:r>
            </a:p>
          </p:txBody>
        </p:sp>
        <p:sp>
          <p:nvSpPr>
            <p:cNvPr id="13" name="Curved Left Arrow 12"/>
            <p:cNvSpPr/>
            <p:nvPr/>
          </p:nvSpPr>
          <p:spPr>
            <a:xfrm flipH="1" flipV="1">
              <a:off x="140206" y="4864607"/>
              <a:ext cx="422985" cy="85122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  <a:headEnd type="none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689013" y="1481769"/>
            <a:ext cx="1665841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 err="1">
                <a:latin typeface="Monaco" charset="0"/>
                <a:ea typeface="Monaco" charset="0"/>
                <a:cs typeface="Monaco" charset="0"/>
              </a:rPr>
              <a:t>rf_serial.r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04653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1" t="9451" r="10598" b="70829"/>
          <a:stretch/>
        </p:blipFill>
        <p:spPr>
          <a:xfrm>
            <a:off x="483516" y="1722207"/>
            <a:ext cx="8172907" cy="2670493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1168" y="237744"/>
            <a:ext cx="8628678" cy="877163"/>
          </a:xfrm>
        </p:spPr>
        <p:txBody>
          <a:bodyPr>
            <a:normAutofit/>
          </a:bodyPr>
          <a:lstStyle/>
          <a:p>
            <a:r>
              <a:rPr lang="en-US" dirty="0"/>
              <a:t>Random Forest:  Fit Simple Models, </a:t>
            </a:r>
            <a:br>
              <a:rPr lang="en-US" dirty="0"/>
            </a:br>
            <a:r>
              <a:rPr lang="en-US" dirty="0"/>
              <a:t>                        Use Model Averaging to Predict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65326" y="2000517"/>
            <a:ext cx="385233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rgbClr val="FF0000"/>
                </a:solidFill>
              </a:rPr>
              <a:t>1. Setup</a:t>
            </a:r>
            <a:r>
              <a:rPr lang="en-US" dirty="0">
                <a:solidFill>
                  <a:srgbClr val="FF0000"/>
                </a:solidFill>
              </a:rPr>
              <a:t> packages, data, and seed.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3379808" y="1836333"/>
            <a:ext cx="304752" cy="680794"/>
          </a:xfrm>
          <a:prstGeom prst="rightBrac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41731" y="2977043"/>
            <a:ext cx="3839513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rgbClr val="FF0000"/>
                </a:solidFill>
              </a:rPr>
              <a:t>2. Split</a:t>
            </a:r>
            <a:r>
              <a:rPr lang="en-US" dirty="0">
                <a:solidFill>
                  <a:srgbClr val="FF0000"/>
                </a:solidFill>
              </a:rPr>
              <a:t> data into </a:t>
            </a:r>
            <a:r>
              <a:rPr lang="en-US" i="1" dirty="0">
                <a:solidFill>
                  <a:srgbClr val="FF0000"/>
                </a:solidFill>
              </a:rPr>
              <a:t>train</a:t>
            </a:r>
            <a:r>
              <a:rPr lang="en-US" dirty="0">
                <a:solidFill>
                  <a:srgbClr val="FF0000"/>
                </a:solidFill>
              </a:rPr>
              <a:t> and </a:t>
            </a:r>
            <a:r>
              <a:rPr lang="en-US" i="1" dirty="0">
                <a:solidFill>
                  <a:srgbClr val="FF0000"/>
                </a:solidFill>
              </a:rPr>
              <a:t>test</a:t>
            </a:r>
            <a:r>
              <a:rPr lang="en-US" dirty="0">
                <a:solidFill>
                  <a:srgbClr val="FF0000"/>
                </a:solidFill>
              </a:rPr>
              <a:t> sets.</a:t>
            </a:r>
          </a:p>
        </p:txBody>
      </p:sp>
      <p:sp>
        <p:nvSpPr>
          <p:cNvPr id="11" name="Right Brace 10"/>
          <p:cNvSpPr/>
          <p:nvPr/>
        </p:nvSpPr>
        <p:spPr>
          <a:xfrm>
            <a:off x="4255009" y="2713877"/>
            <a:ext cx="340610" cy="805837"/>
          </a:xfrm>
          <a:prstGeom prst="rightBrac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402632" y="3596983"/>
            <a:ext cx="4431607" cy="985788"/>
            <a:chOff x="4393695" y="4551556"/>
            <a:chExt cx="4431607" cy="1471727"/>
          </a:xfrm>
        </p:grpSpPr>
        <p:sp>
          <p:nvSpPr>
            <p:cNvPr id="8" name="TextBox 7"/>
            <p:cNvSpPr txBox="1"/>
            <p:nvPr/>
          </p:nvSpPr>
          <p:spPr>
            <a:xfrm>
              <a:off x="4393695" y="5513245"/>
              <a:ext cx="4057521" cy="5100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 dirty="0">
                  <a:solidFill>
                    <a:srgbClr val="FF0000"/>
                  </a:solidFill>
                </a:rPr>
                <a:t>3. Build</a:t>
              </a:r>
              <a:r>
                <a:rPr lang="en-US" dirty="0">
                  <a:solidFill>
                    <a:srgbClr val="FF0000"/>
                  </a:solidFill>
                </a:rPr>
                <a:t> 500-tree forest from </a:t>
              </a:r>
              <a:r>
                <a:rPr lang="en-US" i="1" dirty="0">
                  <a:solidFill>
                    <a:srgbClr val="FF0000"/>
                  </a:solidFill>
                </a:rPr>
                <a:t>train</a:t>
              </a:r>
              <a:r>
                <a:rPr lang="en-US" dirty="0">
                  <a:solidFill>
                    <a:srgbClr val="FF0000"/>
                  </a:solidFill>
                </a:rPr>
                <a:t> set.</a:t>
              </a:r>
            </a:p>
          </p:txBody>
        </p:sp>
        <p:sp>
          <p:nvSpPr>
            <p:cNvPr id="12" name="Curved Left Arrow 11"/>
            <p:cNvSpPr/>
            <p:nvPr/>
          </p:nvSpPr>
          <p:spPr>
            <a:xfrm flipV="1">
              <a:off x="8286371" y="4551556"/>
              <a:ext cx="538931" cy="1303320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  <a:headEnd type="none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01168" y="3788624"/>
            <a:ext cx="3589241" cy="990270"/>
            <a:chOff x="140206" y="4864607"/>
            <a:chExt cx="3589241" cy="990270"/>
          </a:xfrm>
        </p:grpSpPr>
        <p:sp>
          <p:nvSpPr>
            <p:cNvPr id="9" name="TextBox 8"/>
            <p:cNvSpPr txBox="1"/>
            <p:nvPr/>
          </p:nvSpPr>
          <p:spPr>
            <a:xfrm>
              <a:off x="518312" y="5513245"/>
              <a:ext cx="3211135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 dirty="0">
                  <a:solidFill>
                    <a:srgbClr val="FF0000"/>
                  </a:solidFill>
                </a:rPr>
                <a:t>4. Predict</a:t>
              </a:r>
              <a:r>
                <a:rPr lang="en-US" dirty="0">
                  <a:solidFill>
                    <a:srgbClr val="FF0000"/>
                  </a:solidFill>
                </a:rPr>
                <a:t> </a:t>
              </a:r>
              <a:r>
                <a:rPr lang="en-US" i="1" dirty="0">
                  <a:solidFill>
                    <a:srgbClr val="FF0000"/>
                  </a:solidFill>
                </a:rPr>
                <a:t>test</a:t>
              </a:r>
              <a:r>
                <a:rPr lang="en-US" dirty="0">
                  <a:solidFill>
                    <a:srgbClr val="FF0000"/>
                  </a:solidFill>
                </a:rPr>
                <a:t> set with forest.</a:t>
              </a:r>
            </a:p>
          </p:txBody>
        </p:sp>
        <p:sp>
          <p:nvSpPr>
            <p:cNvPr id="13" name="Curved Left Arrow 12"/>
            <p:cNvSpPr/>
            <p:nvPr/>
          </p:nvSpPr>
          <p:spPr>
            <a:xfrm flipH="1" flipV="1">
              <a:off x="140206" y="4864607"/>
              <a:ext cx="422985" cy="85122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  <a:headEnd type="none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689013" y="1481769"/>
            <a:ext cx="1665841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 err="1">
                <a:latin typeface="Monaco" charset="0"/>
                <a:ea typeface="Monaco" charset="0"/>
                <a:cs typeface="Monaco" charset="0"/>
              </a:rPr>
              <a:t>rf_serial.r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7165" y="5114126"/>
            <a:ext cx="8000908" cy="840230"/>
          </a:xfrm>
          <a:prstGeom prst="rect">
            <a:avLst/>
          </a:prstGeom>
          <a:solidFill>
            <a:schemeClr val="bg1"/>
          </a:solidFill>
          <a:ln w="15875">
            <a:solidFill>
              <a:srgbClr val="1E764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1E7640"/>
                </a:solidFill>
              </a:rPr>
              <a:t>For parallel code:</a:t>
            </a:r>
          </a:p>
          <a:p>
            <a:pPr marL="285750" indent="-285750">
              <a:lnSpc>
                <a:spcPct val="90000"/>
              </a:lnSpc>
              <a:buFont typeface="Arial" charset="0"/>
              <a:buChar char="•"/>
            </a:pPr>
            <a:r>
              <a:rPr lang="en-US" dirty="0">
                <a:solidFill>
                  <a:srgbClr val="1E7640"/>
                </a:solidFill>
              </a:rPr>
              <a:t>Split the 500 tree </a:t>
            </a:r>
            <a:r>
              <a:rPr lang="en-US" dirty="0">
                <a:solidFill>
                  <a:srgbClr val="FF0000"/>
                </a:solidFill>
              </a:rPr>
              <a:t>build</a:t>
            </a:r>
            <a:r>
              <a:rPr lang="en-US" dirty="0">
                <a:solidFill>
                  <a:srgbClr val="1E7640"/>
                </a:solidFill>
              </a:rPr>
              <a:t>s among processors (same train data)</a:t>
            </a:r>
          </a:p>
          <a:p>
            <a:pPr marL="285750" indent="-285750">
              <a:lnSpc>
                <a:spcPct val="90000"/>
              </a:lnSpc>
              <a:buFont typeface="Arial" charset="0"/>
              <a:buChar char="•"/>
            </a:pPr>
            <a:r>
              <a:rPr lang="en-US" dirty="0">
                <a:solidFill>
                  <a:srgbClr val="1E7640"/>
                </a:solidFill>
              </a:rPr>
              <a:t>Split test data and </a:t>
            </a:r>
            <a:r>
              <a:rPr lang="en-US" dirty="0">
                <a:solidFill>
                  <a:srgbClr val="FF0000"/>
                </a:solidFill>
              </a:rPr>
              <a:t>predict</a:t>
            </a:r>
            <a:r>
              <a:rPr lang="en-US" dirty="0">
                <a:solidFill>
                  <a:srgbClr val="1E7640"/>
                </a:solidFill>
              </a:rPr>
              <a:t>ions among processors (same combined model)</a:t>
            </a:r>
          </a:p>
        </p:txBody>
      </p:sp>
    </p:spTree>
    <p:extLst>
      <p:ext uri="{BB962C8B-B14F-4D97-AF65-F5344CB8AC3E}">
        <p14:creationId xmlns:p14="http://schemas.microsoft.com/office/powerpoint/2010/main" val="1040542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pbdMPI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dirty="0">
                <a:latin typeface="+mj-lt"/>
                <a:ea typeface="Monaco" charset="0"/>
                <a:cs typeface="Monaco" charset="0"/>
              </a:rPr>
              <a:t>single program multiple data (SPMD)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79546" y="5817080"/>
            <a:ext cx="3621504" cy="480131"/>
          </a:xfrm>
          <a:prstGeom prst="rect">
            <a:avLst/>
          </a:prstGeom>
          <a:solidFill>
            <a:schemeClr val="bg1"/>
          </a:solidFill>
          <a:ln w="15875">
            <a:solidFill>
              <a:srgbClr val="1E7640"/>
            </a:solidFill>
          </a:ln>
          <a:effectLst>
            <a:outerShdw blurRad="50800" dist="38100" dir="2700000" algn="tl" rotWithShape="0">
              <a:srgbClr val="1E764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2"/>
                </a:solidFill>
              </a:rPr>
              <a:t>On a system with MPI: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2"/>
                </a:solidFill>
                <a:latin typeface="Monaco" charset="0"/>
                <a:ea typeface="Monaco" charset="0"/>
                <a:cs typeface="Monaco" charset="0"/>
              </a:rPr>
              <a:t>$ </a:t>
            </a:r>
            <a:r>
              <a:rPr lang="en-US" sz="1400" dirty="0" err="1">
                <a:solidFill>
                  <a:schemeClr val="tx2"/>
                </a:solidFill>
                <a:latin typeface="Monaco" charset="0"/>
                <a:ea typeface="Monaco" charset="0"/>
                <a:cs typeface="Monaco" charset="0"/>
              </a:rPr>
              <a:t>mpirun</a:t>
            </a:r>
            <a:r>
              <a:rPr lang="en-US" sz="1400" dirty="0">
                <a:solidFill>
                  <a:schemeClr val="tx2"/>
                </a:solidFill>
                <a:latin typeface="Monaco" charset="0"/>
                <a:ea typeface="Monaco" charset="0"/>
                <a:cs typeface="Monaco" charset="0"/>
              </a:rPr>
              <a:t> –np 4 </a:t>
            </a:r>
            <a:r>
              <a:rPr lang="en-US" sz="1400" dirty="0" err="1">
                <a:solidFill>
                  <a:schemeClr val="tx2"/>
                </a:solidFill>
                <a:latin typeface="Monaco" charset="0"/>
                <a:ea typeface="Monaco" charset="0"/>
                <a:cs typeface="Monaco" charset="0"/>
              </a:rPr>
              <a:t>Rscript</a:t>
            </a:r>
            <a:r>
              <a:rPr lang="en-US" sz="1400" dirty="0">
                <a:solidFill>
                  <a:schemeClr val="tx2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Monaco" charset="0"/>
                <a:ea typeface="Monaco" charset="0"/>
                <a:cs typeface="Monaco" charset="0"/>
              </a:rPr>
              <a:t>rf_mpi.r</a:t>
            </a:r>
            <a:r>
              <a:rPr lang="en-US" sz="1400" dirty="0">
                <a:solidFill>
                  <a:schemeClr val="tx2"/>
                </a:solidFill>
                <a:latin typeface="Monaco" charset="0"/>
                <a:ea typeface="Monaco" charset="0"/>
                <a:cs typeface="Monaco" charset="0"/>
              </a:rPr>
              <a:t> 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75027" y="2194767"/>
            <a:ext cx="8405099" cy="3430537"/>
            <a:chOff x="675027" y="1297762"/>
            <a:chExt cx="8405099" cy="343053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42" t="9091" r="10697" b="64476"/>
            <a:stretch/>
          </p:blipFill>
          <p:spPr>
            <a:xfrm>
              <a:off x="675027" y="1454729"/>
              <a:ext cx="7680960" cy="3273570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>
              <a:off x="4200834" y="1618202"/>
              <a:ext cx="1261486" cy="816864"/>
              <a:chOff x="6431416" y="2255520"/>
              <a:chExt cx="1261486" cy="816864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610553" y="2493136"/>
                <a:ext cx="1082349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b="1" dirty="0">
                    <a:solidFill>
                      <a:srgbClr val="FF0000"/>
                    </a:solidFill>
                  </a:rPr>
                  <a:t>1. Setup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" name="Right Brace 7"/>
              <p:cNvSpPr/>
              <p:nvPr/>
            </p:nvSpPr>
            <p:spPr>
              <a:xfrm>
                <a:off x="6431416" y="2255520"/>
                <a:ext cx="307377" cy="816864"/>
              </a:xfrm>
              <a:prstGeom prst="rightBrace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5430336" y="2535382"/>
              <a:ext cx="1120421" cy="762808"/>
              <a:chOff x="5430336" y="2535382"/>
              <a:chExt cx="1120421" cy="762808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5609473" y="2715065"/>
                <a:ext cx="941284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b="1" dirty="0">
                    <a:solidFill>
                      <a:srgbClr val="FF0000"/>
                    </a:solidFill>
                  </a:rPr>
                  <a:t>2. Split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Right Brace 10"/>
              <p:cNvSpPr/>
              <p:nvPr/>
            </p:nvSpPr>
            <p:spPr>
              <a:xfrm>
                <a:off x="5430336" y="2535382"/>
                <a:ext cx="307377" cy="762808"/>
              </a:xfrm>
              <a:prstGeom prst="rightBrace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7924800" y="3416627"/>
              <a:ext cx="1155326" cy="407230"/>
              <a:chOff x="7924800" y="3416627"/>
              <a:chExt cx="1155326" cy="407230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8061898" y="3453198"/>
                <a:ext cx="1018228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b="1" dirty="0">
                    <a:solidFill>
                      <a:srgbClr val="FF0000"/>
                    </a:solidFill>
                  </a:rPr>
                  <a:t>3. Build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" name="Right Brace 13"/>
              <p:cNvSpPr/>
              <p:nvPr/>
            </p:nvSpPr>
            <p:spPr>
              <a:xfrm>
                <a:off x="7924800" y="3416627"/>
                <a:ext cx="266769" cy="407230"/>
              </a:xfrm>
              <a:prstGeom prst="rightBrace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4690818" y="3790539"/>
              <a:ext cx="1414760" cy="341632"/>
              <a:chOff x="6431416" y="5117670"/>
              <a:chExt cx="1414760" cy="3416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622764" y="5117670"/>
                <a:ext cx="1223412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b="1" dirty="0">
                    <a:solidFill>
                      <a:srgbClr val="FF0000"/>
                    </a:solidFill>
                  </a:rPr>
                  <a:t>4. Predict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" name="Right Brace 16"/>
              <p:cNvSpPr/>
              <p:nvPr/>
            </p:nvSpPr>
            <p:spPr>
              <a:xfrm>
                <a:off x="6431416" y="5190420"/>
                <a:ext cx="322979" cy="164866"/>
              </a:xfrm>
              <a:prstGeom prst="rightBrace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3706748" y="1297762"/>
              <a:ext cx="1295547" cy="313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dirty="0" err="1">
                  <a:latin typeface="Monaco" charset="0"/>
                  <a:ea typeface="Monaco" charset="0"/>
                  <a:cs typeface="Monaco" charset="0"/>
                </a:rPr>
                <a:t>rf_mpi.r</a:t>
              </a:r>
              <a:r>
                <a:rPr lang="en-US" sz="1600" dirty="0">
                  <a:latin typeface="Monaco" charset="0"/>
                  <a:ea typeface="Monaco" charset="0"/>
                  <a:cs typeface="Monaco" charset="0"/>
                </a:rPr>
                <a:t> 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006746" y="899081"/>
            <a:ext cx="5808000" cy="1089529"/>
          </a:xfrm>
          <a:prstGeom prst="rect">
            <a:avLst/>
          </a:prstGeom>
          <a:solidFill>
            <a:schemeClr val="bg1"/>
          </a:solidFill>
          <a:ln w="15875">
            <a:solidFill>
              <a:srgbClr val="1E764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285750" indent="-285750">
              <a:lnSpc>
                <a:spcPct val="90000"/>
              </a:lnSpc>
              <a:buFont typeface="Arial" charset="0"/>
              <a:buChar char="•"/>
            </a:pPr>
            <a:r>
              <a:rPr lang="en-US" dirty="0">
                <a:solidFill>
                  <a:srgbClr val="1E7640"/>
                </a:solidFill>
              </a:rPr>
              <a:t>Default is parallel</a:t>
            </a:r>
          </a:p>
          <a:p>
            <a:pPr marL="285750" indent="-285750">
              <a:lnSpc>
                <a:spcPct val="90000"/>
              </a:lnSpc>
              <a:buFont typeface="Arial" charset="0"/>
              <a:buChar char="•"/>
            </a:pPr>
            <a:r>
              <a:rPr lang="en-US" dirty="0">
                <a:solidFill>
                  <a:srgbClr val="1E7640"/>
                </a:solidFill>
              </a:rPr>
              <a:t>Generalize serial code so parallel copies collaborate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•"/>
            </a:pPr>
            <a:r>
              <a:rPr lang="en-US" dirty="0">
                <a:solidFill>
                  <a:srgbClr val="1E7640"/>
                </a:solidFill>
              </a:rPr>
              <a:t>Each copy has different </a:t>
            </a:r>
            <a:r>
              <a:rPr lang="en-US" i="1" dirty="0">
                <a:solidFill>
                  <a:srgbClr val="1E7640"/>
                </a:solidFill>
              </a:rPr>
              <a:t>rank</a:t>
            </a:r>
            <a:r>
              <a:rPr lang="en-US" dirty="0">
                <a:solidFill>
                  <a:srgbClr val="1E7640"/>
                </a:solidFill>
              </a:rPr>
              <a:t> number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•"/>
            </a:pPr>
            <a:r>
              <a:rPr lang="en-US" dirty="0">
                <a:solidFill>
                  <a:srgbClr val="1E7640"/>
                </a:solidFill>
              </a:rPr>
              <a:t>Rank wrangling is largely automated</a:t>
            </a:r>
          </a:p>
        </p:txBody>
      </p:sp>
    </p:spTree>
    <p:extLst>
      <p:ext uri="{BB962C8B-B14F-4D97-AF65-F5344CB8AC3E}">
        <p14:creationId xmlns:p14="http://schemas.microsoft.com/office/powerpoint/2010/main" val="104479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Monaco" charset="0"/>
                <a:ea typeface="Monaco" charset="0"/>
                <a:cs typeface="Monaco" charset="0"/>
              </a:rPr>
              <a:t>pbdMPI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dirty="0">
                <a:latin typeface="+mj-lt"/>
                <a:ea typeface="Monaco" charset="0"/>
                <a:cs typeface="Monaco" charset="0"/>
              </a:rPr>
              <a:t>single program multiple data (SPMD)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79546" y="5817080"/>
            <a:ext cx="3621504" cy="480131"/>
          </a:xfrm>
          <a:prstGeom prst="rect">
            <a:avLst/>
          </a:prstGeom>
          <a:solidFill>
            <a:schemeClr val="bg1"/>
          </a:solidFill>
          <a:ln w="15875">
            <a:solidFill>
              <a:srgbClr val="1E7640"/>
            </a:solidFill>
          </a:ln>
          <a:effectLst>
            <a:outerShdw blurRad="50800" dist="38100" dir="2700000" algn="tl" rotWithShape="0">
              <a:srgbClr val="1E764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2"/>
                </a:solidFill>
              </a:rPr>
              <a:t>On a system with MPI: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2"/>
                </a:solidFill>
                <a:latin typeface="Monaco" charset="0"/>
                <a:ea typeface="Monaco" charset="0"/>
                <a:cs typeface="Monaco" charset="0"/>
              </a:rPr>
              <a:t>$ </a:t>
            </a:r>
            <a:r>
              <a:rPr lang="en-US" sz="1400" dirty="0" err="1">
                <a:solidFill>
                  <a:schemeClr val="tx2"/>
                </a:solidFill>
                <a:latin typeface="Monaco" charset="0"/>
                <a:ea typeface="Monaco" charset="0"/>
                <a:cs typeface="Monaco" charset="0"/>
              </a:rPr>
              <a:t>mpirun</a:t>
            </a:r>
            <a:r>
              <a:rPr lang="en-US" sz="1400" dirty="0">
                <a:solidFill>
                  <a:schemeClr val="tx2"/>
                </a:solidFill>
                <a:latin typeface="Monaco" charset="0"/>
                <a:ea typeface="Monaco" charset="0"/>
                <a:cs typeface="Monaco" charset="0"/>
              </a:rPr>
              <a:t> –np 4 </a:t>
            </a:r>
            <a:r>
              <a:rPr lang="en-US" sz="1400" dirty="0" err="1">
                <a:solidFill>
                  <a:schemeClr val="tx2"/>
                </a:solidFill>
                <a:latin typeface="Monaco" charset="0"/>
                <a:ea typeface="Monaco" charset="0"/>
                <a:cs typeface="Monaco" charset="0"/>
              </a:rPr>
              <a:t>Rscript</a:t>
            </a:r>
            <a:r>
              <a:rPr lang="en-US" sz="1400" dirty="0">
                <a:solidFill>
                  <a:schemeClr val="tx2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Monaco" charset="0"/>
                <a:ea typeface="Monaco" charset="0"/>
                <a:cs typeface="Monaco" charset="0"/>
              </a:rPr>
              <a:t>rf_mpi.r</a:t>
            </a:r>
            <a:r>
              <a:rPr lang="en-US" sz="1400" dirty="0">
                <a:solidFill>
                  <a:schemeClr val="tx2"/>
                </a:solidFill>
                <a:latin typeface="Monaco" charset="0"/>
                <a:ea typeface="Monaco" charset="0"/>
                <a:cs typeface="Monaco" charset="0"/>
              </a:rPr>
              <a:t> 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75027" y="2194767"/>
            <a:ext cx="8276858" cy="3430537"/>
            <a:chOff x="675027" y="1297762"/>
            <a:chExt cx="8276858" cy="343053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42" t="9091" r="10697" b="64476"/>
            <a:stretch/>
          </p:blipFill>
          <p:spPr>
            <a:xfrm>
              <a:off x="675027" y="1454729"/>
              <a:ext cx="7680960" cy="3273570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>
              <a:off x="4200834" y="1618202"/>
              <a:ext cx="1133244" cy="816864"/>
              <a:chOff x="6431416" y="2255520"/>
              <a:chExt cx="1133244" cy="816864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738793" y="2493136"/>
                <a:ext cx="825867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b="1" dirty="0">
                    <a:solidFill>
                      <a:srgbClr val="FF0000"/>
                    </a:solidFill>
                  </a:rPr>
                  <a:t>Setup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" name="Right Brace 7"/>
              <p:cNvSpPr/>
              <p:nvPr/>
            </p:nvSpPr>
            <p:spPr>
              <a:xfrm>
                <a:off x="6431416" y="2255520"/>
                <a:ext cx="307377" cy="816864"/>
              </a:xfrm>
              <a:prstGeom prst="rightBrace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5430336" y="2535382"/>
              <a:ext cx="992180" cy="762808"/>
              <a:chOff x="5430336" y="2535382"/>
              <a:chExt cx="992180" cy="762808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5737713" y="2715065"/>
                <a:ext cx="684803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b="1" dirty="0">
                    <a:solidFill>
                      <a:srgbClr val="FF0000"/>
                    </a:solidFill>
                  </a:rPr>
                  <a:t>Split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Right Brace 10"/>
              <p:cNvSpPr/>
              <p:nvPr/>
            </p:nvSpPr>
            <p:spPr>
              <a:xfrm>
                <a:off x="5430336" y="2535382"/>
                <a:ext cx="307377" cy="762808"/>
              </a:xfrm>
              <a:prstGeom prst="rightBrace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7924800" y="3416627"/>
              <a:ext cx="1027085" cy="407230"/>
              <a:chOff x="7924800" y="3416627"/>
              <a:chExt cx="1027085" cy="407230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8190138" y="3453198"/>
                <a:ext cx="761747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b="1" dirty="0">
                    <a:solidFill>
                      <a:srgbClr val="FF0000"/>
                    </a:solidFill>
                  </a:rPr>
                  <a:t>Build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" name="Right Brace 13"/>
              <p:cNvSpPr/>
              <p:nvPr/>
            </p:nvSpPr>
            <p:spPr>
              <a:xfrm>
                <a:off x="7924800" y="3416627"/>
                <a:ext cx="266769" cy="407230"/>
              </a:xfrm>
              <a:prstGeom prst="rightBrace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4690818" y="3790539"/>
              <a:ext cx="1286519" cy="341632"/>
              <a:chOff x="6431416" y="5117670"/>
              <a:chExt cx="1286519" cy="3416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751003" y="5117670"/>
                <a:ext cx="966932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b="1" dirty="0">
                    <a:solidFill>
                      <a:srgbClr val="FF0000"/>
                    </a:solidFill>
                  </a:rPr>
                  <a:t>Predict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" name="Right Brace 16"/>
              <p:cNvSpPr/>
              <p:nvPr/>
            </p:nvSpPr>
            <p:spPr>
              <a:xfrm>
                <a:off x="6431416" y="5190420"/>
                <a:ext cx="322979" cy="164866"/>
              </a:xfrm>
              <a:prstGeom prst="rightBrace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3706748" y="1297762"/>
              <a:ext cx="1295547" cy="313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dirty="0" err="1">
                  <a:latin typeface="Monaco" charset="0"/>
                  <a:ea typeface="Monaco" charset="0"/>
                  <a:cs typeface="Monaco" charset="0"/>
                </a:rPr>
                <a:t>rf_mpi.r</a:t>
              </a:r>
              <a:r>
                <a:rPr lang="en-US" sz="1600" dirty="0">
                  <a:latin typeface="Monaco" charset="0"/>
                  <a:ea typeface="Monaco" charset="0"/>
                  <a:cs typeface="Monaco" charset="0"/>
                </a:rPr>
                <a:t> 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005840" y="3126065"/>
            <a:ext cx="5357855" cy="2201974"/>
            <a:chOff x="1005840" y="2367608"/>
            <a:chExt cx="5357855" cy="2201974"/>
          </a:xfrm>
        </p:grpSpPr>
        <p:sp>
          <p:nvSpPr>
            <p:cNvPr id="33" name="Rectangle 32"/>
            <p:cNvSpPr/>
            <p:nvPr/>
          </p:nvSpPr>
          <p:spPr>
            <a:xfrm>
              <a:off x="1005840" y="2367608"/>
              <a:ext cx="411480" cy="137160"/>
            </a:xfrm>
            <a:prstGeom prst="rect">
              <a:avLst/>
            </a:prstGeom>
            <a:noFill/>
            <a:ln w="15875">
              <a:solidFill>
                <a:srgbClr val="1E764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813736" y="3265784"/>
              <a:ext cx="1554480" cy="132588"/>
            </a:xfrm>
            <a:prstGeom prst="rect">
              <a:avLst/>
            </a:prstGeom>
            <a:noFill/>
            <a:ln w="15875">
              <a:solidFill>
                <a:srgbClr val="1E764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809215" y="3700386"/>
              <a:ext cx="1554480" cy="132588"/>
            </a:xfrm>
            <a:prstGeom prst="rect">
              <a:avLst/>
            </a:prstGeom>
            <a:noFill/>
            <a:ln w="15875">
              <a:solidFill>
                <a:srgbClr val="1E764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005840" y="3849624"/>
              <a:ext cx="3566160" cy="132588"/>
            </a:xfrm>
            <a:prstGeom prst="rect">
              <a:avLst/>
            </a:prstGeom>
            <a:noFill/>
            <a:ln w="15875">
              <a:solidFill>
                <a:srgbClr val="1E764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883840" y="4291228"/>
              <a:ext cx="548640" cy="132588"/>
            </a:xfrm>
            <a:prstGeom prst="rect">
              <a:avLst/>
            </a:prstGeom>
            <a:noFill/>
            <a:ln w="15875">
              <a:solidFill>
                <a:srgbClr val="1E764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963487" y="2367608"/>
              <a:ext cx="1097280" cy="137160"/>
            </a:xfrm>
            <a:prstGeom prst="rect">
              <a:avLst/>
            </a:prstGeom>
            <a:noFill/>
            <a:ln w="15875">
              <a:solidFill>
                <a:srgbClr val="1E764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005840" y="3550440"/>
              <a:ext cx="411480" cy="137160"/>
            </a:xfrm>
            <a:prstGeom prst="rect">
              <a:avLst/>
            </a:prstGeom>
            <a:noFill/>
            <a:ln w="15875">
              <a:solidFill>
                <a:srgbClr val="1E764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838546" y="3550440"/>
              <a:ext cx="1005840" cy="137160"/>
            </a:xfrm>
            <a:prstGeom prst="rect">
              <a:avLst/>
            </a:prstGeom>
            <a:noFill/>
            <a:ln w="15875">
              <a:solidFill>
                <a:srgbClr val="1E764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05840" y="4432422"/>
              <a:ext cx="411480" cy="137160"/>
            </a:xfrm>
            <a:prstGeom prst="rect">
              <a:avLst/>
            </a:prstGeom>
            <a:noFill/>
            <a:ln w="15875">
              <a:solidFill>
                <a:srgbClr val="1E764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006746" y="899081"/>
            <a:ext cx="5808000" cy="1089529"/>
          </a:xfrm>
          <a:prstGeom prst="rect">
            <a:avLst/>
          </a:prstGeom>
          <a:solidFill>
            <a:schemeClr val="bg1"/>
          </a:solidFill>
          <a:ln w="15875">
            <a:solidFill>
              <a:srgbClr val="1E764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285750" indent="-285750">
              <a:lnSpc>
                <a:spcPct val="90000"/>
              </a:lnSpc>
              <a:buFont typeface="Arial" charset="0"/>
              <a:buChar char="•"/>
            </a:pPr>
            <a:r>
              <a:rPr lang="en-US" dirty="0">
                <a:solidFill>
                  <a:srgbClr val="1E7640"/>
                </a:solidFill>
              </a:rPr>
              <a:t>Default is parallel</a:t>
            </a:r>
          </a:p>
          <a:p>
            <a:pPr marL="285750" indent="-285750">
              <a:lnSpc>
                <a:spcPct val="90000"/>
              </a:lnSpc>
              <a:buFont typeface="Arial" charset="0"/>
              <a:buChar char="•"/>
            </a:pPr>
            <a:r>
              <a:rPr lang="en-US" dirty="0">
                <a:solidFill>
                  <a:srgbClr val="1E7640"/>
                </a:solidFill>
              </a:rPr>
              <a:t>Generalize serial code so parallel copies collaborate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•"/>
            </a:pPr>
            <a:r>
              <a:rPr lang="en-US" dirty="0">
                <a:solidFill>
                  <a:srgbClr val="1E7640"/>
                </a:solidFill>
              </a:rPr>
              <a:t>Each copy has different </a:t>
            </a:r>
            <a:r>
              <a:rPr lang="en-US" i="1" dirty="0">
                <a:solidFill>
                  <a:srgbClr val="1E7640"/>
                </a:solidFill>
              </a:rPr>
              <a:t>rank</a:t>
            </a:r>
            <a:r>
              <a:rPr lang="en-US" dirty="0">
                <a:solidFill>
                  <a:srgbClr val="1E7640"/>
                </a:solidFill>
              </a:rPr>
              <a:t> number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•"/>
            </a:pPr>
            <a:r>
              <a:rPr lang="en-US" dirty="0">
                <a:solidFill>
                  <a:srgbClr val="1E7640"/>
                </a:solidFill>
              </a:rPr>
              <a:t>Rank wrangling is largely automated</a:t>
            </a:r>
          </a:p>
        </p:txBody>
      </p:sp>
    </p:spTree>
    <p:extLst>
      <p:ext uri="{BB962C8B-B14F-4D97-AF65-F5344CB8AC3E}">
        <p14:creationId xmlns:p14="http://schemas.microsoft.com/office/powerpoint/2010/main" val="1702550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Scaling Results on Rhea</a:t>
            </a:r>
            <a:r>
              <a:rPr lang="en-US" baseline="30000" dirty="0"/>
              <a:t>*</a:t>
            </a:r>
            <a:r>
              <a:rPr lang="en-US" dirty="0"/>
              <a:t> Cluster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21" t="15145" r="19320" b="33856"/>
          <a:stretch/>
        </p:blipFill>
        <p:spPr>
          <a:xfrm>
            <a:off x="1274995" y="1318579"/>
            <a:ext cx="6433744" cy="39363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33296" y="5162014"/>
            <a:ext cx="711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</a:rPr>
              <a:t>*</a:t>
            </a:r>
            <a:r>
              <a:rPr lang="en-US" sz="1400" dirty="0">
                <a:solidFill>
                  <a:schemeClr val="tx2"/>
                </a:solidFill>
              </a:rPr>
              <a:t>A 512-node commodity-type Linux cluster with 16 cores and 128 GB memory per node.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6100" y="5850993"/>
            <a:ext cx="8475492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/>
              <a:t>George Ostrouchov, Wei-Chen Chen, and Drew Schmidt. Parallel Statistical Computing with R: An Illustration on Two Architectures. </a:t>
            </a:r>
            <a:r>
              <a:rPr lang="en-US" sz="1200" i="1" dirty="0"/>
              <a:t>International Statistical Institute 61</a:t>
            </a:r>
            <a:r>
              <a:rPr lang="en-US" sz="1200" i="1" baseline="30000" dirty="0"/>
              <a:t>st</a:t>
            </a:r>
            <a:r>
              <a:rPr lang="en-US" sz="1200" i="1" dirty="0"/>
              <a:t> World Statistics Congress, </a:t>
            </a:r>
            <a:r>
              <a:rPr lang="en-US" sz="1200" dirty="0"/>
              <a:t>July 16-21, 2017</a:t>
            </a:r>
            <a:r>
              <a:rPr lang="en-US" sz="1200" i="1" dirty="0"/>
              <a:t>. (published on </a:t>
            </a:r>
            <a:r>
              <a:rPr lang="en-US" sz="1200" i="1" u="sng" dirty="0">
                <a:hlinkClick r:id="rId3"/>
              </a:rPr>
              <a:t>arXiv</a:t>
            </a:r>
            <a:r>
              <a:rPr lang="en-US" sz="1200" i="1" dirty="0"/>
              <a:t> as will appear in proceedings)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71201113"/>
      </p:ext>
    </p:extLst>
  </p:cSld>
  <p:clrMapOvr>
    <a:masterClrMapping/>
  </p:clrMapOvr>
</p:sld>
</file>

<file path=ppt/theme/theme1.xml><?xml version="1.0" encoding="utf-8"?>
<a:theme xmlns:a="http://schemas.openxmlformats.org/drawingml/2006/main" name="ORNL 4x3 template_160226">
  <a:themeElements>
    <a:clrScheme name="ORNL corporate palette May 28 saturation adjust">
      <a:dk1>
        <a:sysClr val="windowText" lastClr="000000"/>
      </a:dk1>
      <a:lt1>
        <a:sysClr val="window" lastClr="FFFFFF"/>
      </a:lt1>
      <a:dk2>
        <a:srgbClr val="1E7640"/>
      </a:dk2>
      <a:lt2>
        <a:srgbClr val="FFFFFF"/>
      </a:lt2>
      <a:accent1>
        <a:srgbClr val="306DBE"/>
      </a:accent1>
      <a:accent2>
        <a:srgbClr val="84B641"/>
      </a:accent2>
      <a:accent3>
        <a:srgbClr val="DE762D"/>
      </a:accent3>
      <a:accent4>
        <a:srgbClr val="2ABDDA"/>
      </a:accent4>
      <a:accent5>
        <a:srgbClr val="A03123"/>
      </a:accent5>
      <a:accent6>
        <a:srgbClr val="FFCD00"/>
      </a:accent6>
      <a:hlink>
        <a:srgbClr val="0070B9"/>
      </a:hlink>
      <a:folHlink>
        <a:srgbClr val="1E764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RNL template_4x3_160226.potx" id="{DF21DB35-F0E5-4B9D-A31C-3B8FCA7CFF42}" vid="{C80A0934-B94A-49A3-9B10-0453C9DE6C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75B17BC858B94FAA5409F11FF9B884" ma:contentTypeVersion="0" ma:contentTypeDescription="Create a new document." ma:contentTypeScope="" ma:versionID="ba30602e445ba7bd833ef2f532e4a59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22D17C6-28BC-4795-BEE8-26D827B812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BEF0F62-FE39-4830-AE83-C0E6AE85DD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67FA1AD-ED20-4A69-921B-535C0567180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342</Words>
  <Application>Microsoft Macintosh PowerPoint</Application>
  <PresentationFormat>On-screen Show (4:3)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Monaco</vt:lpstr>
      <vt:lpstr>ORNL 4x3 template_160226</vt:lpstr>
      <vt:lpstr>Example of R Parallelization with Random Forest Classification</vt:lpstr>
      <vt:lpstr>LetterRecognition Data: 20,000 x 17 Matrix</vt:lpstr>
      <vt:lpstr>Random Forest:  Fit Simple Models,                          Use Model Averaging to Predict</vt:lpstr>
      <vt:lpstr>Random Forest:  Fit Simple Models,                          Use Model Averaging to Predict</vt:lpstr>
      <vt:lpstr>pbdMPI single program multiple data (SPMD)</vt:lpstr>
      <vt:lpstr>pbdMPI single program multiple data (SPMD)</vt:lpstr>
      <vt:lpstr>Small Scaling Results on Rhea* Cluster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George Ostrouchov</dc:creator>
  <cp:keywords/>
  <dc:description/>
  <cp:lastModifiedBy/>
  <cp:revision>1</cp:revision>
  <cp:lastPrinted>2017-07-14T23:45:42Z</cp:lastPrinted>
  <dcterms:created xsi:type="dcterms:W3CDTF">2016-02-26T19:44:28Z</dcterms:created>
  <dcterms:modified xsi:type="dcterms:W3CDTF">2018-12-07T18:53:02Z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0x0101003975B17BC858B94FAA5409F11FF9B884</vt:lpwstr>
  </property>
</Properties>
</file>