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1" r:id="rId2"/>
    <p:sldMasterId id="2147483676" r:id="rId3"/>
    <p:sldMasterId id="2147483688" r:id="rId4"/>
    <p:sldMasterId id="2147483700" r:id="rId5"/>
  </p:sldMasterIdLst>
  <p:notesMasterIdLst>
    <p:notesMasterId r:id="rId64"/>
  </p:notesMasterIdLst>
  <p:handoutMasterIdLst>
    <p:handoutMasterId r:id="rId65"/>
  </p:handoutMasterIdLst>
  <p:sldIdLst>
    <p:sldId id="441" r:id="rId6"/>
    <p:sldId id="447" r:id="rId7"/>
    <p:sldId id="445" r:id="rId8"/>
    <p:sldId id="301" r:id="rId9"/>
    <p:sldId id="444" r:id="rId10"/>
    <p:sldId id="288" r:id="rId11"/>
    <p:sldId id="477" r:id="rId12"/>
    <p:sldId id="568" r:id="rId13"/>
    <p:sldId id="569" r:id="rId14"/>
    <p:sldId id="586" r:id="rId15"/>
    <p:sldId id="570" r:id="rId16"/>
    <p:sldId id="587" r:id="rId17"/>
    <p:sldId id="573" r:id="rId18"/>
    <p:sldId id="574" r:id="rId19"/>
    <p:sldId id="575" r:id="rId20"/>
    <p:sldId id="577" r:id="rId21"/>
    <p:sldId id="578" r:id="rId22"/>
    <p:sldId id="579" r:id="rId23"/>
    <p:sldId id="572" r:id="rId24"/>
    <p:sldId id="479" r:id="rId25"/>
    <p:sldId id="480" r:id="rId26"/>
    <p:sldId id="481" r:id="rId27"/>
    <p:sldId id="482" r:id="rId28"/>
    <p:sldId id="483" r:id="rId29"/>
    <p:sldId id="484" r:id="rId30"/>
    <p:sldId id="485" r:id="rId31"/>
    <p:sldId id="486" r:id="rId32"/>
    <p:sldId id="588" r:id="rId33"/>
    <p:sldId id="488" r:id="rId34"/>
    <p:sldId id="580" r:id="rId35"/>
    <p:sldId id="581" r:id="rId36"/>
    <p:sldId id="489" r:id="rId37"/>
    <p:sldId id="584"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502" r:id="rId51"/>
    <p:sldId id="503" r:id="rId52"/>
    <p:sldId id="504" r:id="rId53"/>
    <p:sldId id="505" r:id="rId54"/>
    <p:sldId id="506" r:id="rId55"/>
    <p:sldId id="507" r:id="rId56"/>
    <p:sldId id="582" r:id="rId57"/>
    <p:sldId id="536" r:id="rId58"/>
    <p:sldId id="537" r:id="rId59"/>
    <p:sldId id="538" r:id="rId60"/>
    <p:sldId id="539" r:id="rId61"/>
    <p:sldId id="589" r:id="rId62"/>
    <p:sldId id="454"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varScale="1">
        <p:scale>
          <a:sx n="74" d="100"/>
          <a:sy n="74" d="100"/>
        </p:scale>
        <p:origin x="-12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4128C-B88A-F640-9D9E-9E2D9702F110}" type="datetimeFigureOut">
              <a:rPr lang="en-US" smtClean="0"/>
              <a:pPr/>
              <a:t>12/18/2013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B73DB8-A723-E042-AF8C-3A8522DA7238}" type="slidenum">
              <a:rPr lang="en-US" smtClean="0"/>
              <a:pPr/>
              <a:t>‹#›</a:t>
            </a:fld>
            <a:endParaRPr lang="en-US"/>
          </a:p>
        </p:txBody>
      </p:sp>
    </p:spTree>
    <p:extLst>
      <p:ext uri="{BB962C8B-B14F-4D97-AF65-F5344CB8AC3E}">
        <p14:creationId xmlns:p14="http://schemas.microsoft.com/office/powerpoint/2010/main" val="2144419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773149-0ABC-E244-8EDD-4CC88D8136B6}" type="datetimeFigureOut">
              <a:rPr lang="en-US" smtClean="0"/>
              <a:pPr/>
              <a:t>12/18/2013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4F66E-E396-E443-81FD-0890AFF8A6BC}" type="slidenum">
              <a:rPr lang="en-US" smtClean="0"/>
              <a:pPr/>
              <a:t>‹#›</a:t>
            </a:fld>
            <a:endParaRPr lang="en-US"/>
          </a:p>
        </p:txBody>
      </p:sp>
    </p:spTree>
    <p:extLst>
      <p:ext uri="{BB962C8B-B14F-4D97-AF65-F5344CB8AC3E}">
        <p14:creationId xmlns:p14="http://schemas.microsoft.com/office/powerpoint/2010/main" val="22046039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2">
              <a:defRPr sz="2400" b="1">
                <a:solidFill>
                  <a:schemeClr val="tx1"/>
                </a:solidFill>
                <a:latin typeface="Arial" charset="0"/>
                <a:ea typeface="ＭＳ Ｐゴシック" charset="0"/>
                <a:cs typeface="ＭＳ Ｐゴシック" charset="0"/>
              </a:defRPr>
            </a:lvl1pPr>
            <a:lvl2pPr marL="37367768" indent="-36917366" defTabSz="919572">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0403" eaLnBrk="0" fontAlgn="base" hangingPunct="0">
              <a:spcBef>
                <a:spcPct val="0"/>
              </a:spcBef>
              <a:spcAft>
                <a:spcPct val="0"/>
              </a:spcAft>
              <a:defRPr sz="2400" b="1">
                <a:solidFill>
                  <a:schemeClr val="tx1"/>
                </a:solidFill>
                <a:latin typeface="Arial" charset="0"/>
                <a:ea typeface="ＭＳ Ｐゴシック" charset="0"/>
              </a:defRPr>
            </a:lvl6pPr>
            <a:lvl7pPr marL="900805" eaLnBrk="0" fontAlgn="base" hangingPunct="0">
              <a:spcBef>
                <a:spcPct val="0"/>
              </a:spcBef>
              <a:spcAft>
                <a:spcPct val="0"/>
              </a:spcAft>
              <a:defRPr sz="2400" b="1">
                <a:solidFill>
                  <a:schemeClr val="tx1"/>
                </a:solidFill>
                <a:latin typeface="Arial" charset="0"/>
                <a:ea typeface="ＭＳ Ｐゴシック" charset="0"/>
              </a:defRPr>
            </a:lvl7pPr>
            <a:lvl8pPr marL="1351208" eaLnBrk="0" fontAlgn="base" hangingPunct="0">
              <a:spcBef>
                <a:spcPct val="0"/>
              </a:spcBef>
              <a:spcAft>
                <a:spcPct val="0"/>
              </a:spcAft>
              <a:defRPr sz="2400" b="1">
                <a:solidFill>
                  <a:schemeClr val="tx1"/>
                </a:solidFill>
                <a:latin typeface="Arial" charset="0"/>
                <a:ea typeface="ＭＳ Ｐゴシック" charset="0"/>
              </a:defRPr>
            </a:lvl8pPr>
            <a:lvl9pPr marL="1801610" eaLnBrk="0" fontAlgn="base" hangingPunct="0">
              <a:spcBef>
                <a:spcPct val="0"/>
              </a:spcBef>
              <a:spcAft>
                <a:spcPct val="0"/>
              </a:spcAft>
              <a:defRPr sz="2400" b="1">
                <a:solidFill>
                  <a:schemeClr val="tx1"/>
                </a:solidFill>
                <a:latin typeface="Arial" charset="0"/>
                <a:ea typeface="ＭＳ Ｐゴシック" charset="0"/>
              </a:defRPr>
            </a:lvl9pPr>
          </a:lstStyle>
          <a:p>
            <a:fld id="{4DE0A4DB-8289-7C40-AE4C-3CEA8C4677D0}" type="datetime1">
              <a:rPr lang="en-US" sz="1200" b="0">
                <a:solidFill>
                  <a:prstClr val="white"/>
                </a:solidFill>
                <a:latin typeface="Palatino" charset="0"/>
              </a:rPr>
              <a:pPr/>
              <a:t>12/18/2013</a:t>
            </a:fld>
            <a:endParaRPr lang="en-US" sz="1200" b="0" dirty="0">
              <a:solidFill>
                <a:prstClr val="white"/>
              </a:solidFill>
              <a:latin typeface="Palatino" charset="0"/>
            </a:endParaRP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2">
              <a:defRPr sz="2400" b="1">
                <a:solidFill>
                  <a:schemeClr val="tx1"/>
                </a:solidFill>
                <a:latin typeface="Arial" charset="0"/>
                <a:ea typeface="ＭＳ Ｐゴシック" charset="0"/>
                <a:cs typeface="ＭＳ Ｐゴシック" charset="0"/>
              </a:defRPr>
            </a:lvl1pPr>
            <a:lvl2pPr marL="37367768" indent="-36917366" defTabSz="919572">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0403" eaLnBrk="0" fontAlgn="base" hangingPunct="0">
              <a:spcBef>
                <a:spcPct val="0"/>
              </a:spcBef>
              <a:spcAft>
                <a:spcPct val="0"/>
              </a:spcAft>
              <a:defRPr sz="2400" b="1">
                <a:solidFill>
                  <a:schemeClr val="tx1"/>
                </a:solidFill>
                <a:latin typeface="Arial" charset="0"/>
                <a:ea typeface="ＭＳ Ｐゴシック" charset="0"/>
              </a:defRPr>
            </a:lvl6pPr>
            <a:lvl7pPr marL="900805" eaLnBrk="0" fontAlgn="base" hangingPunct="0">
              <a:spcBef>
                <a:spcPct val="0"/>
              </a:spcBef>
              <a:spcAft>
                <a:spcPct val="0"/>
              </a:spcAft>
              <a:defRPr sz="2400" b="1">
                <a:solidFill>
                  <a:schemeClr val="tx1"/>
                </a:solidFill>
                <a:latin typeface="Arial" charset="0"/>
                <a:ea typeface="ＭＳ Ｐゴシック" charset="0"/>
              </a:defRPr>
            </a:lvl7pPr>
            <a:lvl8pPr marL="1351208" eaLnBrk="0" fontAlgn="base" hangingPunct="0">
              <a:spcBef>
                <a:spcPct val="0"/>
              </a:spcBef>
              <a:spcAft>
                <a:spcPct val="0"/>
              </a:spcAft>
              <a:defRPr sz="2400" b="1">
                <a:solidFill>
                  <a:schemeClr val="tx1"/>
                </a:solidFill>
                <a:latin typeface="Arial" charset="0"/>
                <a:ea typeface="ＭＳ Ｐゴシック" charset="0"/>
              </a:defRPr>
            </a:lvl8pPr>
            <a:lvl9pPr marL="1801610" eaLnBrk="0" fontAlgn="base" hangingPunct="0">
              <a:spcBef>
                <a:spcPct val="0"/>
              </a:spcBef>
              <a:spcAft>
                <a:spcPct val="0"/>
              </a:spcAft>
              <a:defRPr sz="2400" b="1">
                <a:solidFill>
                  <a:schemeClr val="tx1"/>
                </a:solidFill>
                <a:latin typeface="Arial" charset="0"/>
                <a:ea typeface="ＭＳ Ｐゴシック" charset="0"/>
              </a:defRPr>
            </a:lvl9pPr>
          </a:lstStyle>
          <a:p>
            <a:fld id="{399D5EA4-DDD1-8148-8ADE-396F32D0C272}" type="slidenum">
              <a:rPr lang="en-US" sz="1200" b="0">
                <a:solidFill>
                  <a:prstClr val="white"/>
                </a:solidFill>
                <a:latin typeface="Palatino" charset="0"/>
              </a:rPr>
              <a:pPr/>
              <a:t>5</a:t>
            </a:fld>
            <a:endParaRPr lang="en-US" sz="1200" b="0" dirty="0">
              <a:solidFill>
                <a:prstClr val="white"/>
              </a:solidFill>
              <a:latin typeface="Palatino" charset="0"/>
            </a:endParaRPr>
          </a:p>
        </p:txBody>
      </p:sp>
      <p:sp>
        <p:nvSpPr>
          <p:cNvPr id="94212" name="Rectangle 2"/>
          <p:cNvSpPr>
            <a:spLocks noGrp="1" noRot="1" noChangeAspect="1" noChangeArrowheads="1" noTextEdit="1"/>
          </p:cNvSpPr>
          <p:nvPr>
            <p:ph type="sldImg"/>
          </p:nvPr>
        </p:nvSpPr>
        <p:spPr>
          <a:xfrm>
            <a:off x="1141413" y="685800"/>
            <a:ext cx="4575175" cy="3430588"/>
          </a:xfrm>
          <a:solidFill>
            <a:srgbClr val="FFFFFF"/>
          </a:solidFill>
          <a:ln/>
        </p:spPr>
      </p:sp>
      <p:sp>
        <p:nvSpPr>
          <p:cNvPr id="94213" name="Rectangle 3"/>
          <p:cNvSpPr>
            <a:spLocks noGrp="1" noChangeArrowheads="1"/>
          </p:cNvSpPr>
          <p:nvPr>
            <p:ph type="body" idx="1"/>
          </p:nvPr>
        </p:nvSpPr>
        <p:spPr>
          <a:xfrm>
            <a:off x="685800" y="4344026"/>
            <a:ext cx="5486400" cy="4114487"/>
          </a:xfrm>
          <a:solidFill>
            <a:srgbClr val="FFFFFF"/>
          </a:solidFill>
          <a:ln>
            <a:solidFill>
              <a:srgbClr val="000000"/>
            </a:solidFill>
          </a:ln>
          <a:extLst>
            <a:ext uri="{FAA26D3D-D897-4be2-8F04-BA451C77F1D7}">
              <ma14:placeholderFlag xmlns="" xmlns:ma14="http://schemas.microsoft.com/office/mac/drawingml/2011/main" val="1"/>
            </a:ext>
          </a:extLst>
        </p:spPr>
        <p:txBody>
          <a:bodyPr lIns="92008" tIns="46004" rIns="92008" bIns="46004"/>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0734E-7F07-5849-8224-F4B4740C657F}" type="datetime1">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950A9-EED3-1D44-A4DE-08208E952964}" type="datetime1">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41639-3679-D240-A6FB-91A389FB9B7B}" type="datetime1">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84200"/>
            <a:ext cx="3890964" cy="1828800"/>
          </a:xfrm>
        </p:spPr>
        <p:txBody>
          <a:bodyPr/>
          <a:lstStyle>
            <a:lvl1pPr algn="ctr">
              <a:defRPr sz="3200" b="1"/>
            </a:lvl1pPr>
          </a:lstStyle>
          <a:p>
            <a:r>
              <a:rPr lang="en-US" dirty="0" smtClean="0"/>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solidFill>
                <a:srgbClr val="E7D19A"/>
              </a:solidFill>
            </a:endParaRPr>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solidFill>
                <a:srgbClr val="E7D19A"/>
              </a:solidFill>
            </a:endParaRPr>
          </a:p>
        </p:txBody>
      </p:sp>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solidFill>
                  <a:srgbClr val="E7D19A"/>
                </a:solidFill>
              </a:rPr>
              <a:pPr/>
              <a:t>‹#›</a:t>
            </a:fld>
            <a:endParaRPr lang="en-US" dirty="0">
              <a:solidFill>
                <a:srgbClr val="E7D19A"/>
              </a:solidFill>
            </a:endParaRPr>
          </a:p>
        </p:txBody>
      </p:sp>
    </p:spTree>
    <p:extLst>
      <p:ext uri="{BB962C8B-B14F-4D97-AF65-F5344CB8AC3E}">
        <p14:creationId xmlns:p14="http://schemas.microsoft.com/office/powerpoint/2010/main" val="41188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273800"/>
            <a:ext cx="1981200" cy="457200"/>
          </a:xfrm>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xfrm>
            <a:off x="3048000" y="6273800"/>
            <a:ext cx="2895600" cy="457200"/>
          </a:xfrm>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3796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29179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100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752600"/>
            <a:ext cx="38100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6273800"/>
            <a:ext cx="1981200" cy="457200"/>
          </a:xfrm>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ftr" sz="quarter" idx="11"/>
          </p:nvPr>
        </p:nvSpPr>
        <p:spPr>
          <a:xfrm>
            <a:off x="2667000" y="6248400"/>
            <a:ext cx="2895600" cy="457200"/>
          </a:xfrm>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0702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9"/>
            <a:ext cx="7391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048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6"/>
            <a:ext cx="4040188" cy="4098925"/>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7" y="2174876"/>
            <a:ext cx="4041775" cy="4098925"/>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6273800"/>
            <a:ext cx="1981200" cy="457200"/>
          </a:xfrm>
          <a:ln/>
        </p:spPr>
        <p:txBody>
          <a:bodyPr/>
          <a:lstStyle>
            <a:lvl1pPr>
              <a:defRPr/>
            </a:lvl1pPr>
          </a:lstStyle>
          <a:p>
            <a:pPr>
              <a:defRPr/>
            </a:pPr>
            <a:endParaRPr lang="en-US">
              <a:solidFill>
                <a:prstClr val="black"/>
              </a:solidFill>
            </a:endParaRPr>
          </a:p>
        </p:txBody>
      </p:sp>
      <p:sp>
        <p:nvSpPr>
          <p:cNvPr id="8" name="Rectangle 6"/>
          <p:cNvSpPr>
            <a:spLocks noGrp="1" noChangeArrowheads="1"/>
          </p:cNvSpPr>
          <p:nvPr>
            <p:ph type="ftr" sz="quarter" idx="11"/>
          </p:nvPr>
        </p:nvSpPr>
        <p:spPr>
          <a:xfrm>
            <a:off x="2819400" y="6273800"/>
            <a:ext cx="2895600" cy="457200"/>
          </a:xfrm>
          <a:ln/>
        </p:spPr>
        <p:txBody>
          <a:bodyPr/>
          <a:lstStyle>
            <a:lvl1pPr>
              <a:defRPr/>
            </a:lvl1pPr>
          </a:lstStyle>
          <a:p>
            <a:pPr>
              <a:defRPr/>
            </a:pPr>
            <a:endParaRPr lang="en-US">
              <a:solidFill>
                <a:prstClr val="black"/>
              </a:solidFill>
            </a:endParaRP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2012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9804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65840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1905001"/>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30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3124203"/>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051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D4575-FF2F-334A-9F79-9FFBE1E30D3A}" type="datetime1">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59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76789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9545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3108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543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3"/>
            <a:ext cx="777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3"/>
            <a:ext cx="7772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00490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68580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6273800"/>
            <a:ext cx="1981200" cy="457200"/>
          </a:xfrm>
          <a:ln/>
        </p:spPr>
        <p:txBody>
          <a:bodyPr/>
          <a:lstStyle>
            <a:lvl1pPr>
              <a:defRPr/>
            </a:lvl1pPr>
          </a:lstStyle>
          <a:p>
            <a:pPr>
              <a:defRPr/>
            </a:pPr>
            <a:endParaRPr lang="en-US" dirty="0">
              <a:solidFill>
                <a:prstClr val="black"/>
              </a:solidFill>
            </a:endParaRPr>
          </a:p>
        </p:txBody>
      </p:sp>
      <p:sp>
        <p:nvSpPr>
          <p:cNvPr id="5" name="Rectangle 6"/>
          <p:cNvSpPr>
            <a:spLocks noGrp="1" noChangeArrowheads="1"/>
          </p:cNvSpPr>
          <p:nvPr>
            <p:ph type="ftr" sz="quarter" idx="11"/>
          </p:nvPr>
        </p:nvSpPr>
        <p:spPr>
          <a:xfrm>
            <a:off x="2286000" y="6273800"/>
            <a:ext cx="2895600" cy="457200"/>
          </a:xfrm>
          <a:ln/>
        </p:spPr>
        <p:txBody>
          <a:bodyPr/>
          <a:lstStyle>
            <a:lvl1pPr>
              <a:defRPr/>
            </a:lvl1pPr>
          </a:lstStyle>
          <a:p>
            <a:pPr>
              <a:defRPr/>
            </a:pPr>
            <a:endParaRPr lang="en-US" dirty="0">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665101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755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8781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87619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6058973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364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7DA3D-0E0C-4140-B5E2-4EE048D57C6E}" type="datetime1">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5344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188870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968072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57054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5323783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131258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0D6CC3D7-ABFC-4474-97C2-ACA34A4CDF1D}" type="datetimeFigureOut">
              <a:rPr lang="de-DE" smtClean="0">
                <a:solidFill>
                  <a:prstClr val="black">
                    <a:tint val="75000"/>
                  </a:prstClr>
                </a:solidFill>
              </a:rPr>
              <a:pPr/>
              <a:t>18.12.2013</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5C0D18F5-52E7-4343-BC6A-2419EC0A16EA}"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713413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lvl1pPr>
              <a:defRPr/>
            </a:lvl1pPr>
          </a:lstStyle>
          <a:p>
            <a:endParaRPr lang="en-US" altLang="de-DE">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de-DE">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4EA5504-9E78-47B2-9E94-96C64361E5F8}"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3227475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n-US" altLang="de-DE">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de-DE">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B82666D-4074-4E10-830B-D789C4553ED6}"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686238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de-DE">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de-DE">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D587D88-8161-404A-9E54-FBDE56282EAC}"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106729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0848A-593E-BB41-A7F8-9A6B3E943DA4}" type="datetime1">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lvl1pPr>
              <a:defRPr/>
            </a:lvl1pPr>
          </a:lstStyle>
          <a:p>
            <a:endParaRPr lang="en-US" altLang="de-DE">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de-DE">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E1457F6-95F8-4E8F-BAA4-FEE5D1344ED9}"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39705750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lvl1pPr>
              <a:defRPr/>
            </a:lvl1pPr>
          </a:lstStyle>
          <a:p>
            <a:endParaRPr lang="en-US" altLang="de-DE">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de-DE">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DF60232-C25F-4D55-B97D-5F8F073AC039}"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2884530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lvl1pPr>
              <a:defRPr/>
            </a:lvl1pPr>
          </a:lstStyle>
          <a:p>
            <a:endParaRPr lang="en-US" altLang="de-DE">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de-DE">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3FA1059-2FF7-4EB4-BB32-F6891FE1DA03}"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16923155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de-DE">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de-DE">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EF23B26-E7E6-4D4F-8B2D-1B163A7424B2}"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125938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de-DE">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de-DE">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182FFA2-DF5C-4FE0-A96F-A5266B3053CE}"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1210611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de-DE">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de-DE">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FEDC66-8C0D-489D-AEFB-6291920460E1}"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4185159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n-US" altLang="de-DE">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de-DE">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6C971A-DDFF-4287-A74C-C1AFD585966D}"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2473954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n-US" altLang="de-DE">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de-DE">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3869C4E-23C7-4039-8F39-7F550A4C5A27}" type="slidenum">
              <a:rPr lang="en-US" altLang="de-DE">
                <a:solidFill>
                  <a:srgbClr val="000000"/>
                </a:solidFill>
              </a:rPr>
              <a:pPr/>
              <a:t>‹#›</a:t>
            </a:fld>
            <a:endParaRPr lang="en-US" altLang="de-DE">
              <a:solidFill>
                <a:srgbClr val="000000"/>
              </a:solidFill>
            </a:endParaRPr>
          </a:p>
        </p:txBody>
      </p:sp>
    </p:spTree>
    <p:extLst>
      <p:ext uri="{BB962C8B-B14F-4D97-AF65-F5344CB8AC3E}">
        <p14:creationId xmlns:p14="http://schemas.microsoft.com/office/powerpoint/2010/main" val="1283191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0734E-7F07-5849-8224-F4B4740C657F}"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1357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D4575-FF2F-334A-9F79-9FFBE1E30D3A}"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80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A0816-33E2-8C40-AB0D-A51248F791C7}" type="datetime1">
              <a:rPr lang="en-US" smtClean="0"/>
              <a:pPr/>
              <a:t>12/18/2013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7DA3D-0E0C-4140-B5E2-4EE048D57C6E}"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89435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0848A-593E-BB41-A7F8-9A6B3E943DA4}" type="datetime1">
              <a:rPr lang="en-US" smtClean="0">
                <a:solidFill>
                  <a:prstClr val="black">
                    <a:tint val="75000"/>
                  </a:prstClr>
                </a:solidFill>
              </a:rPr>
              <a:pPr/>
              <a:t>12/18/2013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29356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A0816-33E2-8C40-AB0D-A51248F791C7}" type="datetime1">
              <a:rPr lang="en-US" smtClean="0">
                <a:solidFill>
                  <a:prstClr val="black">
                    <a:tint val="75000"/>
                  </a:prstClr>
                </a:solidFill>
              </a:rPr>
              <a:pPr/>
              <a:t>12/18/2013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06354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4DC60C-B23F-144C-B7D5-62CC8E820715}" type="datetime1">
              <a:rPr lang="en-US" smtClean="0">
                <a:solidFill>
                  <a:prstClr val="black">
                    <a:tint val="75000"/>
                  </a:prstClr>
                </a:solidFill>
              </a:rPr>
              <a:pPr/>
              <a:t>12/18/2013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6759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BF993-C234-DC44-9528-3EAD344FCCF4}" type="datetime1">
              <a:rPr lang="en-US" smtClean="0">
                <a:solidFill>
                  <a:prstClr val="black">
                    <a:tint val="75000"/>
                  </a:prstClr>
                </a:solidFill>
              </a:rPr>
              <a:pPr/>
              <a:t>12/18/2013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81301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E4797-2AA4-4D46-A7FD-9ADF5469E9DD}" type="datetime1">
              <a:rPr lang="en-US" smtClean="0">
                <a:solidFill>
                  <a:prstClr val="black">
                    <a:tint val="75000"/>
                  </a:prstClr>
                </a:solidFill>
              </a:rPr>
              <a:pPr/>
              <a:t>12/18/2013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86233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6F9D0-0A51-4947-BDEE-73BFA7C2AC4C}" type="datetime1">
              <a:rPr lang="en-US" smtClean="0">
                <a:solidFill>
                  <a:prstClr val="black">
                    <a:tint val="75000"/>
                  </a:prstClr>
                </a:solidFill>
              </a:rPr>
              <a:pPr/>
              <a:t>12/18/2013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20245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950A9-EED3-1D44-A4DE-08208E952964}"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7347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41639-3679-D240-A6FB-91A389FB9B7B}"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35012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00200" y="-73025"/>
            <a:ext cx="6773863" cy="904875"/>
          </a:xfrm>
        </p:spPr>
        <p:txBody>
          <a:bodyPr/>
          <a:lstStyle/>
          <a:p>
            <a:r>
              <a:rPr lang="en-US" smtClean="0"/>
              <a:t>Click to edit Master title style</a:t>
            </a:r>
            <a:endParaRPr lang="en-US"/>
          </a:p>
        </p:txBody>
      </p:sp>
      <p:sp>
        <p:nvSpPr>
          <p:cNvPr id="3" name="Footer Placeholder 2"/>
          <p:cNvSpPr>
            <a:spLocks noGrp="1"/>
          </p:cNvSpPr>
          <p:nvPr>
            <p:ph type="ftr" idx="10"/>
          </p:nvPr>
        </p:nvSpPr>
        <p:spPr>
          <a:xfrm>
            <a:off x="2125663" y="6453188"/>
            <a:ext cx="5891212" cy="304800"/>
          </a:xfrm>
        </p:spPr>
        <p:txBody>
          <a:bodyPr/>
          <a:lstStyle>
            <a:lvl1pPr>
              <a:defRPr/>
            </a:lvl1pPr>
          </a:lstStyle>
          <a:p>
            <a:r>
              <a:rPr lang="en-US" smtClean="0">
                <a:solidFill>
                  <a:prstClr val="black">
                    <a:tint val="75000"/>
                  </a:prstClr>
                </a:solidFill>
              </a:rPr>
              <a:t>YAGO &amp; SOFIE</a:t>
            </a:r>
            <a:endParaRPr lang="de-DE">
              <a:solidFill>
                <a:prstClr val="black">
                  <a:tint val="75000"/>
                </a:prstClr>
              </a:solidFill>
            </a:endParaRPr>
          </a:p>
        </p:txBody>
      </p:sp>
      <p:sp>
        <p:nvSpPr>
          <p:cNvPr id="4" name="Slide Number Placeholder 3"/>
          <p:cNvSpPr>
            <a:spLocks noGrp="1"/>
          </p:cNvSpPr>
          <p:nvPr>
            <p:ph type="sldNum" idx="11"/>
          </p:nvPr>
        </p:nvSpPr>
        <p:spPr>
          <a:xfrm>
            <a:off x="8243888" y="6454775"/>
            <a:ext cx="719137" cy="304800"/>
          </a:xfrm>
        </p:spPr>
        <p:txBody>
          <a:bodyPr/>
          <a:lstStyle>
            <a:lvl1pPr>
              <a:defRPr smtClean="0"/>
            </a:lvl1pPr>
          </a:lstStyle>
          <a:p>
            <a:fld id="{9BE43E58-6AF0-F44E-B6FF-0440041428E0}" type="slidenum">
              <a:rPr lang="de-DE">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4987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4DC60C-B23F-144C-B7D5-62CC8E820715}" type="datetime1">
              <a:rPr lang="en-US" smtClean="0"/>
              <a:pPr/>
              <a:t>12/18/2013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BF993-C234-DC44-9528-3EAD344FCCF4}" type="datetime1">
              <a:rPr lang="en-US" smtClean="0"/>
              <a:pPr/>
              <a:t>12/18/2013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E4797-2AA4-4D46-A7FD-9ADF5469E9DD}" type="datetime1">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6F9D0-0A51-4947-BDEE-73BFA7C2AC4C}" type="datetime1">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99FDA-7688-A048-8C34-55AD89F558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92359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92975"/>
            <a:ext cx="8229600" cy="496431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2AB5A-FCF7-ED49-8D13-7C3EDA14043A}" type="datetime1">
              <a:rPr lang="en-US" smtClean="0"/>
              <a:pPr/>
              <a:t>12/18/2013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99FDA-7688-A048-8C34-55AD89F558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8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508000"/>
            <a:ext cx="7467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1029" name="Rectangle 4"/>
          <p:cNvSpPr>
            <a:spLocks noGrp="1" noChangeArrowheads="1"/>
          </p:cNvSpPr>
          <p:nvPr>
            <p:ph type="body" idx="1"/>
          </p:nvPr>
        </p:nvSpPr>
        <p:spPr bwMode="auto">
          <a:xfrm>
            <a:off x="304800" y="1803400"/>
            <a:ext cx="7772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4805" name="Rectangle 5"/>
          <p:cNvSpPr>
            <a:spLocks noGrp="1" noChangeArrowheads="1"/>
          </p:cNvSpPr>
          <p:nvPr>
            <p:ph type="dt" sz="half" idx="2"/>
          </p:nvPr>
        </p:nvSpPr>
        <p:spPr bwMode="auto">
          <a:xfrm>
            <a:off x="6096000" y="62738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defTabSz="914400" fontAlgn="base">
              <a:spcBef>
                <a:spcPct val="0"/>
              </a:spcBef>
              <a:spcAft>
                <a:spcPct val="0"/>
              </a:spcAft>
              <a:defRPr/>
            </a:pPr>
            <a:endParaRPr lang="en-US" dirty="0">
              <a:solidFill>
                <a:prstClr val="black"/>
              </a:solidFill>
            </a:endParaRPr>
          </a:p>
        </p:txBody>
      </p:sp>
      <p:sp>
        <p:nvSpPr>
          <p:cNvPr id="204806" name="Rectangle 6"/>
          <p:cNvSpPr>
            <a:spLocks noGrp="1" noChangeArrowheads="1"/>
          </p:cNvSpPr>
          <p:nvPr>
            <p:ph type="ftr" sz="quarter" idx="3"/>
          </p:nvPr>
        </p:nvSpPr>
        <p:spPr bwMode="auto">
          <a:xfrm>
            <a:off x="2743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defTabSz="914400" fontAlgn="base">
              <a:spcBef>
                <a:spcPct val="0"/>
              </a:spcBef>
              <a:spcAft>
                <a:spcPct val="0"/>
              </a:spcAft>
              <a:defRPr/>
            </a:pPr>
            <a:endParaRPr lang="en-US" dirty="0">
              <a:solidFill>
                <a:prstClr val="black"/>
              </a:solidFill>
            </a:endParaRPr>
          </a:p>
        </p:txBody>
      </p:sp>
      <p:sp>
        <p:nvSpPr>
          <p:cNvPr id="204807" name="Rectangle 7"/>
          <p:cNvSpPr>
            <a:spLocks noGrp="1" noChangeArrowheads="1"/>
          </p:cNvSpPr>
          <p:nvPr>
            <p:ph type="sldNum" sz="quarter" idx="4"/>
          </p:nvPr>
        </p:nvSpPr>
        <p:spPr bwMode="auto">
          <a:xfrm>
            <a:off x="304800" y="62738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defTabSz="914400" fontAlgn="base">
              <a:spcBef>
                <a:spcPct val="0"/>
              </a:spcBef>
              <a:spcAft>
                <a:spcPct val="0"/>
              </a:spcAft>
            </a:pPr>
            <a:fld id="{91F816EA-24CC-2048-859A-C5EA9F275392}" type="slidenum">
              <a:rPr lang="en-US" smtClean="0">
                <a:solidFill>
                  <a:prstClr val="black"/>
                </a:solidFill>
                <a:ea typeface="ＭＳ Ｐゴシック" charset="0"/>
              </a:rPr>
              <a:pPr defTabSz="914400" fontAlgn="base">
                <a:spcBef>
                  <a:spcPct val="0"/>
                </a:spcBef>
                <a:spcAft>
                  <a:spcPct val="0"/>
                </a:spcAft>
              </a:pPr>
              <a:t>‹#›</a:t>
            </a:fld>
            <a:endParaRPr lang="en-US" dirty="0">
              <a:solidFill>
                <a:prstClr val="black"/>
              </a:solidFill>
              <a:ea typeface="ＭＳ Ｐゴシック" charset="0"/>
            </a:endParaRPr>
          </a:p>
        </p:txBody>
      </p:sp>
    </p:spTree>
    <p:extLst>
      <p:ext uri="{BB962C8B-B14F-4D97-AF65-F5344CB8AC3E}">
        <p14:creationId xmlns:p14="http://schemas.microsoft.com/office/powerpoint/2010/main" val="4085632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D6CC3D7-ABFC-4474-97C2-ACA34A4CDF1D}" type="datetimeFigureOut">
              <a:rPr lang="de-DE" smtClean="0">
                <a:solidFill>
                  <a:prstClr val="black">
                    <a:tint val="75000"/>
                  </a:prstClr>
                </a:solidFill>
              </a:rPr>
              <a:pPr defTabSz="914400"/>
              <a:t>18.12.2013</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5C0D18F5-52E7-4343-BC6A-2419EC0A16EA}" type="slidenum">
              <a:rPr lang="de-DE" smtClean="0">
                <a:solidFill>
                  <a:prstClr val="black">
                    <a:tint val="75000"/>
                  </a:prstClr>
                </a:solidFill>
              </a:rPr>
              <a:pPr defTabSz="914400"/>
              <a:t>‹#›</a:t>
            </a:fld>
            <a:endParaRPr lang="de-DE">
              <a:solidFill>
                <a:prstClr val="black">
                  <a:tint val="75000"/>
                </a:prstClr>
              </a:solidFill>
            </a:endParaRPr>
          </a:p>
        </p:txBody>
      </p:sp>
    </p:spTree>
    <p:extLst>
      <p:ext uri="{BB962C8B-B14F-4D97-AF65-F5344CB8AC3E}">
        <p14:creationId xmlns:p14="http://schemas.microsoft.com/office/powerpoint/2010/main" val="41371958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pPr>
            <a:endParaRPr lang="en-US" altLang="de-DE"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pPr>
            <a:endParaRPr lang="en-US" altLang="de-DE"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351E6D68-74DA-4C06-98AE-2AB06CA47613}" type="slidenum">
              <a:rPr lang="en-US" altLang="de-DE" smtClean="0">
                <a:solidFill>
                  <a:srgbClr val="000000"/>
                </a:solidFill>
              </a:rPr>
              <a:pPr defTabSz="914400" eaLnBrk="0" fontAlgn="base" hangingPunct="0">
                <a:spcBef>
                  <a:spcPct val="0"/>
                </a:spcBef>
                <a:spcAft>
                  <a:spcPct val="0"/>
                </a:spcAft>
              </a:pPr>
              <a:t>‹#›</a:t>
            </a:fld>
            <a:endParaRPr lang="en-US" altLang="de-DE" smtClean="0">
              <a:solidFill>
                <a:srgbClr val="000000"/>
              </a:solidFill>
            </a:endParaRPr>
          </a:p>
        </p:txBody>
      </p:sp>
    </p:spTree>
    <p:extLst>
      <p:ext uri="{BB962C8B-B14F-4D97-AF65-F5344CB8AC3E}">
        <p14:creationId xmlns:p14="http://schemas.microsoft.com/office/powerpoint/2010/main" val="174597710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a:defRPr>
      </a:lvl2pPr>
      <a:lvl3pPr algn="ctr" rtl="0" fontAlgn="base">
        <a:spcBef>
          <a:spcPct val="0"/>
        </a:spcBef>
        <a:spcAft>
          <a:spcPct val="0"/>
        </a:spcAft>
        <a:defRPr sz="4400">
          <a:solidFill>
            <a:schemeClr val="tx2"/>
          </a:solidFill>
          <a:latin typeface="Times"/>
        </a:defRPr>
      </a:lvl3pPr>
      <a:lvl4pPr algn="ctr" rtl="0" fontAlgn="base">
        <a:spcBef>
          <a:spcPct val="0"/>
        </a:spcBef>
        <a:spcAft>
          <a:spcPct val="0"/>
        </a:spcAft>
        <a:defRPr sz="4400">
          <a:solidFill>
            <a:schemeClr val="tx2"/>
          </a:solidFill>
          <a:latin typeface="Times"/>
        </a:defRPr>
      </a:lvl4pPr>
      <a:lvl5pPr algn="ctr" rtl="0" fontAlgn="base">
        <a:spcBef>
          <a:spcPct val="0"/>
        </a:spcBef>
        <a:spcAft>
          <a:spcPct val="0"/>
        </a:spcAft>
        <a:defRPr sz="4400">
          <a:solidFill>
            <a:schemeClr val="tx2"/>
          </a:solidFill>
          <a:latin typeface="Times"/>
        </a:defRPr>
      </a:lvl5pPr>
      <a:lvl6pPr marL="457200" algn="ctr" rtl="0" fontAlgn="base">
        <a:spcBef>
          <a:spcPct val="0"/>
        </a:spcBef>
        <a:spcAft>
          <a:spcPct val="0"/>
        </a:spcAft>
        <a:defRPr sz="4400">
          <a:solidFill>
            <a:schemeClr val="tx2"/>
          </a:solidFill>
          <a:latin typeface="Times"/>
        </a:defRPr>
      </a:lvl6pPr>
      <a:lvl7pPr marL="914400" algn="ctr" rtl="0" fontAlgn="base">
        <a:spcBef>
          <a:spcPct val="0"/>
        </a:spcBef>
        <a:spcAft>
          <a:spcPct val="0"/>
        </a:spcAft>
        <a:defRPr sz="4400">
          <a:solidFill>
            <a:schemeClr val="tx2"/>
          </a:solidFill>
          <a:latin typeface="Times"/>
        </a:defRPr>
      </a:lvl7pPr>
      <a:lvl8pPr marL="1371600" algn="ctr" rtl="0" fontAlgn="base">
        <a:spcBef>
          <a:spcPct val="0"/>
        </a:spcBef>
        <a:spcAft>
          <a:spcPct val="0"/>
        </a:spcAft>
        <a:defRPr sz="4400">
          <a:solidFill>
            <a:schemeClr val="tx2"/>
          </a:solidFill>
          <a:latin typeface="Times"/>
        </a:defRPr>
      </a:lvl8pPr>
      <a:lvl9pPr marL="1828800" algn="ctr" rtl="0" fontAlgn="base">
        <a:spcBef>
          <a:spcPct val="0"/>
        </a:spcBef>
        <a:spcAft>
          <a:spcPct val="0"/>
        </a:spcAft>
        <a:defRPr sz="4400">
          <a:solidFill>
            <a:schemeClr val="tx2"/>
          </a:solidFill>
          <a:latin typeface="Times"/>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92359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92975"/>
            <a:ext cx="8229600" cy="496431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2AB5A-FCF7-ED49-8D13-7C3EDA14043A}" type="datetime1">
              <a:rPr lang="en-US" smtClean="0">
                <a:solidFill>
                  <a:prstClr val="black">
                    <a:tint val="75000"/>
                  </a:prstClr>
                </a:solidFill>
              </a:rPr>
              <a:pPr/>
              <a:t>12/18/2013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99FDA-7688-A048-8C34-55AD89F558E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31860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ctr" defTabSz="457200" rtl="0" eaLnBrk="1" latinLnBrk="0" hangingPunct="1">
        <a:spcBef>
          <a:spcPct val="0"/>
        </a:spcBef>
        <a:buNone/>
        <a:defRPr sz="44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8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Information Extraction</a:t>
            </a:r>
            <a:br>
              <a:rPr lang="en-US" dirty="0" smtClean="0"/>
            </a:br>
            <a:r>
              <a:rPr lang="en-US" sz="2400" dirty="0" smtClean="0"/>
              <a:t>Lecture 3 – Rule-based Named Entity Recognition</a:t>
            </a:r>
            <a:endParaRPr lang="en-US" dirty="0"/>
          </a:p>
        </p:txBody>
      </p:sp>
      <p:sp>
        <p:nvSpPr>
          <p:cNvPr id="3" name="Subtitle 2"/>
          <p:cNvSpPr>
            <a:spLocks noGrp="1"/>
          </p:cNvSpPr>
          <p:nvPr>
            <p:ph type="subTitle" idx="1"/>
          </p:nvPr>
        </p:nvSpPr>
        <p:spPr>
          <a:xfrm>
            <a:off x="372731" y="3886202"/>
            <a:ext cx="8448580" cy="2229743"/>
          </a:xfrm>
        </p:spPr>
        <p:txBody>
          <a:bodyPr>
            <a:normAutofit lnSpcReduction="10000"/>
          </a:bodyPr>
          <a:lstStyle/>
          <a:p>
            <a:r>
              <a:rPr lang="en-US" dirty="0" smtClean="0"/>
              <a:t>CIS, LMU </a:t>
            </a:r>
            <a:r>
              <a:rPr lang="en-US" dirty="0" err="1" smtClean="0"/>
              <a:t>München</a:t>
            </a:r>
            <a:endParaRPr lang="en-US" dirty="0" smtClean="0"/>
          </a:p>
          <a:p>
            <a:r>
              <a:rPr lang="en-US" dirty="0" smtClean="0"/>
              <a:t>Winter Semester 2013-2014</a:t>
            </a:r>
          </a:p>
          <a:p>
            <a:r>
              <a:rPr lang="en-US" dirty="0" smtClean="0"/>
              <a:t> </a:t>
            </a:r>
            <a:br>
              <a:rPr lang="en-US" dirty="0" smtClean="0"/>
            </a:br>
            <a:r>
              <a:rPr lang="en-US" dirty="0" smtClean="0"/>
              <a:t>Dr. Alexander Fraser, CIS</a:t>
            </a:r>
            <a:endParaRPr lang="en-US" dirty="0"/>
          </a:p>
        </p:txBody>
      </p:sp>
    </p:spTree>
    <p:extLst>
      <p:ext uri="{BB962C8B-B14F-4D97-AF65-F5344CB8AC3E}">
        <p14:creationId xmlns:p14="http://schemas.microsoft.com/office/powerpoint/2010/main" val="283231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de-DE"/>
              <a:t>Recall</a:t>
            </a:r>
          </a:p>
        </p:txBody>
      </p:sp>
      <p:sp>
        <p:nvSpPr>
          <p:cNvPr id="76803" name="Text Box 3"/>
          <p:cNvSpPr txBox="1">
            <a:spLocks noChangeArrowheads="1"/>
          </p:cNvSpPr>
          <p:nvPr/>
        </p:nvSpPr>
        <p:spPr bwMode="auto">
          <a:xfrm>
            <a:off x="304800" y="1792288"/>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Measure of how much relevant information the system has extracted (coverage of system). </a:t>
            </a:r>
          </a:p>
          <a:p>
            <a:pPr defTabSz="914400" eaLnBrk="0" fontAlgn="base" hangingPunct="0">
              <a:spcBef>
                <a:spcPct val="50000"/>
              </a:spcBef>
              <a:spcAft>
                <a:spcPct val="0"/>
              </a:spcAft>
            </a:pPr>
            <a:r>
              <a:rPr lang="en-US" altLang="de-DE" sz="2800" dirty="0" smtClean="0">
                <a:solidFill>
                  <a:srgbClr val="000000"/>
                </a:solidFill>
              </a:rPr>
              <a:t>Exact definition:</a:t>
            </a:r>
          </a:p>
        </p:txBody>
      </p:sp>
      <p:sp>
        <p:nvSpPr>
          <p:cNvPr id="76804" name="Text Box 4"/>
          <p:cNvSpPr txBox="1">
            <a:spLocks noChangeArrowheads="1"/>
          </p:cNvSpPr>
          <p:nvPr/>
        </p:nvSpPr>
        <p:spPr bwMode="auto">
          <a:xfrm>
            <a:off x="457200" y="3581400"/>
            <a:ext cx="8001000" cy="207441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Recall = 	1 if no possible correct answers</a:t>
            </a:r>
          </a:p>
          <a:p>
            <a:pPr defTabSz="914400" eaLnBrk="0" fontAlgn="base" hangingPunct="0">
              <a:spcBef>
                <a:spcPct val="50000"/>
              </a:spcBef>
              <a:spcAft>
                <a:spcPct val="0"/>
              </a:spcAft>
            </a:pPr>
            <a:r>
              <a:rPr lang="en-US" altLang="de-DE" sz="2800" dirty="0">
                <a:solidFill>
                  <a:srgbClr val="000000"/>
                </a:solidFill>
              </a:rPr>
              <a:t>	</a:t>
            </a:r>
            <a:r>
              <a:rPr lang="en-US" altLang="de-DE" sz="2800" dirty="0" smtClean="0">
                <a:solidFill>
                  <a:srgbClr val="000000"/>
                </a:solidFill>
              </a:rPr>
              <a:t>	else:</a:t>
            </a:r>
            <a:endParaRPr lang="en-US" altLang="de-DE" sz="2800" u="sng" dirty="0">
              <a:solidFill>
                <a:srgbClr val="000000"/>
              </a:solidFill>
            </a:endParaRPr>
          </a:p>
          <a:p>
            <a:pPr defTabSz="914400" eaLnBrk="0" fontAlgn="base" hangingPunct="0">
              <a:spcBef>
                <a:spcPct val="50000"/>
              </a:spcBef>
              <a:spcAft>
                <a:spcPct val="0"/>
              </a:spcAft>
            </a:pPr>
            <a:r>
              <a:rPr lang="en-US" altLang="de-DE" sz="2800" dirty="0" smtClean="0">
                <a:solidFill>
                  <a:srgbClr val="000000"/>
                </a:solidFill>
              </a:rPr>
              <a:t>		</a:t>
            </a:r>
            <a:r>
              <a:rPr lang="en-US" altLang="de-DE" sz="2800" u="sng" dirty="0" smtClean="0">
                <a:solidFill>
                  <a:srgbClr val="000000"/>
                </a:solidFill>
              </a:rPr>
              <a:t># of correct answers given by system</a:t>
            </a:r>
          </a:p>
          <a:p>
            <a:pPr defTabSz="914400" eaLnBrk="0" fontAlgn="base" hangingPunct="0">
              <a:lnSpc>
                <a:spcPct val="10000"/>
              </a:lnSpc>
              <a:spcBef>
                <a:spcPct val="50000"/>
              </a:spcBef>
              <a:spcAft>
                <a:spcPct val="0"/>
              </a:spcAft>
            </a:pPr>
            <a:r>
              <a:rPr lang="en-US" altLang="de-DE" sz="2800" dirty="0" smtClean="0">
                <a:solidFill>
                  <a:srgbClr val="000000"/>
                </a:solidFill>
              </a:rPr>
              <a:t>		total # of possible correct answers in text</a:t>
            </a:r>
          </a:p>
        </p:txBody>
      </p:sp>
      <p:sp>
        <p:nvSpPr>
          <p:cNvPr id="5" name="TextBox 4"/>
          <p:cNvSpPr txBox="1"/>
          <p:nvPr/>
        </p:nvSpPr>
        <p:spPr>
          <a:xfrm>
            <a:off x="6160321" y="6578424"/>
            <a:ext cx="2972289"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modified from Butt/Jurafsky/Martin</a:t>
            </a:r>
          </a:p>
        </p:txBody>
      </p:sp>
    </p:spTree>
    <p:extLst>
      <p:ext uri="{BB962C8B-B14F-4D97-AF65-F5344CB8AC3E}">
        <p14:creationId xmlns:p14="http://schemas.microsoft.com/office/powerpoint/2010/main" val="427278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de-DE"/>
              <a:t>Precision</a:t>
            </a:r>
          </a:p>
        </p:txBody>
      </p:sp>
      <p:sp>
        <p:nvSpPr>
          <p:cNvPr id="77827" name="Text Box 3"/>
          <p:cNvSpPr txBox="1">
            <a:spLocks noChangeArrowheads="1"/>
          </p:cNvSpPr>
          <p:nvPr/>
        </p:nvSpPr>
        <p:spPr bwMode="auto">
          <a:xfrm>
            <a:off x="304800" y="1792288"/>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Measure of how much of the information the system returned is correct (accuracy). </a:t>
            </a:r>
          </a:p>
          <a:p>
            <a:pPr defTabSz="914400" eaLnBrk="0" fontAlgn="base" hangingPunct="0">
              <a:spcBef>
                <a:spcPct val="50000"/>
              </a:spcBef>
              <a:spcAft>
                <a:spcPct val="0"/>
              </a:spcAft>
            </a:pPr>
            <a:r>
              <a:rPr lang="en-US" altLang="de-DE" sz="2800" dirty="0" smtClean="0">
                <a:solidFill>
                  <a:srgbClr val="000000"/>
                </a:solidFill>
              </a:rPr>
              <a:t>Basic idea:</a:t>
            </a:r>
            <a:endParaRPr lang="en-US" altLang="de-DE" sz="2400" dirty="0" smtClean="0">
              <a:solidFill>
                <a:srgbClr val="000000"/>
              </a:solidFill>
            </a:endParaRPr>
          </a:p>
        </p:txBody>
      </p:sp>
      <p:sp>
        <p:nvSpPr>
          <p:cNvPr id="77828" name="Text Box 4"/>
          <p:cNvSpPr txBox="1">
            <a:spLocks noChangeArrowheads="1"/>
          </p:cNvSpPr>
          <p:nvPr/>
        </p:nvSpPr>
        <p:spPr bwMode="auto">
          <a:xfrm>
            <a:off x="457200" y="3581400"/>
            <a:ext cx="8001000" cy="7817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Precision = 	</a:t>
            </a:r>
            <a:r>
              <a:rPr lang="en-US" altLang="de-DE" sz="2800" u="sng" dirty="0">
                <a:solidFill>
                  <a:srgbClr val="000000"/>
                </a:solidFill>
              </a:rPr>
              <a:t>#</a:t>
            </a:r>
            <a:r>
              <a:rPr lang="en-US" altLang="de-DE" sz="2800" u="sng" dirty="0" smtClean="0">
                <a:solidFill>
                  <a:srgbClr val="000000"/>
                </a:solidFill>
              </a:rPr>
              <a:t> of correct answers given by system</a:t>
            </a:r>
          </a:p>
          <a:p>
            <a:pPr defTabSz="914400" eaLnBrk="0" fontAlgn="base" hangingPunct="0">
              <a:lnSpc>
                <a:spcPct val="10000"/>
              </a:lnSpc>
              <a:spcBef>
                <a:spcPct val="50000"/>
              </a:spcBef>
              <a:spcAft>
                <a:spcPct val="0"/>
              </a:spcAft>
            </a:pPr>
            <a:r>
              <a:rPr lang="en-US" altLang="de-DE" sz="2800" dirty="0" smtClean="0">
                <a:solidFill>
                  <a:srgbClr val="000000"/>
                </a:solidFill>
              </a:rPr>
              <a:t>		# of answers given by system</a:t>
            </a:r>
          </a:p>
        </p:txBody>
      </p:sp>
      <p:sp>
        <p:nvSpPr>
          <p:cNvPr id="5" name="TextBox 4"/>
          <p:cNvSpPr txBox="1"/>
          <p:nvPr/>
        </p:nvSpPr>
        <p:spPr>
          <a:xfrm>
            <a:off x="6809669" y="6578424"/>
            <a:ext cx="2323072"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Butt/Jurafsky/Martin</a:t>
            </a:r>
          </a:p>
        </p:txBody>
      </p:sp>
    </p:spTree>
    <p:extLst>
      <p:ext uri="{BB962C8B-B14F-4D97-AF65-F5344CB8AC3E}">
        <p14:creationId xmlns:p14="http://schemas.microsoft.com/office/powerpoint/2010/main" val="2343108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de-DE"/>
              <a:t>Precision</a:t>
            </a:r>
          </a:p>
        </p:txBody>
      </p:sp>
      <p:sp>
        <p:nvSpPr>
          <p:cNvPr id="77827" name="Text Box 3"/>
          <p:cNvSpPr txBox="1">
            <a:spLocks noChangeArrowheads="1"/>
          </p:cNvSpPr>
          <p:nvPr/>
        </p:nvSpPr>
        <p:spPr bwMode="auto">
          <a:xfrm>
            <a:off x="304800" y="1792288"/>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Measure of how much of the information the system returned is correct (accuracy). </a:t>
            </a:r>
          </a:p>
          <a:p>
            <a:pPr defTabSz="914400" eaLnBrk="0" fontAlgn="base" hangingPunct="0">
              <a:spcBef>
                <a:spcPct val="50000"/>
              </a:spcBef>
              <a:spcAft>
                <a:spcPct val="0"/>
              </a:spcAft>
            </a:pPr>
            <a:r>
              <a:rPr lang="en-US" altLang="de-DE" sz="2800" dirty="0" smtClean="0">
                <a:solidFill>
                  <a:srgbClr val="000000"/>
                </a:solidFill>
              </a:rPr>
              <a:t>Exact definition:</a:t>
            </a:r>
            <a:endParaRPr lang="en-US" altLang="de-DE" sz="2400" dirty="0">
              <a:solidFill>
                <a:srgbClr val="000000"/>
              </a:solidFill>
            </a:endParaRPr>
          </a:p>
        </p:txBody>
      </p:sp>
      <p:sp>
        <p:nvSpPr>
          <p:cNvPr id="77828" name="Text Box 4"/>
          <p:cNvSpPr txBox="1">
            <a:spLocks noChangeArrowheads="1"/>
          </p:cNvSpPr>
          <p:nvPr/>
        </p:nvSpPr>
        <p:spPr bwMode="auto">
          <a:xfrm>
            <a:off x="457200" y="3581400"/>
            <a:ext cx="8001000" cy="207441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Precision = 	1 if no answers given by system</a:t>
            </a:r>
          </a:p>
          <a:p>
            <a:pPr defTabSz="914400" eaLnBrk="0" fontAlgn="base" hangingPunct="0">
              <a:spcBef>
                <a:spcPct val="50000"/>
              </a:spcBef>
              <a:spcAft>
                <a:spcPct val="0"/>
              </a:spcAft>
            </a:pPr>
            <a:r>
              <a:rPr lang="en-US" altLang="de-DE" sz="2800" dirty="0">
                <a:solidFill>
                  <a:srgbClr val="000000"/>
                </a:solidFill>
              </a:rPr>
              <a:t>	</a:t>
            </a:r>
            <a:r>
              <a:rPr lang="en-US" altLang="de-DE" sz="2800" dirty="0" smtClean="0">
                <a:solidFill>
                  <a:srgbClr val="000000"/>
                </a:solidFill>
              </a:rPr>
              <a:t>	else:</a:t>
            </a:r>
          </a:p>
          <a:p>
            <a:pPr defTabSz="914400" eaLnBrk="0" fontAlgn="base" hangingPunct="0">
              <a:spcBef>
                <a:spcPct val="50000"/>
              </a:spcBef>
              <a:spcAft>
                <a:spcPct val="0"/>
              </a:spcAft>
            </a:pPr>
            <a:r>
              <a:rPr lang="en-US" altLang="de-DE" sz="2800" dirty="0">
                <a:solidFill>
                  <a:srgbClr val="000000"/>
                </a:solidFill>
              </a:rPr>
              <a:t> </a:t>
            </a:r>
            <a:r>
              <a:rPr lang="en-US" altLang="de-DE" sz="2800" dirty="0" smtClean="0">
                <a:solidFill>
                  <a:srgbClr val="000000"/>
                </a:solidFill>
              </a:rPr>
              <a:t>                    </a:t>
            </a:r>
            <a:r>
              <a:rPr lang="en-US" altLang="de-DE" sz="2800" u="sng" dirty="0">
                <a:solidFill>
                  <a:srgbClr val="000000"/>
                </a:solidFill>
              </a:rPr>
              <a:t> </a:t>
            </a:r>
            <a:r>
              <a:rPr lang="en-US" altLang="de-DE" sz="2800" u="sng" dirty="0" smtClean="0">
                <a:solidFill>
                  <a:srgbClr val="000000"/>
                </a:solidFill>
              </a:rPr>
              <a:t># of correct answers given by system</a:t>
            </a:r>
          </a:p>
          <a:p>
            <a:pPr defTabSz="914400" eaLnBrk="0" fontAlgn="base" hangingPunct="0">
              <a:lnSpc>
                <a:spcPct val="10000"/>
              </a:lnSpc>
              <a:spcBef>
                <a:spcPct val="50000"/>
              </a:spcBef>
              <a:spcAft>
                <a:spcPct val="0"/>
              </a:spcAft>
            </a:pPr>
            <a:r>
              <a:rPr lang="en-US" altLang="de-DE" sz="2800" dirty="0" smtClean="0">
                <a:solidFill>
                  <a:srgbClr val="000000"/>
                </a:solidFill>
              </a:rPr>
              <a:t>		 # of answers given by system</a:t>
            </a:r>
          </a:p>
        </p:txBody>
      </p:sp>
      <p:sp>
        <p:nvSpPr>
          <p:cNvPr id="5" name="TextBox 4"/>
          <p:cNvSpPr txBox="1"/>
          <p:nvPr/>
        </p:nvSpPr>
        <p:spPr>
          <a:xfrm>
            <a:off x="6160321" y="6578424"/>
            <a:ext cx="2972289"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modified from Butt/Jurafsky/Martin</a:t>
            </a:r>
          </a:p>
        </p:txBody>
      </p:sp>
    </p:spTree>
    <p:extLst>
      <p:ext uri="{BB962C8B-B14F-4D97-AF65-F5344CB8AC3E}">
        <p14:creationId xmlns:p14="http://schemas.microsoft.com/office/powerpoint/2010/main" val="518962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3593"/>
          </a:xfrm>
        </p:spPr>
        <p:txBody>
          <a:bodyPr>
            <a:normAutofit/>
          </a:bodyPr>
          <a:lstStyle/>
          <a:p>
            <a:r>
              <a:rPr lang="en-US" dirty="0" smtClean="0"/>
              <a:t>Evaluation</a:t>
            </a:r>
            <a:endParaRPr lang="en-US" dirty="0"/>
          </a:p>
        </p:txBody>
      </p:sp>
      <p:sp>
        <p:nvSpPr>
          <p:cNvPr id="23" name="TextBox 22"/>
          <p:cNvSpPr txBox="1"/>
          <p:nvPr/>
        </p:nvSpPr>
        <p:spPr>
          <a:xfrm>
            <a:off x="0" y="778941"/>
            <a:ext cx="9052543" cy="1200329"/>
          </a:xfrm>
          <a:prstGeom prst="rect">
            <a:avLst/>
          </a:prstGeom>
          <a:noFill/>
        </p:spPr>
        <p:txBody>
          <a:bodyPr wrap="square" rtlCol="0">
            <a:spAutoFit/>
          </a:bodyPr>
          <a:lstStyle/>
          <a:p>
            <a:r>
              <a:rPr lang="en-US" sz="2400" dirty="0" smtClean="0">
                <a:solidFill>
                  <a:prstClr val="black"/>
                </a:solidFill>
                <a:cs typeface="Century Gothic"/>
              </a:rPr>
              <a:t>Every system, algorithm or theory should be </a:t>
            </a:r>
            <a:r>
              <a:rPr lang="en-US" sz="2400" b="1" dirty="0" smtClean="0">
                <a:solidFill>
                  <a:prstClr val="black"/>
                </a:solidFill>
                <a:cs typeface="Century Gothic"/>
              </a:rPr>
              <a:t>evaluated</a:t>
            </a:r>
            <a:r>
              <a:rPr lang="en-US" sz="2400" dirty="0" smtClean="0">
                <a:solidFill>
                  <a:prstClr val="black"/>
                </a:solidFill>
                <a:cs typeface="Century Gothic"/>
              </a:rPr>
              <a:t>, i.e. its output should be compared to the </a:t>
            </a:r>
            <a:r>
              <a:rPr lang="en-US" sz="2400" b="1" dirty="0" smtClean="0">
                <a:solidFill>
                  <a:prstClr val="black"/>
                </a:solidFill>
                <a:cs typeface="Century Gothic"/>
              </a:rPr>
              <a:t>gold standard</a:t>
            </a:r>
            <a:r>
              <a:rPr lang="en-US" sz="2400" dirty="0" smtClean="0">
                <a:solidFill>
                  <a:prstClr val="black"/>
                </a:solidFill>
                <a:cs typeface="Century Gothic"/>
              </a:rPr>
              <a:t> (i.e. the ideal output).</a:t>
            </a:r>
            <a:r>
              <a:rPr lang="en-US" sz="2400" dirty="0">
                <a:solidFill>
                  <a:prstClr val="black"/>
                </a:solidFill>
                <a:cs typeface="Century Gothic"/>
              </a:rPr>
              <a:t> </a:t>
            </a:r>
            <a:r>
              <a:rPr lang="en-US" sz="2400" dirty="0" smtClean="0">
                <a:solidFill>
                  <a:prstClr val="black"/>
                </a:solidFill>
                <a:cs typeface="Century Gothic"/>
              </a:rPr>
              <a:t> Suppose we try to find scientists…</a:t>
            </a:r>
          </a:p>
        </p:txBody>
      </p:sp>
      <p:sp>
        <p:nvSpPr>
          <p:cNvPr id="16" name="TextBox 15"/>
          <p:cNvSpPr txBox="1"/>
          <p:nvPr/>
        </p:nvSpPr>
        <p:spPr>
          <a:xfrm>
            <a:off x="1330446" y="2182406"/>
            <a:ext cx="6681637" cy="830997"/>
          </a:xfrm>
          <a:prstGeom prst="rect">
            <a:avLst/>
          </a:prstGeom>
          <a:noFill/>
        </p:spPr>
        <p:txBody>
          <a:bodyPr wrap="none" rtlCol="0">
            <a:spAutoFit/>
          </a:bodyPr>
          <a:lstStyle/>
          <a:p>
            <a:r>
              <a:rPr lang="en-US" sz="2400" dirty="0" smtClean="0">
                <a:solidFill>
                  <a:prstClr val="black"/>
                </a:solidFill>
                <a:cs typeface="Century Gothic"/>
              </a:rPr>
              <a:t>Algorithm output:</a:t>
            </a:r>
          </a:p>
          <a:p>
            <a:r>
              <a:rPr lang="en-US" sz="2400" dirty="0" smtClean="0">
                <a:solidFill>
                  <a:prstClr val="black"/>
                </a:solidFill>
                <a:cs typeface="Century Gothic"/>
              </a:rPr>
              <a:t>O = {</a:t>
            </a:r>
            <a:r>
              <a:rPr lang="en-US" sz="2400" dirty="0" smtClean="0">
                <a:solidFill>
                  <a:srgbClr val="0000FF"/>
                </a:solidFill>
                <a:cs typeface="Century Gothic"/>
              </a:rPr>
              <a:t>Einstein, Bohr, Planck, Clinton, Obama</a:t>
            </a:r>
            <a:r>
              <a:rPr lang="en-US" sz="2400" dirty="0" smtClean="0">
                <a:solidFill>
                  <a:prstClr val="black"/>
                </a:solidFill>
                <a:cs typeface="Century Gothic"/>
              </a:rPr>
              <a:t>}</a:t>
            </a:r>
          </a:p>
        </p:txBody>
      </p:sp>
      <p:sp>
        <p:nvSpPr>
          <p:cNvPr id="27" name="TextBox 26"/>
          <p:cNvSpPr txBox="1"/>
          <p:nvPr/>
        </p:nvSpPr>
        <p:spPr>
          <a:xfrm>
            <a:off x="1317186" y="3328838"/>
            <a:ext cx="5961888" cy="830997"/>
          </a:xfrm>
          <a:prstGeom prst="rect">
            <a:avLst/>
          </a:prstGeom>
          <a:noFill/>
        </p:spPr>
        <p:txBody>
          <a:bodyPr wrap="none" rtlCol="0">
            <a:spAutoFit/>
          </a:bodyPr>
          <a:lstStyle/>
          <a:p>
            <a:r>
              <a:rPr lang="en-US" sz="2400" dirty="0" smtClean="0">
                <a:solidFill>
                  <a:prstClr val="black"/>
                </a:solidFill>
                <a:cs typeface="Century Gothic"/>
              </a:rPr>
              <a:t>Gold standard:</a:t>
            </a:r>
          </a:p>
          <a:p>
            <a:r>
              <a:rPr lang="en-US" sz="2400" dirty="0" smtClean="0">
                <a:solidFill>
                  <a:prstClr val="black"/>
                </a:solidFill>
                <a:cs typeface="Century Gothic"/>
              </a:rPr>
              <a:t>G = {</a:t>
            </a:r>
            <a:r>
              <a:rPr lang="en-US" sz="2400" dirty="0" smtClean="0">
                <a:solidFill>
                  <a:srgbClr val="0000FF"/>
                </a:solidFill>
                <a:cs typeface="Century Gothic"/>
              </a:rPr>
              <a:t>Einstein, Bohr, Planck, Heisenberg</a:t>
            </a:r>
            <a:r>
              <a:rPr lang="en-US" sz="2400" dirty="0" smtClean="0">
                <a:solidFill>
                  <a:prstClr val="black"/>
                </a:solidFill>
                <a:cs typeface="Century Gothic"/>
              </a:rPr>
              <a:t>}</a:t>
            </a:r>
          </a:p>
        </p:txBody>
      </p:sp>
      <p:sp>
        <p:nvSpPr>
          <p:cNvPr id="30" name="TextBox 29"/>
          <p:cNvSpPr txBox="1"/>
          <p:nvPr/>
        </p:nvSpPr>
        <p:spPr>
          <a:xfrm>
            <a:off x="0" y="4782483"/>
            <a:ext cx="3676006" cy="1938992"/>
          </a:xfrm>
          <a:prstGeom prst="rect">
            <a:avLst/>
          </a:prstGeom>
          <a:noFill/>
        </p:spPr>
        <p:txBody>
          <a:bodyPr wrap="none" rtlCol="0">
            <a:spAutoFit/>
          </a:bodyPr>
          <a:lstStyle/>
          <a:p>
            <a:r>
              <a:rPr lang="en-US" sz="2400" dirty="0" smtClean="0">
                <a:solidFill>
                  <a:prstClr val="black"/>
                </a:solidFill>
                <a:cs typeface="Century Gothic"/>
              </a:rPr>
              <a:t>Precision:</a:t>
            </a:r>
          </a:p>
          <a:p>
            <a:r>
              <a:rPr lang="en-US" sz="2400" dirty="0" smtClean="0">
                <a:solidFill>
                  <a:prstClr val="black"/>
                </a:solidFill>
                <a:cs typeface="Century Gothic"/>
              </a:rPr>
              <a:t>What proportion of the </a:t>
            </a:r>
          </a:p>
          <a:p>
            <a:r>
              <a:rPr lang="en-US" sz="2400" dirty="0" smtClean="0">
                <a:solidFill>
                  <a:prstClr val="black"/>
                </a:solidFill>
                <a:cs typeface="Century Gothic"/>
              </a:rPr>
              <a:t>output is correct?</a:t>
            </a:r>
          </a:p>
          <a:p>
            <a:r>
              <a:rPr lang="en-US" sz="2400" dirty="0" smtClean="0">
                <a:solidFill>
                  <a:prstClr val="black"/>
                </a:solidFill>
                <a:cs typeface="Century Gothic"/>
              </a:rPr>
              <a:t>         | O </a:t>
            </a:r>
            <a:r>
              <a:rPr lang="en-US" sz="2400" dirty="0" smtClean="0">
                <a:solidFill>
                  <a:prstClr val="black"/>
                </a:solidFill>
                <a:latin typeface="ＭＳ ゴシック"/>
                <a:ea typeface="ＭＳ ゴシック"/>
                <a:cs typeface="ＭＳ ゴシック"/>
              </a:rPr>
              <a:t>∧</a:t>
            </a:r>
            <a:r>
              <a:rPr lang="en-US" sz="2400" dirty="0" smtClean="0">
                <a:solidFill>
                  <a:prstClr val="black"/>
                </a:solidFill>
                <a:cs typeface="Century Gothic"/>
              </a:rPr>
              <a:t> G |</a:t>
            </a:r>
          </a:p>
          <a:p>
            <a:r>
              <a:rPr lang="en-US" sz="2400" dirty="0" smtClean="0">
                <a:solidFill>
                  <a:prstClr val="black"/>
                </a:solidFill>
                <a:cs typeface="Century Gothic"/>
              </a:rPr>
              <a:t>             |O|</a:t>
            </a:r>
          </a:p>
        </p:txBody>
      </p:sp>
      <p:sp>
        <p:nvSpPr>
          <p:cNvPr id="31" name="TextBox 30"/>
          <p:cNvSpPr txBox="1"/>
          <p:nvPr/>
        </p:nvSpPr>
        <p:spPr>
          <a:xfrm>
            <a:off x="4956635" y="4919008"/>
            <a:ext cx="4187365" cy="1938992"/>
          </a:xfrm>
          <a:prstGeom prst="rect">
            <a:avLst/>
          </a:prstGeom>
          <a:noFill/>
        </p:spPr>
        <p:txBody>
          <a:bodyPr wrap="none" rtlCol="0">
            <a:spAutoFit/>
          </a:bodyPr>
          <a:lstStyle/>
          <a:p>
            <a:r>
              <a:rPr lang="en-US" sz="2400" dirty="0" smtClean="0">
                <a:solidFill>
                  <a:prstClr val="black"/>
                </a:solidFill>
                <a:cs typeface="Century Gothic"/>
              </a:rPr>
              <a:t>Recall:</a:t>
            </a:r>
          </a:p>
          <a:p>
            <a:r>
              <a:rPr lang="en-US" sz="2400" dirty="0" smtClean="0">
                <a:solidFill>
                  <a:prstClr val="black"/>
                </a:solidFill>
                <a:cs typeface="Century Gothic"/>
              </a:rPr>
              <a:t>What proportion of the </a:t>
            </a:r>
          </a:p>
          <a:p>
            <a:r>
              <a:rPr lang="en-US" sz="2400" dirty="0" smtClean="0">
                <a:solidFill>
                  <a:prstClr val="black"/>
                </a:solidFill>
                <a:cs typeface="Century Gothic"/>
              </a:rPr>
              <a:t>gold standard did we get?</a:t>
            </a:r>
          </a:p>
          <a:p>
            <a:r>
              <a:rPr lang="en-US" sz="2400" dirty="0" smtClean="0">
                <a:solidFill>
                  <a:prstClr val="black"/>
                </a:solidFill>
                <a:cs typeface="Century Gothic"/>
              </a:rPr>
              <a:t>     | O </a:t>
            </a:r>
            <a:r>
              <a:rPr lang="en-US" sz="2400" dirty="0" smtClean="0">
                <a:solidFill>
                  <a:prstClr val="black"/>
                </a:solidFill>
                <a:latin typeface="ＭＳ ゴシック"/>
                <a:ea typeface="ＭＳ ゴシック"/>
                <a:cs typeface="ＭＳ ゴシック"/>
              </a:rPr>
              <a:t>∧</a:t>
            </a:r>
            <a:r>
              <a:rPr lang="en-US" sz="2400" dirty="0" smtClean="0">
                <a:solidFill>
                  <a:prstClr val="black"/>
                </a:solidFill>
                <a:cs typeface="Century Gothic"/>
              </a:rPr>
              <a:t> G |</a:t>
            </a:r>
          </a:p>
          <a:p>
            <a:r>
              <a:rPr lang="en-US" sz="2400" dirty="0" smtClean="0">
                <a:solidFill>
                  <a:prstClr val="black"/>
                </a:solidFill>
                <a:cs typeface="Century Gothic"/>
              </a:rPr>
              <a:t>          |G|</a:t>
            </a:r>
          </a:p>
        </p:txBody>
      </p:sp>
      <p:sp>
        <p:nvSpPr>
          <p:cNvPr id="32" name="TextBox 31"/>
          <p:cNvSpPr txBox="1"/>
          <p:nvPr/>
        </p:nvSpPr>
        <p:spPr>
          <a:xfrm>
            <a:off x="2158744" y="2808856"/>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33" name="TextBox 32"/>
          <p:cNvSpPr txBox="1"/>
          <p:nvPr/>
        </p:nvSpPr>
        <p:spPr>
          <a:xfrm>
            <a:off x="3428983" y="2782570"/>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34" name="TextBox 33"/>
          <p:cNvSpPr txBox="1"/>
          <p:nvPr/>
        </p:nvSpPr>
        <p:spPr>
          <a:xfrm>
            <a:off x="4382786" y="2809392"/>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35" name="TextBox 34"/>
          <p:cNvSpPr txBox="1"/>
          <p:nvPr/>
        </p:nvSpPr>
        <p:spPr>
          <a:xfrm>
            <a:off x="5607381" y="2867173"/>
            <a:ext cx="494046" cy="461665"/>
          </a:xfrm>
          <a:prstGeom prst="rect">
            <a:avLst/>
          </a:prstGeom>
          <a:noFill/>
        </p:spPr>
        <p:txBody>
          <a:bodyPr wrap="none" rtlCol="0">
            <a:spAutoFit/>
          </a:bodyPr>
          <a:lstStyle/>
          <a:p>
            <a:r>
              <a:rPr lang="en-US" sz="2400" b="1" dirty="0" smtClean="0">
                <a:solidFill>
                  <a:srgbClr val="FF0000"/>
                </a:solidFill>
                <a:latin typeface="Zapf Dingbats"/>
                <a:ea typeface="Zapf Dingbats"/>
                <a:cs typeface="Zapf Dingbats"/>
              </a:rPr>
              <a:t>✗</a:t>
            </a:r>
            <a:endParaRPr lang="en-US" sz="2400" b="1" dirty="0" smtClean="0">
              <a:solidFill>
                <a:srgbClr val="FF0000"/>
              </a:solidFill>
              <a:cs typeface="Century Gothic"/>
            </a:endParaRPr>
          </a:p>
        </p:txBody>
      </p:sp>
      <p:sp>
        <p:nvSpPr>
          <p:cNvPr id="36" name="TextBox 35"/>
          <p:cNvSpPr txBox="1"/>
          <p:nvPr/>
        </p:nvSpPr>
        <p:spPr>
          <a:xfrm>
            <a:off x="6727040" y="2809392"/>
            <a:ext cx="494046" cy="461665"/>
          </a:xfrm>
          <a:prstGeom prst="rect">
            <a:avLst/>
          </a:prstGeom>
          <a:noFill/>
        </p:spPr>
        <p:txBody>
          <a:bodyPr wrap="none" rtlCol="0">
            <a:spAutoFit/>
          </a:bodyPr>
          <a:lstStyle/>
          <a:p>
            <a:r>
              <a:rPr lang="en-US" sz="2400" b="1" dirty="0" smtClean="0">
                <a:solidFill>
                  <a:srgbClr val="FF0000"/>
                </a:solidFill>
                <a:latin typeface="Zapf Dingbats"/>
                <a:ea typeface="Zapf Dingbats"/>
                <a:cs typeface="Zapf Dingbats"/>
              </a:rPr>
              <a:t>✗</a:t>
            </a:r>
            <a:endParaRPr lang="en-US" sz="2400" b="1" dirty="0" smtClean="0">
              <a:solidFill>
                <a:srgbClr val="FF0000"/>
              </a:solidFill>
              <a:cs typeface="Century Gothic"/>
            </a:endParaRPr>
          </a:p>
        </p:txBody>
      </p:sp>
      <p:sp>
        <p:nvSpPr>
          <p:cNvPr id="37" name="TextBox 36"/>
          <p:cNvSpPr txBox="1"/>
          <p:nvPr/>
        </p:nvSpPr>
        <p:spPr>
          <a:xfrm>
            <a:off x="2159289" y="3982900"/>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38" name="TextBox 37"/>
          <p:cNvSpPr txBox="1"/>
          <p:nvPr/>
        </p:nvSpPr>
        <p:spPr>
          <a:xfrm>
            <a:off x="3428983" y="3929002"/>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39" name="TextBox 38"/>
          <p:cNvSpPr txBox="1"/>
          <p:nvPr/>
        </p:nvSpPr>
        <p:spPr>
          <a:xfrm>
            <a:off x="4462589" y="3929002"/>
            <a:ext cx="494046"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cs typeface="Century Gothic"/>
            </a:endParaRPr>
          </a:p>
        </p:txBody>
      </p:sp>
      <p:sp>
        <p:nvSpPr>
          <p:cNvPr id="40" name="TextBox 39"/>
          <p:cNvSpPr txBox="1"/>
          <p:nvPr/>
        </p:nvSpPr>
        <p:spPr>
          <a:xfrm>
            <a:off x="5854404" y="3997240"/>
            <a:ext cx="494046" cy="461665"/>
          </a:xfrm>
          <a:prstGeom prst="rect">
            <a:avLst/>
          </a:prstGeom>
          <a:noFill/>
        </p:spPr>
        <p:txBody>
          <a:bodyPr wrap="none" rtlCol="0">
            <a:spAutoFit/>
          </a:bodyPr>
          <a:lstStyle/>
          <a:p>
            <a:r>
              <a:rPr lang="en-US" sz="2400" b="1" dirty="0" smtClean="0">
                <a:solidFill>
                  <a:srgbClr val="FF0000"/>
                </a:solidFill>
                <a:latin typeface="Zapf Dingbats"/>
                <a:ea typeface="Zapf Dingbats"/>
                <a:cs typeface="Zapf Dingbats"/>
              </a:rPr>
              <a:t>✗</a:t>
            </a:r>
            <a:endParaRPr lang="en-US" sz="2400" b="1" dirty="0" smtClean="0">
              <a:solidFill>
                <a:srgbClr val="FF0000"/>
              </a:solidFill>
              <a:cs typeface="Century Gothic"/>
            </a:endParaRPr>
          </a:p>
        </p:txBody>
      </p:sp>
      <p:cxnSp>
        <p:nvCxnSpPr>
          <p:cNvPr id="18" name="Straight Connector 17"/>
          <p:cNvCxnSpPr/>
          <p:nvPr/>
        </p:nvCxnSpPr>
        <p:spPr>
          <a:xfrm>
            <a:off x="839972" y="6324451"/>
            <a:ext cx="158996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437253" y="6459507"/>
            <a:ext cx="174130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934307" y="6670182"/>
            <a:ext cx="22685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modified  from Suchanek</a:t>
            </a:r>
          </a:p>
        </p:txBody>
      </p:sp>
    </p:spTree>
    <p:extLst>
      <p:ext uri="{BB962C8B-B14F-4D97-AF65-F5344CB8AC3E}">
        <p14:creationId xmlns:p14="http://schemas.microsoft.com/office/powerpoint/2010/main" val="28164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3593"/>
          </a:xfrm>
        </p:spPr>
        <p:txBody>
          <a:bodyPr>
            <a:normAutofit/>
          </a:bodyPr>
          <a:lstStyle/>
          <a:p>
            <a:r>
              <a:rPr lang="en-US" dirty="0" smtClean="0"/>
              <a:t>Explorative Algorithms</a:t>
            </a:r>
            <a:endParaRPr lang="en-US" dirty="0"/>
          </a:p>
        </p:txBody>
      </p:sp>
      <p:sp>
        <p:nvSpPr>
          <p:cNvPr id="23" name="TextBox 22"/>
          <p:cNvSpPr txBox="1"/>
          <p:nvPr/>
        </p:nvSpPr>
        <p:spPr>
          <a:xfrm>
            <a:off x="0" y="1126879"/>
            <a:ext cx="9052543" cy="461665"/>
          </a:xfrm>
          <a:prstGeom prst="rect">
            <a:avLst/>
          </a:prstGeom>
          <a:noFill/>
        </p:spPr>
        <p:txBody>
          <a:bodyPr wrap="square" rtlCol="0">
            <a:spAutoFit/>
          </a:bodyPr>
          <a:lstStyle/>
          <a:p>
            <a:r>
              <a:rPr lang="en-US" sz="2400" b="1" dirty="0" smtClean="0">
                <a:solidFill>
                  <a:prstClr val="black"/>
                </a:solidFill>
                <a:cs typeface="Century Gothic"/>
              </a:rPr>
              <a:t>Explorative </a:t>
            </a:r>
            <a:r>
              <a:rPr lang="en-US" sz="2400" dirty="0" smtClean="0">
                <a:solidFill>
                  <a:prstClr val="black"/>
                </a:solidFill>
                <a:cs typeface="Century Gothic"/>
              </a:rPr>
              <a:t>algorithms extract everything they find.</a:t>
            </a:r>
          </a:p>
        </p:txBody>
      </p:sp>
      <p:sp>
        <p:nvSpPr>
          <p:cNvPr id="30" name="TextBox 29"/>
          <p:cNvSpPr txBox="1"/>
          <p:nvPr/>
        </p:nvSpPr>
        <p:spPr>
          <a:xfrm>
            <a:off x="170487" y="4528282"/>
            <a:ext cx="3676006" cy="1938992"/>
          </a:xfrm>
          <a:prstGeom prst="rect">
            <a:avLst/>
          </a:prstGeom>
          <a:noFill/>
        </p:spPr>
        <p:txBody>
          <a:bodyPr wrap="none" rtlCol="0">
            <a:spAutoFit/>
          </a:bodyPr>
          <a:lstStyle/>
          <a:p>
            <a:r>
              <a:rPr lang="en-US" sz="2400" dirty="0" smtClean="0">
                <a:solidFill>
                  <a:prstClr val="black"/>
                </a:solidFill>
                <a:cs typeface="Century Gothic"/>
              </a:rPr>
              <a:t>Precision:</a:t>
            </a:r>
          </a:p>
          <a:p>
            <a:r>
              <a:rPr lang="en-US" sz="2400" dirty="0" smtClean="0">
                <a:solidFill>
                  <a:prstClr val="black"/>
                </a:solidFill>
                <a:cs typeface="Century Gothic"/>
              </a:rPr>
              <a:t>What proportion of the </a:t>
            </a:r>
          </a:p>
          <a:p>
            <a:r>
              <a:rPr lang="en-US" sz="2400" dirty="0" smtClean="0">
                <a:solidFill>
                  <a:prstClr val="black"/>
                </a:solidFill>
                <a:cs typeface="Century Gothic"/>
              </a:rPr>
              <a:t>output is correct?</a:t>
            </a:r>
          </a:p>
          <a:p>
            <a:endParaRPr lang="en-US" sz="2400" dirty="0" smtClean="0">
              <a:solidFill>
                <a:prstClr val="black"/>
              </a:solidFill>
              <a:cs typeface="Century Gothic"/>
            </a:endParaRPr>
          </a:p>
          <a:p>
            <a:r>
              <a:rPr lang="en-US" sz="2400" dirty="0" smtClean="0">
                <a:solidFill>
                  <a:prstClr val="black"/>
                </a:solidFill>
                <a:cs typeface="Century Gothic"/>
              </a:rPr>
              <a:t>  </a:t>
            </a:r>
            <a:r>
              <a:rPr lang="en-US" sz="2400" dirty="0" smtClean="0">
                <a:solidFill>
                  <a:srgbClr val="FF0000"/>
                </a:solidFill>
                <a:cs typeface="Century Gothic"/>
              </a:rPr>
              <a:t>BAD</a:t>
            </a:r>
          </a:p>
        </p:txBody>
      </p:sp>
      <p:sp>
        <p:nvSpPr>
          <p:cNvPr id="31" name="TextBox 30"/>
          <p:cNvSpPr txBox="1"/>
          <p:nvPr/>
        </p:nvSpPr>
        <p:spPr>
          <a:xfrm>
            <a:off x="4865178" y="4528282"/>
            <a:ext cx="4187365" cy="1938992"/>
          </a:xfrm>
          <a:prstGeom prst="rect">
            <a:avLst/>
          </a:prstGeom>
          <a:noFill/>
        </p:spPr>
        <p:txBody>
          <a:bodyPr wrap="none" rtlCol="0">
            <a:spAutoFit/>
          </a:bodyPr>
          <a:lstStyle/>
          <a:p>
            <a:r>
              <a:rPr lang="en-US" sz="2400" dirty="0" smtClean="0">
                <a:solidFill>
                  <a:prstClr val="black"/>
                </a:solidFill>
                <a:cs typeface="Century Gothic"/>
              </a:rPr>
              <a:t>Recall:</a:t>
            </a:r>
          </a:p>
          <a:p>
            <a:r>
              <a:rPr lang="en-US" sz="2400" dirty="0" smtClean="0">
                <a:solidFill>
                  <a:prstClr val="black"/>
                </a:solidFill>
                <a:cs typeface="Century Gothic"/>
              </a:rPr>
              <a:t>What proportion of the </a:t>
            </a:r>
          </a:p>
          <a:p>
            <a:r>
              <a:rPr lang="en-US" sz="2400" dirty="0" smtClean="0">
                <a:solidFill>
                  <a:prstClr val="black"/>
                </a:solidFill>
                <a:cs typeface="Century Gothic"/>
              </a:rPr>
              <a:t>gold standard did we get?</a:t>
            </a:r>
          </a:p>
          <a:p>
            <a:endParaRPr lang="en-US" sz="2400" dirty="0" smtClean="0">
              <a:solidFill>
                <a:prstClr val="black"/>
              </a:solidFill>
              <a:cs typeface="Century Gothic"/>
            </a:endParaRPr>
          </a:p>
          <a:p>
            <a:r>
              <a:rPr lang="en-US" sz="2400" dirty="0" smtClean="0">
                <a:solidFill>
                  <a:prstClr val="black"/>
                </a:solidFill>
                <a:cs typeface="Century Gothic"/>
              </a:rPr>
              <a:t>            </a:t>
            </a:r>
            <a:r>
              <a:rPr lang="en-US" sz="2400" dirty="0" smtClean="0">
                <a:solidFill>
                  <a:srgbClr val="008000"/>
                </a:solidFill>
                <a:cs typeface="Century Gothic"/>
              </a:rPr>
              <a:t>GREAT</a:t>
            </a:r>
          </a:p>
        </p:txBody>
      </p:sp>
      <p:sp>
        <p:nvSpPr>
          <p:cNvPr id="18" name="TextBox 17"/>
          <p:cNvSpPr txBox="1"/>
          <p:nvPr/>
        </p:nvSpPr>
        <p:spPr>
          <a:xfrm>
            <a:off x="5955220" y="1560045"/>
            <a:ext cx="3097323" cy="461665"/>
          </a:xfrm>
          <a:prstGeom prst="rect">
            <a:avLst/>
          </a:prstGeom>
          <a:noFill/>
        </p:spPr>
        <p:txBody>
          <a:bodyPr wrap="none" rtlCol="0">
            <a:spAutoFit/>
          </a:bodyPr>
          <a:lstStyle/>
          <a:p>
            <a:r>
              <a:rPr lang="en-US" sz="2400" dirty="0" smtClean="0">
                <a:solidFill>
                  <a:prstClr val="black"/>
                </a:solidFill>
                <a:cs typeface="Century Gothic"/>
              </a:rPr>
              <a:t>(very low threshold)</a:t>
            </a:r>
          </a:p>
        </p:txBody>
      </p:sp>
      <p:sp>
        <p:nvSpPr>
          <p:cNvPr id="10" name="TextBox 15"/>
          <p:cNvSpPr txBox="1"/>
          <p:nvPr/>
        </p:nvSpPr>
        <p:spPr>
          <a:xfrm>
            <a:off x="1330446" y="2182406"/>
            <a:ext cx="7821372" cy="830997"/>
          </a:xfrm>
          <a:prstGeom prst="rect">
            <a:avLst/>
          </a:prstGeom>
          <a:noFill/>
        </p:spPr>
        <p:txBody>
          <a:bodyPr wrap="none" rtlCol="0">
            <a:spAutoFit/>
          </a:bodyPr>
          <a:lstStyle/>
          <a:p>
            <a:r>
              <a:rPr lang="en-US" sz="2400" dirty="0" smtClean="0">
                <a:solidFill>
                  <a:prstClr val="black"/>
                </a:solidFill>
                <a:cs typeface="Century Gothic"/>
              </a:rPr>
              <a:t>Algorithm output:</a:t>
            </a:r>
          </a:p>
          <a:p>
            <a:r>
              <a:rPr lang="en-US" sz="2400" dirty="0" smtClean="0">
                <a:solidFill>
                  <a:prstClr val="black"/>
                </a:solidFill>
                <a:cs typeface="Century Gothic"/>
              </a:rPr>
              <a:t>O = {</a:t>
            </a:r>
            <a:r>
              <a:rPr lang="en-US" sz="2400" dirty="0" smtClean="0">
                <a:solidFill>
                  <a:srgbClr val="0000FF"/>
                </a:solidFill>
                <a:cs typeface="Century Gothic"/>
              </a:rPr>
              <a:t>Einstein, Bohr, Planck, Clinton, Obama, Elvis,…</a:t>
            </a:r>
            <a:r>
              <a:rPr lang="en-US" sz="2400" dirty="0" smtClean="0">
                <a:solidFill>
                  <a:prstClr val="black"/>
                </a:solidFill>
                <a:cs typeface="Century Gothic"/>
              </a:rPr>
              <a:t>}</a:t>
            </a:r>
          </a:p>
        </p:txBody>
      </p:sp>
      <p:sp>
        <p:nvSpPr>
          <p:cNvPr id="11" name="TextBox 26"/>
          <p:cNvSpPr txBox="1"/>
          <p:nvPr/>
        </p:nvSpPr>
        <p:spPr>
          <a:xfrm>
            <a:off x="1317186" y="3328838"/>
            <a:ext cx="5961888" cy="830997"/>
          </a:xfrm>
          <a:prstGeom prst="rect">
            <a:avLst/>
          </a:prstGeom>
          <a:noFill/>
        </p:spPr>
        <p:txBody>
          <a:bodyPr wrap="none" rtlCol="0">
            <a:spAutoFit/>
          </a:bodyPr>
          <a:lstStyle/>
          <a:p>
            <a:r>
              <a:rPr lang="en-US" sz="2400" dirty="0" smtClean="0">
                <a:solidFill>
                  <a:prstClr val="black"/>
                </a:solidFill>
                <a:cs typeface="Century Gothic"/>
              </a:rPr>
              <a:t>Gold standard:</a:t>
            </a:r>
          </a:p>
          <a:p>
            <a:r>
              <a:rPr lang="en-US" sz="2400" dirty="0" smtClean="0">
                <a:solidFill>
                  <a:prstClr val="black"/>
                </a:solidFill>
                <a:cs typeface="Century Gothic"/>
              </a:rPr>
              <a:t>G = {</a:t>
            </a:r>
            <a:r>
              <a:rPr lang="en-US" sz="2400" dirty="0" smtClean="0">
                <a:solidFill>
                  <a:srgbClr val="0000FF"/>
                </a:solidFill>
                <a:cs typeface="Century Gothic"/>
              </a:rPr>
              <a:t>Einstein, Bohr, Planck, Heisenberg</a:t>
            </a:r>
            <a:r>
              <a:rPr lang="en-US" sz="2400" dirty="0" smtClean="0">
                <a:solidFill>
                  <a:prstClr val="black"/>
                </a:solidFill>
                <a:cs typeface="Century Gothic"/>
              </a:rPr>
              <a:t>}</a:t>
            </a:r>
          </a:p>
        </p:txBody>
      </p:sp>
      <p:sp>
        <p:nvSpPr>
          <p:cNvPr id="12" name="TextBox 11"/>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extLst>
      <p:ext uri="{BB962C8B-B14F-4D97-AF65-F5344CB8AC3E}">
        <p14:creationId xmlns:p14="http://schemas.microsoft.com/office/powerpoint/2010/main" val="421214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3593"/>
          </a:xfrm>
        </p:spPr>
        <p:txBody>
          <a:bodyPr>
            <a:normAutofit/>
          </a:bodyPr>
          <a:lstStyle/>
          <a:p>
            <a:r>
              <a:rPr lang="en-US" dirty="0" smtClean="0"/>
              <a:t>Conservative Algorithms</a:t>
            </a:r>
            <a:endParaRPr lang="en-US" dirty="0"/>
          </a:p>
        </p:txBody>
      </p:sp>
      <p:sp>
        <p:nvSpPr>
          <p:cNvPr id="23" name="TextBox 22"/>
          <p:cNvSpPr txBox="1"/>
          <p:nvPr/>
        </p:nvSpPr>
        <p:spPr>
          <a:xfrm>
            <a:off x="0" y="923593"/>
            <a:ext cx="9052543" cy="830997"/>
          </a:xfrm>
          <a:prstGeom prst="rect">
            <a:avLst/>
          </a:prstGeom>
          <a:noFill/>
        </p:spPr>
        <p:txBody>
          <a:bodyPr wrap="square" rtlCol="0">
            <a:spAutoFit/>
          </a:bodyPr>
          <a:lstStyle/>
          <a:p>
            <a:r>
              <a:rPr lang="en-US" sz="2400" b="1" dirty="0" smtClean="0">
                <a:solidFill>
                  <a:prstClr val="black"/>
                </a:solidFill>
                <a:cs typeface="Century Gothic"/>
              </a:rPr>
              <a:t>Conservative </a:t>
            </a:r>
            <a:r>
              <a:rPr lang="en-US" sz="2400" dirty="0" smtClean="0">
                <a:solidFill>
                  <a:prstClr val="black"/>
                </a:solidFill>
                <a:cs typeface="Century Gothic"/>
              </a:rPr>
              <a:t>algorithms extract only things about which they are very certain</a:t>
            </a:r>
          </a:p>
        </p:txBody>
      </p:sp>
      <p:sp>
        <p:nvSpPr>
          <p:cNvPr id="30" name="TextBox 29"/>
          <p:cNvSpPr txBox="1"/>
          <p:nvPr/>
        </p:nvSpPr>
        <p:spPr>
          <a:xfrm>
            <a:off x="0" y="4528282"/>
            <a:ext cx="3676006" cy="1938992"/>
          </a:xfrm>
          <a:prstGeom prst="rect">
            <a:avLst/>
          </a:prstGeom>
          <a:noFill/>
        </p:spPr>
        <p:txBody>
          <a:bodyPr wrap="none" rtlCol="0">
            <a:spAutoFit/>
          </a:bodyPr>
          <a:lstStyle/>
          <a:p>
            <a:r>
              <a:rPr lang="en-US" sz="2400" dirty="0" smtClean="0">
                <a:solidFill>
                  <a:prstClr val="black"/>
                </a:solidFill>
                <a:cs typeface="Century Gothic"/>
              </a:rPr>
              <a:t>Precision:</a:t>
            </a:r>
          </a:p>
          <a:p>
            <a:r>
              <a:rPr lang="en-US" sz="2400" dirty="0" smtClean="0">
                <a:solidFill>
                  <a:prstClr val="black"/>
                </a:solidFill>
                <a:cs typeface="Century Gothic"/>
              </a:rPr>
              <a:t>What proportion of the </a:t>
            </a:r>
          </a:p>
          <a:p>
            <a:r>
              <a:rPr lang="en-US" sz="2400" dirty="0" smtClean="0">
                <a:solidFill>
                  <a:prstClr val="black"/>
                </a:solidFill>
                <a:cs typeface="Century Gothic"/>
              </a:rPr>
              <a:t>output is correct?</a:t>
            </a:r>
          </a:p>
          <a:p>
            <a:endParaRPr lang="en-US" sz="2400" dirty="0" smtClean="0">
              <a:solidFill>
                <a:prstClr val="black"/>
              </a:solidFill>
              <a:cs typeface="Century Gothic"/>
            </a:endParaRPr>
          </a:p>
          <a:p>
            <a:r>
              <a:rPr lang="en-US" sz="2400" dirty="0" smtClean="0">
                <a:solidFill>
                  <a:prstClr val="black"/>
                </a:solidFill>
                <a:cs typeface="Century Gothic"/>
              </a:rPr>
              <a:t>   </a:t>
            </a:r>
            <a:r>
              <a:rPr lang="en-US" sz="2400" dirty="0" smtClean="0">
                <a:solidFill>
                  <a:srgbClr val="008000"/>
                </a:solidFill>
                <a:cs typeface="Century Gothic"/>
              </a:rPr>
              <a:t>GREAT</a:t>
            </a:r>
          </a:p>
        </p:txBody>
      </p:sp>
      <p:sp>
        <p:nvSpPr>
          <p:cNvPr id="31" name="TextBox 30"/>
          <p:cNvSpPr txBox="1"/>
          <p:nvPr/>
        </p:nvSpPr>
        <p:spPr>
          <a:xfrm>
            <a:off x="4956635" y="4528282"/>
            <a:ext cx="4187365" cy="1938992"/>
          </a:xfrm>
          <a:prstGeom prst="rect">
            <a:avLst/>
          </a:prstGeom>
          <a:noFill/>
        </p:spPr>
        <p:txBody>
          <a:bodyPr wrap="none" rtlCol="0">
            <a:spAutoFit/>
          </a:bodyPr>
          <a:lstStyle/>
          <a:p>
            <a:r>
              <a:rPr lang="en-US" sz="2400" dirty="0" smtClean="0">
                <a:solidFill>
                  <a:prstClr val="black"/>
                </a:solidFill>
                <a:cs typeface="Century Gothic"/>
              </a:rPr>
              <a:t>Recall:</a:t>
            </a:r>
          </a:p>
          <a:p>
            <a:r>
              <a:rPr lang="en-US" sz="2400" dirty="0" smtClean="0">
                <a:solidFill>
                  <a:prstClr val="black"/>
                </a:solidFill>
                <a:cs typeface="Century Gothic"/>
              </a:rPr>
              <a:t>What proportion of the </a:t>
            </a:r>
          </a:p>
          <a:p>
            <a:r>
              <a:rPr lang="en-US" sz="2400" dirty="0" smtClean="0">
                <a:solidFill>
                  <a:prstClr val="black"/>
                </a:solidFill>
                <a:cs typeface="Century Gothic"/>
              </a:rPr>
              <a:t>gold standard did we get?</a:t>
            </a:r>
          </a:p>
          <a:p>
            <a:endParaRPr lang="en-US" sz="2400" dirty="0" smtClean="0">
              <a:solidFill>
                <a:prstClr val="black"/>
              </a:solidFill>
              <a:cs typeface="Century Gothic"/>
            </a:endParaRPr>
          </a:p>
          <a:p>
            <a:r>
              <a:rPr lang="en-US" sz="2400" dirty="0" smtClean="0">
                <a:solidFill>
                  <a:prstClr val="black"/>
                </a:solidFill>
                <a:cs typeface="Century Gothic"/>
              </a:rPr>
              <a:t>           </a:t>
            </a:r>
            <a:r>
              <a:rPr lang="en-US" sz="2400" dirty="0" smtClean="0">
                <a:solidFill>
                  <a:srgbClr val="FF0000"/>
                </a:solidFill>
                <a:cs typeface="Century Gothic"/>
              </a:rPr>
              <a:t> BAD</a:t>
            </a:r>
          </a:p>
        </p:txBody>
      </p:sp>
      <p:sp>
        <p:nvSpPr>
          <p:cNvPr id="8" name="TextBox 7"/>
          <p:cNvSpPr txBox="1"/>
          <p:nvPr/>
        </p:nvSpPr>
        <p:spPr>
          <a:xfrm>
            <a:off x="5760153" y="1560045"/>
            <a:ext cx="3220753" cy="461665"/>
          </a:xfrm>
          <a:prstGeom prst="rect">
            <a:avLst/>
          </a:prstGeom>
          <a:noFill/>
        </p:spPr>
        <p:txBody>
          <a:bodyPr wrap="none" rtlCol="0">
            <a:spAutoFit/>
          </a:bodyPr>
          <a:lstStyle/>
          <a:p>
            <a:r>
              <a:rPr lang="en-US" sz="2400" dirty="0" smtClean="0">
                <a:solidFill>
                  <a:prstClr val="black"/>
                </a:solidFill>
                <a:cs typeface="Century Gothic"/>
              </a:rPr>
              <a:t>(very high threshold)</a:t>
            </a:r>
          </a:p>
        </p:txBody>
      </p:sp>
      <p:sp>
        <p:nvSpPr>
          <p:cNvPr id="10" name="TextBox 15"/>
          <p:cNvSpPr txBox="1"/>
          <p:nvPr/>
        </p:nvSpPr>
        <p:spPr>
          <a:xfrm>
            <a:off x="1330446" y="2182406"/>
            <a:ext cx="2781531" cy="830997"/>
          </a:xfrm>
          <a:prstGeom prst="rect">
            <a:avLst/>
          </a:prstGeom>
          <a:noFill/>
        </p:spPr>
        <p:txBody>
          <a:bodyPr wrap="none" rtlCol="0">
            <a:spAutoFit/>
          </a:bodyPr>
          <a:lstStyle/>
          <a:p>
            <a:r>
              <a:rPr lang="en-US" sz="2400" dirty="0" smtClean="0">
                <a:solidFill>
                  <a:prstClr val="black"/>
                </a:solidFill>
                <a:cs typeface="Century Gothic"/>
              </a:rPr>
              <a:t>Algorithm output:</a:t>
            </a:r>
          </a:p>
          <a:p>
            <a:r>
              <a:rPr lang="en-US" sz="2400" dirty="0" smtClean="0">
                <a:solidFill>
                  <a:prstClr val="black"/>
                </a:solidFill>
                <a:cs typeface="Century Gothic"/>
              </a:rPr>
              <a:t>O = {</a:t>
            </a:r>
            <a:r>
              <a:rPr lang="en-US" sz="2400" dirty="0" smtClean="0">
                <a:solidFill>
                  <a:srgbClr val="0000FF"/>
                </a:solidFill>
                <a:cs typeface="Century Gothic"/>
              </a:rPr>
              <a:t>Einstein</a:t>
            </a:r>
            <a:r>
              <a:rPr lang="en-US" sz="2400" dirty="0" smtClean="0">
                <a:solidFill>
                  <a:prstClr val="black"/>
                </a:solidFill>
                <a:cs typeface="Century Gothic"/>
              </a:rPr>
              <a:t>}</a:t>
            </a:r>
          </a:p>
        </p:txBody>
      </p:sp>
      <p:sp>
        <p:nvSpPr>
          <p:cNvPr id="11" name="TextBox 26"/>
          <p:cNvSpPr txBox="1"/>
          <p:nvPr/>
        </p:nvSpPr>
        <p:spPr>
          <a:xfrm>
            <a:off x="1317186" y="3328838"/>
            <a:ext cx="5961888" cy="830997"/>
          </a:xfrm>
          <a:prstGeom prst="rect">
            <a:avLst/>
          </a:prstGeom>
          <a:noFill/>
        </p:spPr>
        <p:txBody>
          <a:bodyPr wrap="none" rtlCol="0">
            <a:spAutoFit/>
          </a:bodyPr>
          <a:lstStyle/>
          <a:p>
            <a:r>
              <a:rPr lang="en-US" sz="2400" dirty="0" smtClean="0">
                <a:solidFill>
                  <a:prstClr val="black"/>
                </a:solidFill>
                <a:cs typeface="Century Gothic"/>
              </a:rPr>
              <a:t>Gold standard:</a:t>
            </a:r>
          </a:p>
          <a:p>
            <a:r>
              <a:rPr lang="en-US" sz="2400" dirty="0" smtClean="0">
                <a:solidFill>
                  <a:prstClr val="black"/>
                </a:solidFill>
                <a:cs typeface="Century Gothic"/>
              </a:rPr>
              <a:t>G = {</a:t>
            </a:r>
            <a:r>
              <a:rPr lang="en-US" sz="2400" dirty="0" smtClean="0">
                <a:solidFill>
                  <a:srgbClr val="0000FF"/>
                </a:solidFill>
                <a:cs typeface="Century Gothic"/>
              </a:rPr>
              <a:t>Einstein, Bohr, Planck, Heisenberg</a:t>
            </a:r>
            <a:r>
              <a:rPr lang="en-US" sz="2400" dirty="0" smtClean="0">
                <a:solidFill>
                  <a:prstClr val="black"/>
                </a:solidFill>
                <a:cs typeface="Century Gothic"/>
              </a:rPr>
              <a:t>}</a:t>
            </a:r>
          </a:p>
        </p:txBody>
      </p:sp>
      <p:sp>
        <p:nvSpPr>
          <p:cNvPr id="12" name="TextBox 11"/>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extLst>
      <p:ext uri="{BB962C8B-B14F-4D97-AF65-F5344CB8AC3E}">
        <p14:creationId xmlns:p14="http://schemas.microsoft.com/office/powerpoint/2010/main" val="360725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3593"/>
          </a:xfrm>
        </p:spPr>
        <p:txBody>
          <a:bodyPr>
            <a:normAutofit/>
          </a:bodyPr>
          <a:lstStyle/>
          <a:p>
            <a:r>
              <a:rPr lang="en-US" dirty="0" smtClean="0"/>
              <a:t>Precision &amp; Recall Exercise </a:t>
            </a:r>
            <a:endParaRPr lang="en-US" dirty="0"/>
          </a:p>
        </p:txBody>
      </p:sp>
      <p:sp>
        <p:nvSpPr>
          <p:cNvPr id="23" name="TextBox 22"/>
          <p:cNvSpPr txBox="1"/>
          <p:nvPr/>
        </p:nvSpPr>
        <p:spPr>
          <a:xfrm>
            <a:off x="6473" y="923593"/>
            <a:ext cx="9052543" cy="830997"/>
          </a:xfrm>
          <a:prstGeom prst="rect">
            <a:avLst/>
          </a:prstGeom>
          <a:noFill/>
        </p:spPr>
        <p:txBody>
          <a:bodyPr wrap="square" rtlCol="0">
            <a:spAutoFit/>
          </a:bodyPr>
          <a:lstStyle/>
          <a:p>
            <a:r>
              <a:rPr lang="en-US" sz="2400" dirty="0" smtClean="0">
                <a:solidFill>
                  <a:srgbClr val="7030A0"/>
                </a:solidFill>
                <a:cs typeface="Century Gothic"/>
              </a:rPr>
              <a:t>What is the algorithm output, the gold standard ,the precision and the recall in the following cases?</a:t>
            </a:r>
          </a:p>
        </p:txBody>
      </p:sp>
      <p:sp>
        <p:nvSpPr>
          <p:cNvPr id="8" name="TextBox 7"/>
          <p:cNvSpPr txBox="1"/>
          <p:nvPr/>
        </p:nvSpPr>
        <p:spPr>
          <a:xfrm>
            <a:off x="0" y="3804253"/>
            <a:ext cx="9143999" cy="2677656"/>
          </a:xfrm>
          <a:prstGeom prst="rect">
            <a:avLst/>
          </a:prstGeom>
          <a:noFill/>
        </p:spPr>
        <p:txBody>
          <a:bodyPr wrap="square" rtlCol="0">
            <a:spAutoFit/>
          </a:bodyPr>
          <a:lstStyle/>
          <a:p>
            <a:pPr marL="457200" indent="-457200">
              <a:buFontTx/>
              <a:buAutoNum type="arabicPeriod" startAt="3"/>
            </a:pPr>
            <a:r>
              <a:rPr lang="en-US" sz="2400" dirty="0" smtClean="0">
                <a:solidFill>
                  <a:srgbClr val="7030A0"/>
                </a:solidFill>
                <a:cs typeface="Century Gothic"/>
              </a:rPr>
              <a:t>On Elvis Radio ™ , 90% of the songs are by Elvis. </a:t>
            </a:r>
          </a:p>
          <a:p>
            <a:pPr marL="457200" indent="-457200"/>
            <a:r>
              <a:rPr lang="en-US" sz="2400" dirty="0" smtClean="0">
                <a:solidFill>
                  <a:srgbClr val="7030A0"/>
                </a:solidFill>
                <a:cs typeface="Century Gothic"/>
              </a:rPr>
              <a:t>	An algorithm learns to detect Elvis songs. </a:t>
            </a:r>
          </a:p>
          <a:p>
            <a:pPr marL="457200" indent="-457200"/>
            <a:r>
              <a:rPr lang="en-US" sz="2400" dirty="0" smtClean="0">
                <a:solidFill>
                  <a:srgbClr val="7030A0"/>
                </a:solidFill>
                <a:cs typeface="Century Gothic"/>
              </a:rPr>
              <a:t>	Out of 100 songs on Elvis Radio, the algorithm says that 20 are by Elvis (and says nothing about the other 80). Out of these 20 songs, 15 were by Elvis and 5 were not.</a:t>
            </a:r>
          </a:p>
          <a:p>
            <a:endParaRPr lang="en-US" sz="2400" dirty="0" smtClean="0">
              <a:solidFill>
                <a:srgbClr val="7030A0"/>
              </a:solidFill>
              <a:cs typeface="Century Gothic"/>
            </a:endParaRPr>
          </a:p>
          <a:p>
            <a:endParaRPr lang="en-US" sz="2400" dirty="0" smtClean="0">
              <a:solidFill>
                <a:srgbClr val="7030A0"/>
              </a:solidFill>
              <a:cs typeface="Century Gothic"/>
            </a:endParaRPr>
          </a:p>
        </p:txBody>
      </p:sp>
      <p:sp>
        <p:nvSpPr>
          <p:cNvPr id="10" name="TextBox 7"/>
          <p:cNvSpPr txBox="1"/>
          <p:nvPr/>
        </p:nvSpPr>
        <p:spPr>
          <a:xfrm>
            <a:off x="0" y="1754590"/>
            <a:ext cx="9143999" cy="830997"/>
          </a:xfrm>
          <a:prstGeom prst="rect">
            <a:avLst/>
          </a:prstGeom>
          <a:noFill/>
        </p:spPr>
        <p:txBody>
          <a:bodyPr wrap="square" rtlCol="0">
            <a:spAutoFit/>
          </a:bodyPr>
          <a:lstStyle/>
          <a:p>
            <a:pPr marL="457200" indent="-457200">
              <a:buFontTx/>
              <a:buAutoNum type="arabicPeriod"/>
            </a:pPr>
            <a:r>
              <a:rPr lang="en-US" sz="2400" dirty="0" smtClean="0">
                <a:solidFill>
                  <a:srgbClr val="7030A0"/>
                </a:solidFill>
                <a:cs typeface="Century Gothic"/>
              </a:rPr>
              <a:t>Nostradamus predicts a trip to the moon </a:t>
            </a:r>
          </a:p>
          <a:p>
            <a:pPr marL="457200" indent="-457200"/>
            <a:r>
              <a:rPr lang="en-US" sz="2400" dirty="0" smtClean="0">
                <a:solidFill>
                  <a:srgbClr val="7030A0"/>
                </a:solidFill>
                <a:cs typeface="Century Gothic"/>
              </a:rPr>
              <a:t>     for every century from the 15</a:t>
            </a:r>
            <a:r>
              <a:rPr lang="en-US" sz="2400" baseline="30000" dirty="0" smtClean="0">
                <a:solidFill>
                  <a:srgbClr val="7030A0"/>
                </a:solidFill>
                <a:cs typeface="Century Gothic"/>
              </a:rPr>
              <a:t>th</a:t>
            </a:r>
            <a:r>
              <a:rPr lang="en-US" sz="2400" dirty="0" smtClean="0">
                <a:solidFill>
                  <a:srgbClr val="7030A0"/>
                </a:solidFill>
                <a:cs typeface="Century Gothic"/>
              </a:rPr>
              <a:t> to the 20</a:t>
            </a:r>
            <a:r>
              <a:rPr lang="en-US" sz="2400" baseline="30000" dirty="0" smtClean="0">
                <a:solidFill>
                  <a:srgbClr val="7030A0"/>
                </a:solidFill>
                <a:cs typeface="Century Gothic"/>
              </a:rPr>
              <a:t>th</a:t>
            </a:r>
            <a:r>
              <a:rPr lang="en-US" sz="2400" dirty="0" smtClean="0">
                <a:solidFill>
                  <a:srgbClr val="7030A0"/>
                </a:solidFill>
                <a:cs typeface="Century Gothic"/>
              </a:rPr>
              <a:t> incl.</a:t>
            </a:r>
          </a:p>
        </p:txBody>
      </p:sp>
      <p:sp>
        <p:nvSpPr>
          <p:cNvPr id="11" name="TextBox 7"/>
          <p:cNvSpPr txBox="1"/>
          <p:nvPr/>
        </p:nvSpPr>
        <p:spPr>
          <a:xfrm>
            <a:off x="-14874" y="2574751"/>
            <a:ext cx="9143999" cy="1200329"/>
          </a:xfrm>
          <a:prstGeom prst="rect">
            <a:avLst/>
          </a:prstGeom>
          <a:noFill/>
        </p:spPr>
        <p:txBody>
          <a:bodyPr wrap="square" rtlCol="0">
            <a:spAutoFit/>
          </a:bodyPr>
          <a:lstStyle/>
          <a:p>
            <a:pPr marL="457200" indent="-457200">
              <a:buFontTx/>
              <a:buAutoNum type="arabicPeriod" startAt="2"/>
            </a:pPr>
            <a:r>
              <a:rPr lang="en-US" sz="2400" dirty="0" smtClean="0">
                <a:solidFill>
                  <a:srgbClr val="7030A0"/>
                </a:solidFill>
                <a:cs typeface="Century Gothic"/>
              </a:rPr>
              <a:t>The weather forecast predicts that the next 3 days will be sunny. It does not say anything about the 2 days that follow. In reality, it is sunny during all 5 days.</a:t>
            </a:r>
          </a:p>
        </p:txBody>
      </p:sp>
      <p:sp>
        <p:nvSpPr>
          <p:cNvPr id="12" name="ZoneTexte 11"/>
          <p:cNvSpPr txBox="1"/>
          <p:nvPr/>
        </p:nvSpPr>
        <p:spPr>
          <a:xfrm>
            <a:off x="2588272" y="5654133"/>
            <a:ext cx="5582093" cy="1015663"/>
          </a:xfrm>
          <a:prstGeom prst="rect">
            <a:avLst/>
          </a:prstGeom>
          <a:noFill/>
        </p:spPr>
        <p:txBody>
          <a:bodyPr wrap="square" rtlCol="0">
            <a:spAutoFit/>
          </a:bodyPr>
          <a:lstStyle/>
          <a:p>
            <a:r>
              <a:rPr lang="en-US" sz="2000" dirty="0" smtClean="0">
                <a:solidFill>
                  <a:srgbClr val="0001FF"/>
                </a:solidFill>
                <a:cs typeface="Century Gothic"/>
              </a:rPr>
              <a:t>output={e1,…,e15,  x1,…,x5}</a:t>
            </a:r>
          </a:p>
          <a:p>
            <a:r>
              <a:rPr lang="en-US" sz="2000" dirty="0" smtClean="0">
                <a:solidFill>
                  <a:srgbClr val="0001FF"/>
                </a:solidFill>
                <a:cs typeface="Century Gothic"/>
              </a:rPr>
              <a:t>gold={e1,…,</a:t>
            </a:r>
            <a:r>
              <a:rPr lang="fr-FR" sz="2000" dirty="0" smtClean="0">
                <a:solidFill>
                  <a:srgbClr val="0001FF"/>
                </a:solidFill>
                <a:cs typeface="Century Gothic"/>
              </a:rPr>
              <a:t>e90}</a:t>
            </a:r>
          </a:p>
          <a:p>
            <a:r>
              <a:rPr lang="en-US" sz="2000" dirty="0" err="1" smtClean="0">
                <a:solidFill>
                  <a:srgbClr val="0001FF"/>
                </a:solidFill>
                <a:cs typeface="Century Gothic"/>
              </a:rPr>
              <a:t>prec</a:t>
            </a:r>
            <a:r>
              <a:rPr lang="en-US" sz="2000" dirty="0" smtClean="0">
                <a:solidFill>
                  <a:srgbClr val="0001FF"/>
                </a:solidFill>
                <a:cs typeface="Century Gothic"/>
              </a:rPr>
              <a:t>=15/20=75 %,    </a:t>
            </a:r>
            <a:r>
              <a:rPr lang="en-US" sz="2000" dirty="0" err="1" smtClean="0">
                <a:solidFill>
                  <a:srgbClr val="0001FF"/>
                </a:solidFill>
                <a:cs typeface="Century Gothic"/>
              </a:rPr>
              <a:t>rec</a:t>
            </a:r>
            <a:r>
              <a:rPr lang="en-US" sz="2000" dirty="0" smtClean="0">
                <a:solidFill>
                  <a:srgbClr val="0001FF"/>
                </a:solidFill>
                <a:cs typeface="Century Gothic"/>
              </a:rPr>
              <a:t>=15/90=16%</a:t>
            </a:r>
          </a:p>
        </p:txBody>
      </p:sp>
      <p:sp>
        <p:nvSpPr>
          <p:cNvPr id="13" name="TextBox 12"/>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extLst>
      <p:ext uri="{BB962C8B-B14F-4D97-AF65-F5344CB8AC3E}">
        <p14:creationId xmlns:p14="http://schemas.microsoft.com/office/powerpoint/2010/main" val="12202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3593"/>
          </a:xfrm>
        </p:spPr>
        <p:txBody>
          <a:bodyPr>
            <a:normAutofit/>
          </a:bodyPr>
          <a:lstStyle/>
          <a:p>
            <a:r>
              <a:rPr lang="en-US" dirty="0" smtClean="0"/>
              <a:t>F1- Measure</a:t>
            </a:r>
            <a:endParaRPr lang="en-US" dirty="0"/>
          </a:p>
        </p:txBody>
      </p:sp>
      <p:sp>
        <p:nvSpPr>
          <p:cNvPr id="23" name="TextBox 22"/>
          <p:cNvSpPr txBox="1"/>
          <p:nvPr/>
        </p:nvSpPr>
        <p:spPr>
          <a:xfrm>
            <a:off x="54992" y="1126879"/>
            <a:ext cx="3185747" cy="461665"/>
          </a:xfrm>
          <a:prstGeom prst="rect">
            <a:avLst/>
          </a:prstGeom>
          <a:noFill/>
        </p:spPr>
        <p:txBody>
          <a:bodyPr wrap="square" rtlCol="0">
            <a:spAutoFit/>
          </a:bodyPr>
          <a:lstStyle/>
          <a:p>
            <a:r>
              <a:rPr lang="en-US" sz="2400" dirty="0" smtClean="0">
                <a:solidFill>
                  <a:prstClr val="black"/>
                </a:solidFill>
                <a:cs typeface="Century Gothic"/>
              </a:rPr>
              <a:t>You can’t get it all...</a:t>
            </a:r>
          </a:p>
        </p:txBody>
      </p:sp>
      <p:cxnSp>
        <p:nvCxnSpPr>
          <p:cNvPr id="9" name="Straight Arrow Connector 8"/>
          <p:cNvCxnSpPr/>
          <p:nvPr/>
        </p:nvCxnSpPr>
        <p:spPr>
          <a:xfrm rot="16200000" flipV="1">
            <a:off x="1081682" y="2705924"/>
            <a:ext cx="1477214" cy="138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827191" y="3451435"/>
            <a:ext cx="3644488"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31192" y="3548071"/>
            <a:ext cx="1527982" cy="461665"/>
          </a:xfrm>
          <a:prstGeom prst="rect">
            <a:avLst/>
          </a:prstGeom>
          <a:noFill/>
        </p:spPr>
        <p:txBody>
          <a:bodyPr wrap="none" rtlCol="0">
            <a:spAutoFit/>
          </a:bodyPr>
          <a:lstStyle/>
          <a:p>
            <a:r>
              <a:rPr lang="en-US" sz="2400" dirty="0" smtClean="0">
                <a:solidFill>
                  <a:prstClr val="black"/>
                </a:solidFill>
                <a:cs typeface="Century Gothic"/>
              </a:rPr>
              <a:t>1   Recall</a:t>
            </a:r>
          </a:p>
        </p:txBody>
      </p:sp>
      <p:sp>
        <p:nvSpPr>
          <p:cNvPr id="14" name="TextBox 13"/>
          <p:cNvSpPr txBox="1"/>
          <p:nvPr/>
        </p:nvSpPr>
        <p:spPr>
          <a:xfrm>
            <a:off x="253983" y="2203727"/>
            <a:ext cx="1559403" cy="830997"/>
          </a:xfrm>
          <a:prstGeom prst="rect">
            <a:avLst/>
          </a:prstGeom>
          <a:noFill/>
        </p:spPr>
        <p:txBody>
          <a:bodyPr wrap="square" rtlCol="0">
            <a:spAutoFit/>
          </a:bodyPr>
          <a:lstStyle/>
          <a:p>
            <a:r>
              <a:rPr lang="en-US" sz="2400" dirty="0" smtClean="0">
                <a:solidFill>
                  <a:prstClr val="black"/>
                </a:solidFill>
                <a:cs typeface="Century Gothic"/>
              </a:rPr>
              <a:t>Precision    1</a:t>
            </a:r>
          </a:p>
        </p:txBody>
      </p:sp>
      <p:cxnSp>
        <p:nvCxnSpPr>
          <p:cNvPr id="17" name="Curved Connector 16"/>
          <p:cNvCxnSpPr/>
          <p:nvPr/>
        </p:nvCxnSpPr>
        <p:spPr>
          <a:xfrm>
            <a:off x="1827192" y="2388393"/>
            <a:ext cx="3354582" cy="1063041"/>
          </a:xfrm>
          <a:prstGeom prst="curvedConnector3">
            <a:avLst>
              <a:gd name="adj1" fmla="val 89095"/>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47726" y="3479044"/>
            <a:ext cx="354584" cy="461665"/>
          </a:xfrm>
          <a:prstGeom prst="rect">
            <a:avLst/>
          </a:prstGeom>
          <a:noFill/>
        </p:spPr>
        <p:txBody>
          <a:bodyPr wrap="none" rtlCol="0">
            <a:spAutoFit/>
          </a:bodyPr>
          <a:lstStyle/>
          <a:p>
            <a:r>
              <a:rPr lang="en-US" sz="2400" dirty="0" smtClean="0">
                <a:solidFill>
                  <a:prstClr val="black"/>
                </a:solidFill>
                <a:cs typeface="Century Gothic"/>
              </a:rPr>
              <a:t>0</a:t>
            </a:r>
          </a:p>
        </p:txBody>
      </p:sp>
      <p:sp>
        <p:nvSpPr>
          <p:cNvPr id="20" name="TextBox 19"/>
          <p:cNvSpPr txBox="1"/>
          <p:nvPr/>
        </p:nvSpPr>
        <p:spPr>
          <a:xfrm>
            <a:off x="419094" y="4519878"/>
            <a:ext cx="7085594" cy="1569660"/>
          </a:xfrm>
          <a:prstGeom prst="rect">
            <a:avLst/>
          </a:prstGeom>
          <a:noFill/>
        </p:spPr>
        <p:txBody>
          <a:bodyPr wrap="none" rtlCol="0">
            <a:spAutoFit/>
          </a:bodyPr>
          <a:lstStyle/>
          <a:p>
            <a:r>
              <a:rPr lang="en-US" sz="2400" dirty="0" smtClean="0">
                <a:solidFill>
                  <a:prstClr val="black"/>
                </a:solidFill>
                <a:cs typeface="Century Gothic"/>
              </a:rPr>
              <a:t>The F1-measure combines precision and recall</a:t>
            </a:r>
          </a:p>
          <a:p>
            <a:r>
              <a:rPr lang="en-US" sz="2400" dirty="0" smtClean="0">
                <a:solidFill>
                  <a:prstClr val="black"/>
                </a:solidFill>
                <a:cs typeface="Century Gothic"/>
              </a:rPr>
              <a:t>as the harmonic mean:</a:t>
            </a:r>
          </a:p>
          <a:p>
            <a:endParaRPr lang="en-US" sz="2400" dirty="0" smtClean="0">
              <a:solidFill>
                <a:prstClr val="black"/>
              </a:solidFill>
              <a:cs typeface="Century Gothic"/>
            </a:endParaRPr>
          </a:p>
          <a:p>
            <a:r>
              <a:rPr lang="en-US" sz="2400" dirty="0" smtClean="0">
                <a:solidFill>
                  <a:prstClr val="black"/>
                </a:solidFill>
                <a:cs typeface="Century Gothic"/>
              </a:rPr>
              <a:t>F1 = 2 * precision * recall / (precision + recall)</a:t>
            </a:r>
          </a:p>
        </p:txBody>
      </p:sp>
      <p:sp>
        <p:nvSpPr>
          <p:cNvPr id="12" name="TextBox 11"/>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extLst>
      <p:ext uri="{BB962C8B-B14F-4D97-AF65-F5344CB8AC3E}">
        <p14:creationId xmlns:p14="http://schemas.microsoft.com/office/powerpoint/2010/main" val="277796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de-DE"/>
              <a:t>F-measure</a:t>
            </a:r>
          </a:p>
        </p:txBody>
      </p:sp>
      <p:sp>
        <p:nvSpPr>
          <p:cNvPr id="78851" name="Text Box 3"/>
          <p:cNvSpPr txBox="1">
            <a:spLocks noChangeArrowheads="1"/>
          </p:cNvSpPr>
          <p:nvPr/>
        </p:nvSpPr>
        <p:spPr bwMode="auto">
          <a:xfrm>
            <a:off x="304800" y="1470336"/>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Precision and Recall stand in opposition to one another.  As precision goes up, recall usually goes down (and vice versa).   </a:t>
            </a:r>
            <a:endParaRPr lang="en-US" altLang="de-DE" sz="2400" dirty="0" smtClean="0">
              <a:solidFill>
                <a:srgbClr val="000000"/>
              </a:solidFill>
            </a:endParaRPr>
          </a:p>
        </p:txBody>
      </p:sp>
      <p:sp>
        <p:nvSpPr>
          <p:cNvPr id="78852" name="Text Box 4"/>
          <p:cNvSpPr txBox="1">
            <a:spLocks noChangeArrowheads="1"/>
          </p:cNvSpPr>
          <p:nvPr/>
        </p:nvSpPr>
        <p:spPr bwMode="auto">
          <a:xfrm>
            <a:off x="2362200" y="3832536"/>
            <a:ext cx="4800600" cy="94297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F-measure = (</a:t>
            </a:r>
            <a:r>
              <a:rPr lang="en-US" altLang="de-DE" sz="2800" u="sng" dirty="0" smtClean="0">
                <a:solidFill>
                  <a:srgbClr val="000000"/>
                </a:solidFill>
              </a:rPr>
              <a:t>ß</a:t>
            </a:r>
            <a:r>
              <a:rPr lang="en-US" altLang="de-DE" sz="3200" u="sng" baseline="30000" dirty="0" smtClean="0">
                <a:solidFill>
                  <a:srgbClr val="000000"/>
                </a:solidFill>
              </a:rPr>
              <a:t>2</a:t>
            </a:r>
            <a:r>
              <a:rPr lang="en-US" altLang="de-DE" sz="2800" u="sng" dirty="0" smtClean="0">
                <a:solidFill>
                  <a:srgbClr val="000000"/>
                </a:solidFill>
              </a:rPr>
              <a:t>+1)</a:t>
            </a:r>
            <a:r>
              <a:rPr lang="en-US" altLang="de-DE" sz="2800" i="1" u="sng" dirty="0" smtClean="0">
                <a:solidFill>
                  <a:srgbClr val="000000"/>
                </a:solidFill>
              </a:rPr>
              <a:t>PR</a:t>
            </a:r>
          </a:p>
          <a:p>
            <a:pPr defTabSz="914400" eaLnBrk="0" fontAlgn="base" hangingPunct="0">
              <a:lnSpc>
                <a:spcPct val="40000"/>
              </a:lnSpc>
              <a:spcBef>
                <a:spcPct val="50000"/>
              </a:spcBef>
              <a:spcAft>
                <a:spcPct val="0"/>
              </a:spcAft>
            </a:pPr>
            <a:r>
              <a:rPr lang="en-US" altLang="de-DE" sz="2800" dirty="0" smtClean="0">
                <a:solidFill>
                  <a:srgbClr val="000000"/>
                </a:solidFill>
              </a:rPr>
              <a:t>		      ß</a:t>
            </a:r>
            <a:r>
              <a:rPr lang="en-US" altLang="de-DE" sz="3200" baseline="30000" dirty="0" smtClean="0">
                <a:solidFill>
                  <a:srgbClr val="000000"/>
                </a:solidFill>
              </a:rPr>
              <a:t>2</a:t>
            </a:r>
            <a:r>
              <a:rPr lang="en-US" altLang="de-DE" sz="2800" dirty="0" smtClean="0">
                <a:solidFill>
                  <a:srgbClr val="000000"/>
                </a:solidFill>
              </a:rPr>
              <a:t> </a:t>
            </a:r>
            <a:r>
              <a:rPr lang="en-US" altLang="de-DE" sz="2800" i="1" dirty="0" smtClean="0">
                <a:solidFill>
                  <a:srgbClr val="000000"/>
                </a:solidFill>
              </a:rPr>
              <a:t>P+R</a:t>
            </a:r>
          </a:p>
        </p:txBody>
      </p:sp>
      <p:sp>
        <p:nvSpPr>
          <p:cNvPr id="78853" name="Text Box 5"/>
          <p:cNvSpPr txBox="1">
            <a:spLocks noChangeArrowheads="1"/>
          </p:cNvSpPr>
          <p:nvPr/>
        </p:nvSpPr>
        <p:spPr bwMode="auto">
          <a:xfrm>
            <a:off x="304800" y="2994336"/>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The F-measure combines the two values. </a:t>
            </a:r>
            <a:endParaRPr lang="en-US" altLang="de-DE" sz="2400" dirty="0" smtClean="0">
              <a:solidFill>
                <a:srgbClr val="000000"/>
              </a:solidFill>
            </a:endParaRPr>
          </a:p>
        </p:txBody>
      </p:sp>
      <p:sp>
        <p:nvSpPr>
          <p:cNvPr id="78854" name="Text Box 6"/>
          <p:cNvSpPr txBox="1">
            <a:spLocks noChangeArrowheads="1"/>
          </p:cNvSpPr>
          <p:nvPr/>
        </p:nvSpPr>
        <p:spPr bwMode="auto">
          <a:xfrm>
            <a:off x="304800" y="5051736"/>
            <a:ext cx="8839200"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lnSpc>
                <a:spcPct val="60000"/>
              </a:lnSpc>
              <a:spcBef>
                <a:spcPct val="50000"/>
              </a:spcBef>
              <a:spcAft>
                <a:spcPct val="0"/>
              </a:spcAft>
              <a:buFontTx/>
              <a:buChar char="•"/>
            </a:pPr>
            <a:r>
              <a:rPr lang="en-US" altLang="de-DE" sz="2800" dirty="0" smtClean="0">
                <a:solidFill>
                  <a:srgbClr val="000000"/>
                </a:solidFill>
              </a:rPr>
              <a:t> When ß = 1, precision and recall are weighted</a:t>
            </a:r>
          </a:p>
          <a:p>
            <a:pPr defTabSz="914400" eaLnBrk="0" fontAlgn="base" hangingPunct="0">
              <a:lnSpc>
                <a:spcPct val="60000"/>
              </a:lnSpc>
              <a:spcBef>
                <a:spcPct val="50000"/>
              </a:spcBef>
              <a:spcAft>
                <a:spcPct val="0"/>
              </a:spcAft>
            </a:pPr>
            <a:r>
              <a:rPr lang="en-US" altLang="de-DE" sz="2800" dirty="0" smtClean="0">
                <a:solidFill>
                  <a:srgbClr val="000000"/>
                </a:solidFill>
              </a:rPr>
              <a:t>equally (same as F1).  </a:t>
            </a:r>
          </a:p>
          <a:p>
            <a:pPr defTabSz="914400" eaLnBrk="0" fontAlgn="base" hangingPunct="0">
              <a:lnSpc>
                <a:spcPct val="60000"/>
              </a:lnSpc>
              <a:spcBef>
                <a:spcPct val="50000"/>
              </a:spcBef>
              <a:spcAft>
                <a:spcPct val="0"/>
              </a:spcAft>
              <a:buFontTx/>
              <a:buChar char="•"/>
            </a:pPr>
            <a:r>
              <a:rPr lang="en-US" altLang="de-DE" sz="2800" dirty="0" smtClean="0">
                <a:solidFill>
                  <a:srgbClr val="000000"/>
                </a:solidFill>
              </a:rPr>
              <a:t> When ß is &gt; 1, precision is favored.</a:t>
            </a:r>
          </a:p>
          <a:p>
            <a:pPr defTabSz="914400" eaLnBrk="0" fontAlgn="base" hangingPunct="0">
              <a:lnSpc>
                <a:spcPct val="60000"/>
              </a:lnSpc>
              <a:spcBef>
                <a:spcPct val="50000"/>
              </a:spcBef>
              <a:spcAft>
                <a:spcPct val="0"/>
              </a:spcAft>
              <a:buFontTx/>
              <a:buChar char="•"/>
            </a:pPr>
            <a:r>
              <a:rPr lang="en-US" altLang="de-DE" sz="2800" dirty="0" smtClean="0">
                <a:solidFill>
                  <a:srgbClr val="000000"/>
                </a:solidFill>
              </a:rPr>
              <a:t> When ß is &lt; 1, recall is favored. </a:t>
            </a:r>
            <a:endParaRPr lang="en-US" altLang="de-DE" sz="2400" dirty="0" smtClean="0">
              <a:solidFill>
                <a:srgbClr val="000000"/>
              </a:solidFill>
            </a:endParaRPr>
          </a:p>
        </p:txBody>
      </p:sp>
      <p:sp>
        <p:nvSpPr>
          <p:cNvPr id="7" name="TextBox 6"/>
          <p:cNvSpPr txBox="1"/>
          <p:nvPr/>
        </p:nvSpPr>
        <p:spPr>
          <a:xfrm>
            <a:off x="6239833" y="6657563"/>
            <a:ext cx="2972289"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modified from Butt/Jurafsky/Martin</a:t>
            </a:r>
          </a:p>
        </p:txBody>
      </p:sp>
    </p:spTree>
    <p:extLst>
      <p:ext uri="{BB962C8B-B14F-4D97-AF65-F5344CB8AC3E}">
        <p14:creationId xmlns:p14="http://schemas.microsoft.com/office/powerpoint/2010/main" val="16428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2" grpId="0" animBg="1" autoUpdateAnimBg="0"/>
      <p:bldP spid="78853" grpId="0" autoUpdateAnimBg="0"/>
      <p:bldP spid="7885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Summary: Precision/Recall</a:t>
            </a:r>
            <a:endParaRPr lang="de-DE" dirty="0"/>
          </a:p>
        </p:txBody>
      </p:sp>
      <p:sp>
        <p:nvSpPr>
          <p:cNvPr id="4" name="Content Placeholder 3"/>
          <p:cNvSpPr>
            <a:spLocks noGrp="1"/>
          </p:cNvSpPr>
          <p:nvPr>
            <p:ph idx="1"/>
          </p:nvPr>
        </p:nvSpPr>
        <p:spPr/>
        <p:txBody>
          <a:bodyPr/>
          <a:lstStyle/>
          <a:p>
            <a:r>
              <a:rPr lang="de-DE" sz="2400" dirty="0" smtClean="0"/>
              <a:t>Precision and recall are very key concepts</a:t>
            </a:r>
          </a:p>
          <a:p>
            <a:pPr lvl="1"/>
            <a:r>
              <a:rPr lang="de-DE" sz="2000" dirty="0" smtClean="0"/>
              <a:t>Definitely know these formulas, they are applicable everywhere (even real life)!</a:t>
            </a:r>
          </a:p>
          <a:p>
            <a:r>
              <a:rPr lang="de-DE" sz="2400" dirty="0" smtClean="0"/>
              <a:t>F-Measure is a nice way to combine them to get a single number</a:t>
            </a:r>
          </a:p>
          <a:p>
            <a:pPr lvl="1"/>
            <a:r>
              <a:rPr lang="de-DE" sz="2000" dirty="0" smtClean="0"/>
              <a:t>People sometimes don't specify Beta when they say F-Measure</a:t>
            </a:r>
          </a:p>
          <a:p>
            <a:pPr lvl="1"/>
            <a:r>
              <a:rPr lang="de-DE" sz="2000" dirty="0" smtClean="0"/>
              <a:t>In this case Beta=1, i.e., they mean F1</a:t>
            </a:r>
          </a:p>
          <a:p>
            <a:r>
              <a:rPr lang="de-DE" sz="2400" dirty="0" smtClean="0"/>
              <a:t>We will return to evaluation in more detail later in this lecture</a:t>
            </a:r>
          </a:p>
          <a:p>
            <a:r>
              <a:rPr lang="de-DE" sz="2400" dirty="0" smtClean="0"/>
              <a:t>Now let's look at rules for (open-class) NER</a:t>
            </a:r>
            <a:endParaRPr lang="de-DE" sz="2800" dirty="0"/>
          </a:p>
        </p:txBody>
      </p:sp>
    </p:spTree>
    <p:extLst>
      <p:ext uri="{BB962C8B-B14F-4D97-AF65-F5344CB8AC3E}">
        <p14:creationId xmlns:p14="http://schemas.microsoft.com/office/powerpoint/2010/main" val="364532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Reading and Seminar</a:t>
            </a:r>
            <a:endParaRPr lang="de-DE" dirty="0"/>
          </a:p>
        </p:txBody>
      </p:sp>
      <p:sp>
        <p:nvSpPr>
          <p:cNvPr id="3" name="Content Placeholder 2"/>
          <p:cNvSpPr>
            <a:spLocks noGrp="1"/>
          </p:cNvSpPr>
          <p:nvPr>
            <p:ph idx="1"/>
          </p:nvPr>
        </p:nvSpPr>
        <p:spPr/>
        <p:txBody>
          <a:bodyPr>
            <a:normAutofit fontScale="85000" lnSpcReduction="20000"/>
          </a:bodyPr>
          <a:lstStyle/>
          <a:p>
            <a:r>
              <a:rPr lang="de-DE" dirty="0" smtClean="0"/>
              <a:t>For next time, skim the chapter in Sarawagi on statistical NER</a:t>
            </a:r>
          </a:p>
          <a:p>
            <a:pPr lvl="1"/>
            <a:r>
              <a:rPr lang="de-DE" dirty="0" smtClean="0"/>
              <a:t>This chapter is too technical</a:t>
            </a:r>
          </a:p>
          <a:p>
            <a:pPr lvl="1"/>
            <a:r>
              <a:rPr lang="de-DE" dirty="0" smtClean="0"/>
              <a:t>You are *not* responsible for learning the mathematical details </a:t>
            </a:r>
          </a:p>
          <a:p>
            <a:pPr lvl="2"/>
            <a:r>
              <a:rPr lang="de-DE" dirty="0" smtClean="0"/>
              <a:t>Some will be covered later, but most not at all in this course</a:t>
            </a:r>
          </a:p>
          <a:p>
            <a:pPr lvl="1"/>
            <a:r>
              <a:rPr lang="de-DE" dirty="0" smtClean="0"/>
              <a:t>Just try to get a basic idea of how the NER problem is formulated as a statistical classification problem</a:t>
            </a:r>
          </a:p>
          <a:p>
            <a:r>
              <a:rPr lang="de-DE" dirty="0" smtClean="0"/>
              <a:t>Seminar (Ubung), tomorrow in "Gobi"</a:t>
            </a:r>
          </a:p>
          <a:p>
            <a:pPr lvl="1"/>
            <a:r>
              <a:rPr lang="de-DE" dirty="0" smtClean="0"/>
              <a:t>Starts at 11:00 c.t. (not 10:00!)</a:t>
            </a:r>
          </a:p>
          <a:p>
            <a:pPr lvl="1"/>
            <a:r>
              <a:rPr lang="de-DE" dirty="0" smtClean="0"/>
              <a:t>Using perl/python and Unix tools for IE</a:t>
            </a:r>
          </a:p>
          <a:p>
            <a:pPr lvl="1"/>
            <a:r>
              <a:rPr lang="de-DE" dirty="0" smtClean="0"/>
              <a:t>Please bring a Linux laptop if you have one!</a:t>
            </a:r>
          </a:p>
          <a:p>
            <a:pPr lvl="1"/>
            <a:endParaRPr lang="de-DE" dirty="0" smtClean="0"/>
          </a:p>
          <a:p>
            <a:endParaRPr lang="de-DE" dirty="0" smtClean="0"/>
          </a:p>
          <a:p>
            <a:endParaRPr lang="de-DE" dirty="0" smtClean="0"/>
          </a:p>
        </p:txBody>
      </p:sp>
    </p:spTree>
    <p:extLst>
      <p:ext uri="{BB962C8B-B14F-4D97-AF65-F5344CB8AC3E}">
        <p14:creationId xmlns:p14="http://schemas.microsoft.com/office/powerpoint/2010/main" val="2911804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784021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596082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682981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175166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672782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435191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089196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554489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Discussion</a:t>
            </a:r>
            <a:endParaRPr lang="de-DE" dirty="0"/>
          </a:p>
        </p:txBody>
      </p:sp>
      <p:sp>
        <p:nvSpPr>
          <p:cNvPr id="3" name="Content Placeholder 2"/>
          <p:cNvSpPr>
            <a:spLocks noGrp="1"/>
          </p:cNvSpPr>
          <p:nvPr>
            <p:ph idx="1"/>
          </p:nvPr>
        </p:nvSpPr>
        <p:spPr/>
        <p:txBody>
          <a:bodyPr>
            <a:normAutofit fontScale="92500" lnSpcReduction="20000"/>
          </a:bodyPr>
          <a:lstStyle/>
          <a:p>
            <a:r>
              <a:rPr lang="de-DE" dirty="0" smtClean="0"/>
              <a:t>Multi-entity rules are typically used when there is a lot of structure</a:t>
            </a:r>
          </a:p>
          <a:p>
            <a:r>
              <a:rPr lang="de-DE" dirty="0" smtClean="0"/>
              <a:t>Single-entity rules are often used when manually writing rules</a:t>
            </a:r>
          </a:p>
          <a:p>
            <a:pPr lvl="1"/>
            <a:r>
              <a:rPr lang="de-DE" dirty="0" smtClean="0"/>
              <a:t>Humans are good at creating general rules from a limited number of examples</a:t>
            </a:r>
          </a:p>
          <a:p>
            <a:r>
              <a:rPr lang="de-DE" dirty="0" smtClean="0"/>
              <a:t>Boundary rules are often used in learning approaches</a:t>
            </a:r>
          </a:p>
          <a:p>
            <a:pPr lvl="1"/>
            <a:r>
              <a:rPr lang="de-DE" dirty="0" smtClean="0"/>
              <a:t>They generalize well from few examples</a:t>
            </a:r>
          </a:p>
          <a:p>
            <a:pPr lvl="2"/>
            <a:r>
              <a:rPr lang="de-DE" dirty="0" smtClean="0"/>
              <a:t>For instance, they can use rules for stime and etime that are learned from different training examples</a:t>
            </a:r>
          </a:p>
          <a:p>
            <a:pPr lvl="2"/>
            <a:r>
              <a:rPr lang="de-DE" dirty="0" smtClean="0"/>
              <a:t>But they may overgeneralize!</a:t>
            </a:r>
          </a:p>
        </p:txBody>
      </p:sp>
      <p:sp>
        <p:nvSpPr>
          <p:cNvPr id="4" name="TextBox 3"/>
          <p:cNvSpPr txBox="1"/>
          <p:nvPr/>
        </p:nvSpPr>
        <p:spPr>
          <a:xfrm>
            <a:off x="6925580" y="6617061"/>
            <a:ext cx="2254143"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modified from Ciravegna</a:t>
            </a:r>
          </a:p>
        </p:txBody>
      </p:sp>
    </p:spTree>
    <p:extLst>
      <p:ext uri="{BB962C8B-B14F-4D97-AF65-F5344CB8AC3E}">
        <p14:creationId xmlns:p14="http://schemas.microsoft.com/office/powerpoint/2010/main" val="2244304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74195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Outline</a:t>
            </a:r>
            <a:endParaRPr lang="de-DE" dirty="0"/>
          </a:p>
        </p:txBody>
      </p:sp>
      <p:sp>
        <p:nvSpPr>
          <p:cNvPr id="3" name="Content Placeholder 2"/>
          <p:cNvSpPr>
            <a:spLocks noGrp="1"/>
          </p:cNvSpPr>
          <p:nvPr>
            <p:ph idx="1"/>
          </p:nvPr>
        </p:nvSpPr>
        <p:spPr/>
        <p:txBody>
          <a:bodyPr/>
          <a:lstStyle/>
          <a:p>
            <a:r>
              <a:rPr lang="de-DE" dirty="0" smtClean="0"/>
              <a:t>Basic evaluation:  Precision/Recall</a:t>
            </a:r>
          </a:p>
          <a:p>
            <a:r>
              <a:rPr lang="de-DE" dirty="0" smtClean="0"/>
              <a:t>Rule-based Named Entity Recognition</a:t>
            </a:r>
          </a:p>
          <a:p>
            <a:r>
              <a:rPr lang="de-DE" dirty="0" smtClean="0"/>
              <a:t>Learning Rules</a:t>
            </a:r>
          </a:p>
          <a:p>
            <a:r>
              <a:rPr lang="de-DE" dirty="0" smtClean="0"/>
              <a:t>Issues in Evaluation</a:t>
            </a:r>
          </a:p>
          <a:p>
            <a:r>
              <a:rPr lang="de-DE" dirty="0" smtClean="0"/>
              <a:t>Annotation for NER</a:t>
            </a:r>
          </a:p>
        </p:txBody>
      </p:sp>
      <p:sp>
        <p:nvSpPr>
          <p:cNvPr id="4" name="Slide Number Placeholder 3"/>
          <p:cNvSpPr>
            <a:spLocks noGrp="1"/>
          </p:cNvSpPr>
          <p:nvPr>
            <p:ph type="sldNum" sz="quarter" idx="12"/>
          </p:nvPr>
        </p:nvSpPr>
        <p:spPr/>
        <p:txBody>
          <a:bodyPr/>
          <a:lstStyle/>
          <a:p>
            <a:fld id="{0FF99FDA-7688-A048-8C34-55AD89F558E4}" type="slidenum">
              <a:rPr lang="en-US" smtClean="0"/>
              <a:pPr/>
              <a:t>3</a:t>
            </a:fld>
            <a:endParaRPr lang="en-US"/>
          </a:p>
        </p:txBody>
      </p:sp>
    </p:spTree>
    <p:extLst>
      <p:ext uri="{BB962C8B-B14F-4D97-AF65-F5344CB8AC3E}">
        <p14:creationId xmlns:p14="http://schemas.microsoft.com/office/powerpoint/2010/main" val="2400784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Rule-based NER</a:t>
            </a:r>
            <a:endParaRPr lang="de-DE" dirty="0"/>
          </a:p>
        </p:txBody>
      </p:sp>
      <p:sp>
        <p:nvSpPr>
          <p:cNvPr id="3" name="Content Placeholder 2"/>
          <p:cNvSpPr>
            <a:spLocks noGrp="1"/>
          </p:cNvSpPr>
          <p:nvPr>
            <p:ph idx="1"/>
          </p:nvPr>
        </p:nvSpPr>
        <p:spPr/>
        <p:txBody>
          <a:bodyPr>
            <a:normAutofit fontScale="77500" lnSpcReduction="20000"/>
          </a:bodyPr>
          <a:lstStyle/>
          <a:p>
            <a:r>
              <a:rPr lang="de-DE" dirty="0" smtClean="0"/>
              <a:t>Through about 2000, handcrafted rule-based NER was better than statistical NER</a:t>
            </a:r>
          </a:p>
          <a:p>
            <a:pPr lvl="1"/>
            <a:r>
              <a:rPr lang="de-DE" dirty="0" smtClean="0"/>
              <a:t>For instance in the Message Understanding Conferences, which featured shared tasks</a:t>
            </a:r>
          </a:p>
          <a:p>
            <a:r>
              <a:rPr lang="de-DE" dirty="0" smtClean="0"/>
              <a:t>Since 2000, statistical approaches have started to dominate the academic literature</a:t>
            </a:r>
          </a:p>
          <a:p>
            <a:r>
              <a:rPr lang="de-DE" dirty="0" smtClean="0"/>
              <a:t>In industry, there is still diversity</a:t>
            </a:r>
          </a:p>
          <a:p>
            <a:pPr lvl="1"/>
            <a:r>
              <a:rPr lang="de-DE" dirty="0" smtClean="0"/>
              <a:t>High </a:t>
            </a:r>
            <a:r>
              <a:rPr lang="de-DE" b="1" dirty="0" smtClean="0"/>
              <a:t>precision</a:t>
            </a:r>
            <a:r>
              <a:rPr lang="de-DE" dirty="0" smtClean="0"/>
              <a:t> -&gt; rule-based</a:t>
            </a:r>
          </a:p>
          <a:p>
            <a:pPr lvl="1"/>
            <a:r>
              <a:rPr lang="de-DE" dirty="0" smtClean="0"/>
              <a:t>High </a:t>
            </a:r>
            <a:r>
              <a:rPr lang="de-DE" b="1" dirty="0" smtClean="0"/>
              <a:t>recall</a:t>
            </a:r>
            <a:r>
              <a:rPr lang="de-DE" dirty="0" smtClean="0"/>
              <a:t> -&gt; statistical</a:t>
            </a:r>
          </a:p>
          <a:p>
            <a:pPr lvl="1"/>
            <a:r>
              <a:rPr lang="de-DE" dirty="0" smtClean="0"/>
              <a:t>Between, many different solutions (including combining both approaches)</a:t>
            </a:r>
          </a:p>
          <a:p>
            <a:pPr lvl="1"/>
            <a:r>
              <a:rPr lang="de-DE" dirty="0" smtClean="0"/>
              <a:t>But it is easier to tune statistical systems to improve precision than to tune rule-based systems to increase recall...</a:t>
            </a:r>
          </a:p>
          <a:p>
            <a:pPr lvl="1"/>
            <a:endParaRPr lang="de-DE" dirty="0" smtClean="0"/>
          </a:p>
          <a:p>
            <a:pPr lvl="1"/>
            <a:endParaRPr lang="de-DE" dirty="0" smtClean="0"/>
          </a:p>
        </p:txBody>
      </p:sp>
    </p:spTree>
    <p:extLst>
      <p:ext uri="{BB962C8B-B14F-4D97-AF65-F5344CB8AC3E}">
        <p14:creationId xmlns:p14="http://schemas.microsoft.com/office/powerpoint/2010/main" val="379236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Learning Rules</a:t>
            </a:r>
            <a:endParaRPr lang="de-DE" dirty="0"/>
          </a:p>
        </p:txBody>
      </p:sp>
      <p:sp>
        <p:nvSpPr>
          <p:cNvPr id="3" name="Content Placeholder 2"/>
          <p:cNvSpPr>
            <a:spLocks noGrp="1"/>
          </p:cNvSpPr>
          <p:nvPr>
            <p:ph idx="1"/>
          </p:nvPr>
        </p:nvSpPr>
        <p:spPr/>
        <p:txBody>
          <a:bodyPr>
            <a:normAutofit fontScale="92500" lnSpcReduction="10000"/>
          </a:bodyPr>
          <a:lstStyle/>
          <a:p>
            <a:r>
              <a:rPr lang="de-DE" dirty="0" smtClean="0"/>
              <a:t>We will now talk about learning rules</a:t>
            </a:r>
          </a:p>
          <a:p>
            <a:pPr lvl="1"/>
            <a:r>
              <a:rPr lang="de-DE" dirty="0" smtClean="0"/>
              <a:t>Still closely following Sarawagi Chapter 2</a:t>
            </a:r>
          </a:p>
          <a:p>
            <a:r>
              <a:rPr lang="de-DE" dirty="0" smtClean="0"/>
              <a:t>The key resource required is a gold standard annotated corpus</a:t>
            </a:r>
          </a:p>
          <a:p>
            <a:pPr lvl="1"/>
            <a:r>
              <a:rPr lang="de-DE" dirty="0" smtClean="0"/>
              <a:t>This is referred to as the "training" corpus</a:t>
            </a:r>
          </a:p>
          <a:p>
            <a:pPr lvl="1"/>
            <a:r>
              <a:rPr lang="de-DE" dirty="0" smtClean="0"/>
              <a:t>The system "learns" through training</a:t>
            </a:r>
          </a:p>
          <a:p>
            <a:pPr lvl="1"/>
            <a:r>
              <a:rPr lang="de-DE" dirty="0" smtClean="0"/>
              <a:t>The goal is to learn rules which may generalize well to new examples which were not seen during training</a:t>
            </a:r>
          </a:p>
          <a:p>
            <a:r>
              <a:rPr lang="de-DE" dirty="0" smtClean="0"/>
              <a:t>We will discuss bottom-up and top-down creation of rules</a:t>
            </a:r>
          </a:p>
          <a:p>
            <a:pPr lvl="1"/>
            <a:endParaRPr lang="de-DE" dirty="0" smtClean="0"/>
          </a:p>
        </p:txBody>
      </p:sp>
    </p:spTree>
    <p:extLst>
      <p:ext uri="{BB962C8B-B14F-4D97-AF65-F5344CB8AC3E}">
        <p14:creationId xmlns:p14="http://schemas.microsoft.com/office/powerpoint/2010/main" val="12321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02218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Overfitting and Overgeneralization</a:t>
            </a:r>
            <a:endParaRPr lang="de-DE" dirty="0"/>
          </a:p>
        </p:txBody>
      </p:sp>
      <p:sp>
        <p:nvSpPr>
          <p:cNvPr id="3" name="Content Placeholder 2"/>
          <p:cNvSpPr>
            <a:spLocks noGrp="1"/>
          </p:cNvSpPr>
          <p:nvPr>
            <p:ph idx="1"/>
          </p:nvPr>
        </p:nvSpPr>
        <p:spPr/>
        <p:txBody>
          <a:bodyPr>
            <a:normAutofit fontScale="85000" lnSpcReduction="20000"/>
          </a:bodyPr>
          <a:lstStyle/>
          <a:p>
            <a:r>
              <a:rPr lang="de-DE" dirty="0" smtClean="0"/>
              <a:t>One key concept here is "</a:t>
            </a:r>
            <a:r>
              <a:rPr lang="de-DE" b="1" dirty="0" smtClean="0"/>
              <a:t>overfitting</a:t>
            </a:r>
            <a:r>
              <a:rPr lang="de-DE" dirty="0" smtClean="0"/>
              <a:t>" examples</a:t>
            </a:r>
          </a:p>
          <a:p>
            <a:pPr lvl="1"/>
            <a:r>
              <a:rPr lang="de-DE" dirty="0" smtClean="0"/>
              <a:t>What is meant here is that we memorize too much from one example</a:t>
            </a:r>
          </a:p>
          <a:p>
            <a:pPr lvl="1"/>
            <a:r>
              <a:rPr lang="de-DE" dirty="0" smtClean="0"/>
              <a:t>For instance, if we have:</a:t>
            </a:r>
          </a:p>
          <a:p>
            <a:pPr lvl="1"/>
            <a:endParaRPr lang="de-DE" dirty="0" smtClean="0"/>
          </a:p>
          <a:p>
            <a:pPr lvl="1"/>
            <a:endParaRPr lang="de-DE" dirty="0"/>
          </a:p>
          <a:p>
            <a:pPr lvl="2"/>
            <a:r>
              <a:rPr lang="de-DE" dirty="0"/>
              <a:t>a</a:t>
            </a:r>
            <a:r>
              <a:rPr lang="de-DE" dirty="0" smtClean="0"/>
              <a:t>nd we memorize that </a:t>
            </a:r>
            <a:r>
              <a:rPr lang="de-DE" b="1" dirty="0" smtClean="0"/>
              <a:t>in this exact context</a:t>
            </a:r>
            <a:r>
              <a:rPr lang="de-DE" dirty="0" smtClean="0"/>
              <a:t> Elvis Presley is a person, we are failing to generalize to other contexts</a:t>
            </a:r>
          </a:p>
          <a:p>
            <a:r>
              <a:rPr lang="de-DE" dirty="0" smtClean="0"/>
              <a:t>We can also "</a:t>
            </a:r>
            <a:r>
              <a:rPr lang="de-DE" b="1" dirty="0" smtClean="0"/>
              <a:t>overgeneralize</a:t>
            </a:r>
            <a:r>
              <a:rPr lang="de-DE" dirty="0" smtClean="0"/>
              <a:t>"</a:t>
            </a:r>
          </a:p>
          <a:p>
            <a:pPr lvl="1"/>
            <a:r>
              <a:rPr lang="de-DE" dirty="0" smtClean="0"/>
              <a:t>An example would be to learn that the first word of a sentence is a first name </a:t>
            </a:r>
          </a:p>
          <a:p>
            <a:pPr lvl="2"/>
            <a:r>
              <a:rPr lang="de-DE" dirty="0" smtClean="0"/>
              <a:t>This is true in this sentence</a:t>
            </a:r>
          </a:p>
          <a:p>
            <a:pPr lvl="2"/>
            <a:r>
              <a:rPr lang="de-DE" dirty="0" smtClean="0"/>
              <a:t>But </a:t>
            </a:r>
            <a:r>
              <a:rPr lang="de-DE" b="1" dirty="0" smtClean="0"/>
              <a:t>this rule will apply to every sentence</a:t>
            </a:r>
            <a:r>
              <a:rPr lang="de-DE" dirty="0" smtClean="0"/>
              <a:t>, and often be wrong</a:t>
            </a:r>
            <a:endParaRPr lang="de-DE" dirty="0"/>
          </a:p>
          <a:p>
            <a:pPr lvl="1"/>
            <a:endParaRPr lang="de-DE" dirty="0"/>
          </a:p>
        </p:txBody>
      </p:sp>
      <p:sp>
        <p:nvSpPr>
          <p:cNvPr id="4" name="TextBox 3"/>
          <p:cNvSpPr txBox="1"/>
          <p:nvPr/>
        </p:nvSpPr>
        <p:spPr>
          <a:xfrm>
            <a:off x="457200" y="3139890"/>
            <a:ext cx="8868978" cy="461665"/>
          </a:xfrm>
          <a:prstGeom prst="rect">
            <a:avLst/>
          </a:prstGeom>
          <a:noFill/>
        </p:spPr>
        <p:txBody>
          <a:bodyPr wrap="square" rtlCol="0">
            <a:spAutoFit/>
          </a:bodyPr>
          <a:lstStyle/>
          <a:p>
            <a:r>
              <a:rPr lang="en-US" sz="2400" dirty="0" smtClean="0">
                <a:solidFill>
                  <a:schemeClr val="accent1"/>
                </a:solidFill>
                <a:latin typeface="Century Gothic"/>
                <a:cs typeface="Century Gothic"/>
              </a:rPr>
              <a:t>Elvis Presley was born in 1935 in East Tupelo, Mississippi.</a:t>
            </a:r>
          </a:p>
        </p:txBody>
      </p:sp>
    </p:spTree>
    <p:extLst>
      <p:ext uri="{BB962C8B-B14F-4D97-AF65-F5344CB8AC3E}">
        <p14:creationId xmlns:p14="http://schemas.microsoft.com/office/powerpoint/2010/main" val="3465182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502441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943107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304485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1587419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749749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056967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23" name="TextBox 22"/>
          <p:cNvSpPr txBox="1"/>
          <p:nvPr/>
        </p:nvSpPr>
        <p:spPr>
          <a:xfrm>
            <a:off x="262293" y="5001093"/>
            <a:ext cx="1211577" cy="646331"/>
          </a:xfrm>
          <a:prstGeom prst="rect">
            <a:avLst/>
          </a:prstGeom>
          <a:solidFill>
            <a:srgbClr val="0000FF"/>
          </a:solidFill>
          <a:ln>
            <a:noFill/>
          </a:ln>
        </p:spPr>
        <p:txBody>
          <a:bodyPr wrap="none" rtlCol="0">
            <a:spAutoFit/>
          </a:bodyPr>
          <a:lstStyle/>
          <a:p>
            <a:r>
              <a:rPr lang="en-US" dirty="0" smtClean="0">
                <a:solidFill>
                  <a:schemeClr val="bg1"/>
                </a:solidFill>
                <a:latin typeface="Century Gothic"/>
                <a:cs typeface="Century Gothic"/>
              </a:rPr>
              <a:t>Source</a:t>
            </a:r>
          </a:p>
          <a:p>
            <a:r>
              <a:rPr lang="en-US" dirty="0" smtClean="0">
                <a:solidFill>
                  <a:schemeClr val="bg1"/>
                </a:solidFill>
                <a:latin typeface="Century Gothic"/>
                <a:cs typeface="Century Gothic"/>
              </a:rPr>
              <a:t>Selection</a:t>
            </a:r>
          </a:p>
        </p:txBody>
      </p:sp>
      <p:sp>
        <p:nvSpPr>
          <p:cNvPr id="24" name="TextBox 23"/>
          <p:cNvSpPr txBox="1"/>
          <p:nvPr/>
        </p:nvSpPr>
        <p:spPr>
          <a:xfrm>
            <a:off x="1960839" y="4714017"/>
            <a:ext cx="1721144" cy="646331"/>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Tokenization&amp;</a:t>
            </a:r>
          </a:p>
          <a:p>
            <a:r>
              <a:rPr lang="en-US" dirty="0" smtClean="0">
                <a:solidFill>
                  <a:schemeClr val="bg1"/>
                </a:solidFill>
                <a:latin typeface="Century Gothic"/>
                <a:cs typeface="Century Gothic"/>
              </a:rPr>
              <a:t>Normalization</a:t>
            </a:r>
          </a:p>
        </p:txBody>
      </p:sp>
      <p:sp>
        <p:nvSpPr>
          <p:cNvPr id="25" name="TextBox 24"/>
          <p:cNvSpPr txBox="1"/>
          <p:nvPr/>
        </p:nvSpPr>
        <p:spPr>
          <a:xfrm>
            <a:off x="3978422" y="3896528"/>
            <a:ext cx="1697901" cy="646331"/>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Named Entity</a:t>
            </a:r>
          </a:p>
          <a:p>
            <a:r>
              <a:rPr lang="en-US" dirty="0" smtClean="0">
                <a:solidFill>
                  <a:schemeClr val="bg1"/>
                </a:solidFill>
                <a:latin typeface="Century Gothic"/>
                <a:cs typeface="Century Gothic"/>
              </a:rPr>
              <a:t>Recognition</a:t>
            </a:r>
          </a:p>
        </p:txBody>
      </p:sp>
      <p:sp>
        <p:nvSpPr>
          <p:cNvPr id="32" name="TextBox 31"/>
          <p:cNvSpPr txBox="1"/>
          <p:nvPr/>
        </p:nvSpPr>
        <p:spPr>
          <a:xfrm>
            <a:off x="6157932" y="3189125"/>
            <a:ext cx="1290249" cy="646331"/>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Instance</a:t>
            </a:r>
          </a:p>
          <a:p>
            <a:r>
              <a:rPr lang="en-US" dirty="0" smtClean="0">
                <a:solidFill>
                  <a:schemeClr val="bg1"/>
                </a:solidFill>
                <a:latin typeface="Century Gothic"/>
                <a:cs typeface="Century Gothic"/>
              </a:rPr>
              <a:t>Extraction</a:t>
            </a:r>
          </a:p>
        </p:txBody>
      </p:sp>
      <p:sp>
        <p:nvSpPr>
          <p:cNvPr id="33" name="TextBox 32"/>
          <p:cNvSpPr txBox="1"/>
          <p:nvPr/>
        </p:nvSpPr>
        <p:spPr>
          <a:xfrm>
            <a:off x="7188390" y="2316270"/>
            <a:ext cx="1290249" cy="646331"/>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Fact</a:t>
            </a:r>
          </a:p>
          <a:p>
            <a:r>
              <a:rPr lang="en-US" dirty="0" smtClean="0">
                <a:solidFill>
                  <a:schemeClr val="bg1"/>
                </a:solidFill>
                <a:latin typeface="Century Gothic"/>
                <a:cs typeface="Century Gothic"/>
              </a:rPr>
              <a:t>Extraction</a:t>
            </a:r>
          </a:p>
        </p:txBody>
      </p:sp>
      <p:sp>
        <p:nvSpPr>
          <p:cNvPr id="37" name="TextBox 36"/>
          <p:cNvSpPr txBox="1"/>
          <p:nvPr/>
        </p:nvSpPr>
        <p:spPr>
          <a:xfrm>
            <a:off x="7354050" y="1118260"/>
            <a:ext cx="1507557" cy="923330"/>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Ontological</a:t>
            </a:r>
          </a:p>
          <a:p>
            <a:r>
              <a:rPr lang="en-US" dirty="0" smtClean="0">
                <a:solidFill>
                  <a:schemeClr val="bg1"/>
                </a:solidFill>
                <a:latin typeface="Century Gothic"/>
                <a:cs typeface="Century Gothic"/>
              </a:rPr>
              <a:t>Information</a:t>
            </a:r>
          </a:p>
          <a:p>
            <a:r>
              <a:rPr lang="en-US" dirty="0" smtClean="0">
                <a:solidFill>
                  <a:schemeClr val="bg1"/>
                </a:solidFill>
                <a:latin typeface="Century Gothic"/>
                <a:cs typeface="Century Gothic"/>
              </a:rPr>
              <a:t>Extraction</a:t>
            </a:r>
          </a:p>
        </p:txBody>
      </p:sp>
      <p:sp>
        <p:nvSpPr>
          <p:cNvPr id="38" name="Folded Corner 37"/>
          <p:cNvSpPr/>
          <p:nvPr/>
        </p:nvSpPr>
        <p:spPr>
          <a:xfrm>
            <a:off x="457201" y="5743187"/>
            <a:ext cx="591969" cy="842150"/>
          </a:xfrm>
          <a:prstGeom prst="foldedCorner">
            <a:avLst>
              <a:gd name="adj" fmla="val 35323"/>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1283678" y="5864971"/>
            <a:ext cx="414496" cy="584776"/>
          </a:xfrm>
          <a:prstGeom prst="rect">
            <a:avLst/>
          </a:prstGeom>
          <a:noFill/>
        </p:spPr>
        <p:txBody>
          <a:bodyPr wrap="none" rtlCol="0">
            <a:spAutoFit/>
          </a:bodyPr>
          <a:lstStyle/>
          <a:p>
            <a:r>
              <a:rPr lang="en-US" sz="3200" b="1" dirty="0" smtClean="0">
                <a:latin typeface="Century Gothic"/>
                <a:cs typeface="Century Gothic"/>
              </a:rPr>
              <a:t>?</a:t>
            </a:r>
          </a:p>
        </p:txBody>
      </p:sp>
      <p:sp>
        <p:nvSpPr>
          <p:cNvPr id="40" name="TextBox 39"/>
          <p:cNvSpPr txBox="1"/>
          <p:nvPr/>
        </p:nvSpPr>
        <p:spPr>
          <a:xfrm>
            <a:off x="2123786" y="5361888"/>
            <a:ext cx="1361370" cy="923330"/>
          </a:xfrm>
          <a:prstGeom prst="rect">
            <a:avLst/>
          </a:prstGeom>
          <a:noFill/>
        </p:spPr>
        <p:txBody>
          <a:bodyPr wrap="none" rtlCol="0">
            <a:spAutoFit/>
          </a:bodyPr>
          <a:lstStyle/>
          <a:p>
            <a:r>
              <a:rPr lang="en-US" dirty="0" smtClean="0">
                <a:latin typeface="Century Gothic"/>
                <a:cs typeface="Century Gothic"/>
              </a:rPr>
              <a:t>05/01/67</a:t>
            </a:r>
          </a:p>
          <a:p>
            <a:r>
              <a:rPr lang="en-US" dirty="0" err="1" smtClean="0">
                <a:solidFill>
                  <a:srgbClr val="FF0000"/>
                </a:solidFill>
                <a:latin typeface="Century Gothic"/>
                <a:cs typeface="Century Gothic"/>
                <a:sym typeface="Wingdings"/>
              </a:rPr>
              <a:t></a:t>
            </a:r>
            <a:r>
              <a:rPr lang="en-US" dirty="0" smtClean="0">
                <a:latin typeface="Century Gothic"/>
                <a:cs typeface="Century Gothic"/>
                <a:sym typeface="Wingdings"/>
              </a:rPr>
              <a:t> </a:t>
            </a:r>
          </a:p>
          <a:p>
            <a:r>
              <a:rPr lang="en-US" dirty="0" smtClean="0">
                <a:latin typeface="Century Gothic"/>
                <a:cs typeface="Century Gothic"/>
                <a:sym typeface="Wingdings"/>
              </a:rPr>
              <a:t>1967-05-01</a:t>
            </a:r>
            <a:endParaRPr lang="en-US" dirty="0" smtClean="0">
              <a:latin typeface="Century Gothic"/>
              <a:cs typeface="Century Gothic"/>
            </a:endParaRPr>
          </a:p>
        </p:txBody>
      </p:sp>
      <p:cxnSp>
        <p:nvCxnSpPr>
          <p:cNvPr id="42" name="Straight Connector 41"/>
          <p:cNvCxnSpPr>
            <a:stCxn id="23" idx="3"/>
            <a:endCxn id="24" idx="1"/>
          </p:cNvCxnSpPr>
          <p:nvPr/>
        </p:nvCxnSpPr>
        <p:spPr>
          <a:xfrm flipV="1">
            <a:off x="1473870" y="5037183"/>
            <a:ext cx="486969" cy="2870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24" idx="0"/>
            <a:endCxn id="25" idx="1"/>
          </p:cNvCxnSpPr>
          <p:nvPr/>
        </p:nvCxnSpPr>
        <p:spPr>
          <a:xfrm rot="5400000" flipH="1" flipV="1">
            <a:off x="3152755" y="3888351"/>
            <a:ext cx="494323" cy="1157011"/>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25" idx="0"/>
            <a:endCxn id="32" idx="1"/>
          </p:cNvCxnSpPr>
          <p:nvPr/>
        </p:nvCxnSpPr>
        <p:spPr>
          <a:xfrm rot="5400000" flipH="1" flipV="1">
            <a:off x="5300534" y="3039131"/>
            <a:ext cx="384237" cy="1330559"/>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32" idx="0"/>
            <a:endCxn id="33" idx="1"/>
          </p:cNvCxnSpPr>
          <p:nvPr/>
        </p:nvCxnSpPr>
        <p:spPr>
          <a:xfrm rot="5400000" flipH="1" flipV="1">
            <a:off x="6720879" y="2721615"/>
            <a:ext cx="549689" cy="385333"/>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0"/>
            <a:endCxn id="37" idx="2"/>
          </p:cNvCxnSpPr>
          <p:nvPr/>
        </p:nvCxnSpPr>
        <p:spPr>
          <a:xfrm rot="5400000" flipH="1" flipV="1">
            <a:off x="7833332" y="2041773"/>
            <a:ext cx="274680" cy="274314"/>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7542170" y="289923"/>
            <a:ext cx="1586454" cy="369332"/>
          </a:xfrm>
          <a:prstGeom prst="rect">
            <a:avLst/>
          </a:prstGeom>
          <a:solidFill>
            <a:srgbClr val="0000FF"/>
          </a:solidFill>
        </p:spPr>
        <p:txBody>
          <a:bodyPr wrap="none" rtlCol="0">
            <a:spAutoFit/>
          </a:bodyPr>
          <a:lstStyle/>
          <a:p>
            <a:r>
              <a:rPr lang="en-US" dirty="0" smtClean="0">
                <a:solidFill>
                  <a:schemeClr val="bg1"/>
                </a:solidFill>
                <a:latin typeface="Century Gothic"/>
                <a:cs typeface="Century Gothic"/>
              </a:rPr>
              <a:t>and beyond</a:t>
            </a:r>
          </a:p>
        </p:txBody>
      </p:sp>
      <p:cxnSp>
        <p:nvCxnSpPr>
          <p:cNvPr id="59" name="Straight Connector 58"/>
          <p:cNvCxnSpPr>
            <a:stCxn id="37" idx="0"/>
            <a:endCxn id="58" idx="2"/>
          </p:cNvCxnSpPr>
          <p:nvPr/>
        </p:nvCxnSpPr>
        <p:spPr>
          <a:xfrm rot="5400000" flipH="1" flipV="1">
            <a:off x="7992111" y="774974"/>
            <a:ext cx="459005" cy="227568"/>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71" name="Folded Corner 70"/>
          <p:cNvSpPr/>
          <p:nvPr/>
        </p:nvSpPr>
        <p:spPr>
          <a:xfrm>
            <a:off x="3978422" y="4749949"/>
            <a:ext cx="1874842" cy="819029"/>
          </a:xfrm>
          <a:prstGeom prst="foldedCorner">
            <a:avLst>
              <a:gd name="adj" fmla="val 35323"/>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Century Gothic"/>
                <a:cs typeface="Century Gothic"/>
              </a:rPr>
              <a:t>...married </a:t>
            </a:r>
            <a:r>
              <a:rPr lang="en-US" u="sng" dirty="0" smtClean="0">
                <a:solidFill>
                  <a:schemeClr val="tx1"/>
                </a:solidFill>
                <a:latin typeface="Century Gothic"/>
                <a:cs typeface="Century Gothic"/>
              </a:rPr>
              <a:t>Elvis </a:t>
            </a:r>
          </a:p>
          <a:p>
            <a:r>
              <a:rPr lang="en-US" dirty="0" smtClean="0">
                <a:solidFill>
                  <a:schemeClr val="tx1"/>
                </a:solidFill>
                <a:latin typeface="Century Gothic"/>
                <a:cs typeface="Century Gothic"/>
              </a:rPr>
              <a:t>on 1967-05-01</a:t>
            </a:r>
            <a:endParaRPr lang="en-US" dirty="0">
              <a:solidFill>
                <a:schemeClr val="tx1"/>
              </a:solidFill>
              <a:latin typeface="Century Gothic"/>
              <a:cs typeface="Century Gothic"/>
            </a:endParaRPr>
          </a:p>
        </p:txBody>
      </p:sp>
      <p:graphicFrame>
        <p:nvGraphicFramePr>
          <p:cNvPr id="74" name="Table 73"/>
          <p:cNvGraphicFramePr>
            <a:graphicFrameLocks noGrp="1"/>
          </p:cNvGraphicFramePr>
          <p:nvPr/>
        </p:nvGraphicFramePr>
        <p:xfrm>
          <a:off x="6210762" y="4078178"/>
          <a:ext cx="2857917" cy="949960"/>
        </p:xfrm>
        <a:graphic>
          <a:graphicData uri="http://schemas.openxmlformats.org/drawingml/2006/table">
            <a:tbl>
              <a:tblPr firstRow="1" bandRow="1">
                <a:tableStyleId>{69CF1AB2-1976-4502-BF36-3FF5EA218861}</a:tableStyleId>
              </a:tblPr>
              <a:tblGrid>
                <a:gridCol w="1616293"/>
                <a:gridCol w="1241624"/>
              </a:tblGrid>
              <a:tr h="370840">
                <a:tc>
                  <a:txBody>
                    <a:bodyPr/>
                    <a:lstStyle/>
                    <a:p>
                      <a:r>
                        <a:rPr lang="en-US" sz="1600" b="0" dirty="0" smtClean="0">
                          <a:latin typeface="Century Gothic"/>
                          <a:cs typeface="Century Gothic"/>
                        </a:rPr>
                        <a:t>Elvis Presley</a:t>
                      </a:r>
                      <a:endParaRPr lang="en-US" sz="1600" b="0" dirty="0">
                        <a:latin typeface="Century Gothic"/>
                        <a:cs typeface="Century Gothic"/>
                      </a:endParaRPr>
                    </a:p>
                  </a:txBody>
                  <a:tcPr/>
                </a:tc>
                <a:tc>
                  <a:txBody>
                    <a:bodyPr/>
                    <a:lstStyle/>
                    <a:p>
                      <a:r>
                        <a:rPr lang="en-US" sz="1600" b="0" dirty="0" smtClean="0">
                          <a:latin typeface="Century Gothic"/>
                          <a:cs typeface="Century Gothic"/>
                        </a:rPr>
                        <a:t>singer</a:t>
                      </a:r>
                      <a:endParaRPr lang="en-US" sz="1600" b="0" dirty="0">
                        <a:latin typeface="Century Gothic"/>
                        <a:cs typeface="Century Gothic"/>
                      </a:endParaRPr>
                    </a:p>
                  </a:txBody>
                  <a:tcPr/>
                </a:tc>
              </a:tr>
              <a:tr h="370840">
                <a:tc>
                  <a:txBody>
                    <a:bodyPr/>
                    <a:lstStyle/>
                    <a:p>
                      <a:r>
                        <a:rPr lang="en-US" sz="1600" b="0" dirty="0" smtClean="0">
                          <a:latin typeface="Century Gothic"/>
                          <a:cs typeface="Century Gothic"/>
                        </a:rPr>
                        <a:t>Angela</a:t>
                      </a:r>
                      <a:r>
                        <a:rPr lang="en-US" sz="1600" b="0" baseline="0" dirty="0" smtClean="0">
                          <a:latin typeface="Century Gothic"/>
                          <a:cs typeface="Century Gothic"/>
                        </a:rPr>
                        <a:t> Merkel</a:t>
                      </a:r>
                      <a:endParaRPr lang="en-US" sz="1600" b="0" dirty="0">
                        <a:latin typeface="Century Gothic"/>
                        <a:cs typeface="Century Gothic"/>
                      </a:endParaRPr>
                    </a:p>
                  </a:txBody>
                  <a:tcPr/>
                </a:tc>
                <a:tc>
                  <a:txBody>
                    <a:bodyPr/>
                    <a:lstStyle/>
                    <a:p>
                      <a:r>
                        <a:rPr lang="en-US" sz="1600" b="0" dirty="0" smtClean="0">
                          <a:latin typeface="Century Gothic"/>
                          <a:cs typeface="Century Gothic"/>
                        </a:rPr>
                        <a:t>politician</a:t>
                      </a:r>
                      <a:endParaRPr lang="en-US" sz="1600" b="0" dirty="0">
                        <a:latin typeface="Century Gothic"/>
                        <a:cs typeface="Century Gothic"/>
                      </a:endParaRPr>
                    </a:p>
                  </a:txBody>
                  <a:tcPr/>
                </a:tc>
              </a:tr>
            </a:tbl>
          </a:graphicData>
        </a:graphic>
      </p:graphicFrame>
      <p:sp>
        <p:nvSpPr>
          <p:cNvPr id="22" name="TextBox 21"/>
          <p:cNvSpPr txBox="1"/>
          <p:nvPr/>
        </p:nvSpPr>
        <p:spPr>
          <a:xfrm>
            <a:off x="800682" y="4431642"/>
            <a:ext cx="428322"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latin typeface="Century Gothic"/>
              <a:cs typeface="Century Gothic"/>
            </a:endParaRPr>
          </a:p>
        </p:txBody>
      </p:sp>
      <p:sp>
        <p:nvSpPr>
          <p:cNvPr id="26" name="TextBox 25"/>
          <p:cNvSpPr txBox="1"/>
          <p:nvPr/>
        </p:nvSpPr>
        <p:spPr>
          <a:xfrm>
            <a:off x="2393089" y="4122377"/>
            <a:ext cx="428322" cy="461665"/>
          </a:xfrm>
          <a:prstGeom prst="rect">
            <a:avLst/>
          </a:prstGeom>
          <a:noFill/>
        </p:spPr>
        <p:txBody>
          <a:bodyPr wrap="none" rtlCol="0">
            <a:spAutoFit/>
          </a:bodyPr>
          <a:lstStyle/>
          <a:p>
            <a:r>
              <a:rPr lang="en-US" sz="2400" b="1" dirty="0" smtClean="0">
                <a:solidFill>
                  <a:srgbClr val="008000"/>
                </a:solidFill>
                <a:latin typeface="Zapf Dingbats"/>
                <a:ea typeface="Zapf Dingbats"/>
                <a:cs typeface="Zapf Dingbats"/>
              </a:rPr>
              <a:t>✓</a:t>
            </a:r>
            <a:endParaRPr lang="en-US" sz="2400" b="1" dirty="0" smtClean="0">
              <a:solidFill>
                <a:srgbClr val="008000"/>
              </a:solidFill>
              <a:latin typeface="Century Gothic"/>
              <a:cs typeface="Century Gothic"/>
            </a:endParaRPr>
          </a:p>
        </p:txBody>
      </p:sp>
      <p:sp>
        <p:nvSpPr>
          <p:cNvPr id="27" name="Slide Number Placeholder 26"/>
          <p:cNvSpPr>
            <a:spLocks noGrp="1"/>
          </p:cNvSpPr>
          <p:nvPr>
            <p:ph type="sldNum" sz="quarter" idx="12"/>
          </p:nvPr>
        </p:nvSpPr>
        <p:spPr/>
        <p:txBody>
          <a:bodyPr/>
          <a:lstStyle/>
          <a:p>
            <a:fld id="{0FF99FDA-7688-A048-8C34-55AD89F558E4}" type="slidenum">
              <a:rPr lang="en-US" smtClean="0"/>
              <a:pPr/>
              <a:t>4</a:t>
            </a:fld>
            <a:endParaRPr lang="en-US"/>
          </a:p>
        </p:txBody>
      </p:sp>
      <p:sp>
        <p:nvSpPr>
          <p:cNvPr id="28" name="TextBox 74"/>
          <p:cNvSpPr txBox="1"/>
          <p:nvPr/>
        </p:nvSpPr>
        <p:spPr>
          <a:xfrm>
            <a:off x="-37338" y="849162"/>
            <a:ext cx="8049470" cy="1200329"/>
          </a:xfrm>
          <a:prstGeom prst="rect">
            <a:avLst/>
          </a:prstGeom>
          <a:noFill/>
        </p:spPr>
        <p:txBody>
          <a:bodyPr wrap="square" rtlCol="0">
            <a:spAutoFit/>
          </a:bodyPr>
          <a:lstStyle/>
          <a:p>
            <a:r>
              <a:rPr lang="en-US" sz="2400" b="1" dirty="0" smtClean="0">
                <a:latin typeface="Century Gothic"/>
                <a:cs typeface="Century Gothic"/>
              </a:rPr>
              <a:t>Information Extraction</a:t>
            </a:r>
            <a:r>
              <a:rPr lang="en-US" sz="2400" dirty="0" smtClean="0">
                <a:latin typeface="Century Gothic"/>
                <a:cs typeface="Century Gothic"/>
              </a:rPr>
              <a:t> (IE) is the process </a:t>
            </a:r>
          </a:p>
          <a:p>
            <a:r>
              <a:rPr lang="en-US" sz="2400" dirty="0" smtClean="0">
                <a:latin typeface="Century Gothic"/>
                <a:cs typeface="Century Gothic"/>
              </a:rPr>
              <a:t>of extracting structured information </a:t>
            </a:r>
          </a:p>
          <a:p>
            <a:r>
              <a:rPr lang="en-US" sz="2400" dirty="0" smtClean="0">
                <a:latin typeface="Century Gothic"/>
                <a:cs typeface="Century Gothic"/>
              </a:rPr>
              <a:t>from unstructured machine-readable documents </a:t>
            </a:r>
          </a:p>
        </p:txBody>
      </p:sp>
      <p:sp>
        <p:nvSpPr>
          <p:cNvPr id="29" name="TextBox 28"/>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458733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655762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0788749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097374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4" name="TextBox 3"/>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26429144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3" name="TextBox 2"/>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927812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3" name="TextBox 2"/>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4086196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3" name="TextBox 2"/>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1875646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3" name="TextBox 2"/>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2424144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
        <p:nvSpPr>
          <p:cNvPr id="3" name="TextBox 2"/>
          <p:cNvSpPr txBox="1"/>
          <p:nvPr/>
        </p:nvSpPr>
        <p:spPr>
          <a:xfrm>
            <a:off x="7595288" y="6629940"/>
            <a:ext cx="1604927"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Ciravegna</a:t>
            </a:r>
          </a:p>
        </p:txBody>
      </p:sp>
    </p:spTree>
    <p:extLst>
      <p:ext uri="{BB962C8B-B14F-4D97-AF65-F5344CB8AC3E}">
        <p14:creationId xmlns:p14="http://schemas.microsoft.com/office/powerpoint/2010/main" val="3828076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Relation Extraction: Disease Outbreaks</a:t>
            </a:r>
            <a:endParaRPr lang="el-GR" dirty="0"/>
          </a:p>
        </p:txBody>
      </p:sp>
      <p:sp>
        <p:nvSpPr>
          <p:cNvPr id="93188" name="AutoShape 4"/>
          <p:cNvSpPr>
            <a:spLocks noChangeArrowheads="1"/>
          </p:cNvSpPr>
          <p:nvPr/>
        </p:nvSpPr>
        <p:spPr bwMode="auto">
          <a:xfrm>
            <a:off x="381026" y="2311401"/>
            <a:ext cx="6248399" cy="1692275"/>
          </a:xfrm>
          <a:prstGeom prst="flowChartDocument">
            <a:avLst/>
          </a:prstGeom>
          <a:solidFill>
            <a:schemeClr val="accent1">
              <a:alpha val="50195"/>
            </a:schemeClr>
          </a:solidFill>
          <a:ln w="12700">
            <a:solidFill>
              <a:schemeClr val="tx1"/>
            </a:solidFill>
            <a:miter lim="800000"/>
            <a:headEnd type="none" w="sm" len="sm"/>
            <a:tailEnd type="none" w="sm" len="sm"/>
          </a:ln>
        </p:spPr>
        <p:txBody>
          <a:bodyPr wrap="none" anchor="ctr"/>
          <a:lstStyle/>
          <a:p>
            <a:pPr marL="342900" indent="-342900" defTabSz="914400" fontAlgn="base">
              <a:lnSpc>
                <a:spcPct val="90000"/>
              </a:lnSpc>
              <a:spcBef>
                <a:spcPct val="20000"/>
              </a:spcBef>
              <a:spcAft>
                <a:spcPct val="0"/>
              </a:spcAft>
              <a:buClr>
                <a:prstClr val="black"/>
              </a:buClr>
              <a:buSzPct val="75000"/>
              <a:buFont typeface="Wingdings" charset="0"/>
              <a:buNone/>
            </a:pPr>
            <a:r>
              <a:rPr lang="en-US" sz="2000" dirty="0">
                <a:solidFill>
                  <a:prstClr val="black"/>
                </a:solidFill>
                <a:ea typeface="ＭＳ Ｐゴシック" charset="0"/>
                <a:cs typeface="Arial" charset="0"/>
              </a:rPr>
              <a:t>May 19 1995, Atlanta -- The Centers for Disease Control </a:t>
            </a:r>
            <a:br>
              <a:rPr lang="en-US" sz="2000" dirty="0">
                <a:solidFill>
                  <a:prstClr val="black"/>
                </a:solidFill>
                <a:ea typeface="ＭＳ Ｐゴシック" charset="0"/>
                <a:cs typeface="Arial" charset="0"/>
              </a:rPr>
            </a:br>
            <a:r>
              <a:rPr lang="en-US" sz="2000" dirty="0">
                <a:solidFill>
                  <a:prstClr val="black"/>
                </a:solidFill>
                <a:ea typeface="ＭＳ Ｐゴシック" charset="0"/>
                <a:cs typeface="Arial" charset="0"/>
              </a:rPr>
              <a:t>and Prevention, which is in the front line of the world's </a:t>
            </a:r>
            <a:br>
              <a:rPr lang="en-US" sz="2000" dirty="0">
                <a:solidFill>
                  <a:prstClr val="black"/>
                </a:solidFill>
                <a:ea typeface="ＭＳ Ｐゴシック" charset="0"/>
                <a:cs typeface="Arial" charset="0"/>
              </a:rPr>
            </a:br>
            <a:r>
              <a:rPr lang="en-US" sz="2000" dirty="0">
                <a:solidFill>
                  <a:prstClr val="black"/>
                </a:solidFill>
                <a:ea typeface="ＭＳ Ｐゴシック" charset="0"/>
                <a:cs typeface="Arial" charset="0"/>
              </a:rPr>
              <a:t>response to the deadly Ebola epidemic in Zaire , </a:t>
            </a:r>
            <a:br>
              <a:rPr lang="en-US" sz="2000" dirty="0">
                <a:solidFill>
                  <a:prstClr val="black"/>
                </a:solidFill>
                <a:ea typeface="ＭＳ Ｐゴシック" charset="0"/>
                <a:cs typeface="Arial" charset="0"/>
              </a:rPr>
            </a:br>
            <a:r>
              <a:rPr lang="en-US" sz="2000" dirty="0">
                <a:solidFill>
                  <a:prstClr val="black"/>
                </a:solidFill>
                <a:ea typeface="ＭＳ Ｐゴシック" charset="0"/>
                <a:cs typeface="Arial" charset="0"/>
              </a:rPr>
              <a:t>is finding itself hard pressed to cope with the crisis… </a:t>
            </a:r>
          </a:p>
        </p:txBody>
      </p:sp>
      <p:graphicFrame>
        <p:nvGraphicFramePr>
          <p:cNvPr id="1437701" name="Group 5"/>
          <p:cNvGraphicFramePr>
            <a:graphicFrameLocks noGrp="1"/>
          </p:cNvGraphicFramePr>
          <p:nvPr/>
        </p:nvGraphicFramePr>
        <p:xfrm>
          <a:off x="4418013" y="4159249"/>
          <a:ext cx="4608512" cy="1844539"/>
        </p:xfrm>
        <a:graphic>
          <a:graphicData uri="http://schemas.openxmlformats.org/drawingml/2006/table">
            <a:tbl>
              <a:tblPr/>
              <a:tblGrid>
                <a:gridCol w="1373187"/>
                <a:gridCol w="2044700"/>
                <a:gridCol w="1190625"/>
              </a:tblGrid>
              <a:tr h="35558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charset="0"/>
                        </a:rPr>
                        <a:t>Date</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195"/>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charset="0"/>
                        </a:rPr>
                        <a:t>Disease Name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195"/>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charset="0"/>
                        </a:rPr>
                        <a:t>Location</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195"/>
                      </a:schemeClr>
                    </a:solidFill>
                  </a:tcPr>
                </a:tc>
              </a:tr>
              <a:tr h="35558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Jan. 1995</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Malaria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Ethiopia</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0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July 1995</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Mad Cow Disease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U.K.</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58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Feb. 1995</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Pneumonia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rPr>
                        <a:t>U.S.</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8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0" u="none" strike="noStrike" cap="none" normalizeH="0" baseline="0">
                          <a:ln>
                            <a:noFill/>
                          </a:ln>
                          <a:solidFill>
                            <a:schemeClr val="hlink"/>
                          </a:solidFill>
                          <a:effectLst/>
                          <a:latin typeface="Arial" charset="0"/>
                        </a:rPr>
                        <a:t>May 1995</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0" u="none" strike="noStrike" cap="none" normalizeH="0" baseline="0">
                          <a:ln>
                            <a:noFill/>
                          </a:ln>
                          <a:solidFill>
                            <a:schemeClr val="hlink"/>
                          </a:solidFill>
                          <a:effectLst/>
                          <a:latin typeface="Arial" charset="0"/>
                        </a:rPr>
                        <a:t>Ebola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700" b="1" i="0" u="none" strike="noStrike" cap="none" normalizeH="0" baseline="0" dirty="0">
                          <a:ln>
                            <a:noFill/>
                          </a:ln>
                          <a:solidFill>
                            <a:schemeClr val="hlink"/>
                          </a:solidFill>
                          <a:effectLst/>
                          <a:latin typeface="Arial" charset="0"/>
                        </a:rPr>
                        <a:t>Zaire</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727" name="Rectangle 31"/>
          <p:cNvSpPr>
            <a:spLocks noChangeArrowheads="1"/>
          </p:cNvSpPr>
          <p:nvPr/>
        </p:nvSpPr>
        <p:spPr bwMode="auto">
          <a:xfrm>
            <a:off x="547688" y="4997705"/>
            <a:ext cx="2957512" cy="109855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28" name="Rectangle 32"/>
          <p:cNvSpPr>
            <a:spLocks noChangeArrowheads="1"/>
          </p:cNvSpPr>
          <p:nvPr/>
        </p:nvSpPr>
        <p:spPr bwMode="auto">
          <a:xfrm>
            <a:off x="393879" y="2414432"/>
            <a:ext cx="1524000" cy="304800"/>
          </a:xfrm>
          <a:prstGeom prst="rect">
            <a:avLst/>
          </a:prstGeom>
          <a:noFill/>
          <a:ln w="254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29" name="Rectangle 33"/>
          <p:cNvSpPr>
            <a:spLocks noChangeArrowheads="1"/>
          </p:cNvSpPr>
          <p:nvPr/>
        </p:nvSpPr>
        <p:spPr bwMode="auto">
          <a:xfrm>
            <a:off x="3213279" y="2983963"/>
            <a:ext cx="609600" cy="304800"/>
          </a:xfrm>
          <a:prstGeom prst="rect">
            <a:avLst/>
          </a:prstGeom>
          <a:noFill/>
          <a:ln w="254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30" name="Rectangle 34"/>
          <p:cNvSpPr>
            <a:spLocks noChangeArrowheads="1"/>
          </p:cNvSpPr>
          <p:nvPr/>
        </p:nvSpPr>
        <p:spPr bwMode="auto">
          <a:xfrm>
            <a:off x="5079642" y="2983963"/>
            <a:ext cx="533400" cy="304800"/>
          </a:xfrm>
          <a:prstGeom prst="rect">
            <a:avLst/>
          </a:prstGeom>
          <a:noFill/>
          <a:ln w="254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31" name="Text Box 35"/>
          <p:cNvSpPr txBox="1">
            <a:spLocks noChangeArrowheads="1"/>
          </p:cNvSpPr>
          <p:nvPr/>
        </p:nvSpPr>
        <p:spPr bwMode="auto">
          <a:xfrm>
            <a:off x="395288" y="5105655"/>
            <a:ext cx="303371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defTabSz="914400" fontAlgn="base">
              <a:lnSpc>
                <a:spcPct val="90000"/>
              </a:lnSpc>
              <a:spcBef>
                <a:spcPct val="50000"/>
              </a:spcBef>
              <a:spcAft>
                <a:spcPct val="0"/>
              </a:spcAft>
              <a:buClr>
                <a:prstClr val="black"/>
              </a:buClr>
              <a:buSzPct val="75000"/>
              <a:buFont typeface="Wingdings" charset="0"/>
              <a:buNone/>
            </a:pPr>
            <a:r>
              <a:rPr lang="en-US" sz="1800" dirty="0">
                <a:solidFill>
                  <a:prstClr val="black"/>
                </a:solidFill>
                <a:latin typeface="Tahoma" charset="0"/>
                <a:cs typeface="Arial" charset="0"/>
              </a:rPr>
              <a:t>Information </a:t>
            </a:r>
            <a:br>
              <a:rPr lang="en-US" sz="1800" dirty="0">
                <a:solidFill>
                  <a:prstClr val="black"/>
                </a:solidFill>
                <a:latin typeface="Tahoma" charset="0"/>
                <a:cs typeface="Arial" charset="0"/>
              </a:rPr>
            </a:br>
            <a:r>
              <a:rPr lang="en-US" sz="1800" dirty="0">
                <a:solidFill>
                  <a:prstClr val="black"/>
                </a:solidFill>
                <a:latin typeface="Tahoma" charset="0"/>
                <a:cs typeface="Arial" charset="0"/>
              </a:rPr>
              <a:t>Extraction System </a:t>
            </a:r>
          </a:p>
        </p:txBody>
      </p:sp>
      <p:sp>
        <p:nvSpPr>
          <p:cNvPr id="1437732" name="Rectangle 36"/>
          <p:cNvSpPr>
            <a:spLocks noChangeArrowheads="1"/>
          </p:cNvSpPr>
          <p:nvPr/>
        </p:nvSpPr>
        <p:spPr bwMode="auto">
          <a:xfrm>
            <a:off x="4379923" y="5639057"/>
            <a:ext cx="4764087" cy="423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33" name="AutoShape 37"/>
          <p:cNvSpPr>
            <a:spLocks noChangeArrowheads="1"/>
          </p:cNvSpPr>
          <p:nvPr/>
        </p:nvSpPr>
        <p:spPr bwMode="auto">
          <a:xfrm>
            <a:off x="1971675" y="3999169"/>
            <a:ext cx="381000" cy="954087"/>
          </a:xfrm>
          <a:prstGeom prst="downArrow">
            <a:avLst>
              <a:gd name="adj1" fmla="val 50000"/>
              <a:gd name="adj2" fmla="val 62604"/>
            </a:avLst>
          </a:prstGeom>
          <a:solidFill>
            <a:schemeClr val="accent1">
              <a:alpha val="50195"/>
            </a:schemeClr>
          </a:solidFill>
          <a:ln w="9525">
            <a:solidFill>
              <a:schemeClr val="tx1"/>
            </a:solidFill>
            <a:miter lim="800000"/>
            <a:headEnd/>
            <a:tailEnd/>
          </a:ln>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437734" name="AutoShape 38"/>
          <p:cNvSpPr>
            <a:spLocks noChangeArrowheads="1"/>
          </p:cNvSpPr>
          <p:nvPr/>
        </p:nvSpPr>
        <p:spPr bwMode="auto">
          <a:xfrm rot="-5400000">
            <a:off x="3762375" y="5381625"/>
            <a:ext cx="381000" cy="895350"/>
          </a:xfrm>
          <a:prstGeom prst="downArrow">
            <a:avLst>
              <a:gd name="adj1" fmla="val 50000"/>
              <a:gd name="adj2" fmla="val 58750"/>
            </a:avLst>
          </a:prstGeom>
          <a:solidFill>
            <a:schemeClr val="accent1">
              <a:alpha val="50195"/>
            </a:schemeClr>
          </a:solidFill>
          <a:ln w="9525">
            <a:solidFill>
              <a:schemeClr val="tx1"/>
            </a:solidFill>
            <a:miter lim="800000"/>
            <a:headEnd/>
            <a:tailEnd/>
          </a:ln>
        </p:spPr>
        <p:txBody>
          <a:bodyPr wrap="none" anchor="ctr"/>
          <a:lstStyle/>
          <a:p>
            <a:pPr defTabSz="914400" fontAlgn="base">
              <a:spcBef>
                <a:spcPct val="0"/>
              </a:spcBef>
              <a:spcAft>
                <a:spcPct val="0"/>
              </a:spcAft>
            </a:pPr>
            <a:endParaRPr lang="en-US" sz="2400">
              <a:solidFill>
                <a:prstClr val="black"/>
              </a:solidFill>
              <a:latin typeface="Lucida Sans" charset="0"/>
              <a:ea typeface="ＭＳ Ｐゴシック" charset="0"/>
            </a:endParaRPr>
          </a:p>
        </p:txBody>
      </p:sp>
      <p:sp>
        <p:nvSpPr>
          <p:cNvPr id="13" name="TextBox 12"/>
          <p:cNvSpPr txBox="1"/>
          <p:nvPr/>
        </p:nvSpPr>
        <p:spPr>
          <a:xfrm>
            <a:off x="7627238" y="6488491"/>
            <a:ext cx="1516762" cy="261610"/>
          </a:xfrm>
          <a:prstGeom prst="rect">
            <a:avLst/>
          </a:prstGeom>
          <a:noFill/>
        </p:spPr>
        <p:txBody>
          <a:bodyPr wrap="none" rtlCol="0">
            <a:spAutoFit/>
          </a:bodyPr>
          <a:lstStyle/>
          <a:p>
            <a:pPr defTabSz="914400" fontAlgn="base">
              <a:spcBef>
                <a:spcPct val="0"/>
              </a:spcBef>
              <a:spcAft>
                <a:spcPct val="0"/>
              </a:spcAft>
            </a:pPr>
            <a:r>
              <a:rPr lang="de-DE" sz="1100" dirty="0" smtClean="0">
                <a:solidFill>
                  <a:prstClr val="black"/>
                </a:solidFill>
                <a:latin typeface="Lucida Sans" charset="0"/>
                <a:ea typeface="ＭＳ Ｐゴシック" charset="0"/>
              </a:rPr>
              <a:t>Slide from Manning</a:t>
            </a:r>
            <a:endParaRPr lang="de-DE" sz="1100" dirty="0">
              <a:solidFill>
                <a:prstClr val="black"/>
              </a:solidFill>
              <a:latin typeface="Lucida Sans" charset="0"/>
              <a:ea typeface="ＭＳ Ｐゴシック" charset="0"/>
            </a:endParaRPr>
          </a:p>
        </p:txBody>
      </p:sp>
    </p:spTree>
    <p:extLst>
      <p:ext uri="{BB962C8B-B14F-4D97-AF65-F5344CB8AC3E}">
        <p14:creationId xmlns:p14="http://schemas.microsoft.com/office/powerpoint/2010/main" val="11094563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7733"/>
                                        </p:tgtEl>
                                        <p:attrNameLst>
                                          <p:attrName>style.visibility</p:attrName>
                                        </p:attrNameLst>
                                      </p:cBhvr>
                                      <p:to>
                                        <p:strVal val="visible"/>
                                      </p:to>
                                    </p:set>
                                    <p:animEffect transition="in" filter="fade">
                                      <p:cBhvr>
                                        <p:cTn id="7" dur="500"/>
                                        <p:tgtEl>
                                          <p:spTgt spid="14377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7727"/>
                                        </p:tgtEl>
                                        <p:attrNameLst>
                                          <p:attrName>style.visibility</p:attrName>
                                        </p:attrNameLst>
                                      </p:cBhvr>
                                      <p:to>
                                        <p:strVal val="visible"/>
                                      </p:to>
                                    </p:set>
                                    <p:animEffect transition="in" filter="fade">
                                      <p:cBhvr>
                                        <p:cTn id="10" dur="500"/>
                                        <p:tgtEl>
                                          <p:spTgt spid="14377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7731"/>
                                        </p:tgtEl>
                                        <p:attrNameLst>
                                          <p:attrName>style.visibility</p:attrName>
                                        </p:attrNameLst>
                                      </p:cBhvr>
                                      <p:to>
                                        <p:strVal val="visible"/>
                                      </p:to>
                                    </p:set>
                                    <p:animEffect transition="in" filter="fade">
                                      <p:cBhvr>
                                        <p:cTn id="13" dur="500"/>
                                        <p:tgtEl>
                                          <p:spTgt spid="14377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7730"/>
                                        </p:tgtEl>
                                        <p:attrNameLst>
                                          <p:attrName>style.visibility</p:attrName>
                                        </p:attrNameLst>
                                      </p:cBhvr>
                                      <p:to>
                                        <p:strVal val="visible"/>
                                      </p:to>
                                    </p:set>
                                    <p:animEffect transition="in" filter="fade">
                                      <p:cBhvr>
                                        <p:cTn id="16" dur="500"/>
                                        <p:tgtEl>
                                          <p:spTgt spid="1437730"/>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1437729"/>
                                        </p:tgtEl>
                                        <p:attrNameLst>
                                          <p:attrName>style.visibility</p:attrName>
                                        </p:attrNameLst>
                                      </p:cBhvr>
                                      <p:to>
                                        <p:strVal val="visible"/>
                                      </p:to>
                                    </p:set>
                                    <p:animEffect transition="in" filter="fade">
                                      <p:cBhvr>
                                        <p:cTn id="19" dur="500"/>
                                        <p:tgtEl>
                                          <p:spTgt spid="1437729"/>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1437728"/>
                                        </p:tgtEl>
                                        <p:attrNameLst>
                                          <p:attrName>style.visibility</p:attrName>
                                        </p:attrNameLst>
                                      </p:cBhvr>
                                      <p:to>
                                        <p:strVal val="visible"/>
                                      </p:to>
                                    </p:set>
                                    <p:animEffect transition="in" filter="fade">
                                      <p:cBhvr>
                                        <p:cTn id="22" dur="500"/>
                                        <p:tgtEl>
                                          <p:spTgt spid="1437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7734"/>
                                        </p:tgtEl>
                                        <p:attrNameLst>
                                          <p:attrName>style.visibility</p:attrName>
                                        </p:attrNameLst>
                                      </p:cBhvr>
                                      <p:to>
                                        <p:strVal val="visible"/>
                                      </p:to>
                                    </p:set>
                                    <p:animEffect transition="in" filter="fade">
                                      <p:cBhvr>
                                        <p:cTn id="27" dur="500"/>
                                        <p:tgtEl>
                                          <p:spTgt spid="1437734"/>
                                        </p:tgtEl>
                                      </p:cBhvr>
                                    </p:animEffect>
                                  </p:childTnLst>
                                </p:cTn>
                              </p:par>
                              <p:par>
                                <p:cTn id="28" presetID="10" presetClass="exit" presetSubtype="0" fill="hold" grpId="0" nodeType="withEffect">
                                  <p:stCondLst>
                                    <p:cond delay="0"/>
                                  </p:stCondLst>
                                  <p:childTnLst>
                                    <p:animEffect transition="out" filter="fade">
                                      <p:cBhvr>
                                        <p:cTn id="29" dur="1000"/>
                                        <p:tgtEl>
                                          <p:spTgt spid="1437732"/>
                                        </p:tgtEl>
                                      </p:cBhvr>
                                    </p:animEffect>
                                    <p:set>
                                      <p:cBhvr>
                                        <p:cTn id="30" dur="1" fill="hold">
                                          <p:stCondLst>
                                            <p:cond delay="999"/>
                                          </p:stCondLst>
                                        </p:cTn>
                                        <p:tgtEl>
                                          <p:spTgt spid="14377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27" grpId="0" animBg="1"/>
      <p:bldP spid="1437728" grpId="0" animBg="1"/>
      <p:bldP spid="1437729" grpId="0" animBg="1"/>
      <p:bldP spid="1437730" grpId="0" animBg="1"/>
      <p:bldP spid="1437731" grpId="0"/>
      <p:bldP spid="1437732" grpId="0" animBg="1"/>
      <p:bldP spid="1437733" grpId="0" animBg="1"/>
      <p:bldP spid="14377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4089279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1389435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normAutofit lnSpcReduction="10000"/>
          </a:bodyPr>
          <a:lstStyle/>
          <a:p>
            <a:r>
              <a:rPr lang="de-DE" dirty="0" smtClean="0"/>
              <a:t>We will have a Referat in the Seminar on rule learning which goes into further detail</a:t>
            </a:r>
          </a:p>
          <a:p>
            <a:pPr lvl="1"/>
            <a:r>
              <a:rPr lang="de-DE" dirty="0" smtClean="0"/>
              <a:t>Wikipedia also has a useful survey</a:t>
            </a:r>
          </a:p>
          <a:p>
            <a:r>
              <a:rPr lang="de-DE" dirty="0" smtClean="0"/>
              <a:t>Now we will return to evaluation</a:t>
            </a:r>
          </a:p>
          <a:p>
            <a:pPr lvl="1"/>
            <a:r>
              <a:rPr lang="de-DE" dirty="0" smtClean="0"/>
              <a:t>First a simple discussion of precision/recall as actually used</a:t>
            </a:r>
          </a:p>
          <a:p>
            <a:pPr lvl="1"/>
            <a:r>
              <a:rPr lang="de-DE" dirty="0" smtClean="0"/>
              <a:t>Then further issues</a:t>
            </a:r>
          </a:p>
          <a:p>
            <a:r>
              <a:rPr lang="de-DE" dirty="0" smtClean="0"/>
              <a:t>Finally, we will discuss annotation of training sets</a:t>
            </a:r>
          </a:p>
        </p:txBody>
      </p:sp>
    </p:spTree>
    <p:extLst>
      <p:ext uri="{BB962C8B-B14F-4D97-AF65-F5344CB8AC3E}">
        <p14:creationId xmlns:p14="http://schemas.microsoft.com/office/powerpoint/2010/main" val="26977724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7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8174466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7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6003104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7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36773851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21443878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smtClean="0"/>
              <a:t>Slide sources</a:t>
            </a:r>
          </a:p>
          <a:p>
            <a:pPr lvl="1"/>
            <a:r>
              <a:rPr lang="de-DE" dirty="0" smtClean="0"/>
              <a:t>Many of the slides today were from Fabio Ciravegna, University of Sheffield</a:t>
            </a:r>
            <a:endParaRPr lang="de-DE" dirty="0"/>
          </a:p>
        </p:txBody>
      </p:sp>
    </p:spTree>
    <p:extLst>
      <p:ext uri="{BB962C8B-B14F-4D97-AF65-F5344CB8AC3E}">
        <p14:creationId xmlns:p14="http://schemas.microsoft.com/office/powerpoint/2010/main" val="2823082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smtClean="0"/>
              <a:t>Thank you for your attention!</a:t>
            </a:r>
            <a:endParaRPr lang="de-DE" dirty="0"/>
          </a:p>
        </p:txBody>
      </p:sp>
      <p:sp>
        <p:nvSpPr>
          <p:cNvPr id="4" name="Slide Number Placeholder 3"/>
          <p:cNvSpPr>
            <a:spLocks noGrp="1"/>
          </p:cNvSpPr>
          <p:nvPr>
            <p:ph type="sldNum" sz="quarter" idx="12"/>
          </p:nvPr>
        </p:nvSpPr>
        <p:spPr/>
        <p:txBody>
          <a:bodyPr/>
          <a:lstStyle/>
          <a:p>
            <a:fld id="{0FF99FDA-7688-A048-8C34-55AD89F558E4}" type="slidenum">
              <a:rPr lang="en-US" smtClean="0"/>
              <a:pPr/>
              <a:t>58</a:t>
            </a:fld>
            <a:endParaRPr lang="en-US"/>
          </a:p>
        </p:txBody>
      </p:sp>
    </p:spTree>
    <p:extLst>
      <p:ext uri="{BB962C8B-B14F-4D97-AF65-F5344CB8AC3E}">
        <p14:creationId xmlns:p14="http://schemas.microsoft.com/office/powerpoint/2010/main" val="4203225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Named Entity Recognition</a:t>
            </a:r>
            <a:endParaRPr lang="en-US" dirty="0"/>
          </a:p>
        </p:txBody>
      </p:sp>
      <p:sp>
        <p:nvSpPr>
          <p:cNvPr id="21" name="TextBox 20"/>
          <p:cNvSpPr txBox="1"/>
          <p:nvPr/>
        </p:nvSpPr>
        <p:spPr>
          <a:xfrm>
            <a:off x="83627" y="998298"/>
            <a:ext cx="8730755" cy="830997"/>
          </a:xfrm>
          <a:prstGeom prst="rect">
            <a:avLst/>
          </a:prstGeom>
          <a:noFill/>
        </p:spPr>
        <p:txBody>
          <a:bodyPr wrap="square" rtlCol="0">
            <a:spAutoFit/>
          </a:bodyPr>
          <a:lstStyle/>
          <a:p>
            <a:r>
              <a:rPr lang="en-US" sz="2400" b="1" dirty="0" smtClean="0">
                <a:latin typeface="Century Gothic"/>
                <a:cs typeface="Century Gothic"/>
              </a:rPr>
              <a:t>Named Entity Recognition </a:t>
            </a:r>
            <a:r>
              <a:rPr lang="en-US" sz="2400" dirty="0" smtClean="0">
                <a:latin typeface="Century Gothic"/>
                <a:cs typeface="Century Gothic"/>
              </a:rPr>
              <a:t>(NER) is the process of finding entities (people, cities, organizations, dates, ...) in a text.</a:t>
            </a:r>
          </a:p>
        </p:txBody>
      </p:sp>
      <p:sp>
        <p:nvSpPr>
          <p:cNvPr id="14" name="TextBox 13"/>
          <p:cNvSpPr txBox="1"/>
          <p:nvPr/>
        </p:nvSpPr>
        <p:spPr>
          <a:xfrm>
            <a:off x="275022" y="2328530"/>
            <a:ext cx="8868978" cy="461665"/>
          </a:xfrm>
          <a:prstGeom prst="rect">
            <a:avLst/>
          </a:prstGeom>
          <a:noFill/>
        </p:spPr>
        <p:txBody>
          <a:bodyPr wrap="square" rtlCol="0">
            <a:spAutoFit/>
          </a:bodyPr>
          <a:lstStyle/>
          <a:p>
            <a:r>
              <a:rPr lang="en-US" sz="2400" dirty="0" smtClean="0">
                <a:solidFill>
                  <a:schemeClr val="accent1"/>
                </a:solidFill>
                <a:latin typeface="Century Gothic"/>
                <a:cs typeface="Century Gothic"/>
              </a:rPr>
              <a:t>Elvis Presley was born in 1935 in East Tupelo, Mississippi.</a:t>
            </a:r>
          </a:p>
        </p:txBody>
      </p:sp>
      <p:sp>
        <p:nvSpPr>
          <p:cNvPr id="17" name="Left Brace 16"/>
          <p:cNvSpPr/>
          <p:nvPr/>
        </p:nvSpPr>
        <p:spPr>
          <a:xfrm rot="16200000">
            <a:off x="1059411" y="2111303"/>
            <a:ext cx="251930" cy="1712155"/>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18" name="Left Brace 17"/>
          <p:cNvSpPr/>
          <p:nvPr/>
        </p:nvSpPr>
        <p:spPr>
          <a:xfrm rot="16200000">
            <a:off x="4158871" y="2591112"/>
            <a:ext cx="225497" cy="760204"/>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1" name="Left Brace 30"/>
          <p:cNvSpPr/>
          <p:nvPr/>
        </p:nvSpPr>
        <p:spPr>
          <a:xfrm rot="16200000">
            <a:off x="5699746" y="2115514"/>
            <a:ext cx="225498" cy="1711400"/>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2" name="Left Brace 31"/>
          <p:cNvSpPr/>
          <p:nvPr/>
        </p:nvSpPr>
        <p:spPr>
          <a:xfrm rot="16200000">
            <a:off x="7404455" y="2222116"/>
            <a:ext cx="225498" cy="1464091"/>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10" name="TextBox 9"/>
          <p:cNvSpPr txBox="1"/>
          <p:nvPr/>
        </p:nvSpPr>
        <p:spPr>
          <a:xfrm>
            <a:off x="7569530" y="6617061"/>
            <a:ext cx="1574470"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Suchanek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g_00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8848725" cy="6858000"/>
          </a:xfrm>
          <a:prstGeom prst="rect">
            <a:avLst/>
          </a:prstGeom>
          <a:noFill/>
          <a:ln>
            <a:noFill/>
          </a:ln>
        </p:spPr>
      </p:pic>
    </p:spTree>
    <p:extLst>
      <p:ext uri="{BB962C8B-B14F-4D97-AF65-F5344CB8AC3E}">
        <p14:creationId xmlns:p14="http://schemas.microsoft.com/office/powerpoint/2010/main" val="538668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de-DE"/>
              <a:t>Evaluation</a:t>
            </a:r>
          </a:p>
        </p:txBody>
      </p:sp>
      <p:sp>
        <p:nvSpPr>
          <p:cNvPr id="28685" name="Text Box 13"/>
          <p:cNvSpPr txBox="1">
            <a:spLocks noChangeArrowheads="1"/>
          </p:cNvSpPr>
          <p:nvPr/>
        </p:nvSpPr>
        <p:spPr bwMode="auto">
          <a:xfrm>
            <a:off x="304800" y="17922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smtClean="0">
                <a:solidFill>
                  <a:srgbClr val="000000"/>
                </a:solidFill>
              </a:rPr>
              <a:t>How can the performance of a system be evaluated?</a:t>
            </a:r>
            <a:endParaRPr lang="en-US" altLang="de-DE" sz="2400" smtClean="0">
              <a:solidFill>
                <a:srgbClr val="000000"/>
              </a:solidFill>
            </a:endParaRPr>
          </a:p>
        </p:txBody>
      </p:sp>
      <p:sp>
        <p:nvSpPr>
          <p:cNvPr id="28690" name="Text Box 18"/>
          <p:cNvSpPr txBox="1">
            <a:spLocks noChangeArrowheads="1"/>
          </p:cNvSpPr>
          <p:nvPr/>
        </p:nvSpPr>
        <p:spPr bwMode="auto">
          <a:xfrm>
            <a:off x="1143000" y="3494088"/>
            <a:ext cx="7086600" cy="183991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buFontTx/>
              <a:buChar char="•"/>
            </a:pPr>
            <a:r>
              <a:rPr lang="en-US" altLang="de-DE" sz="2800" smtClean="0">
                <a:solidFill>
                  <a:srgbClr val="000000"/>
                </a:solidFill>
              </a:rPr>
              <a:t> Precision</a:t>
            </a:r>
          </a:p>
          <a:p>
            <a:pPr defTabSz="914400" eaLnBrk="0" fontAlgn="base" hangingPunct="0">
              <a:spcBef>
                <a:spcPct val="50000"/>
              </a:spcBef>
              <a:spcAft>
                <a:spcPct val="0"/>
              </a:spcAft>
              <a:buFontTx/>
              <a:buChar char="•"/>
            </a:pPr>
            <a:r>
              <a:rPr lang="en-US" altLang="de-DE" sz="2800" smtClean="0">
                <a:solidFill>
                  <a:srgbClr val="000000"/>
                </a:solidFill>
              </a:rPr>
              <a:t> Recall</a:t>
            </a:r>
          </a:p>
          <a:p>
            <a:pPr defTabSz="914400" eaLnBrk="0" fontAlgn="base" hangingPunct="0">
              <a:spcBef>
                <a:spcPct val="50000"/>
              </a:spcBef>
              <a:spcAft>
                <a:spcPct val="0"/>
              </a:spcAft>
              <a:buFontTx/>
              <a:buChar char="•"/>
            </a:pPr>
            <a:r>
              <a:rPr lang="en-US" altLang="de-DE" sz="2800" smtClean="0">
                <a:solidFill>
                  <a:srgbClr val="000000"/>
                </a:solidFill>
              </a:rPr>
              <a:t> F-measure (combination of Precision/Recall)</a:t>
            </a:r>
            <a:endParaRPr lang="en-US" altLang="de-DE" sz="2400" smtClean="0">
              <a:solidFill>
                <a:srgbClr val="000000"/>
              </a:solidFill>
            </a:endParaRPr>
          </a:p>
        </p:txBody>
      </p:sp>
      <p:sp>
        <p:nvSpPr>
          <p:cNvPr id="28691" name="Text Box 19"/>
          <p:cNvSpPr txBox="1">
            <a:spLocks noChangeArrowheads="1"/>
          </p:cNvSpPr>
          <p:nvPr/>
        </p:nvSpPr>
        <p:spPr bwMode="auto">
          <a:xfrm>
            <a:off x="381000" y="2514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smtClean="0">
                <a:solidFill>
                  <a:srgbClr val="000000"/>
                </a:solidFill>
              </a:rPr>
              <a:t>Standard Methodology from Information Retrieval:</a:t>
            </a:r>
            <a:endParaRPr lang="en-US" altLang="de-DE" sz="2400" smtClean="0">
              <a:solidFill>
                <a:srgbClr val="000000"/>
              </a:solidFill>
            </a:endParaRPr>
          </a:p>
        </p:txBody>
      </p:sp>
      <p:sp>
        <p:nvSpPr>
          <p:cNvPr id="6" name="TextBox 5"/>
          <p:cNvSpPr txBox="1"/>
          <p:nvPr/>
        </p:nvSpPr>
        <p:spPr>
          <a:xfrm>
            <a:off x="6809669" y="6578424"/>
            <a:ext cx="2323072"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Butt/Jurafsky/Martin</a:t>
            </a:r>
          </a:p>
        </p:txBody>
      </p:sp>
    </p:spTree>
    <p:extLst>
      <p:ext uri="{BB962C8B-B14F-4D97-AF65-F5344CB8AC3E}">
        <p14:creationId xmlns:p14="http://schemas.microsoft.com/office/powerpoint/2010/main" val="2802798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autoUpdateAnimBg="0"/>
      <p:bldP spid="28690" grpId="0" animBg="1" autoUpdateAnimBg="0"/>
      <p:bldP spid="286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de-DE"/>
              <a:t>Recall</a:t>
            </a:r>
          </a:p>
        </p:txBody>
      </p:sp>
      <p:sp>
        <p:nvSpPr>
          <p:cNvPr id="76803" name="Text Box 3"/>
          <p:cNvSpPr txBox="1">
            <a:spLocks noChangeArrowheads="1"/>
          </p:cNvSpPr>
          <p:nvPr/>
        </p:nvSpPr>
        <p:spPr bwMode="auto">
          <a:xfrm>
            <a:off x="304800" y="1792288"/>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Measure of how much relevant information the system has extracted (coverage of system). </a:t>
            </a:r>
          </a:p>
          <a:p>
            <a:pPr defTabSz="914400" eaLnBrk="0" fontAlgn="base" hangingPunct="0">
              <a:spcBef>
                <a:spcPct val="50000"/>
              </a:spcBef>
              <a:spcAft>
                <a:spcPct val="0"/>
              </a:spcAft>
            </a:pPr>
            <a:r>
              <a:rPr lang="en-US" altLang="de-DE" sz="2800" dirty="0" smtClean="0">
                <a:solidFill>
                  <a:srgbClr val="000000"/>
                </a:solidFill>
              </a:rPr>
              <a:t>Basic idea:</a:t>
            </a:r>
            <a:endParaRPr lang="en-US" altLang="de-DE" sz="2400" dirty="0" smtClean="0">
              <a:solidFill>
                <a:srgbClr val="000000"/>
              </a:solidFill>
            </a:endParaRPr>
          </a:p>
        </p:txBody>
      </p:sp>
      <p:sp>
        <p:nvSpPr>
          <p:cNvPr id="76804" name="Text Box 4"/>
          <p:cNvSpPr txBox="1">
            <a:spLocks noChangeArrowheads="1"/>
          </p:cNvSpPr>
          <p:nvPr/>
        </p:nvSpPr>
        <p:spPr bwMode="auto">
          <a:xfrm>
            <a:off x="457200" y="3581400"/>
            <a:ext cx="8001000" cy="8143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de-DE" sz="2800" dirty="0" smtClean="0">
                <a:solidFill>
                  <a:srgbClr val="000000"/>
                </a:solidFill>
              </a:rPr>
              <a:t>Recall = 	</a:t>
            </a:r>
            <a:r>
              <a:rPr lang="en-US" altLang="de-DE" sz="2800" u="sng" dirty="0" smtClean="0">
                <a:solidFill>
                  <a:srgbClr val="000000"/>
                </a:solidFill>
              </a:rPr>
              <a:t># of correct answers given by system</a:t>
            </a:r>
          </a:p>
          <a:p>
            <a:pPr defTabSz="914400" eaLnBrk="0" fontAlgn="base" hangingPunct="0">
              <a:lnSpc>
                <a:spcPct val="10000"/>
              </a:lnSpc>
              <a:spcBef>
                <a:spcPct val="50000"/>
              </a:spcBef>
              <a:spcAft>
                <a:spcPct val="0"/>
              </a:spcAft>
            </a:pPr>
            <a:r>
              <a:rPr lang="en-US" altLang="de-DE" sz="2800" u="sng" dirty="0" smtClean="0">
                <a:solidFill>
                  <a:srgbClr val="000000"/>
                </a:solidFill>
              </a:rPr>
              <a:t>		</a:t>
            </a:r>
            <a:r>
              <a:rPr lang="en-US" altLang="de-DE" sz="2800" dirty="0" smtClean="0">
                <a:solidFill>
                  <a:srgbClr val="000000"/>
                </a:solidFill>
              </a:rPr>
              <a:t>total # of possible correct answers in text</a:t>
            </a:r>
          </a:p>
        </p:txBody>
      </p:sp>
      <p:sp>
        <p:nvSpPr>
          <p:cNvPr id="5" name="TextBox 4"/>
          <p:cNvSpPr txBox="1"/>
          <p:nvPr/>
        </p:nvSpPr>
        <p:spPr>
          <a:xfrm>
            <a:off x="6809669" y="6578424"/>
            <a:ext cx="2323072" cy="261610"/>
          </a:xfrm>
          <a:prstGeom prst="rect">
            <a:avLst/>
          </a:prstGeom>
          <a:noFill/>
        </p:spPr>
        <p:txBody>
          <a:bodyPr wrap="none" rtlCol="0">
            <a:spAutoFit/>
          </a:bodyPr>
          <a:lstStyle/>
          <a:p>
            <a:r>
              <a:rPr lang="de-DE" sz="1100" dirty="0" smtClean="0">
                <a:latin typeface="Lucida Sans" panose="020B0602030504020204" pitchFamily="34" charset="0"/>
                <a:cs typeface="Lucida Sans" panose="020B0602030504020204" pitchFamily="34" charset="0"/>
              </a:rPr>
              <a:t>Slide from Butt/Jurafsky/Martin</a:t>
            </a:r>
          </a:p>
        </p:txBody>
      </p:sp>
    </p:spTree>
    <p:extLst>
      <p:ext uri="{BB962C8B-B14F-4D97-AF65-F5344CB8AC3E}">
        <p14:creationId xmlns:p14="http://schemas.microsoft.com/office/powerpoint/2010/main" val="3803975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nimBg="1" autoUpdateAnimBg="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001FF"/>
      </a:accent1>
      <a:accent2>
        <a:srgbClr val="C00200"/>
      </a:accent2>
      <a:accent3>
        <a:srgbClr val="128400"/>
      </a:accent3>
      <a:accent4>
        <a:srgbClr val="FFF100"/>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dirty="0" smtClean="0">
            <a:solidFill>
              <a:schemeClr val="tx1"/>
            </a:solidFill>
            <a:latin typeface="Century Gothic"/>
            <a:cs typeface="Century Gothic"/>
          </a:defRPr>
        </a:defPPr>
      </a:lstStyle>
      <a:style>
        <a:lnRef idx="1">
          <a:schemeClr val="accent1"/>
        </a:lnRef>
        <a:fillRef idx="3">
          <a:schemeClr val="accent1"/>
        </a:fillRef>
        <a:effectRef idx="2">
          <a:schemeClr val="accent1"/>
        </a:effectRef>
        <a:fontRef idx="minor">
          <a:schemeClr val="lt1"/>
        </a:fontRef>
      </a:style>
    </a:spDef>
    <a:lnDef>
      <a:spPr>
        <a:ln w="38100">
          <a:solidFill>
            <a:srgbClr val="FF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smtClean="0">
            <a:latin typeface="Century Gothic"/>
            <a:cs typeface="Century Gothic"/>
          </a:defRPr>
        </a:defPPr>
      </a:lstStyle>
    </a:txDef>
  </a:objectDefaults>
  <a:extraClrSchemeLst/>
</a:theme>
</file>

<file path=ppt/theme/theme2.xml><?xml version="1.0" encoding="utf-8"?>
<a:theme xmlns:a="http://schemas.openxmlformats.org/drawingml/2006/main" name="NLP-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1F497D"/>
      </a:dk2>
      <a:lt2>
        <a:srgbClr val="EEECE1"/>
      </a:lt2>
      <a:accent1>
        <a:srgbClr val="0001FF"/>
      </a:accent1>
      <a:accent2>
        <a:srgbClr val="C00200"/>
      </a:accent2>
      <a:accent3>
        <a:srgbClr val="128400"/>
      </a:accent3>
      <a:accent4>
        <a:srgbClr val="FFF100"/>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dirty="0" smtClean="0">
            <a:solidFill>
              <a:schemeClr val="tx1"/>
            </a:solidFill>
            <a:latin typeface="Century Gothic"/>
            <a:cs typeface="Century Gothic"/>
          </a:defRPr>
        </a:defPPr>
      </a:lstStyle>
      <a:style>
        <a:lnRef idx="1">
          <a:schemeClr val="accent1"/>
        </a:lnRef>
        <a:fillRef idx="3">
          <a:schemeClr val="accent1"/>
        </a:fillRef>
        <a:effectRef idx="2">
          <a:schemeClr val="accent1"/>
        </a:effectRef>
        <a:fontRef idx="minor">
          <a:schemeClr val="lt1"/>
        </a:fontRef>
      </a:style>
    </a:spDef>
    <a:lnDef>
      <a:spPr>
        <a:ln w="38100">
          <a:solidFill>
            <a:srgbClr val="FF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smtClean="0">
            <a:latin typeface="Century Gothic"/>
            <a:cs typeface="Century Gothic"/>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1427</Words>
  <Application>Microsoft Office PowerPoint</Application>
  <PresentationFormat>On-screen Show (4:3)</PresentationFormat>
  <Paragraphs>276</Paragraphs>
  <Slides>58</Slides>
  <Notes>1</Notes>
  <HiddenSlides>0</HiddenSlides>
  <MMClips>0</MMClips>
  <ScaleCrop>false</ScaleCrop>
  <HeadingPairs>
    <vt:vector size="4" baseType="variant">
      <vt:variant>
        <vt:lpstr>Theme</vt:lpstr>
      </vt:variant>
      <vt:variant>
        <vt:i4>5</vt:i4>
      </vt:variant>
      <vt:variant>
        <vt:lpstr>Slide Titles</vt:lpstr>
      </vt:variant>
      <vt:variant>
        <vt:i4>58</vt:i4>
      </vt:variant>
    </vt:vector>
  </HeadingPairs>
  <TitlesOfParts>
    <vt:vector size="63" baseType="lpstr">
      <vt:lpstr>Office Theme</vt:lpstr>
      <vt:lpstr>NLP-class</vt:lpstr>
      <vt:lpstr>1_Office Theme</vt:lpstr>
      <vt:lpstr>Blank Presentation</vt:lpstr>
      <vt:lpstr>2_Office Theme</vt:lpstr>
      <vt:lpstr>Information Extraction Lecture 3 – Rule-based Named Entity Recognition</vt:lpstr>
      <vt:lpstr>Reading and Seminar</vt:lpstr>
      <vt:lpstr>Outline</vt:lpstr>
      <vt:lpstr>Information Extraction</vt:lpstr>
      <vt:lpstr>Relation Extraction: Disease Outbreaks</vt:lpstr>
      <vt:lpstr>Named Entity Recognition</vt:lpstr>
      <vt:lpstr>PowerPoint Presentation</vt:lpstr>
      <vt:lpstr>Evaluation</vt:lpstr>
      <vt:lpstr>Recall</vt:lpstr>
      <vt:lpstr>Recall</vt:lpstr>
      <vt:lpstr>Precision</vt:lpstr>
      <vt:lpstr>Precision</vt:lpstr>
      <vt:lpstr>Evaluation</vt:lpstr>
      <vt:lpstr>Explorative Algorithms</vt:lpstr>
      <vt:lpstr>Conservative Algorithms</vt:lpstr>
      <vt:lpstr>Precision &amp; Recall Exercise </vt:lpstr>
      <vt:lpstr>F1- Measure</vt:lpstr>
      <vt:lpstr>F-measure</vt:lpstr>
      <vt:lpstr>Summary: Precision/Recall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PowerPoint Presentation</vt:lpstr>
      <vt:lpstr>Rule-based NER</vt:lpstr>
      <vt:lpstr>Learning Rules</vt:lpstr>
      <vt:lpstr>PowerPoint Presentation</vt:lpstr>
      <vt:lpstr>Overfitting and Overgeneralization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 - Evaluation, Rule-based NER</dc:title>
  <dc:creator>Alexander Fraser</dc:creator>
  <cp:lastModifiedBy>alex</cp:lastModifiedBy>
  <cp:revision>494</cp:revision>
  <dcterms:created xsi:type="dcterms:W3CDTF">2011-12-07T15:05:48Z</dcterms:created>
  <dcterms:modified xsi:type="dcterms:W3CDTF">2013-12-18T16:56:59Z</dcterms:modified>
</cp:coreProperties>
</file>