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74" r:id="rId3"/>
    <p:sldId id="275" r:id="rId4"/>
    <p:sldId id="271" r:id="rId5"/>
    <p:sldId id="285" r:id="rId6"/>
    <p:sldId id="258" r:id="rId7"/>
    <p:sldId id="286" r:id="rId8"/>
    <p:sldId id="287" r:id="rId9"/>
    <p:sldId id="282" r:id="rId10"/>
    <p:sldId id="291" r:id="rId11"/>
    <p:sldId id="292" r:id="rId12"/>
    <p:sldId id="288" r:id="rId13"/>
    <p:sldId id="293" r:id="rId14"/>
    <p:sldId id="294" r:id="rId15"/>
    <p:sldId id="295" r:id="rId16"/>
    <p:sldId id="297" r:id="rId17"/>
    <p:sldId id="289" r:id="rId18"/>
    <p:sldId id="26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280" userDrawn="1">
          <p15:clr>
            <a:srgbClr val="A4A3A4"/>
          </p15:clr>
        </p15:guide>
        <p15:guide id="3" orient="horz" pos="600" userDrawn="1">
          <p15:clr>
            <a:srgbClr val="A4A3A4"/>
          </p15:clr>
        </p15:guide>
        <p15:guide id="4"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1C819E"/>
    <a:srgbClr val="595959"/>
    <a:srgbClr val="7C7C7C"/>
    <a:srgbClr val="BFBFBF"/>
    <a:srgbClr val="FFB7F6"/>
    <a:srgbClr val="2E75B6"/>
    <a:srgbClr val="EDECEC"/>
    <a:srgbClr val="FFFFFF"/>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23" autoAdjust="0"/>
    <p:restoredTop sz="94660"/>
  </p:normalViewPr>
  <p:slideViewPr>
    <p:cSldViewPr snapToGrid="0">
      <p:cViewPr varScale="1">
        <p:scale>
          <a:sx n="88" d="100"/>
          <a:sy n="88" d="100"/>
        </p:scale>
        <p:origin x="782" y="62"/>
      </p:cViewPr>
      <p:guideLst>
        <p:guide pos="3840"/>
        <p:guide orient="horz" pos="2280"/>
        <p:guide orient="horz" pos="600"/>
        <p:guide orient="horz" pos="39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09147-C205-431B-869A-1A7FC0A67C82}" type="datetimeFigureOut">
              <a:rPr lang="en-US" smtClean="0"/>
              <a:pPr/>
              <a:t>6/17/2020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49DAC-7A07-44B9-BD6F-4EBD1A64D13C}" type="slidenum">
              <a:rPr lang="en-US" smtClean="0"/>
              <a:pPr/>
              <a:t>‹#›</a:t>
            </a:fld>
            <a:endParaRPr lang="en-US"/>
          </a:p>
        </p:txBody>
      </p:sp>
    </p:spTree>
    <p:extLst>
      <p:ext uri="{BB962C8B-B14F-4D97-AF65-F5344CB8AC3E}">
        <p14:creationId xmlns:p14="http://schemas.microsoft.com/office/powerpoint/2010/main" val="453830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D910EF-9F0A-417A-951E-A2AF9D1DB3A0}" type="datetime1">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253706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41BF59-4D2F-461D-BF51-925420CBDA60}" type="datetime1">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230135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4E441A-629A-4174-93B8-67A89169FA96}" type="datetime1">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8496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DC1642-E810-4C74-9561-4440BA0F2242}" type="datetime1">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357013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E92A7-9571-454C-B30A-D5946E531557}" type="datetime1">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137608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6CFAED-0E87-4292-9E11-A5B5DF480B0D}" type="datetime1">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337274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CB87A1-BEF3-4E5B-9278-3777A9838CB9}" type="datetime1">
              <a:rPr lang="en-US" smtClean="0"/>
              <a:pPr/>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88499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68BCDF-7ACC-4D5B-9919-DBEC4D16E65F}" type="datetime1">
              <a:rPr lang="en-US" smtClean="0"/>
              <a:pPr/>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373870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5619A-4927-4BB4-A90C-897AD19685EB}" type="datetime1">
              <a:rPr lang="en-US" smtClean="0"/>
              <a:pPr/>
              <a:t>6/17/2020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241925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4C133A-E823-49E3-B7C9-0F95D2989DEA}" type="datetime1">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78704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A4F53C-77AA-4ED8-AE08-5E2A9AD21C7D}" type="datetime1">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159D0-FDDA-4ACF-B155-6BF318D512AF}" type="slidenum">
              <a:rPr lang="en-US" smtClean="0"/>
              <a:pPr/>
              <a:t>‹#›</a:t>
            </a:fld>
            <a:endParaRPr lang="en-US"/>
          </a:p>
        </p:txBody>
      </p:sp>
    </p:spTree>
    <p:extLst>
      <p:ext uri="{BB962C8B-B14F-4D97-AF65-F5344CB8AC3E}">
        <p14:creationId xmlns:p14="http://schemas.microsoft.com/office/powerpoint/2010/main" val="8966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4BB52-7134-4D3D-94A7-93EBE1876EBE}" type="datetime1">
              <a:rPr lang="en-US" smtClean="0"/>
              <a:pPr/>
              <a:t>6/17/2020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159D0-FDDA-4ACF-B155-6BF318D512AF}" type="slidenum">
              <a:rPr lang="en-US" smtClean="0"/>
              <a:pPr/>
              <a:t>‹#›</a:t>
            </a:fld>
            <a:endParaRPr lang="en-US"/>
          </a:p>
        </p:txBody>
      </p:sp>
    </p:spTree>
    <p:extLst>
      <p:ext uri="{BB962C8B-B14F-4D97-AF65-F5344CB8AC3E}">
        <p14:creationId xmlns:p14="http://schemas.microsoft.com/office/powerpoint/2010/main" val="693468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 /><Relationship Id="rId3" Type="http://schemas.microsoft.com/office/2007/relationships/hdphoto" Target="../media/hdphoto1.wdp" /><Relationship Id="rId7"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3.png" /><Relationship Id="rId5" Type="http://schemas.microsoft.com/office/2007/relationships/hdphoto" Target="../media/hdphoto2.wdp"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7.xml" /><Relationship Id="rId4" Type="http://schemas.openxmlformats.org/officeDocument/2006/relationships/image" Target="../media/image19.PNG" /></Relationships>
</file>

<file path=ppt/slides/_rels/slide11.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7.xml" /><Relationship Id="rId5" Type="http://schemas.openxmlformats.org/officeDocument/2006/relationships/image" Target="../media/image25.PNG" /><Relationship Id="rId4" Type="http://schemas.openxmlformats.org/officeDocument/2006/relationships/image" Target="../media/image24.PNG" /></Relationships>
</file>

<file path=ppt/slides/_rels/slide13.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image" Target="../media/image31.svg" /><Relationship Id="rId5" Type="http://schemas.openxmlformats.org/officeDocument/2006/relationships/image" Target="../media/image30.pn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8" Type="http://schemas.openxmlformats.org/officeDocument/2006/relationships/image" Target="../media/image12.png" /><Relationship Id="rId3" Type="http://schemas.openxmlformats.org/officeDocument/2006/relationships/image" Target="../media/image7.svg" /><Relationship Id="rId7" Type="http://schemas.openxmlformats.org/officeDocument/2006/relationships/image" Target="../media/image11.svg" /><Relationship Id="rId2" Type="http://schemas.openxmlformats.org/officeDocument/2006/relationships/image" Target="../media/image6.png" /><Relationship Id="rId1" Type="http://schemas.openxmlformats.org/officeDocument/2006/relationships/slideLayout" Target="../slideLayouts/slideLayout2.xml" /><Relationship Id="rId6" Type="http://schemas.openxmlformats.org/officeDocument/2006/relationships/image" Target="../media/image10.png" /><Relationship Id="rId5" Type="http://schemas.openxmlformats.org/officeDocument/2006/relationships/image" Target="../media/image9.svg" /><Relationship Id="rId4" Type="http://schemas.openxmlformats.org/officeDocument/2006/relationships/image" Target="../media/image8.png" /><Relationship Id="rId9" Type="http://schemas.openxmlformats.org/officeDocument/2006/relationships/image" Target="../media/image13.svg" /></Relationships>
</file>

<file path=ppt/slides/_rels/slide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4BA0AAC-659C-481F-A798-7C3EB402E6A5}"/>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b="15073"/>
          <a:stretch/>
        </p:blipFill>
        <p:spPr>
          <a:xfrm>
            <a:off x="0" y="-1"/>
            <a:ext cx="12192000" cy="6858001"/>
          </a:xfrm>
          <a:prstGeom prst="rect">
            <a:avLst/>
          </a:prstGeom>
        </p:spPr>
      </p:pic>
      <p:sp>
        <p:nvSpPr>
          <p:cNvPr id="26" name="Rounded Rectangle 9">
            <a:extLst>
              <a:ext uri="{FF2B5EF4-FFF2-40B4-BE49-F238E27FC236}">
                <a16:creationId xmlns:a16="http://schemas.microsoft.com/office/drawing/2014/main" id="{1627013B-D480-40EF-9201-6DDB48B52E5F}"/>
              </a:ext>
            </a:extLst>
          </p:cNvPr>
          <p:cNvSpPr/>
          <p:nvPr/>
        </p:nvSpPr>
        <p:spPr>
          <a:xfrm>
            <a:off x="0" y="-2"/>
            <a:ext cx="12192000" cy="6858001"/>
          </a:xfrm>
          <a:prstGeom prst="roundRect">
            <a:avLst>
              <a:gd name="adj" fmla="val 0"/>
            </a:avLst>
          </a:prstGeom>
          <a:solidFill>
            <a:schemeClr val="tx1">
              <a:lumMod val="85000"/>
              <a:lumOff val="1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5">
            <a:extLst>
              <a:ext uri="{FF2B5EF4-FFF2-40B4-BE49-F238E27FC236}">
                <a16:creationId xmlns:a16="http://schemas.microsoft.com/office/drawing/2014/main" id="{8F5B97F8-531F-4755-9721-026E2CDC16EE}"/>
              </a:ext>
            </a:extLst>
          </p:cNvPr>
          <p:cNvSpPr/>
          <p:nvPr/>
        </p:nvSpPr>
        <p:spPr>
          <a:xfrm>
            <a:off x="0" y="1177499"/>
            <a:ext cx="12192000" cy="4529128"/>
          </a:xfrm>
          <a:prstGeom prst="roundRect">
            <a:avLst>
              <a:gd name="adj" fmla="val 0"/>
            </a:avLst>
          </a:prstGeom>
          <a:solidFill>
            <a:schemeClr val="tx1">
              <a:lumMod val="85000"/>
              <a:lumOff val="1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49050" y="0"/>
            <a:ext cx="742950" cy="6858000"/>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338944" y="1856546"/>
            <a:ext cx="5990074" cy="3508653"/>
            <a:chOff x="338944" y="1682953"/>
            <a:chExt cx="5990074" cy="3508653"/>
          </a:xfrm>
        </p:grpSpPr>
        <p:sp>
          <p:nvSpPr>
            <p:cNvPr id="14" name="TextBox 13">
              <a:extLst>
                <a:ext uri="{FF2B5EF4-FFF2-40B4-BE49-F238E27FC236}">
                  <a16:creationId xmlns:a16="http://schemas.microsoft.com/office/drawing/2014/main" id="{251BDE8C-C874-4027-92B6-106F8C9E07A1}"/>
                </a:ext>
              </a:extLst>
            </p:cNvPr>
            <p:cNvSpPr txBox="1"/>
            <p:nvPr/>
          </p:nvSpPr>
          <p:spPr>
            <a:xfrm>
              <a:off x="365039" y="1682953"/>
              <a:ext cx="5130707" cy="3508653"/>
            </a:xfrm>
            <a:prstGeom prst="rect">
              <a:avLst/>
            </a:prstGeom>
            <a:noFill/>
          </p:spPr>
          <p:txBody>
            <a:bodyPr wrap="square" lIns="0" tIns="0" rIns="0" bIns="0" rtlCol="0" anchor="ctr">
              <a:spAutoFit/>
            </a:bodyPr>
            <a:lstStyle/>
            <a:p>
              <a:pPr lvl="0"/>
              <a:r>
                <a:rPr lang="en-US" sz="4800" b="1" dirty="0">
                  <a:solidFill>
                    <a:srgbClr val="FFBE00"/>
                  </a:solidFill>
                  <a:latin typeface="+mj-lt"/>
                  <a:ea typeface="Ebrima" panose="02000000000000000000" pitchFamily="2" charset="0"/>
                  <a:cs typeface="Segoe UI" panose="020B0502040204020203" pitchFamily="34" charset="0"/>
                </a:rPr>
                <a:t>BANK MARKETING</a:t>
              </a:r>
              <a:endParaRPr lang="en-US" sz="4800" b="1" dirty="0">
                <a:solidFill>
                  <a:srgbClr val="1C819E"/>
                </a:solidFill>
                <a:latin typeface="+mj-lt"/>
                <a:ea typeface="Ebrima" panose="02000000000000000000" pitchFamily="2" charset="0"/>
                <a:cs typeface="Segoe UI" panose="020B0502040204020203" pitchFamily="34" charset="0"/>
              </a:endParaRPr>
            </a:p>
            <a:p>
              <a:pPr lvl="0"/>
              <a:r>
                <a:rPr lang="en-US" sz="6600" b="1" dirty="0">
                  <a:solidFill>
                    <a:srgbClr val="FFBE00"/>
                  </a:solidFill>
                  <a:ea typeface="Ebrima" panose="02000000000000000000" pitchFamily="2" charset="0"/>
                  <a:cs typeface="Segoe UI" panose="020B0502040204020203" pitchFamily="34" charset="0"/>
                </a:rPr>
                <a:t> </a:t>
              </a:r>
            </a:p>
            <a:p>
              <a:endParaRPr lang="en-US" sz="6600" dirty="0">
                <a:solidFill>
                  <a:srgbClr val="1C819E"/>
                </a:solidFill>
                <a:latin typeface="+mj-lt"/>
                <a:ea typeface="Ebrima" panose="02000000000000000000" pitchFamily="2" charset="0"/>
                <a:cs typeface="Segoe UI" panose="020B0502040204020203" pitchFamily="34" charset="0"/>
              </a:endParaRPr>
            </a:p>
          </p:txBody>
        </p:sp>
        <p:sp>
          <p:nvSpPr>
            <p:cNvPr id="18" name="TextBox 17">
              <a:extLst>
                <a:ext uri="{FF2B5EF4-FFF2-40B4-BE49-F238E27FC236}">
                  <a16:creationId xmlns:a16="http://schemas.microsoft.com/office/drawing/2014/main" id="{40155F1C-8FDA-4C29-A73E-D860059661AD}"/>
                </a:ext>
              </a:extLst>
            </p:cNvPr>
            <p:cNvSpPr txBox="1"/>
            <p:nvPr/>
          </p:nvSpPr>
          <p:spPr>
            <a:xfrm>
              <a:off x="577762" y="4195059"/>
              <a:ext cx="5751256" cy="233013"/>
            </a:xfrm>
            <a:prstGeom prst="rect">
              <a:avLst/>
            </a:prstGeom>
            <a:noFill/>
          </p:spPr>
          <p:txBody>
            <a:bodyPr wrap="square" lIns="0" tIns="0" rIns="0" bIns="0" rtlCol="0">
              <a:spAutoFit/>
            </a:bodyPr>
            <a:lstStyle/>
            <a:p>
              <a:pPr>
                <a:lnSpc>
                  <a:spcPts val="2000"/>
                </a:lnSpc>
              </a:pPr>
              <a:endParaRPr lang="en-US" sz="1400" dirty="0">
                <a:solidFill>
                  <a:schemeClr val="bg1"/>
                </a:solidFill>
                <a:ea typeface="Ebrima" panose="02000000000000000000" pitchFamily="2" charset="0"/>
                <a:cs typeface="Segoe UI" panose="020B0502040204020203" pitchFamily="34" charset="0"/>
              </a:endParaRPr>
            </a:p>
          </p:txBody>
        </p:sp>
        <p:cxnSp>
          <p:nvCxnSpPr>
            <p:cNvPr id="21" name="Straight Connector 20"/>
            <p:cNvCxnSpPr>
              <a:cxnSpLocks/>
            </p:cNvCxnSpPr>
            <p:nvPr/>
          </p:nvCxnSpPr>
          <p:spPr>
            <a:xfrm>
              <a:off x="338944" y="3374372"/>
              <a:ext cx="5490084" cy="1"/>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11449050" y="-3"/>
            <a:ext cx="742950" cy="1164438"/>
          </a:xfrm>
          <a:prstGeom prst="rect">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449050" y="1920604"/>
            <a:ext cx="742950" cy="703943"/>
          </a:xfrm>
          <a:prstGeom prst="rect">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B0889BF-72E5-4CAD-A041-C617807AAC24}"/>
              </a:ext>
            </a:extLst>
          </p:cNvPr>
          <p:cNvPicPr>
            <a:picLocks noChangeAspect="1"/>
          </p:cNvPicPr>
          <p:nvPr/>
        </p:nvPicPr>
        <p:blipFill>
          <a:blip r:embed="rId4" cstate="print">
            <a:extLst>
              <a:ext uri="{BEBA8EAE-BF5A-486C-A8C5-ECC9F3942E4B}">
                <a14:imgProps xmlns:a14="http://schemas.microsoft.com/office/drawing/2010/main">
                  <a14:imgLayer r:embed="rId5">
                    <a14:imgEffect>
                      <a14:sharpenSoften amount="5000"/>
                    </a14:imgEffect>
                    <a14:imgEffect>
                      <a14:brightnessContrast bright="-18000" contrast="24000"/>
                    </a14:imgEffect>
                  </a14:imgLayer>
                </a14:imgProps>
              </a:ext>
              <a:ext uri="{28A0092B-C50C-407E-A947-70E740481C1C}">
                <a14:useLocalDpi xmlns:a14="http://schemas.microsoft.com/office/drawing/2010/main" val="0"/>
              </a:ext>
            </a:extLst>
          </a:blip>
          <a:stretch>
            <a:fillRect/>
          </a:stretch>
        </p:blipFill>
        <p:spPr>
          <a:xfrm>
            <a:off x="7552236" y="1856546"/>
            <a:ext cx="3037050" cy="2860324"/>
          </a:xfrm>
          <a:prstGeom prst="rect">
            <a:avLst/>
          </a:prstGeom>
          <a:effectLst>
            <a:outerShdw blurRad="571500" dist="50800" dir="5400000" sx="94000" sy="94000" algn="ctr" rotWithShape="0">
              <a:srgbClr val="000000">
                <a:alpha val="0"/>
              </a:srgbClr>
            </a:outerShdw>
            <a:reflection stA="16000" endPos="3000" dist="38100" dir="5400000" sy="-100000" algn="bl" rotWithShape="0"/>
          </a:effectLst>
        </p:spPr>
      </p:pic>
      <p:pic>
        <p:nvPicPr>
          <p:cNvPr id="1026" name="Picture 2">
            <a:extLst>
              <a:ext uri="{FF2B5EF4-FFF2-40B4-BE49-F238E27FC236}">
                <a16:creationId xmlns:a16="http://schemas.microsoft.com/office/drawing/2014/main" id="{6BDFDA70-206E-4EA0-9BE3-D5333240F8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6882" y="67634"/>
            <a:ext cx="2617666" cy="514584"/>
          </a:xfrm>
          <a:prstGeom prst="rect">
            <a:avLst/>
          </a:prstGeom>
          <a:noFill/>
          <a:extLst>
            <a:ext uri="{909E8E84-426E-40DD-AFC4-6F175D3DCCD1}">
              <a14:hiddenFill xmlns:a14="http://schemas.microsoft.com/office/drawing/2010/main">
                <a:solidFill>
                  <a:srgbClr val="FFFFFF"/>
                </a:solidFill>
              </a14:hiddenFill>
            </a:ext>
          </a:extLst>
        </p:spPr>
      </p:pic>
      <p:pic>
        <p:nvPicPr>
          <p:cNvPr id="29" name="Graphic 28" descr="Research">
            <a:extLst>
              <a:ext uri="{FF2B5EF4-FFF2-40B4-BE49-F238E27FC236}">
                <a16:creationId xmlns:a16="http://schemas.microsoft.com/office/drawing/2014/main" id="{D4B0D14F-97E6-409F-9FC7-A44F03118F5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8285" y="3921046"/>
            <a:ext cx="502892" cy="502892"/>
          </a:xfrm>
          <a:prstGeom prst="rect">
            <a:avLst/>
          </a:prstGeom>
        </p:spPr>
      </p:pic>
      <p:sp>
        <p:nvSpPr>
          <p:cNvPr id="30" name="TextBox 29">
            <a:extLst>
              <a:ext uri="{FF2B5EF4-FFF2-40B4-BE49-F238E27FC236}">
                <a16:creationId xmlns:a16="http://schemas.microsoft.com/office/drawing/2014/main" id="{DD8E43E3-7122-4024-B30C-6D22CFE5A0F8}"/>
              </a:ext>
            </a:extLst>
          </p:cNvPr>
          <p:cNvSpPr txBox="1"/>
          <p:nvPr/>
        </p:nvSpPr>
        <p:spPr>
          <a:xfrm>
            <a:off x="914423" y="3838827"/>
            <a:ext cx="3971642" cy="646331"/>
          </a:xfrm>
          <a:prstGeom prst="rect">
            <a:avLst/>
          </a:prstGeom>
          <a:noFill/>
        </p:spPr>
        <p:txBody>
          <a:bodyPr wrap="square" rtlCol="0">
            <a:spAutoFit/>
          </a:bodyPr>
          <a:lstStyle/>
          <a:p>
            <a:r>
              <a:rPr lang="en-US" sz="3600" b="1" dirty="0">
                <a:solidFill>
                  <a:srgbClr val="1C819E"/>
                </a:solidFill>
                <a:latin typeface="Times New Roman" pitchFamily="18" charset="0"/>
                <a:cs typeface="Times New Roman" pitchFamily="18" charset="0"/>
              </a:rPr>
              <a:t>BFSI</a:t>
            </a:r>
            <a:endParaRPr lang="en-IN" sz="3600" b="1" dirty="0">
              <a:solidFill>
                <a:srgbClr val="1C819E"/>
              </a:solidFill>
              <a:latin typeface="Times New Roman" pitchFamily="18" charset="0"/>
              <a:cs typeface="Times New Roman" pitchFamily="18" charset="0"/>
            </a:endParaRPr>
          </a:p>
        </p:txBody>
      </p:sp>
      <p:sp>
        <p:nvSpPr>
          <p:cNvPr id="31" name="Oval 30">
            <a:extLst>
              <a:ext uri="{FF2B5EF4-FFF2-40B4-BE49-F238E27FC236}">
                <a16:creationId xmlns:a16="http://schemas.microsoft.com/office/drawing/2014/main" id="{C7B39FED-0326-445F-A9E2-42F0B5457393}"/>
              </a:ext>
            </a:extLst>
          </p:cNvPr>
          <p:cNvSpPr/>
          <p:nvPr/>
        </p:nvSpPr>
        <p:spPr>
          <a:xfrm>
            <a:off x="8023248" y="3905662"/>
            <a:ext cx="314325" cy="306232"/>
          </a:xfrm>
          <a:prstGeom prst="ellipse">
            <a:avLst/>
          </a:prstGeom>
          <a:solidFill>
            <a:srgbClr val="DFDFDF"/>
          </a:solidFill>
          <a:ln>
            <a:solidFill>
              <a:srgbClr val="DFDFD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8451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nual Input 7">
            <a:extLst>
              <a:ext uri="{FF2B5EF4-FFF2-40B4-BE49-F238E27FC236}">
                <a16:creationId xmlns:a16="http://schemas.microsoft.com/office/drawing/2014/main" id="{0C9DBE47-18B7-4575-BF54-6DBE0384FF4F}"/>
              </a:ext>
            </a:extLst>
          </p:cNvPr>
          <p:cNvSpPr/>
          <p:nvPr/>
        </p:nvSpPr>
        <p:spPr>
          <a:xfrm rot="5400000" flipH="1" flipV="1">
            <a:off x="639884" y="-78183"/>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Connector 7">
            <a:extLst>
              <a:ext uri="{FF2B5EF4-FFF2-40B4-BE49-F238E27FC236}">
                <a16:creationId xmlns:a16="http://schemas.microsoft.com/office/drawing/2014/main" id="{350C1562-09B7-4398-A23F-BCBBAF218E5D}"/>
              </a:ext>
            </a:extLst>
          </p:cNvPr>
          <p:cNvCxnSpPr>
            <a:cxnSpLocks/>
          </p:cNvCxnSpPr>
          <p:nvPr/>
        </p:nvCxnSpPr>
        <p:spPr>
          <a:xfrm>
            <a:off x="836023" y="156754"/>
            <a:ext cx="522514"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81097" y="174562"/>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93" y="692972"/>
            <a:ext cx="4129084" cy="297230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8446" y="585367"/>
            <a:ext cx="4450080" cy="307991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005" y="3814355"/>
            <a:ext cx="7227607" cy="2908662"/>
          </a:xfrm>
          <a:prstGeom prst="rect">
            <a:avLst/>
          </a:prstGeom>
        </p:spPr>
      </p:pic>
    </p:spTree>
    <p:extLst>
      <p:ext uri="{BB962C8B-B14F-4D97-AF65-F5344CB8AC3E}">
        <p14:creationId xmlns:p14="http://schemas.microsoft.com/office/powerpoint/2010/main" val="381991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nual Input 7">
            <a:extLst>
              <a:ext uri="{FF2B5EF4-FFF2-40B4-BE49-F238E27FC236}">
                <a16:creationId xmlns:a16="http://schemas.microsoft.com/office/drawing/2014/main" id="{0C9DBE47-18B7-4575-BF54-6DBE0384FF4F}"/>
              </a:ext>
            </a:extLst>
          </p:cNvPr>
          <p:cNvSpPr/>
          <p:nvPr/>
        </p:nvSpPr>
        <p:spPr>
          <a:xfrm rot="5400000" flipH="1" flipV="1">
            <a:off x="639884" y="-78183"/>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Connector 7">
            <a:extLst>
              <a:ext uri="{FF2B5EF4-FFF2-40B4-BE49-F238E27FC236}">
                <a16:creationId xmlns:a16="http://schemas.microsoft.com/office/drawing/2014/main" id="{350C1562-09B7-4398-A23F-BCBBAF218E5D}"/>
              </a:ext>
            </a:extLst>
          </p:cNvPr>
          <p:cNvCxnSpPr>
            <a:cxnSpLocks/>
          </p:cNvCxnSpPr>
          <p:nvPr/>
        </p:nvCxnSpPr>
        <p:spPr>
          <a:xfrm>
            <a:off x="836023" y="156754"/>
            <a:ext cx="522514"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81097" y="174562"/>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594" y="896985"/>
            <a:ext cx="5383069" cy="5138056"/>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 y="896984"/>
            <a:ext cx="6091944" cy="5138056"/>
          </a:xfrm>
          <a:prstGeom prst="rect">
            <a:avLst/>
          </a:prstGeom>
        </p:spPr>
      </p:pic>
    </p:spTree>
    <p:extLst>
      <p:ext uri="{BB962C8B-B14F-4D97-AF65-F5344CB8AC3E}">
        <p14:creationId xmlns:p14="http://schemas.microsoft.com/office/powerpoint/2010/main" val="38370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BD159D0-FDDA-4ACF-B155-6BF318D512AF}" type="slidenum">
              <a:rPr lang="en-US" smtClean="0"/>
              <a:pPr/>
              <a:t>12</a:t>
            </a:fld>
            <a:endParaRPr lang="en-US"/>
          </a:p>
        </p:txBody>
      </p:sp>
      <p:sp>
        <p:nvSpPr>
          <p:cNvPr id="7" name="Flowchart: Manual Input 7">
            <a:extLst>
              <a:ext uri="{FF2B5EF4-FFF2-40B4-BE49-F238E27FC236}">
                <a16:creationId xmlns:a16="http://schemas.microsoft.com/office/drawing/2014/main" id="{0C9DBE47-18B7-4575-BF54-6DBE0384FF4F}"/>
              </a:ext>
            </a:extLst>
          </p:cNvPr>
          <p:cNvSpPr/>
          <p:nvPr/>
        </p:nvSpPr>
        <p:spPr>
          <a:xfrm rot="5400000" flipH="1" flipV="1">
            <a:off x="679073" y="-38994"/>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Connector 7">
            <a:extLst>
              <a:ext uri="{FF2B5EF4-FFF2-40B4-BE49-F238E27FC236}">
                <a16:creationId xmlns:a16="http://schemas.microsoft.com/office/drawing/2014/main" id="{350C1562-09B7-4398-A23F-BCBBAF218E5D}"/>
              </a:ext>
            </a:extLst>
          </p:cNvPr>
          <p:cNvCxnSpPr>
            <a:cxnSpLocks/>
          </p:cNvCxnSpPr>
          <p:nvPr/>
        </p:nvCxnSpPr>
        <p:spPr>
          <a:xfrm>
            <a:off x="1018903" y="182880"/>
            <a:ext cx="38832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72537" y="200689"/>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11" y="723909"/>
            <a:ext cx="4794407" cy="286938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692" y="3849641"/>
            <a:ext cx="6100693" cy="287183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025" y="723909"/>
            <a:ext cx="5956382" cy="2930038"/>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011" y="3849642"/>
            <a:ext cx="4160155" cy="28718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BD159D0-FDDA-4ACF-B155-6BF318D512AF}" type="slidenum">
              <a:rPr lang="en-US" smtClean="0"/>
              <a:pPr/>
              <a:t>13</a:t>
            </a:fld>
            <a:endParaRPr lang="en-US"/>
          </a:p>
        </p:txBody>
      </p:sp>
      <p:sp>
        <p:nvSpPr>
          <p:cNvPr id="7" name="Flowchart: Manual Input 7">
            <a:extLst>
              <a:ext uri="{FF2B5EF4-FFF2-40B4-BE49-F238E27FC236}">
                <a16:creationId xmlns:a16="http://schemas.microsoft.com/office/drawing/2014/main" id="{0C9DBE47-18B7-4575-BF54-6DBE0384FF4F}"/>
              </a:ext>
            </a:extLst>
          </p:cNvPr>
          <p:cNvSpPr/>
          <p:nvPr/>
        </p:nvSpPr>
        <p:spPr>
          <a:xfrm rot="5400000" flipH="1" flipV="1">
            <a:off x="679073" y="-38994"/>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Connector 7">
            <a:extLst>
              <a:ext uri="{FF2B5EF4-FFF2-40B4-BE49-F238E27FC236}">
                <a16:creationId xmlns:a16="http://schemas.microsoft.com/office/drawing/2014/main" id="{350C1562-09B7-4398-A23F-BCBBAF218E5D}"/>
              </a:ext>
            </a:extLst>
          </p:cNvPr>
          <p:cNvCxnSpPr>
            <a:cxnSpLocks/>
          </p:cNvCxnSpPr>
          <p:nvPr/>
        </p:nvCxnSpPr>
        <p:spPr>
          <a:xfrm>
            <a:off x="1018903" y="182880"/>
            <a:ext cx="38832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72537" y="200689"/>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58" y="1083937"/>
            <a:ext cx="5473785" cy="5272413"/>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072" y="1083937"/>
            <a:ext cx="5406168" cy="5308435"/>
          </a:xfrm>
          <a:prstGeom prst="rect">
            <a:avLst/>
          </a:prstGeom>
        </p:spPr>
      </p:pic>
      <p:sp>
        <p:nvSpPr>
          <p:cNvPr id="16" name="TextBox 15"/>
          <p:cNvSpPr txBox="1"/>
          <p:nvPr/>
        </p:nvSpPr>
        <p:spPr>
          <a:xfrm>
            <a:off x="2697157" y="638154"/>
            <a:ext cx="7445829" cy="369332"/>
          </a:xfrm>
          <a:prstGeom prst="rect">
            <a:avLst/>
          </a:prstGeom>
          <a:noFill/>
        </p:spPr>
        <p:txBody>
          <a:bodyPr wrap="square" rtlCol="0">
            <a:spAutoFit/>
          </a:bodyPr>
          <a:lstStyle/>
          <a:p>
            <a:pPr algn="ctr"/>
            <a:r>
              <a:rPr lang="en-IN" b="1" dirty="0">
                <a:solidFill>
                  <a:srgbClr val="1C819E"/>
                </a:solidFill>
                <a:latin typeface="Calibri" panose="020F0502020204030204" pitchFamily="34" charset="0"/>
                <a:ea typeface="Ebrima" panose="02000000000000000000" pitchFamily="2" charset="0"/>
                <a:cs typeface="Calibri" panose="020F0502020204030204" pitchFamily="34" charset="0"/>
              </a:rPr>
              <a:t>NORMALITY &amp; OUTLIERS OF THE FEATURES </a:t>
            </a:r>
            <a:r>
              <a:rPr lang="en-IN" b="1" dirty="0">
                <a:solidFill>
                  <a:srgbClr val="FFC000"/>
                </a:solidFill>
                <a:latin typeface="Calibri" panose="020F0502020204030204" pitchFamily="34" charset="0"/>
                <a:ea typeface="Ebrima" panose="02000000000000000000" pitchFamily="2" charset="0"/>
                <a:cs typeface="Calibri" panose="020F0502020204030204" pitchFamily="34" charset="0"/>
              </a:rPr>
              <a:t>AFTER OUTLIER’S TREATMENT</a:t>
            </a:r>
          </a:p>
        </p:txBody>
      </p:sp>
    </p:spTree>
    <p:extLst>
      <p:ext uri="{BB962C8B-B14F-4D97-AF65-F5344CB8AC3E}">
        <p14:creationId xmlns:p14="http://schemas.microsoft.com/office/powerpoint/2010/main" val="3649888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nual Input 7">
            <a:extLst>
              <a:ext uri="{FF2B5EF4-FFF2-40B4-BE49-F238E27FC236}">
                <a16:creationId xmlns:a16="http://schemas.microsoft.com/office/drawing/2014/main" id="{0C9DBE47-18B7-4575-BF54-6DBE0384FF4F}"/>
              </a:ext>
            </a:extLst>
          </p:cNvPr>
          <p:cNvSpPr/>
          <p:nvPr/>
        </p:nvSpPr>
        <p:spPr>
          <a:xfrm rot="5400000" flipH="1" flipV="1">
            <a:off x="679073" y="-38994"/>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Connector 7">
            <a:extLst>
              <a:ext uri="{FF2B5EF4-FFF2-40B4-BE49-F238E27FC236}">
                <a16:creationId xmlns:a16="http://schemas.microsoft.com/office/drawing/2014/main" id="{350C1562-09B7-4398-A23F-BCBBAF218E5D}"/>
              </a:ext>
            </a:extLst>
          </p:cNvPr>
          <p:cNvCxnSpPr>
            <a:cxnSpLocks/>
          </p:cNvCxnSpPr>
          <p:nvPr/>
        </p:nvCxnSpPr>
        <p:spPr>
          <a:xfrm>
            <a:off x="1018903" y="182880"/>
            <a:ext cx="38832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72537" y="200689"/>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graphicFrame>
        <p:nvGraphicFramePr>
          <p:cNvPr id="10" name="Table 9"/>
          <p:cNvGraphicFramePr>
            <a:graphicFrameLocks noGrp="1"/>
          </p:cNvGraphicFramePr>
          <p:nvPr>
            <p:extLst>
              <p:ext uri="{D42A27DB-BD31-4B8C-83A1-F6EECF244321}">
                <p14:modId xmlns:p14="http://schemas.microsoft.com/office/powerpoint/2010/main" val="1651023615"/>
              </p:ext>
            </p:extLst>
          </p:nvPr>
        </p:nvGraphicFramePr>
        <p:xfrm>
          <a:off x="169092" y="1237234"/>
          <a:ext cx="3715656" cy="5058934"/>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606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Calibri" panose="020F0502020204030204" pitchFamily="34" charset="0"/>
                          <a:ea typeface="+mn-ea"/>
                          <a:cs typeface="Calibri" panose="020F0502020204030204" pitchFamily="34"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Calibri" panose="020F0502020204030204" pitchFamily="34" charset="0"/>
                          <a:ea typeface="+mn-ea"/>
                          <a:cs typeface="Calibri" panose="020F0502020204030204" pitchFamily="34"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Calibri" panose="020F0502020204030204" pitchFamily="34" charset="0"/>
                          <a:ea typeface="+mn-ea"/>
                          <a:cs typeface="Calibri" panose="020F0502020204030204" pitchFamily="34" charset="0"/>
                        </a:rPr>
                        <a:t>Decision</a:t>
                      </a:r>
                    </a:p>
                  </a:txBody>
                  <a:tcPr anchor="ctr"/>
                </a:tc>
                <a:extLst>
                  <a:ext uri="{0D108BD9-81ED-4DB2-BD59-A6C34878D82A}">
                    <a16:rowId xmlns:a16="http://schemas.microsoft.com/office/drawing/2014/main" val="10000"/>
                  </a:ext>
                </a:extLst>
              </a:tr>
              <a:tr h="3435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0.009</a:t>
                      </a:r>
                    </a:p>
                  </a:txBody>
                  <a:tcPr anchor="ctr"/>
                </a:tc>
                <a:tc>
                  <a:txBody>
                    <a:bodyPr/>
                    <a:lstStyle/>
                    <a:p>
                      <a:pPr algn="ct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01"/>
                  </a:ext>
                </a:extLst>
              </a:tr>
              <a:tr h="376202">
                <a:tc>
                  <a:txBody>
                    <a:bodyPr/>
                    <a:lstStyle/>
                    <a:p>
                      <a:pPr algn="ctr"/>
                      <a:r>
                        <a:rPr lang="en-IN" sz="1200" dirty="0">
                          <a:latin typeface="Calibri" panose="020F0502020204030204" pitchFamily="34" charset="0"/>
                          <a:cs typeface="Calibri" panose="020F0502020204030204" pitchFamily="34" charset="0"/>
                        </a:rPr>
                        <a:t>Balance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02"/>
                  </a:ext>
                </a:extLst>
              </a:tr>
              <a:tr h="343508">
                <a:tc>
                  <a:txBody>
                    <a:bodyPr/>
                    <a:lstStyle/>
                    <a:p>
                      <a:pPr algn="ctr"/>
                      <a:r>
                        <a:rPr lang="en-IN" sz="1200" dirty="0">
                          <a:solidFill>
                            <a:srgbClr val="FF0000"/>
                          </a:solidFill>
                          <a:latin typeface="Calibri" panose="020F0502020204030204" pitchFamily="34" charset="0"/>
                          <a:cs typeface="Calibri" panose="020F0502020204030204" pitchFamily="34" charset="0"/>
                        </a:rPr>
                        <a:t>Day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0.691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FF0000"/>
                          </a:solidFill>
                          <a:latin typeface="Calibri" panose="020F0502020204030204" pitchFamily="34" charset="0"/>
                          <a:cs typeface="Calibri" panose="020F0502020204030204" pitchFamily="34" charset="0"/>
                        </a:rPr>
                        <a:t>Fail</a:t>
                      </a:r>
                      <a:r>
                        <a:rPr lang="en-IN" sz="1200" baseline="0" dirty="0">
                          <a:solidFill>
                            <a:srgbClr val="FF0000"/>
                          </a:solidFill>
                          <a:latin typeface="Calibri" panose="020F0502020204030204" pitchFamily="34" charset="0"/>
                          <a:cs typeface="Calibri" panose="020F0502020204030204" pitchFamily="34" charset="0"/>
                        </a:rPr>
                        <a:t> to r</a:t>
                      </a:r>
                      <a:r>
                        <a:rPr lang="en-IN" sz="1200" dirty="0">
                          <a:solidFill>
                            <a:srgbClr val="FF0000"/>
                          </a:solidFill>
                          <a:latin typeface="Calibri" panose="020F0502020204030204" pitchFamily="34" charset="0"/>
                          <a:cs typeface="Calibri" panose="020F0502020204030204" pitchFamily="34" charset="0"/>
                        </a:rPr>
                        <a:t>eject H0</a:t>
                      </a:r>
                    </a:p>
                  </a:txBody>
                  <a:tcPr anchor="ctr"/>
                </a:tc>
                <a:extLst>
                  <a:ext uri="{0D108BD9-81ED-4DB2-BD59-A6C34878D82A}">
                    <a16:rowId xmlns:a16="http://schemas.microsoft.com/office/drawing/2014/main" val="10003"/>
                  </a:ext>
                </a:extLst>
              </a:tr>
              <a:tr h="343508">
                <a:tc>
                  <a:txBody>
                    <a:bodyPr/>
                    <a:lstStyle/>
                    <a:p>
                      <a:pPr algn="ctr"/>
                      <a:r>
                        <a:rPr lang="en-IN" sz="1200" dirty="0">
                          <a:latin typeface="Calibri" panose="020F0502020204030204" pitchFamily="34" charset="0"/>
                          <a:cs typeface="Calibri" panose="020F0502020204030204" pitchFamily="34" charset="0"/>
                        </a:rPr>
                        <a:t>Duration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04"/>
                  </a:ext>
                </a:extLst>
              </a:tr>
              <a:tr h="343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Campaign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05"/>
                  </a:ext>
                </a:extLst>
              </a:tr>
              <a:tr h="343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Pdays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06"/>
                  </a:ext>
                </a:extLst>
              </a:tr>
              <a:tr h="343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FF0000"/>
                          </a:solidFill>
                          <a:latin typeface="Calibri" panose="020F0502020204030204" pitchFamily="34" charset="0"/>
                          <a:cs typeface="Calibri" panose="020F0502020204030204" pitchFamily="34" charset="0"/>
                        </a:rPr>
                        <a:t>Previous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0.066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FF0000"/>
                          </a:solidFill>
                          <a:latin typeface="Calibri" panose="020F0502020204030204" pitchFamily="34" charset="0"/>
                          <a:cs typeface="Calibri" panose="020F0502020204030204" pitchFamily="34" charset="0"/>
                        </a:rPr>
                        <a:t>Fail</a:t>
                      </a:r>
                      <a:r>
                        <a:rPr lang="en-IN" sz="1200" baseline="0" dirty="0">
                          <a:solidFill>
                            <a:srgbClr val="FF0000"/>
                          </a:solidFill>
                          <a:latin typeface="Calibri" panose="020F0502020204030204" pitchFamily="34" charset="0"/>
                          <a:cs typeface="Calibri" panose="020F0502020204030204" pitchFamily="34" charset="0"/>
                        </a:rPr>
                        <a:t> to r</a:t>
                      </a:r>
                      <a:r>
                        <a:rPr lang="en-IN" sz="1200" dirty="0">
                          <a:solidFill>
                            <a:srgbClr val="FF0000"/>
                          </a:solidFill>
                          <a:latin typeface="Calibri" panose="020F0502020204030204" pitchFamily="34" charset="0"/>
                          <a:cs typeface="Calibri" panose="020F0502020204030204" pitchFamily="34" charset="0"/>
                        </a:rPr>
                        <a:t>eject H0</a:t>
                      </a:r>
                    </a:p>
                  </a:txBody>
                  <a:tcPr anchor="ctr"/>
                </a:tc>
                <a:extLst>
                  <a:ext uri="{0D108BD9-81ED-4DB2-BD59-A6C34878D82A}">
                    <a16:rowId xmlns:a16="http://schemas.microsoft.com/office/drawing/2014/main" val="10007"/>
                  </a:ext>
                </a:extLst>
              </a:tr>
              <a:tr h="343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job_blue</a:t>
                      </a:r>
                      <a:r>
                        <a:rPr lang="en-IN" sz="1200" kern="1200" dirty="0">
                          <a:solidFill>
                            <a:schemeClr val="dk1"/>
                          </a:solidFill>
                          <a:latin typeface="Calibri" panose="020F0502020204030204" pitchFamily="34" charset="0"/>
                          <a:ea typeface="+mn-ea"/>
                          <a:cs typeface="Calibri" panose="020F0502020204030204" pitchFamily="34" charset="0"/>
                        </a:rPr>
                        <a:t>-collar</a:t>
                      </a:r>
                      <a:endParaRPr lang="en-IN" sz="12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08"/>
                  </a:ext>
                </a:extLst>
              </a:tr>
              <a:tr h="343508">
                <a:tc>
                  <a:txBody>
                    <a:bodyPr/>
                    <a:lstStyle/>
                    <a:p>
                      <a:pPr algn="ctr"/>
                      <a:r>
                        <a:rPr lang="en-IN" sz="1200" dirty="0" err="1">
                          <a:latin typeface="Calibri" panose="020F0502020204030204" pitchFamily="34" charset="0"/>
                          <a:cs typeface="Calibri" panose="020F0502020204030204" pitchFamily="34" charset="0"/>
                        </a:rPr>
                        <a:t>job_entrepreneur</a:t>
                      </a:r>
                      <a:endParaRPr lang="en-IN" sz="12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09"/>
                  </a:ext>
                </a:extLst>
              </a:tr>
              <a:tr h="343508">
                <a:tc>
                  <a:txBody>
                    <a:bodyPr/>
                    <a:lstStyle/>
                    <a:p>
                      <a:pPr algn="ctr"/>
                      <a:r>
                        <a:rPr lang="en-IN" sz="1200" dirty="0">
                          <a:latin typeface="Calibri" panose="020F0502020204030204" pitchFamily="34" charset="0"/>
                          <a:cs typeface="Calibri" panose="020F0502020204030204" pitchFamily="34" charset="0"/>
                        </a:rPr>
                        <a:t>job</a:t>
                      </a:r>
                      <a:r>
                        <a:rPr lang="en-IN" sz="1200" baseline="0" dirty="0">
                          <a:latin typeface="Calibri" panose="020F0502020204030204" pitchFamily="34" charset="0"/>
                          <a:cs typeface="Calibri" panose="020F0502020204030204" pitchFamily="34" charset="0"/>
                        </a:rPr>
                        <a:t> _housemaid</a:t>
                      </a:r>
                      <a:endParaRPr lang="en-IN" sz="12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10"/>
                  </a:ext>
                </a:extLst>
              </a:tr>
              <a:tr h="343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Calibri" panose="020F0502020204030204" pitchFamily="34" charset="0"/>
                          <a:cs typeface="Calibri" panose="020F0502020204030204" pitchFamily="34" charset="0"/>
                        </a:rPr>
                        <a:t>job_management</a:t>
                      </a:r>
                      <a:endParaRPr lang="en-IN" sz="1200" dirty="0">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11"/>
                  </a:ext>
                </a:extLst>
              </a:tr>
              <a:tr h="343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solidFill>
                            <a:srgbClr val="FF0000"/>
                          </a:solidFill>
                          <a:latin typeface="Calibri" panose="020F0502020204030204" pitchFamily="34" charset="0"/>
                          <a:cs typeface="Calibri" panose="020F0502020204030204" pitchFamily="34" charset="0"/>
                        </a:rPr>
                        <a:t>job_retired</a:t>
                      </a:r>
                      <a:endParaRPr lang="en-IN" sz="1200" dirty="0">
                        <a:solidFill>
                          <a:srgbClr val="FF0000"/>
                        </a:solidFill>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0.367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FF0000"/>
                          </a:solidFill>
                          <a:latin typeface="Calibri" panose="020F0502020204030204" pitchFamily="34" charset="0"/>
                          <a:cs typeface="Calibri" panose="020F0502020204030204" pitchFamily="34" charset="0"/>
                        </a:rPr>
                        <a:t>Fail</a:t>
                      </a:r>
                      <a:r>
                        <a:rPr lang="en-IN" sz="1200" baseline="0" dirty="0">
                          <a:solidFill>
                            <a:srgbClr val="FF0000"/>
                          </a:solidFill>
                          <a:latin typeface="Calibri" panose="020F0502020204030204" pitchFamily="34" charset="0"/>
                          <a:cs typeface="Calibri" panose="020F0502020204030204" pitchFamily="34" charset="0"/>
                        </a:rPr>
                        <a:t> to r</a:t>
                      </a:r>
                      <a:r>
                        <a:rPr lang="en-IN" sz="1200" dirty="0">
                          <a:solidFill>
                            <a:srgbClr val="FF0000"/>
                          </a:solidFill>
                          <a:latin typeface="Calibri" panose="020F0502020204030204" pitchFamily="34" charset="0"/>
                          <a:cs typeface="Calibri" panose="020F0502020204030204" pitchFamily="34" charset="0"/>
                        </a:rPr>
                        <a:t>eject H0</a:t>
                      </a:r>
                    </a:p>
                  </a:txBody>
                  <a:tcPr anchor="ctr"/>
                </a:tc>
                <a:extLst>
                  <a:ext uri="{0D108BD9-81ED-4DB2-BD59-A6C34878D82A}">
                    <a16:rowId xmlns:a16="http://schemas.microsoft.com/office/drawing/2014/main" val="10012"/>
                  </a:ext>
                </a:extLst>
              </a:tr>
              <a:tr h="3435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Calibri" panose="020F0502020204030204" pitchFamily="34" charset="0"/>
                          <a:cs typeface="Calibri" panose="020F0502020204030204" pitchFamily="34" charset="0"/>
                        </a:rPr>
                        <a:t>job_self</a:t>
                      </a:r>
                      <a:r>
                        <a:rPr lang="en-IN" sz="1200" dirty="0">
                          <a:latin typeface="Calibri" panose="020F0502020204030204" pitchFamily="34" charset="0"/>
                          <a:cs typeface="Calibri" panose="020F0502020204030204" pitchFamily="34" charset="0"/>
                        </a:rPr>
                        <a:t>-employed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libri" panose="020F0502020204030204" pitchFamily="34" charset="0"/>
                          <a:cs typeface="Calibri" panose="020F0502020204030204" pitchFamily="34" charset="0"/>
                        </a:rPr>
                        <a:t>Reject H0</a:t>
                      </a:r>
                    </a:p>
                  </a:txBody>
                  <a:tcPr anchor="ctr"/>
                </a:tc>
                <a:extLst>
                  <a:ext uri="{0D108BD9-81ED-4DB2-BD59-A6C34878D82A}">
                    <a16:rowId xmlns:a16="http://schemas.microsoft.com/office/drawing/2014/main" val="1001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40109488"/>
              </p:ext>
            </p:extLst>
          </p:nvPr>
        </p:nvGraphicFramePr>
        <p:xfrm>
          <a:off x="4118791" y="1237234"/>
          <a:ext cx="3763555" cy="5096277"/>
        </p:xfrm>
        <a:graphic>
          <a:graphicData uri="http://schemas.openxmlformats.org/drawingml/2006/table">
            <a:tbl>
              <a:tblPr firstRow="1" bandRow="1">
                <a:tableStyleId>{5C22544A-7EE6-4342-B048-85BDC9FD1C3A}</a:tableStyleId>
              </a:tblPr>
              <a:tblGrid>
                <a:gridCol w="1583562">
                  <a:extLst>
                    <a:ext uri="{9D8B030D-6E8A-4147-A177-3AD203B41FA5}">
                      <a16:colId xmlns:a16="http://schemas.microsoft.com/office/drawing/2014/main" val="20000"/>
                    </a:ext>
                  </a:extLst>
                </a:gridCol>
                <a:gridCol w="958877">
                  <a:extLst>
                    <a:ext uri="{9D8B030D-6E8A-4147-A177-3AD203B41FA5}">
                      <a16:colId xmlns:a16="http://schemas.microsoft.com/office/drawing/2014/main" val="20001"/>
                    </a:ext>
                  </a:extLst>
                </a:gridCol>
                <a:gridCol w="1221116">
                  <a:extLst>
                    <a:ext uri="{9D8B030D-6E8A-4147-A177-3AD203B41FA5}">
                      <a16:colId xmlns:a16="http://schemas.microsoft.com/office/drawing/2014/main" val="20002"/>
                    </a:ext>
                  </a:extLst>
                </a:gridCol>
              </a:tblGrid>
              <a:tr h="5251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Calibri" panose="020F0502020204030204" pitchFamily="34" charset="0"/>
                          <a:ea typeface="+mn-ea"/>
                          <a:cs typeface="Calibri" panose="020F0502020204030204" pitchFamily="34"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Calibri" panose="020F0502020204030204" pitchFamily="34" charset="0"/>
                          <a:ea typeface="+mn-ea"/>
                          <a:cs typeface="Calibri" panose="020F0502020204030204" pitchFamily="34"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Calibri" panose="020F0502020204030204" pitchFamily="34" charset="0"/>
                          <a:ea typeface="+mn-ea"/>
                          <a:cs typeface="Calibri" panose="020F0502020204030204" pitchFamily="34" charset="0"/>
                        </a:rPr>
                        <a:t>Decision</a:t>
                      </a:r>
                    </a:p>
                  </a:txBody>
                  <a:tcPr anchor="ctr"/>
                </a:tc>
                <a:extLst>
                  <a:ext uri="{0D108BD9-81ED-4DB2-BD59-A6C34878D82A}">
                    <a16:rowId xmlns:a16="http://schemas.microsoft.com/office/drawing/2014/main" val="10000"/>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job_services</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1"/>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job_student</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2"/>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job_technician</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3"/>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job_unemployed</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4"/>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Marital_married</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5"/>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FF0000"/>
                          </a:solidFill>
                          <a:latin typeface="Calibri" panose="020F0502020204030204" pitchFamily="34" charset="0"/>
                          <a:ea typeface="+mn-ea"/>
                          <a:cs typeface="Calibri" panose="020F0502020204030204" pitchFamily="34" charset="0"/>
                        </a:rPr>
                        <a:t>Marital_single</a:t>
                      </a:r>
                      <a:endParaRPr lang="en-IN" sz="1200" kern="1200" dirty="0">
                        <a:solidFill>
                          <a:srgbClr val="FF0000"/>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0.259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Fail to reject H0</a:t>
                      </a:r>
                    </a:p>
                  </a:txBody>
                  <a:tcPr anchor="ctr"/>
                </a:tc>
                <a:extLst>
                  <a:ext uri="{0D108BD9-81ED-4DB2-BD59-A6C34878D82A}">
                    <a16:rowId xmlns:a16="http://schemas.microsoft.com/office/drawing/2014/main" val="10006"/>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Education secondary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0.716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Fail to reject H0</a:t>
                      </a:r>
                    </a:p>
                  </a:txBody>
                  <a:tcPr anchor="ctr"/>
                </a:tc>
                <a:extLst>
                  <a:ext uri="{0D108BD9-81ED-4DB2-BD59-A6C34878D82A}">
                    <a16:rowId xmlns:a16="http://schemas.microsoft.com/office/drawing/2014/main" val="10007"/>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EducationTertiary</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8"/>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FF0000"/>
                          </a:solidFill>
                          <a:latin typeface="Calibri" panose="020F0502020204030204" pitchFamily="34" charset="0"/>
                          <a:ea typeface="+mn-ea"/>
                          <a:cs typeface="Calibri" panose="020F0502020204030204" pitchFamily="34" charset="0"/>
                        </a:rPr>
                        <a:t>Default_yes</a:t>
                      </a:r>
                      <a:endParaRPr lang="en-IN" sz="1200" kern="1200" dirty="0">
                        <a:solidFill>
                          <a:srgbClr val="FF0000"/>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0.197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Fail to reject H0</a:t>
                      </a:r>
                    </a:p>
                  </a:txBody>
                  <a:tcPr anchor="ctr"/>
                </a:tc>
                <a:extLst>
                  <a:ext uri="{0D108BD9-81ED-4DB2-BD59-A6C34878D82A}">
                    <a16:rowId xmlns:a16="http://schemas.microsoft.com/office/drawing/2014/main" val="10009"/>
                  </a:ext>
                </a:extLst>
              </a:tr>
              <a:tr h="3199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Housing_yes</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10"/>
                  </a:ext>
                </a:extLst>
              </a:tr>
              <a:tr h="4410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Loan_yes</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Calibri" panose="020F0502020204030204" pitchFamily="34" charset="0"/>
                          <a:ea typeface="+mn-ea"/>
                          <a:cs typeface="Calibri" panose="020F0502020204030204" pitchFamily="34" charset="0"/>
                        </a:rPr>
                      </a:b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11"/>
                  </a:ext>
                </a:extLst>
              </a:tr>
              <a:tr h="4410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telephone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0.124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Fail to reject H0</a:t>
                      </a:r>
                    </a:p>
                  </a:txBody>
                  <a:tcPr anchor="ctr"/>
                </a:tc>
                <a:extLst>
                  <a:ext uri="{0D108BD9-81ED-4DB2-BD59-A6C34878D82A}">
                    <a16:rowId xmlns:a16="http://schemas.microsoft.com/office/drawing/2014/main" val="10012"/>
                  </a:ext>
                </a:extLst>
              </a:tr>
              <a:tr h="4410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Calibri" panose="020F0502020204030204" pitchFamily="34" charset="0"/>
                          <a:ea typeface="+mn-ea"/>
                          <a:cs typeface="Calibri" panose="020F0502020204030204" pitchFamily="34" charset="0"/>
                        </a:rPr>
                      </a:b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1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32517048"/>
              </p:ext>
            </p:extLst>
          </p:nvPr>
        </p:nvGraphicFramePr>
        <p:xfrm>
          <a:off x="8116389" y="1237237"/>
          <a:ext cx="3715656" cy="5131013"/>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4633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Calibri" panose="020F0502020204030204" pitchFamily="34" charset="0"/>
                          <a:ea typeface="+mn-ea"/>
                          <a:cs typeface="Calibri" panose="020F0502020204030204" pitchFamily="34"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Calibri" panose="020F0502020204030204" pitchFamily="34" charset="0"/>
                          <a:ea typeface="+mn-ea"/>
                          <a:cs typeface="Calibri" panose="020F0502020204030204" pitchFamily="34" charset="0"/>
                        </a:rPr>
                        <a:t>P value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Calibri" panose="020F0502020204030204" pitchFamily="34" charset="0"/>
                          <a:ea typeface="+mn-ea"/>
                          <a:cs typeface="Calibri" panose="020F0502020204030204" pitchFamily="34" charset="0"/>
                        </a:rPr>
                        <a:t>Decision</a:t>
                      </a:r>
                    </a:p>
                  </a:txBody>
                  <a:tcPr anchor="ctr"/>
                </a:tc>
                <a:extLst>
                  <a:ext uri="{0D108BD9-81ED-4DB2-BD59-A6C34878D82A}">
                    <a16:rowId xmlns:a16="http://schemas.microsoft.com/office/drawing/2014/main" val="10000"/>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Month_aug</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1"/>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Month_dec</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2"/>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Month_feb</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3"/>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Month_jan</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4"/>
                  </a:ext>
                </a:extLst>
              </a:tr>
              <a:tr h="4543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Month_jul</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Calibri" panose="020F0502020204030204" pitchFamily="34" charset="0"/>
                          <a:ea typeface="+mn-ea"/>
                          <a:cs typeface="Calibri" panose="020F0502020204030204" pitchFamily="34" charset="0"/>
                        </a:rPr>
                      </a:b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5"/>
                  </a:ext>
                </a:extLst>
              </a:tr>
              <a:tr h="4543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Month_jun</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IN" sz="1200" kern="1200" dirty="0">
                          <a:solidFill>
                            <a:schemeClr val="dk1"/>
                          </a:solidFill>
                          <a:latin typeface="Calibri" panose="020F0502020204030204" pitchFamily="34" charset="0"/>
                          <a:ea typeface="+mn-ea"/>
                          <a:cs typeface="Calibri" panose="020F0502020204030204" pitchFamily="34" charset="0"/>
                        </a:rPr>
                      </a:br>
                      <a:r>
                        <a:rPr lang="en-IN" sz="1200" kern="1200" dirty="0">
                          <a:solidFill>
                            <a:schemeClr val="dk1"/>
                          </a:solidFill>
                          <a:latin typeface="Calibri" panose="020F0502020204030204" pitchFamily="34" charset="0"/>
                          <a:ea typeface="+mn-ea"/>
                          <a:cs typeface="Calibri" panose="020F0502020204030204" pitchFamily="34" charset="0"/>
                        </a:rPr>
                        <a:t>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6"/>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Month_mar</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7"/>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Month_may</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8"/>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Month_nov</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09"/>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Month_oct</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10"/>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Calibri" panose="020F0502020204030204" pitchFamily="34" charset="0"/>
                          <a:ea typeface="+mn-ea"/>
                          <a:cs typeface="Calibri" panose="020F0502020204030204" pitchFamily="34" charset="0"/>
                        </a:rPr>
                        <a:t>Month_sept</a:t>
                      </a:r>
                      <a:endParaRPr lang="en-IN" sz="120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11"/>
                  </a:ext>
                </a:extLst>
              </a:tr>
              <a:tr h="283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FF0000"/>
                          </a:solidFill>
                          <a:latin typeface="Calibri" panose="020F0502020204030204" pitchFamily="34" charset="0"/>
                          <a:ea typeface="+mn-ea"/>
                          <a:cs typeface="Calibri" panose="020F0502020204030204" pitchFamily="34" charset="0"/>
                        </a:rPr>
                        <a:t>Poutcome_other</a:t>
                      </a:r>
                      <a:endParaRPr lang="en-IN" sz="1200" kern="1200" dirty="0">
                        <a:solidFill>
                          <a:srgbClr val="FF0000"/>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0.583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Calibri" panose="020F0502020204030204" pitchFamily="34" charset="0"/>
                          <a:ea typeface="+mn-ea"/>
                          <a:cs typeface="Calibri" panose="020F0502020204030204" pitchFamily="34" charset="0"/>
                        </a:rPr>
                        <a:t>Fail to reject H0</a:t>
                      </a:r>
                    </a:p>
                  </a:txBody>
                  <a:tcPr anchor="ctr"/>
                </a:tc>
                <a:extLst>
                  <a:ext uri="{0D108BD9-81ED-4DB2-BD59-A6C34878D82A}">
                    <a16:rowId xmlns:a16="http://schemas.microsoft.com/office/drawing/2014/main" val="10012"/>
                  </a:ext>
                </a:extLst>
              </a:tr>
              <a:tr h="4543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Success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10013"/>
                  </a:ext>
                </a:extLst>
              </a:tr>
              <a:tr h="4543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Calibri" panose="020F0502020204030204" pitchFamily="34" charset="0"/>
                          <a:ea typeface="+mn-ea"/>
                          <a:cs typeface="Calibri" panose="020F0502020204030204" pitchFamily="34" charset="0"/>
                        </a:rPr>
                        <a:t>Reject H0</a:t>
                      </a:r>
                    </a:p>
                  </a:txBody>
                  <a:tcPr anchor="ctr"/>
                </a:tc>
                <a:extLst>
                  <a:ext uri="{0D108BD9-81ED-4DB2-BD59-A6C34878D82A}">
                    <a16:rowId xmlns:a16="http://schemas.microsoft.com/office/drawing/2014/main" val="2936836120"/>
                  </a:ext>
                </a:extLst>
              </a:tr>
            </a:tbl>
          </a:graphicData>
        </a:graphic>
      </p:graphicFrame>
      <p:sp>
        <p:nvSpPr>
          <p:cNvPr id="13" name="TextBox 12"/>
          <p:cNvSpPr txBox="1"/>
          <p:nvPr/>
        </p:nvSpPr>
        <p:spPr>
          <a:xfrm>
            <a:off x="2329541" y="664282"/>
            <a:ext cx="7445829" cy="461665"/>
          </a:xfrm>
          <a:prstGeom prst="rect">
            <a:avLst/>
          </a:prstGeom>
          <a:noFill/>
        </p:spPr>
        <p:txBody>
          <a:bodyPr wrap="square" rtlCol="0">
            <a:spAutoFit/>
          </a:bodyPr>
          <a:lstStyle/>
          <a:p>
            <a:pPr algn="ctr"/>
            <a:r>
              <a:rPr lang="en-IN" sz="2400" b="1" dirty="0">
                <a:solidFill>
                  <a:srgbClr val="1C819E"/>
                </a:solidFill>
                <a:latin typeface="Calibri" panose="020F0502020204030204" pitchFamily="34" charset="0"/>
                <a:ea typeface="Ebrima" panose="02000000000000000000" pitchFamily="2" charset="0"/>
                <a:cs typeface="Calibri" panose="020F0502020204030204" pitchFamily="34" charset="0"/>
              </a:rPr>
              <a:t>HYPOTHESIS TESTING </a:t>
            </a:r>
            <a:r>
              <a:rPr lang="en-IN" sz="2400" b="1" dirty="0">
                <a:solidFill>
                  <a:srgbClr val="FFC000"/>
                </a:solidFill>
                <a:latin typeface="Calibri" panose="020F0502020204030204" pitchFamily="34" charset="0"/>
                <a:ea typeface="Ebrima" panose="02000000000000000000" pitchFamily="2" charset="0"/>
                <a:cs typeface="Calibri" panose="020F0502020204030204" pitchFamily="34" charset="0"/>
              </a:rPr>
              <a:t>RESULTS</a:t>
            </a:r>
          </a:p>
        </p:txBody>
      </p:sp>
    </p:spTree>
    <p:extLst>
      <p:ext uri="{BB962C8B-B14F-4D97-AF65-F5344CB8AC3E}">
        <p14:creationId xmlns:p14="http://schemas.microsoft.com/office/powerpoint/2010/main" val="63872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nual Input 7">
            <a:extLst>
              <a:ext uri="{FF2B5EF4-FFF2-40B4-BE49-F238E27FC236}">
                <a16:creationId xmlns:a16="http://schemas.microsoft.com/office/drawing/2014/main" id="{0C9DBE47-18B7-4575-BF54-6DBE0384FF4F}"/>
              </a:ext>
            </a:extLst>
          </p:cNvPr>
          <p:cNvSpPr/>
          <p:nvPr/>
        </p:nvSpPr>
        <p:spPr>
          <a:xfrm rot="5400000" flipH="1" flipV="1">
            <a:off x="679073" y="-38994"/>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Connector 7">
            <a:extLst>
              <a:ext uri="{FF2B5EF4-FFF2-40B4-BE49-F238E27FC236}">
                <a16:creationId xmlns:a16="http://schemas.microsoft.com/office/drawing/2014/main" id="{350C1562-09B7-4398-A23F-BCBBAF218E5D}"/>
              </a:ext>
            </a:extLst>
          </p:cNvPr>
          <p:cNvCxnSpPr>
            <a:cxnSpLocks/>
          </p:cNvCxnSpPr>
          <p:nvPr/>
        </p:nvCxnSpPr>
        <p:spPr>
          <a:xfrm>
            <a:off x="1018903" y="182880"/>
            <a:ext cx="38832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72537" y="200689"/>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sp>
        <p:nvSpPr>
          <p:cNvPr id="13" name="TextBox 12"/>
          <p:cNvSpPr txBox="1"/>
          <p:nvPr/>
        </p:nvSpPr>
        <p:spPr>
          <a:xfrm>
            <a:off x="2320833" y="710884"/>
            <a:ext cx="7445829" cy="461665"/>
          </a:xfrm>
          <a:prstGeom prst="rect">
            <a:avLst/>
          </a:prstGeom>
          <a:noFill/>
        </p:spPr>
        <p:txBody>
          <a:bodyPr wrap="square" rtlCol="0">
            <a:spAutoFit/>
          </a:bodyPr>
          <a:lstStyle/>
          <a:p>
            <a:pPr algn="ctr"/>
            <a:r>
              <a:rPr lang="en-IN" sz="2400" b="1" dirty="0">
                <a:solidFill>
                  <a:srgbClr val="1C819E"/>
                </a:solidFill>
                <a:latin typeface="Calibri" panose="020F0502020204030204" pitchFamily="34" charset="0"/>
                <a:ea typeface="Ebrima" panose="02000000000000000000" pitchFamily="2" charset="0"/>
                <a:cs typeface="Calibri" panose="020F0502020204030204" pitchFamily="34" charset="0"/>
              </a:rPr>
              <a:t>MULTICOLLINEARITY </a:t>
            </a:r>
            <a:r>
              <a:rPr lang="en-IN" sz="2400" b="1" dirty="0">
                <a:solidFill>
                  <a:srgbClr val="FFC000"/>
                </a:solidFill>
                <a:latin typeface="Calibri" panose="020F0502020204030204" pitchFamily="34" charset="0"/>
                <a:ea typeface="Ebrima" panose="02000000000000000000" pitchFamily="2" charset="0"/>
                <a:cs typeface="Calibri" panose="020F0502020204030204" pitchFamily="34" charset="0"/>
              </a:rPr>
              <a:t>RESULTS</a:t>
            </a:r>
          </a:p>
        </p:txBody>
      </p:sp>
      <p:graphicFrame>
        <p:nvGraphicFramePr>
          <p:cNvPr id="14" name="Table 13"/>
          <p:cNvGraphicFramePr>
            <a:graphicFrameLocks noGrp="1"/>
          </p:cNvGraphicFramePr>
          <p:nvPr>
            <p:extLst>
              <p:ext uri="{D42A27DB-BD31-4B8C-83A1-F6EECF244321}">
                <p14:modId xmlns:p14="http://schemas.microsoft.com/office/powerpoint/2010/main" val="435049509"/>
              </p:ext>
            </p:extLst>
          </p:nvPr>
        </p:nvGraphicFramePr>
        <p:xfrm>
          <a:off x="73294" y="1232888"/>
          <a:ext cx="3715656" cy="5377474"/>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890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609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1.191235</a:t>
                      </a:r>
                    </a:p>
                  </a:txBody>
                  <a:tcPr anchor="ctr"/>
                </a:tc>
                <a:tc>
                  <a:txBody>
                    <a:bodyPr/>
                    <a:lstStyle/>
                    <a:p>
                      <a:pPr algn="ctr"/>
                      <a:r>
                        <a:rPr lang="en-IN" sz="1200" dirty="0" err="1">
                          <a:latin typeface="+mn-lt"/>
                          <a:cs typeface="Times New Roman" pitchFamily="18" charset="0"/>
                        </a:rPr>
                        <a:t>Vif</a:t>
                      </a:r>
                      <a:r>
                        <a:rPr lang="en-IN" sz="1200" dirty="0">
                          <a:latin typeface="+mn-lt"/>
                          <a:cs typeface="Times New Roman" pitchFamily="18" charset="0"/>
                        </a:rPr>
                        <a:t>&lt;4</a:t>
                      </a:r>
                    </a:p>
                  </a:txBody>
                  <a:tcPr anchor="ctr"/>
                </a:tc>
                <a:extLst>
                  <a:ext uri="{0D108BD9-81ED-4DB2-BD59-A6C34878D82A}">
                    <a16:rowId xmlns:a16="http://schemas.microsoft.com/office/drawing/2014/main" val="10001"/>
                  </a:ext>
                </a:extLst>
              </a:tr>
              <a:tr h="360933">
                <a:tc>
                  <a:txBody>
                    <a:bodyPr/>
                    <a:lstStyle/>
                    <a:p>
                      <a:pPr algn="ctr"/>
                      <a:r>
                        <a:rPr lang="en-IN" sz="1200" dirty="0">
                          <a:latin typeface="+mn-lt"/>
                          <a:cs typeface="Times New Roman" pitchFamily="18" charset="0"/>
                        </a:rPr>
                        <a:t>Balance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1.254509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2"/>
                  </a:ext>
                </a:extLst>
              </a:tr>
              <a:tr h="360933">
                <a:tc>
                  <a:txBody>
                    <a:bodyPr/>
                    <a:lstStyle/>
                    <a:p>
                      <a:pPr algn="ctr"/>
                      <a:r>
                        <a:rPr lang="en-IN" sz="1200" dirty="0">
                          <a:latin typeface="+mn-lt"/>
                          <a:cs typeface="Times New Roman" pitchFamily="18" charset="0"/>
                        </a:rPr>
                        <a:t>Duration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1.095079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4"/>
                  </a:ext>
                </a:extLst>
              </a:tr>
              <a:tr h="3609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latin typeface="+mn-lt"/>
                          <a:cs typeface="Times New Roman" pitchFamily="18" charset="0"/>
                        </a:rPr>
                        <a:t>Campaign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1.172748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5"/>
                  </a:ext>
                </a:extLst>
              </a:tr>
              <a:tr h="3609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rgbClr val="FF0000"/>
                          </a:solidFill>
                          <a:latin typeface="+mn-lt"/>
                          <a:cs typeface="Times New Roman" pitchFamily="18" charset="0"/>
                        </a:rPr>
                        <a:t>Pdays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mn-lt"/>
                          <a:ea typeface="+mn-ea"/>
                          <a:cs typeface="Times New Roman" pitchFamily="18" charset="0"/>
                        </a:rPr>
                        <a:t>9.854012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FF0000"/>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srgbClr val="FF0000"/>
                          </a:solidFill>
                          <a:effectLst/>
                          <a:uLnTx/>
                          <a:uFillTx/>
                          <a:latin typeface="Calibri"/>
                          <a:ea typeface="+mn-ea"/>
                          <a:cs typeface="Times New Roman" pitchFamily="18" charset="0"/>
                        </a:rPr>
                        <a:t>&gt;4</a:t>
                      </a:r>
                    </a:p>
                  </a:txBody>
                  <a:tcPr anchor="ctr"/>
                </a:tc>
                <a:extLst>
                  <a:ext uri="{0D108BD9-81ED-4DB2-BD59-A6C34878D82A}">
                    <a16:rowId xmlns:a16="http://schemas.microsoft.com/office/drawing/2014/main" val="10006"/>
                  </a:ext>
                </a:extLst>
              </a:tr>
              <a:tr h="3609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job_blue</a:t>
                      </a:r>
                      <a:r>
                        <a:rPr lang="en-IN" sz="1200" kern="1200" dirty="0">
                          <a:solidFill>
                            <a:schemeClr val="dk1"/>
                          </a:solidFill>
                          <a:latin typeface="+mn-lt"/>
                          <a:ea typeface="+mn-ea"/>
                          <a:cs typeface="Times New Roman" pitchFamily="18" charset="0"/>
                        </a:rPr>
                        <a:t>-collar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2.400730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8"/>
                  </a:ext>
                </a:extLst>
              </a:tr>
              <a:tr h="360933">
                <a:tc>
                  <a:txBody>
                    <a:bodyPr/>
                    <a:lstStyle/>
                    <a:p>
                      <a:pPr algn="ctr"/>
                      <a:r>
                        <a:rPr lang="en-IN" sz="1200" dirty="0" err="1">
                          <a:latin typeface="+mn-lt"/>
                          <a:cs typeface="Times New Roman" pitchFamily="18" charset="0"/>
                        </a:rPr>
                        <a:t>job_entrepreneur</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1.253233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9"/>
                  </a:ext>
                </a:extLst>
              </a:tr>
              <a:tr h="360933">
                <a:tc>
                  <a:txBody>
                    <a:bodyPr/>
                    <a:lstStyle/>
                    <a:p>
                      <a:pPr algn="ctr"/>
                      <a:r>
                        <a:rPr lang="en-IN" sz="1200" dirty="0">
                          <a:latin typeface="+mn-lt"/>
                          <a:cs typeface="Times New Roman" pitchFamily="18" charset="0"/>
                        </a:rPr>
                        <a:t>job</a:t>
                      </a:r>
                      <a:r>
                        <a:rPr lang="en-IN" sz="1200" baseline="0" dirty="0">
                          <a:latin typeface="+mn-lt"/>
                          <a:cs typeface="Times New Roman" pitchFamily="18" charset="0"/>
                        </a:rPr>
                        <a:t> _housemaid</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1.169404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0"/>
                  </a:ext>
                </a:extLst>
              </a:tr>
              <a:tr h="3609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job_management</a:t>
                      </a:r>
                      <a:endParaRPr lang="en-IN" sz="1200" dirty="0">
                        <a:latin typeface="+mn-lt"/>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3.208361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1"/>
                  </a:ext>
                </a:extLst>
              </a:tr>
              <a:tr h="4442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err="1">
                          <a:latin typeface="+mn-lt"/>
                          <a:cs typeface="Times New Roman" pitchFamily="18" charset="0"/>
                        </a:rPr>
                        <a:t>job_self</a:t>
                      </a:r>
                      <a:r>
                        <a:rPr lang="en-IN" sz="1200" dirty="0">
                          <a:latin typeface="+mn-lt"/>
                          <a:cs typeface="Times New Roman" pitchFamily="18" charset="0"/>
                        </a:rPr>
                        <a:t>-employed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1.266121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3"/>
                  </a:ext>
                </a:extLst>
              </a:tr>
              <a:tr h="3609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job_services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1.568416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44453741"/>
                  </a:ext>
                </a:extLst>
              </a:tr>
              <a:tr h="3609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job_student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1.175649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555308343"/>
                  </a:ext>
                </a:extLst>
              </a:tr>
              <a:tr h="3609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job_technician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2.050722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rPr>
                        <a:t>&lt;4</a:t>
                      </a:r>
                    </a:p>
                  </a:txBody>
                  <a:tcPr anchor="ctr"/>
                </a:tc>
                <a:extLst>
                  <a:ext uri="{0D108BD9-81ED-4DB2-BD59-A6C34878D82A}">
                    <a16:rowId xmlns:a16="http://schemas.microsoft.com/office/drawing/2014/main" val="228029921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893825999"/>
              </p:ext>
            </p:extLst>
          </p:nvPr>
        </p:nvGraphicFramePr>
        <p:xfrm>
          <a:off x="4029164" y="1215753"/>
          <a:ext cx="3715656" cy="5400748"/>
        </p:xfrm>
        <a:graphic>
          <a:graphicData uri="http://schemas.openxmlformats.org/drawingml/2006/table">
            <a:tbl>
              <a:tblPr firstRow="1" bandRow="1">
                <a:tableStyleId>{5C22544A-7EE6-4342-B048-85BDC9FD1C3A}</a:tableStyleId>
              </a:tblPr>
              <a:tblGrid>
                <a:gridCol w="1542868">
                  <a:extLst>
                    <a:ext uri="{9D8B030D-6E8A-4147-A177-3AD203B41FA5}">
                      <a16:colId xmlns:a16="http://schemas.microsoft.com/office/drawing/2014/main" val="20000"/>
                    </a:ext>
                  </a:extLst>
                </a:gridCol>
                <a:gridCol w="934236">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81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56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job_unemployed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1.183071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4"/>
                  </a:ext>
                </a:extLst>
              </a:tr>
              <a:tr h="356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Marital_married</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2.791225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5"/>
                  </a:ext>
                </a:extLst>
              </a:tr>
              <a:tr h="356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EducationTertiary</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2.680599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8"/>
                  </a:ext>
                </a:extLst>
              </a:tr>
              <a:tr h="356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Housing_yes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3.126247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rPr>
                        <a:t>&lt;4</a:t>
                      </a:r>
                    </a:p>
                  </a:txBody>
                  <a:tcPr anchor="ctr"/>
                </a:tc>
                <a:extLst>
                  <a:ext uri="{0D108BD9-81ED-4DB2-BD59-A6C34878D82A}">
                    <a16:rowId xmlns:a16="http://schemas.microsoft.com/office/drawing/2014/main" val="10010"/>
                  </a:ext>
                </a:extLst>
              </a:tr>
              <a:tr h="356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Loan_yes</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1.255778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1"/>
                  </a:ext>
                </a:extLst>
              </a:tr>
              <a:tr h="4510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Contact_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3.292653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13"/>
                  </a:ext>
                </a:extLst>
              </a:tr>
              <a:tr h="4299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Month_aug</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3.120586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840272418"/>
                  </a:ext>
                </a:extLst>
              </a:tr>
              <a:tr h="4299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Month_dec</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1.069575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132569068"/>
                  </a:ext>
                </a:extLst>
              </a:tr>
              <a:tr h="4299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Month_feb</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1.697968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3690660927"/>
                  </a:ext>
                </a:extLst>
              </a:tr>
              <a:tr h="4299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Month_jan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1.369884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469986807"/>
                  </a:ext>
                </a:extLst>
              </a:tr>
              <a:tr h="4299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Month_jul</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3.205897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4200886895"/>
                  </a:ext>
                </a:extLst>
              </a:tr>
              <a:tr h="4299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Month_jun</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3.354037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prstClr val="black"/>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rPr>
                        <a:t>&lt;4</a:t>
                      </a:r>
                    </a:p>
                  </a:txBody>
                  <a:tcPr anchor="ctr"/>
                </a:tc>
                <a:extLst>
                  <a:ext uri="{0D108BD9-81ED-4DB2-BD59-A6C34878D82A}">
                    <a16:rowId xmlns:a16="http://schemas.microsoft.com/office/drawing/2014/main" val="312242459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491891164"/>
              </p:ext>
            </p:extLst>
          </p:nvPr>
        </p:nvGraphicFramePr>
        <p:xfrm>
          <a:off x="8133081" y="1232888"/>
          <a:ext cx="3715656" cy="3168231"/>
        </p:xfrm>
        <a:graphic>
          <a:graphicData uri="http://schemas.openxmlformats.org/drawingml/2006/table">
            <a:tbl>
              <a:tblPr firstRow="1" bandRow="1">
                <a:tableStyleId>{5C22544A-7EE6-4342-B048-85BDC9FD1C3A}</a:tableStyleId>
              </a:tblPr>
              <a:tblGrid>
                <a:gridCol w="1399177">
                  <a:extLst>
                    <a:ext uri="{9D8B030D-6E8A-4147-A177-3AD203B41FA5}">
                      <a16:colId xmlns:a16="http://schemas.microsoft.com/office/drawing/2014/main" val="20000"/>
                    </a:ext>
                  </a:extLst>
                </a:gridCol>
                <a:gridCol w="1077927">
                  <a:extLst>
                    <a:ext uri="{9D8B030D-6E8A-4147-A177-3AD203B41FA5}">
                      <a16:colId xmlns:a16="http://schemas.microsoft.com/office/drawing/2014/main" val="20001"/>
                    </a:ext>
                  </a:extLst>
                </a:gridCol>
                <a:gridCol w="1238552">
                  <a:extLst>
                    <a:ext uri="{9D8B030D-6E8A-4147-A177-3AD203B41FA5}">
                      <a16:colId xmlns:a16="http://schemas.microsoft.com/office/drawing/2014/main" val="20002"/>
                    </a:ext>
                  </a:extLst>
                </a:gridCol>
              </a:tblGrid>
              <a:tr h="5546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VIF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bg1"/>
                          </a:solidFill>
                          <a:latin typeface="+mn-lt"/>
                          <a:ea typeface="+mn-ea"/>
                          <a:cs typeface="Times New Roman" pitchFamily="18" charset="0"/>
                        </a:rPr>
                        <a:t>Decision</a:t>
                      </a:r>
                    </a:p>
                  </a:txBody>
                  <a:tcPr anchor="ctr"/>
                </a:tc>
                <a:extLst>
                  <a:ext uri="{0D108BD9-81ED-4DB2-BD59-A6C34878D82A}">
                    <a16:rowId xmlns:a16="http://schemas.microsoft.com/office/drawing/2014/main" val="10000"/>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Month_mar</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1.141809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0001"/>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rgbClr val="FF0000"/>
                          </a:solidFill>
                          <a:latin typeface="+mn-lt"/>
                          <a:ea typeface="+mn-ea"/>
                          <a:cs typeface="Times New Roman" pitchFamily="18" charset="0"/>
                        </a:rPr>
                        <a:t>Month_may</a:t>
                      </a:r>
                      <a:endParaRPr lang="en-IN" sz="1200" kern="1200" dirty="0">
                        <a:solidFill>
                          <a:srgbClr val="FF0000"/>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mn-lt"/>
                          <a:ea typeface="+mn-ea"/>
                          <a:cs typeface="Times New Roman" pitchFamily="18" charset="0"/>
                        </a:rPr>
                        <a:t>6.000556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FF0000"/>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srgbClr val="FF0000"/>
                          </a:solidFill>
                          <a:effectLst/>
                          <a:uLnTx/>
                          <a:uFillTx/>
                          <a:latin typeface="Calibri"/>
                          <a:ea typeface="+mn-ea"/>
                          <a:cs typeface="Times New Roman" pitchFamily="18" charset="0"/>
                        </a:rPr>
                        <a:t>&gt;4</a:t>
                      </a:r>
                    </a:p>
                  </a:txBody>
                  <a:tcPr anchor="ctr"/>
                </a:tc>
                <a:extLst>
                  <a:ext uri="{0D108BD9-81ED-4DB2-BD59-A6C34878D82A}">
                    <a16:rowId xmlns:a16="http://schemas.microsoft.com/office/drawing/2014/main" val="10002"/>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Month_nov</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2.074751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3875218922"/>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Month_oct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1.215499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732673246"/>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dk1"/>
                          </a:solidFill>
                          <a:latin typeface="+mn-lt"/>
                          <a:ea typeface="+mn-ea"/>
                          <a:cs typeface="Times New Roman" pitchFamily="18" charset="0"/>
                        </a:rPr>
                        <a:t>Month_sept</a:t>
                      </a:r>
                      <a:endParaRPr lang="en-IN" sz="1200" kern="1200" dirty="0">
                        <a:solidFill>
                          <a:schemeClr val="dk1"/>
                        </a:solidFill>
                        <a:latin typeface="+mn-lt"/>
                        <a:ea typeface="+mn-ea"/>
                        <a:cs typeface="Times New Roman"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1.176379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202889498"/>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Success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latin typeface="+mn-lt"/>
                          <a:ea typeface="+mn-ea"/>
                          <a:cs typeface="Times New Roman" pitchFamily="18" charset="0"/>
                        </a:rPr>
                        <a:t>1.227866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a:ea typeface="+mn-ea"/>
                          <a:cs typeface="Times New Roman" pitchFamily="18" charset="0"/>
                        </a:rPr>
                        <a:t>Vif&lt;4</a:t>
                      </a:r>
                      <a:endParaRPr kumimoji="0" lang="en-IN" sz="1200" b="0" i="0" u="none" strike="noStrike" kern="1200" cap="none" spc="0" normalizeH="0" baseline="0" noProof="0" dirty="0">
                        <a:ln>
                          <a:noFill/>
                        </a:ln>
                        <a:solidFill>
                          <a:prstClr val="black"/>
                        </a:solidFill>
                        <a:effectLst/>
                        <a:uLnTx/>
                        <a:uFillTx/>
                        <a:latin typeface="Calibri"/>
                        <a:ea typeface="+mn-ea"/>
                        <a:cs typeface="Times New Roman" pitchFamily="18" charset="0"/>
                      </a:endParaRPr>
                    </a:p>
                  </a:txBody>
                  <a:tcPr anchor="ctr"/>
                </a:tc>
                <a:extLst>
                  <a:ext uri="{0D108BD9-81ED-4DB2-BD59-A6C34878D82A}">
                    <a16:rowId xmlns:a16="http://schemas.microsoft.com/office/drawing/2014/main" val="1377661636"/>
                  </a:ext>
                </a:extLst>
              </a:tr>
              <a:tr h="3398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mn-lt"/>
                          <a:ea typeface="+mn-ea"/>
                          <a:cs typeface="Times New Roman" pitchFamily="18" charset="0"/>
                        </a:rPr>
                        <a:t>Poutcome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mn-lt"/>
                          <a:ea typeface="+mn-ea"/>
                          <a:cs typeface="Times New Roman" pitchFamily="18" charset="0"/>
                        </a:rPr>
                        <a:t>Unknown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rgbClr val="FF0000"/>
                          </a:solidFill>
                          <a:latin typeface="+mn-lt"/>
                          <a:ea typeface="+mn-ea"/>
                          <a:cs typeface="Times New Roman" pitchFamily="18" charset="0"/>
                        </a:rPr>
                        <a:t>36.643430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FF0000"/>
                          </a:solidFill>
                          <a:effectLst/>
                          <a:uLnTx/>
                          <a:uFillTx/>
                          <a:latin typeface="Calibri"/>
                          <a:ea typeface="+mn-ea"/>
                          <a:cs typeface="Times New Roman" pitchFamily="18" charset="0"/>
                        </a:rPr>
                        <a:t>Vif</a:t>
                      </a:r>
                      <a:r>
                        <a:rPr kumimoji="0" lang="en-IN" sz="1200" b="0" i="0" u="none" strike="noStrike" kern="1200" cap="none" spc="0" normalizeH="0" baseline="0" noProof="0" dirty="0">
                          <a:ln>
                            <a:noFill/>
                          </a:ln>
                          <a:solidFill>
                            <a:srgbClr val="FF0000"/>
                          </a:solidFill>
                          <a:effectLst/>
                          <a:uLnTx/>
                          <a:uFillTx/>
                          <a:latin typeface="Calibri"/>
                          <a:ea typeface="+mn-ea"/>
                          <a:cs typeface="Times New Roman" pitchFamily="18" charset="0"/>
                        </a:rPr>
                        <a:t>&gt;4</a:t>
                      </a:r>
                    </a:p>
                  </a:txBody>
                  <a:tcPr anchor="ctr"/>
                </a:tc>
                <a:extLst>
                  <a:ext uri="{0D108BD9-81ED-4DB2-BD59-A6C34878D82A}">
                    <a16:rowId xmlns:a16="http://schemas.microsoft.com/office/drawing/2014/main" val="1723175975"/>
                  </a:ext>
                </a:extLst>
              </a:tr>
            </a:tbl>
          </a:graphicData>
        </a:graphic>
      </p:graphicFrame>
    </p:spTree>
    <p:extLst>
      <p:ext uri="{BB962C8B-B14F-4D97-AF65-F5344CB8AC3E}">
        <p14:creationId xmlns:p14="http://schemas.microsoft.com/office/powerpoint/2010/main" val="223850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nual Input 7">
            <a:extLst>
              <a:ext uri="{FF2B5EF4-FFF2-40B4-BE49-F238E27FC236}">
                <a16:creationId xmlns:a16="http://schemas.microsoft.com/office/drawing/2014/main" id="{0C9DBE47-18B7-4575-BF54-6DBE0384FF4F}"/>
              </a:ext>
            </a:extLst>
          </p:cNvPr>
          <p:cNvSpPr/>
          <p:nvPr/>
        </p:nvSpPr>
        <p:spPr>
          <a:xfrm rot="5400000" flipH="1" flipV="1">
            <a:off x="679073" y="-38994"/>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Connector 7">
            <a:extLst>
              <a:ext uri="{FF2B5EF4-FFF2-40B4-BE49-F238E27FC236}">
                <a16:creationId xmlns:a16="http://schemas.microsoft.com/office/drawing/2014/main" id="{350C1562-09B7-4398-A23F-BCBBAF218E5D}"/>
              </a:ext>
            </a:extLst>
          </p:cNvPr>
          <p:cNvCxnSpPr>
            <a:cxnSpLocks/>
          </p:cNvCxnSpPr>
          <p:nvPr/>
        </p:nvCxnSpPr>
        <p:spPr>
          <a:xfrm>
            <a:off x="1018903" y="182880"/>
            <a:ext cx="38832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472537" y="200689"/>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grpSp>
        <p:nvGrpSpPr>
          <p:cNvPr id="10" name="Group 9">
            <a:extLst>
              <a:ext uri="{FF2B5EF4-FFF2-40B4-BE49-F238E27FC236}">
                <a16:creationId xmlns:a16="http://schemas.microsoft.com/office/drawing/2014/main" id="{19057437-C254-4C02-A4E9-92B4FF5F39A8}"/>
              </a:ext>
            </a:extLst>
          </p:cNvPr>
          <p:cNvGrpSpPr/>
          <p:nvPr/>
        </p:nvGrpSpPr>
        <p:grpSpPr>
          <a:xfrm>
            <a:off x="8309995" y="1056236"/>
            <a:ext cx="3334070" cy="3334070"/>
            <a:chOff x="8309995" y="1056236"/>
            <a:chExt cx="3334070" cy="3334070"/>
          </a:xfrm>
        </p:grpSpPr>
        <p:sp>
          <p:nvSpPr>
            <p:cNvPr id="11" name="Oval 10">
              <a:extLst>
                <a:ext uri="{FF2B5EF4-FFF2-40B4-BE49-F238E27FC236}">
                  <a16:creationId xmlns:a16="http://schemas.microsoft.com/office/drawing/2014/main" id="{99216426-737D-4D7A-A33B-CF38D10C9230}"/>
                </a:ext>
              </a:extLst>
            </p:cNvPr>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A03D6F-9381-4333-8E95-267778232384}"/>
                </a:ext>
              </a:extLst>
            </p:cNvPr>
            <p:cNvSpPr txBox="1"/>
            <p:nvPr/>
          </p:nvSpPr>
          <p:spPr>
            <a:xfrm>
              <a:off x="8757364" y="1790772"/>
              <a:ext cx="2460308" cy="1754326"/>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F1</a:t>
              </a:r>
              <a:endParaRPr lang="en-US" sz="3600" b="1" dirty="0">
                <a:solidFill>
                  <a:srgbClr val="E6E7E9"/>
                </a:solidFill>
                <a:latin typeface="Tw Cen MT" panose="020B0602020104020603" pitchFamily="34" charset="0"/>
              </a:endParaRPr>
            </a:p>
            <a:p>
              <a:pPr algn="ctr"/>
              <a:r>
                <a:rPr lang="en-US" sz="4800" b="1" dirty="0">
                  <a:solidFill>
                    <a:srgbClr val="E6E7E9"/>
                  </a:solidFill>
                  <a:latin typeface="Tw Cen MT" panose="020B0602020104020603" pitchFamily="34" charset="0"/>
                </a:rPr>
                <a:t>SCORE</a:t>
              </a:r>
              <a:endParaRPr lang="en-US" sz="9600" b="1" dirty="0">
                <a:solidFill>
                  <a:srgbClr val="E6E7E9"/>
                </a:solidFill>
                <a:latin typeface="Tw Cen MT" panose="020B0602020104020603" pitchFamily="34" charset="0"/>
              </a:endParaRPr>
            </a:p>
          </p:txBody>
        </p:sp>
      </p:grpSp>
      <p:grpSp>
        <p:nvGrpSpPr>
          <p:cNvPr id="17" name="Group 16">
            <a:extLst>
              <a:ext uri="{FF2B5EF4-FFF2-40B4-BE49-F238E27FC236}">
                <a16:creationId xmlns:a16="http://schemas.microsoft.com/office/drawing/2014/main" id="{0E692376-2A24-4484-A15F-BFD943EDB35A}"/>
              </a:ext>
            </a:extLst>
          </p:cNvPr>
          <p:cNvGrpSpPr/>
          <p:nvPr/>
        </p:nvGrpSpPr>
        <p:grpSpPr>
          <a:xfrm>
            <a:off x="5167201" y="3120591"/>
            <a:ext cx="2848086" cy="2848086"/>
            <a:chOff x="5746584" y="3207677"/>
            <a:chExt cx="2848086" cy="2848086"/>
          </a:xfrm>
        </p:grpSpPr>
        <p:sp>
          <p:nvSpPr>
            <p:cNvPr id="18" name="Oval 17">
              <a:extLst>
                <a:ext uri="{FF2B5EF4-FFF2-40B4-BE49-F238E27FC236}">
                  <a16:creationId xmlns:a16="http://schemas.microsoft.com/office/drawing/2014/main" id="{BD736ACF-902B-4C0F-87BB-67D7C0414D4D}"/>
                </a:ext>
              </a:extLst>
            </p:cNvPr>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7793E54-EDCB-403F-AB85-619D15D93E6B}"/>
                </a:ext>
              </a:extLst>
            </p:cNvPr>
            <p:cNvSpPr txBox="1"/>
            <p:nvPr/>
          </p:nvSpPr>
          <p:spPr>
            <a:xfrm>
              <a:off x="5755418" y="4251361"/>
              <a:ext cx="2706339" cy="710964"/>
            </a:xfrm>
            <a:prstGeom prst="rect">
              <a:avLst/>
            </a:prstGeom>
            <a:noFill/>
          </p:spPr>
          <p:txBody>
            <a:bodyPr wrap="square" rtlCol="0">
              <a:noAutofit/>
            </a:bodyPr>
            <a:lstStyle/>
            <a:p>
              <a:pPr algn="ctr"/>
              <a:r>
                <a:rPr lang="en-US" sz="4400" b="1" dirty="0">
                  <a:solidFill>
                    <a:srgbClr val="E6E7E9"/>
                  </a:solidFill>
                  <a:latin typeface="Tw Cen MT" panose="020B0602020104020603" pitchFamily="34" charset="0"/>
                </a:rPr>
                <a:t>RECALL</a:t>
              </a:r>
              <a:endParaRPr lang="en-US" sz="3600" b="1" dirty="0">
                <a:solidFill>
                  <a:srgbClr val="E6E7E9"/>
                </a:solidFill>
                <a:latin typeface="Tw Cen MT" panose="020B0602020104020603" pitchFamily="34" charset="0"/>
              </a:endParaRPr>
            </a:p>
          </p:txBody>
        </p:sp>
      </p:grpSp>
      <p:grpSp>
        <p:nvGrpSpPr>
          <p:cNvPr id="20" name="Group 19">
            <a:extLst>
              <a:ext uri="{FF2B5EF4-FFF2-40B4-BE49-F238E27FC236}">
                <a16:creationId xmlns:a16="http://schemas.microsoft.com/office/drawing/2014/main" id="{BEC12C7D-108F-4F76-8A10-FC9A7EDF7FED}"/>
              </a:ext>
            </a:extLst>
          </p:cNvPr>
          <p:cNvGrpSpPr/>
          <p:nvPr/>
        </p:nvGrpSpPr>
        <p:grpSpPr>
          <a:xfrm>
            <a:off x="2187390" y="4338979"/>
            <a:ext cx="2460308" cy="2030750"/>
            <a:chOff x="3338361" y="4390306"/>
            <a:chExt cx="2460308" cy="2030750"/>
          </a:xfrm>
        </p:grpSpPr>
        <p:sp>
          <p:nvSpPr>
            <p:cNvPr id="21" name="Oval 20">
              <a:extLst>
                <a:ext uri="{FF2B5EF4-FFF2-40B4-BE49-F238E27FC236}">
                  <a16:creationId xmlns:a16="http://schemas.microsoft.com/office/drawing/2014/main" id="{05C8546D-40EE-494E-81BF-73A32120C393}"/>
                </a:ext>
              </a:extLst>
            </p:cNvPr>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ECA9496-E382-4B3E-B952-4354E7517B07}"/>
                </a:ext>
              </a:extLst>
            </p:cNvPr>
            <p:cNvSpPr txBox="1"/>
            <p:nvPr/>
          </p:nvSpPr>
          <p:spPr>
            <a:xfrm>
              <a:off x="3338361" y="5155664"/>
              <a:ext cx="2460308" cy="584775"/>
            </a:xfrm>
            <a:prstGeom prst="rect">
              <a:avLst/>
            </a:prstGeom>
            <a:noFill/>
          </p:spPr>
          <p:txBody>
            <a:bodyPr wrap="square" rtlCol="0">
              <a:spAutoFit/>
            </a:bodyPr>
            <a:lstStyle/>
            <a:p>
              <a:pPr algn="ctr"/>
              <a:r>
                <a:rPr lang="en-US" sz="3200" b="1" dirty="0">
                  <a:solidFill>
                    <a:srgbClr val="E6E7E9"/>
                  </a:solidFill>
                  <a:latin typeface="Tw Cen MT" panose="020B0602020104020603" pitchFamily="34" charset="0"/>
                </a:rPr>
                <a:t>PRECISION</a:t>
              </a:r>
              <a:endParaRPr lang="en-US" sz="2800" b="1" dirty="0">
                <a:solidFill>
                  <a:srgbClr val="E6E7E9"/>
                </a:solidFill>
                <a:latin typeface="Tw Cen MT" panose="020B0602020104020603" pitchFamily="34" charset="0"/>
              </a:endParaRPr>
            </a:p>
          </p:txBody>
        </p:sp>
      </p:grpSp>
      <p:grpSp>
        <p:nvGrpSpPr>
          <p:cNvPr id="23" name="Group 22">
            <a:extLst>
              <a:ext uri="{FF2B5EF4-FFF2-40B4-BE49-F238E27FC236}">
                <a16:creationId xmlns:a16="http://schemas.microsoft.com/office/drawing/2014/main" id="{E09EDEE8-7571-4CCC-9ABD-53EE078F8931}"/>
              </a:ext>
            </a:extLst>
          </p:cNvPr>
          <p:cNvGrpSpPr/>
          <p:nvPr/>
        </p:nvGrpSpPr>
        <p:grpSpPr>
          <a:xfrm>
            <a:off x="351727" y="4764594"/>
            <a:ext cx="1131450" cy="1050394"/>
            <a:chOff x="434140" y="4528400"/>
            <a:chExt cx="1131450" cy="1050394"/>
          </a:xfrm>
        </p:grpSpPr>
        <p:sp>
          <p:nvSpPr>
            <p:cNvPr id="24" name="Oval 23">
              <a:extLst>
                <a:ext uri="{FF2B5EF4-FFF2-40B4-BE49-F238E27FC236}">
                  <a16:creationId xmlns:a16="http://schemas.microsoft.com/office/drawing/2014/main" id="{8AB2B324-B882-4AA8-9BBA-48C5917166DA}"/>
                </a:ext>
              </a:extLst>
            </p:cNvPr>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50FE16B6-7E9A-4449-9207-3F6D4B89329D}"/>
                </a:ext>
              </a:extLst>
            </p:cNvPr>
            <p:cNvSpPr txBox="1"/>
            <p:nvPr/>
          </p:nvSpPr>
          <p:spPr>
            <a:xfrm>
              <a:off x="434140" y="4940219"/>
              <a:ext cx="1131450" cy="307777"/>
            </a:xfrm>
            <a:prstGeom prst="rect">
              <a:avLst/>
            </a:prstGeom>
            <a:noFill/>
          </p:spPr>
          <p:txBody>
            <a:bodyPr wrap="square" rtlCol="0">
              <a:spAutoFit/>
            </a:bodyPr>
            <a:lstStyle/>
            <a:p>
              <a:pPr algn="ctr"/>
              <a:r>
                <a:rPr lang="en-US" sz="1400" b="1" dirty="0">
                  <a:solidFill>
                    <a:srgbClr val="E6E7E9"/>
                  </a:solidFill>
                  <a:latin typeface="Tw Cen MT" panose="020B0602020104020603" pitchFamily="34" charset="0"/>
                </a:rPr>
                <a:t>ACCURACY</a:t>
              </a:r>
              <a:endParaRPr lang="en-US" sz="2000" b="1" dirty="0">
                <a:solidFill>
                  <a:srgbClr val="E6E7E9"/>
                </a:solidFill>
                <a:latin typeface="Tw Cen MT" panose="020B0602020104020603" pitchFamily="34" charset="0"/>
              </a:endParaRPr>
            </a:p>
          </p:txBody>
        </p:sp>
      </p:grpSp>
      <p:sp>
        <p:nvSpPr>
          <p:cNvPr id="26" name="Rectangle 25">
            <a:extLst>
              <a:ext uri="{FF2B5EF4-FFF2-40B4-BE49-F238E27FC236}">
                <a16:creationId xmlns:a16="http://schemas.microsoft.com/office/drawing/2014/main" id="{668BE1BD-4B73-4C94-AD15-9909EF0F259A}"/>
              </a:ext>
            </a:extLst>
          </p:cNvPr>
          <p:cNvSpPr/>
          <p:nvPr/>
        </p:nvSpPr>
        <p:spPr>
          <a:xfrm>
            <a:off x="62035" y="1299741"/>
            <a:ext cx="4467890" cy="369332"/>
          </a:xfrm>
          <a:prstGeom prst="rect">
            <a:avLst/>
          </a:prstGeom>
        </p:spPr>
        <p:txBody>
          <a:bodyPr wrap="none">
            <a:spAutoFit/>
          </a:bodyPr>
          <a:lstStyle/>
          <a:p>
            <a:r>
              <a:rPr lang="en-IN" dirty="0">
                <a:solidFill>
                  <a:srgbClr val="0070C0"/>
                </a:solidFill>
                <a:latin typeface="Arial" panose="020B0604020202020204" pitchFamily="34" charset="0"/>
              </a:rPr>
              <a:t>Proportion of correctly identified instances</a:t>
            </a:r>
            <a:endParaRPr lang="en-IN" dirty="0">
              <a:solidFill>
                <a:srgbClr val="0070C0"/>
              </a:solidFill>
            </a:endParaRPr>
          </a:p>
        </p:txBody>
      </p:sp>
      <p:sp>
        <p:nvSpPr>
          <p:cNvPr id="27" name="Rectangle 26">
            <a:extLst>
              <a:ext uri="{FF2B5EF4-FFF2-40B4-BE49-F238E27FC236}">
                <a16:creationId xmlns:a16="http://schemas.microsoft.com/office/drawing/2014/main" id="{A54B20BF-4FDA-4F3E-801E-F64D5F144A32}"/>
              </a:ext>
            </a:extLst>
          </p:cNvPr>
          <p:cNvSpPr/>
          <p:nvPr/>
        </p:nvSpPr>
        <p:spPr>
          <a:xfrm>
            <a:off x="799369" y="2153939"/>
            <a:ext cx="3480440" cy="369332"/>
          </a:xfrm>
          <a:prstGeom prst="rect">
            <a:avLst/>
          </a:prstGeom>
        </p:spPr>
        <p:txBody>
          <a:bodyPr wrap="none">
            <a:spAutoFit/>
          </a:bodyPr>
          <a:lstStyle/>
          <a:p>
            <a:r>
              <a:rPr lang="en-IN" dirty="0">
                <a:solidFill>
                  <a:srgbClr val="EE9524"/>
                </a:solidFill>
                <a:latin typeface="Arial" panose="020B0604020202020204" pitchFamily="34" charset="0"/>
              </a:rPr>
              <a:t>Proportion of predicted positives</a:t>
            </a:r>
            <a:endParaRPr lang="en-IN" dirty="0">
              <a:solidFill>
                <a:srgbClr val="EE9524"/>
              </a:solidFill>
            </a:endParaRPr>
          </a:p>
        </p:txBody>
      </p:sp>
      <p:cxnSp>
        <p:nvCxnSpPr>
          <p:cNvPr id="28" name="Straight Connector 27">
            <a:extLst>
              <a:ext uri="{FF2B5EF4-FFF2-40B4-BE49-F238E27FC236}">
                <a16:creationId xmlns:a16="http://schemas.microsoft.com/office/drawing/2014/main" id="{18F3EA1E-6A51-4B71-B46E-B773F435A1EA}"/>
              </a:ext>
            </a:extLst>
          </p:cNvPr>
          <p:cNvCxnSpPr>
            <a:cxnSpLocks/>
          </p:cNvCxnSpPr>
          <p:nvPr/>
        </p:nvCxnSpPr>
        <p:spPr>
          <a:xfrm>
            <a:off x="2547076" y="2545839"/>
            <a:ext cx="13982" cy="2659198"/>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69DA257-9CEB-44CA-A9B7-0D96EB0065B7}"/>
              </a:ext>
            </a:extLst>
          </p:cNvPr>
          <p:cNvSpPr/>
          <p:nvPr/>
        </p:nvSpPr>
        <p:spPr>
          <a:xfrm>
            <a:off x="3222548" y="6388846"/>
            <a:ext cx="5109156" cy="369332"/>
          </a:xfrm>
          <a:prstGeom prst="rect">
            <a:avLst/>
          </a:prstGeom>
        </p:spPr>
        <p:txBody>
          <a:bodyPr wrap="none">
            <a:spAutoFit/>
          </a:bodyPr>
          <a:lstStyle/>
          <a:p>
            <a:r>
              <a:rPr lang="en-IN" dirty="0">
                <a:solidFill>
                  <a:srgbClr val="03A1A4"/>
                </a:solidFill>
                <a:latin typeface="Arial" panose="020B0604020202020204" pitchFamily="34" charset="0"/>
              </a:rPr>
              <a:t>Proportion of Actual positives predicted correctly</a:t>
            </a:r>
            <a:endParaRPr lang="en-IN" dirty="0">
              <a:solidFill>
                <a:srgbClr val="03A1A4"/>
              </a:solidFill>
            </a:endParaRPr>
          </a:p>
        </p:txBody>
      </p:sp>
      <p:cxnSp>
        <p:nvCxnSpPr>
          <p:cNvPr id="30" name="Straight Connector 29">
            <a:extLst>
              <a:ext uri="{FF2B5EF4-FFF2-40B4-BE49-F238E27FC236}">
                <a16:creationId xmlns:a16="http://schemas.microsoft.com/office/drawing/2014/main" id="{8222AC2D-28AC-4C42-9864-77E0F978B218}"/>
              </a:ext>
            </a:extLst>
          </p:cNvPr>
          <p:cNvCxnSpPr>
            <a:cxnSpLocks/>
          </p:cNvCxnSpPr>
          <p:nvPr/>
        </p:nvCxnSpPr>
        <p:spPr>
          <a:xfrm>
            <a:off x="5434065" y="3817111"/>
            <a:ext cx="13982" cy="2659198"/>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DCD376A-2E45-4257-97E4-050638D38F33}"/>
              </a:ext>
            </a:extLst>
          </p:cNvPr>
          <p:cNvSpPr/>
          <p:nvPr/>
        </p:nvSpPr>
        <p:spPr>
          <a:xfrm>
            <a:off x="7868989" y="6048484"/>
            <a:ext cx="4237057" cy="369332"/>
          </a:xfrm>
          <a:prstGeom prst="rect">
            <a:avLst/>
          </a:prstGeom>
        </p:spPr>
        <p:txBody>
          <a:bodyPr wrap="none">
            <a:spAutoFit/>
          </a:bodyPr>
          <a:lstStyle/>
          <a:p>
            <a:r>
              <a:rPr lang="en-IN" dirty="0">
                <a:solidFill>
                  <a:srgbClr val="EF3078"/>
                </a:solidFill>
                <a:latin typeface="Arial" panose="020B0604020202020204" pitchFamily="34" charset="0"/>
              </a:rPr>
              <a:t>Harmonic mean of Precision and Recall</a:t>
            </a:r>
            <a:endParaRPr lang="en-IN" dirty="0">
              <a:solidFill>
                <a:srgbClr val="EF3078"/>
              </a:solidFill>
            </a:endParaRPr>
          </a:p>
        </p:txBody>
      </p:sp>
      <p:cxnSp>
        <p:nvCxnSpPr>
          <p:cNvPr id="32" name="Straight Connector 31">
            <a:extLst>
              <a:ext uri="{FF2B5EF4-FFF2-40B4-BE49-F238E27FC236}">
                <a16:creationId xmlns:a16="http://schemas.microsoft.com/office/drawing/2014/main" id="{E3F1F967-F58C-4BF2-9973-A7F868A84D6A}"/>
              </a:ext>
            </a:extLst>
          </p:cNvPr>
          <p:cNvCxnSpPr>
            <a:cxnSpLocks/>
          </p:cNvCxnSpPr>
          <p:nvPr/>
        </p:nvCxnSpPr>
        <p:spPr>
          <a:xfrm>
            <a:off x="8751514" y="3421069"/>
            <a:ext cx="13982" cy="2659198"/>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19B7A70-35D1-4E85-9023-E3BD48D533EE}"/>
              </a:ext>
            </a:extLst>
          </p:cNvPr>
          <p:cNvCxnSpPr>
            <a:cxnSpLocks/>
          </p:cNvCxnSpPr>
          <p:nvPr/>
        </p:nvCxnSpPr>
        <p:spPr>
          <a:xfrm>
            <a:off x="561480" y="1669073"/>
            <a:ext cx="0" cy="337130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0175B61-0BDD-4260-BC3F-EB21A6844255}"/>
              </a:ext>
            </a:extLst>
          </p:cNvPr>
          <p:cNvSpPr txBox="1"/>
          <p:nvPr/>
        </p:nvSpPr>
        <p:spPr>
          <a:xfrm>
            <a:off x="3614338" y="704444"/>
            <a:ext cx="5183814" cy="430887"/>
          </a:xfrm>
          <a:prstGeom prst="rect">
            <a:avLst/>
          </a:prstGeom>
          <a:noFill/>
        </p:spPr>
        <p:txBody>
          <a:bodyPr wrap="square" lIns="0" tIns="0" rIns="0" bIns="0" rtlCol="0" anchor="t">
            <a:spAutoFit/>
          </a:bodyPr>
          <a:lstStyle/>
          <a:p>
            <a:pPr algn="ctr"/>
            <a:r>
              <a:rPr lang="en-US" sz="2400" b="1" dirty="0">
                <a:solidFill>
                  <a:srgbClr val="1C819E"/>
                </a:solidFill>
                <a:latin typeface="Calibri" panose="020F0502020204030204" pitchFamily="34" charset="0"/>
                <a:ea typeface="Ebrima" panose="02000000000000000000" pitchFamily="2" charset="0"/>
                <a:cs typeface="Calibri" panose="020F0502020204030204" pitchFamily="34" charset="0"/>
              </a:rPr>
              <a:t>EVALUATION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METRICS</a:t>
            </a:r>
            <a:endParaRPr lang="en-US" sz="2400" b="1" dirty="0">
              <a:solidFill>
                <a:srgbClr val="FFC000"/>
              </a:solidFill>
              <a:latin typeface="Calibri" panose="020F0502020204030204" pitchFamily="34" charset="0"/>
              <a:ea typeface="Ebrima" panose="02000000000000000000" pitchFamily="2" charset="0"/>
              <a:cs typeface="Calibri" panose="020F0502020204030204" pitchFamily="34" charset="0"/>
            </a:endParaRPr>
          </a:p>
        </p:txBody>
      </p:sp>
    </p:spTree>
    <p:extLst>
      <p:ext uri="{BB962C8B-B14F-4D97-AF65-F5344CB8AC3E}">
        <p14:creationId xmlns:p14="http://schemas.microsoft.com/office/powerpoint/2010/main" val="29061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1000"/>
                                        <p:tgtEl>
                                          <p:spTgt spid="32"/>
                                        </p:tgtEl>
                                      </p:cBhvr>
                                    </p:animEffect>
                                    <p:anim calcmode="lin" valueType="num">
                                      <p:cBhvr>
                                        <p:cTn id="53" dur="1000" fill="hold"/>
                                        <p:tgtEl>
                                          <p:spTgt spid="32"/>
                                        </p:tgtEl>
                                        <p:attrNameLst>
                                          <p:attrName>ppt_x</p:attrName>
                                        </p:attrNameLst>
                                      </p:cBhvr>
                                      <p:tavLst>
                                        <p:tav tm="0">
                                          <p:val>
                                            <p:strVal val="#ppt_x"/>
                                          </p:val>
                                        </p:tav>
                                        <p:tav tm="100000">
                                          <p:val>
                                            <p:strVal val="#ppt_x"/>
                                          </p:val>
                                        </p:tav>
                                      </p:tavLst>
                                    </p:anim>
                                    <p:anim calcmode="lin" valueType="num">
                                      <p:cBhvr>
                                        <p:cTn id="54" dur="1000" fill="hold"/>
                                        <p:tgtEl>
                                          <p:spTgt spid="3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053" y="3474721"/>
            <a:ext cx="3901778" cy="2728196"/>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209" y="3474721"/>
            <a:ext cx="3853222" cy="2856410"/>
          </a:xfrm>
          <a:prstGeom prst="rect">
            <a:avLst/>
          </a:prstGeom>
        </p:spPr>
      </p:pic>
      <p:sp>
        <p:nvSpPr>
          <p:cNvPr id="9" name="Rectangle 8"/>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01948" y="6749143"/>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545042995"/>
              </p:ext>
            </p:extLst>
          </p:nvPr>
        </p:nvGraphicFramePr>
        <p:xfrm>
          <a:off x="2605927" y="1085424"/>
          <a:ext cx="6711406" cy="1854200"/>
        </p:xfrm>
        <a:graphic>
          <a:graphicData uri="http://schemas.openxmlformats.org/drawingml/2006/table">
            <a:tbl>
              <a:tblPr firstRow="1" bandRow="1">
                <a:tableStyleId>{5C22544A-7EE6-4342-B048-85BDC9FD1C3A}</a:tableStyleId>
              </a:tblPr>
              <a:tblGrid>
                <a:gridCol w="3355703">
                  <a:extLst>
                    <a:ext uri="{9D8B030D-6E8A-4147-A177-3AD203B41FA5}">
                      <a16:colId xmlns:a16="http://schemas.microsoft.com/office/drawing/2014/main" val="3933307229"/>
                    </a:ext>
                  </a:extLst>
                </a:gridCol>
                <a:gridCol w="3355703">
                  <a:extLst>
                    <a:ext uri="{9D8B030D-6E8A-4147-A177-3AD203B41FA5}">
                      <a16:colId xmlns:a16="http://schemas.microsoft.com/office/drawing/2014/main" val="1574444928"/>
                    </a:ext>
                  </a:extLst>
                </a:gridCol>
              </a:tblGrid>
              <a:tr h="370840">
                <a:tc gridSpan="2">
                  <a:txBody>
                    <a:bodyPr/>
                    <a:lstStyle/>
                    <a:p>
                      <a:pPr algn="ctr"/>
                      <a:r>
                        <a:rPr lang="en-IN" sz="1600" dirty="0"/>
                        <a:t>Logistic Regression Metrics</a:t>
                      </a:r>
                      <a:r>
                        <a:rPr lang="en-IN" sz="1600" baseline="0" dirty="0"/>
                        <a:t> (Imbalanced Data)</a:t>
                      </a:r>
                      <a:endParaRPr lang="en-IN" sz="1600" dirty="0"/>
                    </a:p>
                  </a:txBody>
                  <a:tcPr/>
                </a:tc>
                <a:tc hMerge="1">
                  <a:txBody>
                    <a:bodyPr/>
                    <a:lstStyle/>
                    <a:p>
                      <a:endParaRPr lang="en-IN" dirty="0"/>
                    </a:p>
                  </a:txBody>
                  <a:tcPr/>
                </a:tc>
                <a:extLst>
                  <a:ext uri="{0D108BD9-81ED-4DB2-BD59-A6C34878D82A}">
                    <a16:rowId xmlns:a16="http://schemas.microsoft.com/office/drawing/2014/main" val="1790047039"/>
                  </a:ext>
                </a:extLst>
              </a:tr>
              <a:tr h="370840">
                <a:tc>
                  <a:txBody>
                    <a:bodyPr/>
                    <a:lstStyle/>
                    <a:p>
                      <a:pPr algn="ctr"/>
                      <a:r>
                        <a:rPr lang="en-IN" sz="1600" b="1" dirty="0"/>
                        <a:t>Accuracy</a:t>
                      </a:r>
                    </a:p>
                  </a:txBody>
                  <a:tcPr/>
                </a:tc>
                <a:tc>
                  <a:txBody>
                    <a:bodyPr/>
                    <a:lstStyle/>
                    <a:p>
                      <a:pPr algn="ctr"/>
                      <a:r>
                        <a:rPr lang="en-IN" sz="1600" dirty="0"/>
                        <a:t>0.9015039811265113</a:t>
                      </a:r>
                    </a:p>
                  </a:txBody>
                  <a:tcPr/>
                </a:tc>
                <a:extLst>
                  <a:ext uri="{0D108BD9-81ED-4DB2-BD59-A6C34878D82A}">
                    <a16:rowId xmlns:a16="http://schemas.microsoft.com/office/drawing/2014/main" val="2746661097"/>
                  </a:ext>
                </a:extLst>
              </a:tr>
              <a:tr h="370840">
                <a:tc>
                  <a:txBody>
                    <a:bodyPr/>
                    <a:lstStyle/>
                    <a:p>
                      <a:pPr algn="ctr"/>
                      <a:r>
                        <a:rPr lang="en-IN" sz="1600" b="1" dirty="0"/>
                        <a:t>Precision</a:t>
                      </a:r>
                    </a:p>
                  </a:txBody>
                  <a:tcPr/>
                </a:tc>
                <a:tc>
                  <a:txBody>
                    <a:bodyPr/>
                    <a:lstStyle/>
                    <a:p>
                      <a:pPr algn="ctr"/>
                      <a:r>
                        <a:rPr lang="en-IN" sz="1600" dirty="0"/>
                        <a:t>0.6511954992967651 </a:t>
                      </a:r>
                    </a:p>
                  </a:txBody>
                  <a:tcPr/>
                </a:tc>
                <a:extLst>
                  <a:ext uri="{0D108BD9-81ED-4DB2-BD59-A6C34878D82A}">
                    <a16:rowId xmlns:a16="http://schemas.microsoft.com/office/drawing/2014/main" val="2035315518"/>
                  </a:ext>
                </a:extLst>
              </a:tr>
              <a:tr h="370840">
                <a:tc>
                  <a:txBody>
                    <a:bodyPr/>
                    <a:lstStyle/>
                    <a:p>
                      <a:pPr algn="ctr"/>
                      <a:r>
                        <a:rPr lang="en-IN" sz="1600" b="1" dirty="0"/>
                        <a:t>Recall </a:t>
                      </a:r>
                    </a:p>
                  </a:txBody>
                  <a:tcPr/>
                </a:tc>
                <a:tc>
                  <a:txBody>
                    <a:bodyPr/>
                    <a:lstStyle/>
                    <a:p>
                      <a:pPr algn="ctr"/>
                      <a:r>
                        <a:rPr lang="en-IN" sz="1600" dirty="0"/>
                        <a:t>0.2985170857511283 </a:t>
                      </a:r>
                    </a:p>
                  </a:txBody>
                  <a:tcPr/>
                </a:tc>
                <a:extLst>
                  <a:ext uri="{0D108BD9-81ED-4DB2-BD59-A6C34878D82A}">
                    <a16:rowId xmlns:a16="http://schemas.microsoft.com/office/drawing/2014/main" val="1924362535"/>
                  </a:ext>
                </a:extLst>
              </a:tr>
              <a:tr h="370840">
                <a:tc>
                  <a:txBody>
                    <a:bodyPr/>
                    <a:lstStyle/>
                    <a:p>
                      <a:pPr algn="ctr"/>
                      <a:r>
                        <a:rPr lang="en-IN" sz="1600" b="1" dirty="0"/>
                        <a:t>F1-Score </a:t>
                      </a:r>
                    </a:p>
                  </a:txBody>
                  <a:tcPr/>
                </a:tc>
                <a:tc>
                  <a:txBody>
                    <a:bodyPr/>
                    <a:lstStyle/>
                    <a:p>
                      <a:pPr algn="ctr"/>
                      <a:r>
                        <a:rPr lang="en-IN" sz="1600" dirty="0"/>
                        <a:t>0.4093722369584439</a:t>
                      </a:r>
                    </a:p>
                  </a:txBody>
                  <a:tcPr/>
                </a:tc>
                <a:extLst>
                  <a:ext uri="{0D108BD9-81ED-4DB2-BD59-A6C34878D82A}">
                    <a16:rowId xmlns:a16="http://schemas.microsoft.com/office/drawing/2014/main" val="2846937730"/>
                  </a:ext>
                </a:extLst>
              </a:tr>
            </a:tbl>
          </a:graphicData>
        </a:graphic>
      </p:graphicFrame>
      <p:sp>
        <p:nvSpPr>
          <p:cNvPr id="16" name="Flowchart: Manual Input 7">
            <a:extLst>
              <a:ext uri="{FF2B5EF4-FFF2-40B4-BE49-F238E27FC236}">
                <a16:creationId xmlns:a16="http://schemas.microsoft.com/office/drawing/2014/main" id="{0C9DBE47-18B7-4575-BF54-6DBE0384FF4F}"/>
              </a:ext>
            </a:extLst>
          </p:cNvPr>
          <p:cNvSpPr/>
          <p:nvPr/>
        </p:nvSpPr>
        <p:spPr>
          <a:xfrm rot="5400000" flipH="1" flipV="1">
            <a:off x="679073" y="-38994"/>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Straight Connector 16">
            <a:extLst>
              <a:ext uri="{FF2B5EF4-FFF2-40B4-BE49-F238E27FC236}">
                <a16:creationId xmlns:a16="http://schemas.microsoft.com/office/drawing/2014/main" id="{350C1562-09B7-4398-A23F-BCBBAF218E5D}"/>
              </a:ext>
            </a:extLst>
          </p:cNvPr>
          <p:cNvCxnSpPr>
            <a:cxnSpLocks/>
          </p:cNvCxnSpPr>
          <p:nvPr/>
        </p:nvCxnSpPr>
        <p:spPr>
          <a:xfrm>
            <a:off x="1018903" y="182880"/>
            <a:ext cx="38832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472537" y="200689"/>
            <a:ext cx="2797241"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BASELINE </a:t>
            </a:r>
            <a:r>
              <a:rPr lang="en-US" sz="2800" b="1" dirty="0">
                <a:solidFill>
                  <a:srgbClr val="FFBE00"/>
                </a:solidFill>
                <a:latin typeface="Calibri" panose="020F0502020204030204" pitchFamily="34" charset="0"/>
                <a:ea typeface="Ebrima" panose="02000000000000000000" pitchFamily="2" charset="0"/>
                <a:cs typeface="Calibri" panose="020F0502020204030204" pitchFamily="34" charset="0"/>
              </a:rPr>
              <a:t>MODEL</a:t>
            </a:r>
          </a:p>
        </p:txBody>
      </p:sp>
    </p:spTree>
    <p:extLst>
      <p:ext uri="{BB962C8B-B14F-4D97-AF65-F5344CB8AC3E}">
        <p14:creationId xmlns:p14="http://schemas.microsoft.com/office/powerpoint/2010/main" val="128310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1806145" y="299227"/>
            <a:ext cx="6357509" cy="430887"/>
          </a:xfrm>
          <a:prstGeom prst="rect">
            <a:avLst/>
          </a:prstGeom>
          <a:noFill/>
        </p:spPr>
        <p:txBody>
          <a:bodyPr wrap="square" lIns="0" tIns="0" rIns="0" bIns="0" rtlCol="0" anchor="t">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COMING</a:t>
            </a:r>
            <a:r>
              <a:rPr lang="en-US" sz="2800" b="1" dirty="0">
                <a:solidFill>
                  <a:srgbClr val="FFBE00"/>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PROGRESSION</a:t>
            </a: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49143"/>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5" idx="4"/>
            <a:endCxn id="122" idx="0"/>
          </p:cNvCxnSpPr>
          <p:nvPr/>
        </p:nvCxnSpPr>
        <p:spPr>
          <a:xfrm rot="16200000" flipH="1">
            <a:off x="2903479" y="3977693"/>
            <a:ext cx="374292" cy="13064"/>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6096000" y="3797078"/>
            <a:ext cx="0" cy="374293"/>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8163655" y="3132017"/>
            <a:ext cx="0" cy="374293"/>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0231312" y="3797078"/>
            <a:ext cx="0" cy="374293"/>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9092892" y="3506310"/>
            <a:ext cx="2276841" cy="227820"/>
          </a:xfrm>
          <a:prstGeom prst="roundRect">
            <a:avLst>
              <a:gd name="adj" fmla="val 50000"/>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7025235" y="3506310"/>
            <a:ext cx="2276841" cy="227820"/>
          </a:xfrm>
          <a:prstGeom prst="roundRect">
            <a:avLst>
              <a:gd name="adj" fmla="val 50000"/>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4957580" y="3506310"/>
            <a:ext cx="2276841" cy="227820"/>
          </a:xfrm>
          <a:prstGeom prst="roundRect">
            <a:avLst>
              <a:gd name="adj" fmla="val 50000"/>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2889924" y="3506310"/>
            <a:ext cx="2276841" cy="227820"/>
          </a:xfrm>
          <a:prstGeom prst="roundRect">
            <a:avLst>
              <a:gd name="adj" fmla="val 50000"/>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841171" y="3519373"/>
            <a:ext cx="2276841" cy="227820"/>
          </a:xfrm>
          <a:prstGeom prst="roundRect">
            <a:avLst>
              <a:gd name="adj" fmla="val 50000"/>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907235" y="3443363"/>
            <a:ext cx="353716" cy="353716"/>
          </a:xfrm>
          <a:prstGeom prst="ellipse">
            <a:avLst/>
          </a:prstGeom>
          <a:solidFill>
            <a:schemeClr val="bg1"/>
          </a:solidFill>
          <a:ln w="1270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919142" y="3443362"/>
            <a:ext cx="353716" cy="353716"/>
          </a:xfrm>
          <a:prstGeom prst="ellipse">
            <a:avLst/>
          </a:prstGeom>
          <a:solidFill>
            <a:schemeClr val="bg1"/>
          </a:solidFill>
          <a:ln w="127000">
            <a:solidFill>
              <a:srgbClr val="1C81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986797" y="3443362"/>
            <a:ext cx="353716" cy="353716"/>
          </a:xfrm>
          <a:prstGeom prst="ellipse">
            <a:avLst/>
          </a:prstGeom>
          <a:solidFill>
            <a:schemeClr val="bg1"/>
          </a:solidFill>
          <a:ln w="1270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0054454" y="3443362"/>
            <a:ext cx="353716" cy="353716"/>
          </a:xfrm>
          <a:prstGeom prst="ellipse">
            <a:avLst/>
          </a:prstGeom>
          <a:solidFill>
            <a:schemeClr val="bg1"/>
          </a:solidFill>
          <a:ln w="1270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2588098" y="4171371"/>
            <a:ext cx="1018118" cy="1018118"/>
          </a:xfrm>
          <a:prstGeom prst="ellipse">
            <a:avLst/>
          </a:prstGeom>
          <a:solidFill>
            <a:schemeClr val="bg1"/>
          </a:solid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586941" y="4171371"/>
            <a:ext cx="1018118" cy="1018118"/>
          </a:xfrm>
          <a:prstGeom prst="ellipse">
            <a:avLst/>
          </a:prstGeom>
          <a:solidFill>
            <a:schemeClr val="bg1"/>
          </a:solidFill>
          <a:ln w="127000">
            <a:solidFill>
              <a:srgbClr val="1C81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9722253" y="4171371"/>
            <a:ext cx="1018118" cy="1018118"/>
          </a:xfrm>
          <a:prstGeom prst="ellipse">
            <a:avLst/>
          </a:prstGeom>
          <a:solidFill>
            <a:schemeClr val="bg1"/>
          </a:solidFill>
          <a:ln w="1270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7654596" y="2050951"/>
            <a:ext cx="1018118" cy="1018118"/>
          </a:xfrm>
          <a:prstGeom prst="ellipse">
            <a:avLst/>
          </a:prstGeom>
          <a:solidFill>
            <a:schemeClr val="bg1"/>
          </a:solidFill>
          <a:ln w="12700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40155F1C-8FDA-4C29-A73E-D860059661AD}"/>
              </a:ext>
            </a:extLst>
          </p:cNvPr>
          <p:cNvSpPr txBox="1"/>
          <p:nvPr/>
        </p:nvSpPr>
        <p:spPr>
          <a:xfrm>
            <a:off x="2078757" y="2674756"/>
            <a:ext cx="2167427" cy="256480"/>
          </a:xfrm>
          <a:prstGeom prst="rect">
            <a:avLst/>
          </a:prstGeom>
          <a:noFill/>
        </p:spPr>
        <p:txBody>
          <a:bodyPr wrap="square" lIns="0" tIns="0" rIns="0" bIns="0" rtlCol="0">
            <a:spAutoFit/>
          </a:bodyPr>
          <a:lstStyle/>
          <a:p>
            <a:pPr algn="ctr">
              <a:lnSpc>
                <a:spcPts val="2000"/>
              </a:lnSpc>
            </a:pPr>
            <a:r>
              <a:rPr lang="en-US" b="1" spc="50" dirty="0">
                <a:solidFill>
                  <a:srgbClr val="1C819E"/>
                </a:solidFill>
                <a:latin typeface="Calibri" panose="020F0502020204030204" pitchFamily="34" charset="0"/>
                <a:ea typeface="Ebrima" panose="02000000000000000000" pitchFamily="2" charset="0"/>
                <a:cs typeface="Calibri" panose="020F0502020204030204" pitchFamily="34" charset="0"/>
              </a:rPr>
              <a:t>DATA BALANCING</a:t>
            </a:r>
          </a:p>
        </p:txBody>
      </p:sp>
      <p:sp>
        <p:nvSpPr>
          <p:cNvPr id="130" name="TextBox 129">
            <a:extLst>
              <a:ext uri="{FF2B5EF4-FFF2-40B4-BE49-F238E27FC236}">
                <a16:creationId xmlns:a16="http://schemas.microsoft.com/office/drawing/2014/main" id="{EDFBD7F5-A471-43BD-B56C-461413086A4E}"/>
              </a:ext>
            </a:extLst>
          </p:cNvPr>
          <p:cNvSpPr txBox="1"/>
          <p:nvPr/>
        </p:nvSpPr>
        <p:spPr>
          <a:xfrm>
            <a:off x="2387363" y="2996397"/>
            <a:ext cx="2003803" cy="410369"/>
          </a:xfrm>
          <a:prstGeom prst="rect">
            <a:avLst/>
          </a:prstGeom>
          <a:noFill/>
        </p:spPr>
        <p:txBody>
          <a:bodyPr wrap="square" lIns="0" tIns="0" rIns="0" bIns="0" rtlCol="0">
            <a:spAutoFit/>
          </a:bodyPr>
          <a:lstStyle/>
          <a:p>
            <a:pPr algn="ctr">
              <a:lnSpc>
                <a:spcPts val="1600"/>
              </a:lnSpc>
            </a:pPr>
            <a:r>
              <a:rPr lang="en-US" sz="1400" b="1" dirty="0">
                <a:solidFill>
                  <a:schemeClr val="tx1">
                    <a:lumMod val="65000"/>
                    <a:lumOff val="35000"/>
                  </a:schemeClr>
                </a:solidFill>
                <a:latin typeface="Calibri" panose="020F0502020204030204" pitchFamily="34" charset="0"/>
                <a:ea typeface="Ebrima" panose="02000000000000000000" pitchFamily="2" charset="0"/>
                <a:cs typeface="Calibri" panose="020F0502020204030204" pitchFamily="34" charset="0"/>
              </a:rPr>
              <a:t>UNDER SAMPLING, OVER SAMPLING </a:t>
            </a:r>
          </a:p>
        </p:txBody>
      </p:sp>
      <p:grpSp>
        <p:nvGrpSpPr>
          <p:cNvPr id="146" name="Group 145"/>
          <p:cNvGrpSpPr/>
          <p:nvPr/>
        </p:nvGrpSpPr>
        <p:grpSpPr>
          <a:xfrm>
            <a:off x="2827043" y="4546997"/>
            <a:ext cx="487976" cy="501997"/>
            <a:chOff x="7048500" y="1387475"/>
            <a:chExt cx="276226" cy="284163"/>
          </a:xfrm>
          <a:solidFill>
            <a:srgbClr val="404040"/>
          </a:solidFill>
        </p:grpSpPr>
        <p:sp>
          <p:nvSpPr>
            <p:cNvPr id="147" name="Freeform 4357"/>
            <p:cNvSpPr>
              <a:spLocks noEditPoints="1"/>
            </p:cNvSpPr>
            <p:nvPr/>
          </p:nvSpPr>
          <p:spPr bwMode="auto">
            <a:xfrm>
              <a:off x="7161213" y="1387475"/>
              <a:ext cx="163513" cy="160338"/>
            </a:xfrm>
            <a:custGeom>
              <a:avLst/>
              <a:gdLst>
                <a:gd name="T0" fmla="*/ 229 w 512"/>
                <a:gd name="T1" fmla="*/ 345 h 506"/>
                <a:gd name="T2" fmla="*/ 198 w 512"/>
                <a:gd name="T3" fmla="*/ 328 h 506"/>
                <a:gd name="T4" fmla="*/ 177 w 512"/>
                <a:gd name="T5" fmla="*/ 302 h 506"/>
                <a:gd name="T6" fmla="*/ 166 w 512"/>
                <a:gd name="T7" fmla="*/ 268 h 506"/>
                <a:gd name="T8" fmla="*/ 169 w 512"/>
                <a:gd name="T9" fmla="*/ 232 h 506"/>
                <a:gd name="T10" fmla="*/ 187 w 512"/>
                <a:gd name="T11" fmla="*/ 201 h 506"/>
                <a:gd name="T12" fmla="*/ 213 w 512"/>
                <a:gd name="T13" fmla="*/ 179 h 506"/>
                <a:gd name="T14" fmla="*/ 246 w 512"/>
                <a:gd name="T15" fmla="*/ 169 h 506"/>
                <a:gd name="T16" fmla="*/ 283 w 512"/>
                <a:gd name="T17" fmla="*/ 172 h 506"/>
                <a:gd name="T18" fmla="*/ 314 w 512"/>
                <a:gd name="T19" fmla="*/ 189 h 506"/>
                <a:gd name="T20" fmla="*/ 335 w 512"/>
                <a:gd name="T21" fmla="*/ 216 h 506"/>
                <a:gd name="T22" fmla="*/ 346 w 512"/>
                <a:gd name="T23" fmla="*/ 250 h 506"/>
                <a:gd name="T24" fmla="*/ 343 w 512"/>
                <a:gd name="T25" fmla="*/ 286 h 506"/>
                <a:gd name="T26" fmla="*/ 326 w 512"/>
                <a:gd name="T27" fmla="*/ 316 h 506"/>
                <a:gd name="T28" fmla="*/ 299 w 512"/>
                <a:gd name="T29" fmla="*/ 338 h 506"/>
                <a:gd name="T30" fmla="*/ 265 w 512"/>
                <a:gd name="T31" fmla="*/ 348 h 506"/>
                <a:gd name="T32" fmla="*/ 458 w 512"/>
                <a:gd name="T33" fmla="*/ 276 h 506"/>
                <a:gd name="T34" fmla="*/ 504 w 512"/>
                <a:gd name="T35" fmla="*/ 198 h 506"/>
                <a:gd name="T36" fmla="*/ 511 w 512"/>
                <a:gd name="T37" fmla="*/ 189 h 506"/>
                <a:gd name="T38" fmla="*/ 510 w 512"/>
                <a:gd name="T39" fmla="*/ 178 h 506"/>
                <a:gd name="T40" fmla="*/ 438 w 512"/>
                <a:gd name="T41" fmla="*/ 72 h 506"/>
                <a:gd name="T42" fmla="*/ 363 w 512"/>
                <a:gd name="T43" fmla="*/ 85 h 506"/>
                <a:gd name="T44" fmla="*/ 332 w 512"/>
                <a:gd name="T45" fmla="*/ 10 h 506"/>
                <a:gd name="T46" fmla="*/ 326 w 512"/>
                <a:gd name="T47" fmla="*/ 2 h 506"/>
                <a:gd name="T48" fmla="*/ 204 w 512"/>
                <a:gd name="T49" fmla="*/ 0 h 506"/>
                <a:gd name="T50" fmla="*/ 193 w 512"/>
                <a:gd name="T51" fmla="*/ 3 h 506"/>
                <a:gd name="T52" fmla="*/ 189 w 512"/>
                <a:gd name="T53" fmla="*/ 14 h 506"/>
                <a:gd name="T54" fmla="*/ 162 w 512"/>
                <a:gd name="T55" fmla="*/ 78 h 506"/>
                <a:gd name="T56" fmla="*/ 81 w 512"/>
                <a:gd name="T57" fmla="*/ 74 h 506"/>
                <a:gd name="T58" fmla="*/ 65 w 512"/>
                <a:gd name="T59" fmla="*/ 76 h 506"/>
                <a:gd name="T60" fmla="*/ 1 w 512"/>
                <a:gd name="T61" fmla="*/ 184 h 506"/>
                <a:gd name="T62" fmla="*/ 6 w 512"/>
                <a:gd name="T63" fmla="*/ 197 h 506"/>
                <a:gd name="T64" fmla="*/ 53 w 512"/>
                <a:gd name="T65" fmla="*/ 259 h 506"/>
                <a:gd name="T66" fmla="*/ 4 w 512"/>
                <a:gd name="T67" fmla="*/ 324 h 506"/>
                <a:gd name="T68" fmla="*/ 1 w 512"/>
                <a:gd name="T69" fmla="*/ 338 h 506"/>
                <a:gd name="T70" fmla="*/ 62 w 512"/>
                <a:gd name="T71" fmla="*/ 442 h 506"/>
                <a:gd name="T72" fmla="*/ 73 w 512"/>
                <a:gd name="T73" fmla="*/ 445 h 506"/>
                <a:gd name="T74" fmla="*/ 141 w 512"/>
                <a:gd name="T75" fmla="*/ 427 h 506"/>
                <a:gd name="T76" fmla="*/ 179 w 512"/>
                <a:gd name="T77" fmla="*/ 447 h 506"/>
                <a:gd name="T78" fmla="*/ 190 w 512"/>
                <a:gd name="T79" fmla="*/ 497 h 506"/>
                <a:gd name="T80" fmla="*/ 198 w 512"/>
                <a:gd name="T81" fmla="*/ 505 h 506"/>
                <a:gd name="T82" fmla="*/ 320 w 512"/>
                <a:gd name="T83" fmla="*/ 506 h 506"/>
                <a:gd name="T84" fmla="*/ 330 w 512"/>
                <a:gd name="T85" fmla="*/ 499 h 506"/>
                <a:gd name="T86" fmla="*/ 332 w 512"/>
                <a:gd name="T87" fmla="*/ 448 h 506"/>
                <a:gd name="T88" fmla="*/ 387 w 512"/>
                <a:gd name="T89" fmla="*/ 416 h 506"/>
                <a:gd name="T90" fmla="*/ 441 w 512"/>
                <a:gd name="T91" fmla="*/ 446 h 506"/>
                <a:gd name="T92" fmla="*/ 451 w 512"/>
                <a:gd name="T93" fmla="*/ 440 h 506"/>
                <a:gd name="T94" fmla="*/ 512 w 512"/>
                <a:gd name="T95" fmla="*/ 335 h 506"/>
                <a:gd name="T96" fmla="*/ 509 w 512"/>
                <a:gd name="T97" fmla="*/ 32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06">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4358"/>
            <p:cNvSpPr>
              <a:spLocks noEditPoints="1"/>
            </p:cNvSpPr>
            <p:nvPr/>
          </p:nvSpPr>
          <p:spPr bwMode="auto">
            <a:xfrm>
              <a:off x="7048500" y="1509713"/>
              <a:ext cx="161925" cy="161925"/>
            </a:xfrm>
            <a:custGeom>
              <a:avLst/>
              <a:gdLst>
                <a:gd name="T0" fmla="*/ 229 w 511"/>
                <a:gd name="T1" fmla="*/ 335 h 509"/>
                <a:gd name="T2" fmla="*/ 198 w 511"/>
                <a:gd name="T3" fmla="*/ 319 h 509"/>
                <a:gd name="T4" fmla="*/ 176 w 511"/>
                <a:gd name="T5" fmla="*/ 292 h 509"/>
                <a:gd name="T6" fmla="*/ 166 w 511"/>
                <a:gd name="T7" fmla="*/ 258 h 509"/>
                <a:gd name="T8" fmla="*/ 169 w 511"/>
                <a:gd name="T9" fmla="*/ 223 h 509"/>
                <a:gd name="T10" fmla="*/ 186 w 511"/>
                <a:gd name="T11" fmla="*/ 191 h 509"/>
                <a:gd name="T12" fmla="*/ 213 w 511"/>
                <a:gd name="T13" fmla="*/ 169 h 509"/>
                <a:gd name="T14" fmla="*/ 246 w 511"/>
                <a:gd name="T15" fmla="*/ 158 h 509"/>
                <a:gd name="T16" fmla="*/ 282 w 511"/>
                <a:gd name="T17" fmla="*/ 163 h 509"/>
                <a:gd name="T18" fmla="*/ 313 w 511"/>
                <a:gd name="T19" fmla="*/ 179 h 509"/>
                <a:gd name="T20" fmla="*/ 335 w 511"/>
                <a:gd name="T21" fmla="*/ 206 h 509"/>
                <a:gd name="T22" fmla="*/ 346 w 511"/>
                <a:gd name="T23" fmla="*/ 240 h 509"/>
                <a:gd name="T24" fmla="*/ 342 w 511"/>
                <a:gd name="T25" fmla="*/ 276 h 509"/>
                <a:gd name="T26" fmla="*/ 325 w 511"/>
                <a:gd name="T27" fmla="*/ 306 h 509"/>
                <a:gd name="T28" fmla="*/ 298 w 511"/>
                <a:gd name="T29" fmla="*/ 328 h 509"/>
                <a:gd name="T30" fmla="*/ 265 w 511"/>
                <a:gd name="T31" fmla="*/ 338 h 509"/>
                <a:gd name="T32" fmla="*/ 511 w 511"/>
                <a:gd name="T33" fmla="*/ 173 h 509"/>
                <a:gd name="T34" fmla="*/ 450 w 511"/>
                <a:gd name="T35" fmla="*/ 67 h 509"/>
                <a:gd name="T36" fmla="*/ 441 w 511"/>
                <a:gd name="T37" fmla="*/ 63 h 509"/>
                <a:gd name="T38" fmla="*/ 386 w 511"/>
                <a:gd name="T39" fmla="*/ 92 h 509"/>
                <a:gd name="T40" fmla="*/ 332 w 511"/>
                <a:gd name="T41" fmla="*/ 59 h 509"/>
                <a:gd name="T42" fmla="*/ 329 w 511"/>
                <a:gd name="T43" fmla="*/ 6 h 509"/>
                <a:gd name="T44" fmla="*/ 320 w 511"/>
                <a:gd name="T45" fmla="*/ 0 h 509"/>
                <a:gd name="T46" fmla="*/ 198 w 511"/>
                <a:gd name="T47" fmla="*/ 1 h 509"/>
                <a:gd name="T48" fmla="*/ 190 w 511"/>
                <a:gd name="T49" fmla="*/ 9 h 509"/>
                <a:gd name="T50" fmla="*/ 179 w 511"/>
                <a:gd name="T51" fmla="*/ 61 h 509"/>
                <a:gd name="T52" fmla="*/ 141 w 511"/>
                <a:gd name="T53" fmla="*/ 81 h 509"/>
                <a:gd name="T54" fmla="*/ 68 w 511"/>
                <a:gd name="T55" fmla="*/ 63 h 509"/>
                <a:gd name="T56" fmla="*/ 60 w 511"/>
                <a:gd name="T57" fmla="*/ 70 h 509"/>
                <a:gd name="T58" fmla="*/ 1 w 511"/>
                <a:gd name="T59" fmla="*/ 177 h 509"/>
                <a:gd name="T60" fmla="*/ 5 w 511"/>
                <a:gd name="T61" fmla="*/ 186 h 509"/>
                <a:gd name="T62" fmla="*/ 52 w 511"/>
                <a:gd name="T63" fmla="*/ 249 h 509"/>
                <a:gd name="T64" fmla="*/ 5 w 511"/>
                <a:gd name="T65" fmla="*/ 311 h 509"/>
                <a:gd name="T66" fmla="*/ 0 w 511"/>
                <a:gd name="T67" fmla="*/ 322 h 509"/>
                <a:gd name="T68" fmla="*/ 59 w 511"/>
                <a:gd name="T69" fmla="*/ 429 h 509"/>
                <a:gd name="T70" fmla="*/ 74 w 511"/>
                <a:gd name="T71" fmla="*/ 435 h 509"/>
                <a:gd name="T72" fmla="*/ 140 w 511"/>
                <a:gd name="T73" fmla="*/ 416 h 509"/>
                <a:gd name="T74" fmla="*/ 179 w 511"/>
                <a:gd name="T75" fmla="*/ 438 h 509"/>
                <a:gd name="T76" fmla="*/ 190 w 511"/>
                <a:gd name="T77" fmla="*/ 500 h 509"/>
                <a:gd name="T78" fmla="*/ 198 w 511"/>
                <a:gd name="T79" fmla="*/ 508 h 509"/>
                <a:gd name="T80" fmla="*/ 320 w 511"/>
                <a:gd name="T81" fmla="*/ 509 h 509"/>
                <a:gd name="T82" fmla="*/ 329 w 511"/>
                <a:gd name="T83" fmla="*/ 503 h 509"/>
                <a:gd name="T84" fmla="*/ 332 w 511"/>
                <a:gd name="T85" fmla="*/ 439 h 509"/>
                <a:gd name="T86" fmla="*/ 387 w 511"/>
                <a:gd name="T87" fmla="*/ 407 h 509"/>
                <a:gd name="T88" fmla="*/ 441 w 511"/>
                <a:gd name="T89" fmla="*/ 435 h 509"/>
                <a:gd name="T90" fmla="*/ 450 w 511"/>
                <a:gd name="T91" fmla="*/ 431 h 509"/>
                <a:gd name="T92" fmla="*/ 511 w 511"/>
                <a:gd name="T93" fmla="*/ 324 h 509"/>
                <a:gd name="T94" fmla="*/ 504 w 511"/>
                <a:gd name="T95" fmla="*/ 309 h 509"/>
                <a:gd name="T96" fmla="*/ 459 w 511"/>
                <a:gd name="T97" fmla="*/ 233 h 509"/>
                <a:gd name="T98" fmla="*/ 508 w 511"/>
                <a:gd name="T99" fmla="*/ 18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1" h="509">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a:extLst>
              <a:ext uri="{FF2B5EF4-FFF2-40B4-BE49-F238E27FC236}">
                <a16:creationId xmlns:a16="http://schemas.microsoft.com/office/drawing/2014/main" id="{40155F1C-8FDA-4C29-A73E-D860059661AD}"/>
              </a:ext>
            </a:extLst>
          </p:cNvPr>
          <p:cNvSpPr txBox="1"/>
          <p:nvPr/>
        </p:nvSpPr>
        <p:spPr>
          <a:xfrm>
            <a:off x="5004558" y="2336294"/>
            <a:ext cx="2167427" cy="256480"/>
          </a:xfrm>
          <a:prstGeom prst="rect">
            <a:avLst/>
          </a:prstGeom>
          <a:noFill/>
        </p:spPr>
        <p:txBody>
          <a:bodyPr wrap="square" lIns="0" tIns="0" rIns="0" bIns="0" rtlCol="0">
            <a:spAutoFit/>
          </a:bodyPr>
          <a:lstStyle/>
          <a:p>
            <a:pPr algn="ctr">
              <a:lnSpc>
                <a:spcPts val="2000"/>
              </a:lnSpc>
            </a:pPr>
            <a:r>
              <a:rPr lang="en-US" b="1" spc="50" dirty="0">
                <a:solidFill>
                  <a:srgbClr val="1C819E"/>
                </a:solidFill>
                <a:latin typeface="Calibri" panose="020F0502020204030204" pitchFamily="34" charset="0"/>
                <a:ea typeface="Ebrima" panose="02000000000000000000" pitchFamily="2" charset="0"/>
                <a:cs typeface="Calibri" panose="020F0502020204030204" pitchFamily="34" charset="0"/>
              </a:rPr>
              <a:t>CROSS VALIDATION</a:t>
            </a:r>
          </a:p>
        </p:txBody>
      </p:sp>
      <p:sp>
        <p:nvSpPr>
          <p:cNvPr id="62" name="TextBox 61">
            <a:extLst>
              <a:ext uri="{FF2B5EF4-FFF2-40B4-BE49-F238E27FC236}">
                <a16:creationId xmlns:a16="http://schemas.microsoft.com/office/drawing/2014/main" id="{EDFBD7F5-A471-43BD-B56C-461413086A4E}"/>
              </a:ext>
            </a:extLst>
          </p:cNvPr>
          <p:cNvSpPr txBox="1"/>
          <p:nvPr/>
        </p:nvSpPr>
        <p:spPr>
          <a:xfrm>
            <a:off x="5379681" y="2736231"/>
            <a:ext cx="1423487" cy="615553"/>
          </a:xfrm>
          <a:prstGeom prst="rect">
            <a:avLst/>
          </a:prstGeom>
          <a:noFill/>
        </p:spPr>
        <p:txBody>
          <a:bodyPr wrap="square" lIns="0" tIns="0" rIns="0" bIns="0" rtlCol="0">
            <a:spAutoFit/>
          </a:bodyPr>
          <a:lstStyle/>
          <a:p>
            <a:pPr algn="ctr">
              <a:lnSpc>
                <a:spcPts val="1600"/>
              </a:lnSpc>
            </a:pPr>
            <a:r>
              <a:rPr lang="en-US" sz="1400" b="1" dirty="0">
                <a:solidFill>
                  <a:schemeClr val="tx1">
                    <a:lumMod val="65000"/>
                    <a:lumOff val="35000"/>
                  </a:schemeClr>
                </a:solidFill>
                <a:latin typeface="Calibri" panose="020F0502020204030204" pitchFamily="34" charset="0"/>
                <a:ea typeface="Ebrima" panose="02000000000000000000" pitchFamily="2" charset="0"/>
                <a:cs typeface="Calibri" panose="020F0502020204030204" pitchFamily="34" charset="0"/>
              </a:rPr>
              <a:t>K-Fold (check of bias &amp; variance error)</a:t>
            </a:r>
          </a:p>
        </p:txBody>
      </p:sp>
      <p:sp>
        <p:nvSpPr>
          <p:cNvPr id="63" name="TextBox 62">
            <a:extLst>
              <a:ext uri="{FF2B5EF4-FFF2-40B4-BE49-F238E27FC236}">
                <a16:creationId xmlns:a16="http://schemas.microsoft.com/office/drawing/2014/main" id="{40155F1C-8FDA-4C29-A73E-D860059661AD}"/>
              </a:ext>
            </a:extLst>
          </p:cNvPr>
          <p:cNvSpPr txBox="1"/>
          <p:nvPr/>
        </p:nvSpPr>
        <p:spPr>
          <a:xfrm>
            <a:off x="9152171" y="3040164"/>
            <a:ext cx="2167427" cy="256480"/>
          </a:xfrm>
          <a:prstGeom prst="rect">
            <a:avLst/>
          </a:prstGeom>
          <a:noFill/>
        </p:spPr>
        <p:txBody>
          <a:bodyPr wrap="square" lIns="0" tIns="0" rIns="0" bIns="0" rtlCol="0">
            <a:spAutoFit/>
          </a:bodyPr>
          <a:lstStyle/>
          <a:p>
            <a:pPr algn="ctr">
              <a:lnSpc>
                <a:spcPts val="2000"/>
              </a:lnSpc>
            </a:pPr>
            <a:endParaRPr lang="en-US" b="1" spc="50" dirty="0">
              <a:solidFill>
                <a:srgbClr val="FFBE00"/>
              </a:solidFill>
              <a:ea typeface="Ebrima" panose="02000000000000000000" pitchFamily="2" charset="0"/>
              <a:cs typeface="Segoe UI" panose="020B0502040204020203" pitchFamily="34" charset="0"/>
            </a:endParaRPr>
          </a:p>
        </p:txBody>
      </p:sp>
      <p:sp>
        <p:nvSpPr>
          <p:cNvPr id="67" name="TextBox 66">
            <a:extLst>
              <a:ext uri="{FF2B5EF4-FFF2-40B4-BE49-F238E27FC236}">
                <a16:creationId xmlns:a16="http://schemas.microsoft.com/office/drawing/2014/main" id="{40155F1C-8FDA-4C29-A73E-D860059661AD}"/>
              </a:ext>
            </a:extLst>
          </p:cNvPr>
          <p:cNvSpPr txBox="1"/>
          <p:nvPr/>
        </p:nvSpPr>
        <p:spPr>
          <a:xfrm>
            <a:off x="7079943" y="4060368"/>
            <a:ext cx="2167427" cy="256480"/>
          </a:xfrm>
          <a:prstGeom prst="rect">
            <a:avLst/>
          </a:prstGeom>
          <a:noFill/>
        </p:spPr>
        <p:txBody>
          <a:bodyPr wrap="square" lIns="0" tIns="0" rIns="0" bIns="0" rtlCol="0">
            <a:spAutoFit/>
          </a:bodyPr>
          <a:lstStyle/>
          <a:p>
            <a:pPr algn="ctr">
              <a:lnSpc>
                <a:spcPts val="2000"/>
              </a:lnSpc>
            </a:pPr>
            <a:r>
              <a:rPr lang="en-US" b="1" spc="50" dirty="0">
                <a:solidFill>
                  <a:srgbClr val="1C819E"/>
                </a:solidFill>
                <a:latin typeface="Calibri" panose="020F0502020204030204" pitchFamily="34" charset="0"/>
                <a:ea typeface="Ebrima" panose="02000000000000000000" pitchFamily="2" charset="0"/>
                <a:cs typeface="Calibri" panose="020F0502020204030204" pitchFamily="34" charset="0"/>
              </a:rPr>
              <a:t>ENSEMBLING</a:t>
            </a:r>
          </a:p>
        </p:txBody>
      </p:sp>
      <p:sp>
        <p:nvSpPr>
          <p:cNvPr id="68" name="TextBox 67">
            <a:extLst>
              <a:ext uri="{FF2B5EF4-FFF2-40B4-BE49-F238E27FC236}">
                <a16:creationId xmlns:a16="http://schemas.microsoft.com/office/drawing/2014/main" id="{EDFBD7F5-A471-43BD-B56C-461413086A4E}"/>
              </a:ext>
            </a:extLst>
          </p:cNvPr>
          <p:cNvSpPr txBox="1"/>
          <p:nvPr/>
        </p:nvSpPr>
        <p:spPr>
          <a:xfrm>
            <a:off x="7451913" y="4408934"/>
            <a:ext cx="1423487" cy="410369"/>
          </a:xfrm>
          <a:prstGeom prst="rect">
            <a:avLst/>
          </a:prstGeom>
          <a:noFill/>
        </p:spPr>
        <p:txBody>
          <a:bodyPr wrap="square" lIns="0" tIns="0" rIns="0" bIns="0" rtlCol="0">
            <a:spAutoFit/>
          </a:bodyPr>
          <a:lstStyle/>
          <a:p>
            <a:pPr algn="ctr">
              <a:lnSpc>
                <a:spcPts val="1600"/>
              </a:lnSpc>
            </a:pPr>
            <a:r>
              <a:rPr lang="en-US" sz="1400" b="1" dirty="0">
                <a:solidFill>
                  <a:schemeClr val="tx1">
                    <a:lumMod val="65000"/>
                    <a:lumOff val="35000"/>
                  </a:schemeClr>
                </a:solidFill>
                <a:latin typeface="Calibri" panose="020F0502020204030204" pitchFamily="34" charset="0"/>
                <a:ea typeface="Ebrima" panose="02000000000000000000" pitchFamily="2" charset="0"/>
                <a:cs typeface="Calibri" panose="020F0502020204030204" pitchFamily="34" charset="0"/>
              </a:rPr>
              <a:t>BOOSTING, BAGGING</a:t>
            </a:r>
          </a:p>
        </p:txBody>
      </p:sp>
      <p:pic>
        <p:nvPicPr>
          <p:cNvPr id="69" name="Picture 2">
            <a:extLst>
              <a:ext uri="{FF2B5EF4-FFF2-40B4-BE49-F238E27FC236}">
                <a16:creationId xmlns:a16="http://schemas.microsoft.com/office/drawing/2014/main" id="{0BB84817-0177-4A72-A432-4634D3B90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438" y="55305"/>
            <a:ext cx="2617666" cy="514584"/>
          </a:xfrm>
          <a:prstGeom prst="rect">
            <a:avLst/>
          </a:prstGeom>
          <a:noFill/>
          <a:extLst>
            <a:ext uri="{909E8E84-426E-40DD-AFC4-6F175D3DCCD1}">
              <a14:hiddenFill xmlns:a14="http://schemas.microsoft.com/office/drawing/2010/main">
                <a:solidFill>
                  <a:srgbClr val="FFFFFF"/>
                </a:solidFill>
              </a14:hiddenFill>
            </a:ext>
          </a:extLst>
        </p:spPr>
      </p:pic>
      <p:sp>
        <p:nvSpPr>
          <p:cNvPr id="70" name="Flowchart: Manual Input 7">
            <a:extLst>
              <a:ext uri="{FF2B5EF4-FFF2-40B4-BE49-F238E27FC236}">
                <a16:creationId xmlns:a16="http://schemas.microsoft.com/office/drawing/2014/main" id="{7CA1D456-87F4-4151-8C2C-782CC680F8FE}"/>
              </a:ext>
            </a:extLst>
          </p:cNvPr>
          <p:cNvSpPr/>
          <p:nvPr/>
        </p:nvSpPr>
        <p:spPr>
          <a:xfrm rot="5400000" flipH="1" flipV="1">
            <a:off x="623116" y="-167772"/>
            <a:ext cx="619670" cy="15149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71" name="Straight Connector 70">
            <a:extLst>
              <a:ext uri="{FF2B5EF4-FFF2-40B4-BE49-F238E27FC236}">
                <a16:creationId xmlns:a16="http://schemas.microsoft.com/office/drawing/2014/main" id="{294E44C0-51A8-461B-9318-86FC6A081714}"/>
              </a:ext>
            </a:extLst>
          </p:cNvPr>
          <p:cNvCxnSpPr>
            <a:cxnSpLocks/>
          </p:cNvCxnSpPr>
          <p:nvPr/>
        </p:nvCxnSpPr>
        <p:spPr>
          <a:xfrm>
            <a:off x="1349207" y="162530"/>
            <a:ext cx="450377" cy="468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AutoShape 29">
            <a:extLst>
              <a:ext uri="{FF2B5EF4-FFF2-40B4-BE49-F238E27FC236}">
                <a16:creationId xmlns:a16="http://schemas.microsoft.com/office/drawing/2014/main" id="{FAF3A4C5-5DE4-4DBB-81E8-61D55E7325A6}"/>
              </a:ext>
            </a:extLst>
          </p:cNvPr>
          <p:cNvSpPr>
            <a:spLocks/>
          </p:cNvSpPr>
          <p:nvPr/>
        </p:nvSpPr>
        <p:spPr bwMode="auto">
          <a:xfrm>
            <a:off x="7959080" y="2339420"/>
            <a:ext cx="382409" cy="372127"/>
          </a:xfrm>
          <a:custGeom>
            <a:avLst/>
            <a:gdLst/>
            <a:ahLst/>
            <a:cxnLst/>
            <a:rect l="0" t="0" r="r" b="b"/>
            <a:pathLst>
              <a:path w="21600" h="21600">
                <a:moveTo>
                  <a:pt x="21600" y="0"/>
                </a:moveTo>
                <a:lnTo>
                  <a:pt x="16713" y="795"/>
                </a:lnTo>
                <a:lnTo>
                  <a:pt x="17788" y="1816"/>
                </a:lnTo>
                <a:lnTo>
                  <a:pt x="10438" y="8457"/>
                </a:lnTo>
                <a:lnTo>
                  <a:pt x="7769" y="6084"/>
                </a:lnTo>
                <a:lnTo>
                  <a:pt x="295" y="13084"/>
                </a:lnTo>
                <a:lnTo>
                  <a:pt x="2134" y="14784"/>
                </a:lnTo>
                <a:lnTo>
                  <a:pt x="7691" y="9560"/>
                </a:lnTo>
                <a:lnTo>
                  <a:pt x="10444" y="12008"/>
                </a:lnTo>
                <a:lnTo>
                  <a:pt x="19620" y="3588"/>
                </a:lnTo>
                <a:lnTo>
                  <a:pt x="20665" y="4579"/>
                </a:lnTo>
                <a:cubicBezTo>
                  <a:pt x="20665" y="4579"/>
                  <a:pt x="21600" y="0"/>
                  <a:pt x="21600" y="0"/>
                </a:cubicBezTo>
                <a:close/>
                <a:moveTo>
                  <a:pt x="21487" y="10042"/>
                </a:moveTo>
                <a:lnTo>
                  <a:pt x="15457" y="10042"/>
                </a:lnTo>
                <a:lnTo>
                  <a:pt x="15457" y="21600"/>
                </a:lnTo>
                <a:lnTo>
                  <a:pt x="21487" y="21600"/>
                </a:lnTo>
                <a:cubicBezTo>
                  <a:pt x="21487" y="21600"/>
                  <a:pt x="21487" y="10042"/>
                  <a:pt x="21487" y="10042"/>
                </a:cubicBezTo>
                <a:close/>
                <a:moveTo>
                  <a:pt x="13759" y="13564"/>
                </a:moveTo>
                <a:lnTo>
                  <a:pt x="7728" y="13564"/>
                </a:lnTo>
                <a:lnTo>
                  <a:pt x="7728" y="21600"/>
                </a:lnTo>
                <a:lnTo>
                  <a:pt x="13759" y="21600"/>
                </a:lnTo>
                <a:cubicBezTo>
                  <a:pt x="13759" y="21600"/>
                  <a:pt x="13759" y="13564"/>
                  <a:pt x="13759" y="13564"/>
                </a:cubicBezTo>
                <a:close/>
                <a:moveTo>
                  <a:pt x="5972" y="21600"/>
                </a:moveTo>
                <a:lnTo>
                  <a:pt x="0" y="21600"/>
                </a:lnTo>
                <a:lnTo>
                  <a:pt x="0" y="16151"/>
                </a:lnTo>
                <a:lnTo>
                  <a:pt x="5972" y="16151"/>
                </a:lnTo>
                <a:lnTo>
                  <a:pt x="5972" y="21600"/>
                </a:lnTo>
                <a:cubicBezTo>
                  <a:pt x="5972" y="21600"/>
                  <a:pt x="5972" y="21600"/>
                  <a:pt x="5972" y="21600"/>
                </a:cubicBezTo>
                <a:close/>
                <a:moveTo>
                  <a:pt x="5972" y="21600"/>
                </a:moveTo>
              </a:path>
            </a:pathLst>
          </a:custGeom>
          <a:solidFill>
            <a:schemeClr val="tx1">
              <a:lumMod val="65000"/>
              <a:lumOff val="35000"/>
            </a:schemeClr>
          </a:solidFill>
          <a:ln>
            <a:noFill/>
          </a:ln>
        </p:spPr>
        <p:txBody>
          <a:bodyPr lIns="0" tIns="0" rIns="0" bIns="0"/>
          <a:lstStyle/>
          <a:p>
            <a:endParaRPr lang="pl-PL" dirty="0"/>
          </a:p>
        </p:txBody>
      </p:sp>
      <p:sp>
        <p:nvSpPr>
          <p:cNvPr id="74" name="AutoShape 37">
            <a:extLst>
              <a:ext uri="{FF2B5EF4-FFF2-40B4-BE49-F238E27FC236}">
                <a16:creationId xmlns:a16="http://schemas.microsoft.com/office/drawing/2014/main" id="{562A7602-12EC-4725-B66B-446058FF578D}"/>
              </a:ext>
            </a:extLst>
          </p:cNvPr>
          <p:cNvSpPr>
            <a:spLocks/>
          </p:cNvSpPr>
          <p:nvPr/>
        </p:nvSpPr>
        <p:spPr bwMode="auto">
          <a:xfrm>
            <a:off x="10010154" y="4513799"/>
            <a:ext cx="442032" cy="351912"/>
          </a:xfrm>
          <a:custGeom>
            <a:avLst/>
            <a:gdLst/>
            <a:ahLst/>
            <a:cxnLst/>
            <a:rect l="0" t="0" r="r" b="b"/>
            <a:pathLst>
              <a:path w="21600" h="21600">
                <a:moveTo>
                  <a:pt x="0" y="0"/>
                </a:moveTo>
                <a:lnTo>
                  <a:pt x="0" y="6871"/>
                </a:lnTo>
                <a:lnTo>
                  <a:pt x="1422" y="6871"/>
                </a:lnTo>
                <a:lnTo>
                  <a:pt x="1422" y="1414"/>
                </a:lnTo>
                <a:lnTo>
                  <a:pt x="20178" y="1414"/>
                </a:lnTo>
                <a:lnTo>
                  <a:pt x="20178" y="20068"/>
                </a:lnTo>
                <a:lnTo>
                  <a:pt x="14684" y="20068"/>
                </a:lnTo>
                <a:lnTo>
                  <a:pt x="14684" y="21482"/>
                </a:lnTo>
                <a:lnTo>
                  <a:pt x="21600" y="21482"/>
                </a:lnTo>
                <a:lnTo>
                  <a:pt x="21600" y="0"/>
                </a:lnTo>
                <a:cubicBezTo>
                  <a:pt x="21600" y="0"/>
                  <a:pt x="0" y="0"/>
                  <a:pt x="0" y="0"/>
                </a:cubicBezTo>
                <a:close/>
                <a:moveTo>
                  <a:pt x="14899" y="2357"/>
                </a:moveTo>
                <a:lnTo>
                  <a:pt x="16476" y="3925"/>
                </a:lnTo>
                <a:lnTo>
                  <a:pt x="12322" y="8049"/>
                </a:lnTo>
                <a:lnTo>
                  <a:pt x="13558" y="8049"/>
                </a:lnTo>
                <a:lnTo>
                  <a:pt x="13558" y="9338"/>
                </a:lnTo>
                <a:lnTo>
                  <a:pt x="17742" y="5185"/>
                </a:lnTo>
                <a:lnTo>
                  <a:pt x="19260" y="6694"/>
                </a:lnTo>
                <a:lnTo>
                  <a:pt x="19260" y="2357"/>
                </a:lnTo>
                <a:cubicBezTo>
                  <a:pt x="19260" y="2357"/>
                  <a:pt x="14899" y="2357"/>
                  <a:pt x="14899" y="2357"/>
                </a:cubicBezTo>
                <a:close/>
                <a:moveTo>
                  <a:pt x="0" y="8720"/>
                </a:moveTo>
                <a:cubicBezTo>
                  <a:pt x="0" y="8720"/>
                  <a:pt x="0" y="21600"/>
                  <a:pt x="0" y="21600"/>
                </a:cubicBezTo>
                <a:lnTo>
                  <a:pt x="12951" y="21600"/>
                </a:lnTo>
                <a:lnTo>
                  <a:pt x="12951" y="8720"/>
                </a:lnTo>
                <a:lnTo>
                  <a:pt x="0" y="8720"/>
                </a:lnTo>
                <a:close/>
                <a:moveTo>
                  <a:pt x="1422" y="10134"/>
                </a:moveTo>
                <a:lnTo>
                  <a:pt x="11529" y="10134"/>
                </a:lnTo>
                <a:lnTo>
                  <a:pt x="11529" y="20186"/>
                </a:lnTo>
                <a:lnTo>
                  <a:pt x="1422" y="20186"/>
                </a:lnTo>
                <a:cubicBezTo>
                  <a:pt x="1422" y="20186"/>
                  <a:pt x="1422" y="10134"/>
                  <a:pt x="1422" y="10134"/>
                </a:cubicBezTo>
                <a:close/>
                <a:moveTo>
                  <a:pt x="1422" y="10134"/>
                </a:moveTo>
              </a:path>
            </a:pathLst>
          </a:custGeom>
          <a:solidFill>
            <a:srgbClr val="FFBE00"/>
          </a:solidFill>
          <a:ln>
            <a:noFill/>
          </a:ln>
        </p:spPr>
        <p:txBody>
          <a:bodyPr lIns="0" tIns="0" rIns="0" bIns="0"/>
          <a:lstStyle/>
          <a:p>
            <a:endParaRPr lang="pl-PL" dirty="0"/>
          </a:p>
        </p:txBody>
      </p:sp>
      <p:sp>
        <p:nvSpPr>
          <p:cNvPr id="46" name="AutoShape 19">
            <a:extLst>
              <a:ext uri="{FF2B5EF4-FFF2-40B4-BE49-F238E27FC236}">
                <a16:creationId xmlns:a16="http://schemas.microsoft.com/office/drawing/2014/main" id="{BCC501CD-16B1-4E48-BB89-2327C1FB3F89}"/>
              </a:ext>
            </a:extLst>
          </p:cNvPr>
          <p:cNvSpPr>
            <a:spLocks/>
          </p:cNvSpPr>
          <p:nvPr/>
        </p:nvSpPr>
        <p:spPr bwMode="auto">
          <a:xfrm>
            <a:off x="5806802" y="4469817"/>
            <a:ext cx="590445" cy="408665"/>
          </a:xfrm>
          <a:custGeom>
            <a:avLst/>
            <a:gdLst/>
            <a:ahLst/>
            <a:cxnLst/>
            <a:rect l="0" t="0" r="r" b="b"/>
            <a:pathLst>
              <a:path w="21473" h="21600">
                <a:moveTo>
                  <a:pt x="15999" y="11181"/>
                </a:moveTo>
                <a:lnTo>
                  <a:pt x="17635" y="5333"/>
                </a:lnTo>
                <a:lnTo>
                  <a:pt x="19190" y="11181"/>
                </a:lnTo>
                <a:cubicBezTo>
                  <a:pt x="19190" y="11181"/>
                  <a:pt x="15999" y="11181"/>
                  <a:pt x="15999" y="11181"/>
                </a:cubicBezTo>
                <a:close/>
                <a:moveTo>
                  <a:pt x="5373" y="11181"/>
                </a:moveTo>
                <a:lnTo>
                  <a:pt x="2182" y="11181"/>
                </a:lnTo>
                <a:lnTo>
                  <a:pt x="3818" y="5333"/>
                </a:lnTo>
                <a:cubicBezTo>
                  <a:pt x="3818" y="5333"/>
                  <a:pt x="5373" y="11181"/>
                  <a:pt x="5373" y="11181"/>
                </a:cubicBezTo>
                <a:close/>
                <a:moveTo>
                  <a:pt x="20966" y="11181"/>
                </a:moveTo>
                <a:lnTo>
                  <a:pt x="20168" y="11181"/>
                </a:lnTo>
                <a:lnTo>
                  <a:pt x="18072" y="3550"/>
                </a:lnTo>
                <a:cubicBezTo>
                  <a:pt x="18199" y="3378"/>
                  <a:pt x="18279" y="2861"/>
                  <a:pt x="18279" y="2568"/>
                </a:cubicBezTo>
                <a:cubicBezTo>
                  <a:pt x="18279" y="1946"/>
                  <a:pt x="17929" y="1283"/>
                  <a:pt x="17501" y="1283"/>
                </a:cubicBezTo>
                <a:lnTo>
                  <a:pt x="11166" y="1283"/>
                </a:lnTo>
                <a:lnTo>
                  <a:pt x="11166" y="1131"/>
                </a:lnTo>
                <a:cubicBezTo>
                  <a:pt x="11166" y="509"/>
                  <a:pt x="11056" y="0"/>
                  <a:pt x="10629" y="0"/>
                </a:cubicBezTo>
                <a:cubicBezTo>
                  <a:pt x="10201" y="0"/>
                  <a:pt x="10091" y="509"/>
                  <a:pt x="10091" y="1131"/>
                </a:cubicBezTo>
                <a:lnTo>
                  <a:pt x="10091" y="1283"/>
                </a:lnTo>
                <a:lnTo>
                  <a:pt x="3973" y="1283"/>
                </a:lnTo>
                <a:cubicBezTo>
                  <a:pt x="3545" y="1283"/>
                  <a:pt x="3195" y="1967"/>
                  <a:pt x="3195" y="2589"/>
                </a:cubicBezTo>
                <a:cubicBezTo>
                  <a:pt x="3195" y="2797"/>
                  <a:pt x="3237" y="3084"/>
                  <a:pt x="3306" y="3233"/>
                </a:cubicBezTo>
                <a:lnTo>
                  <a:pt x="1176" y="11181"/>
                </a:lnTo>
                <a:lnTo>
                  <a:pt x="507" y="11181"/>
                </a:lnTo>
                <a:cubicBezTo>
                  <a:pt x="179" y="11181"/>
                  <a:pt x="-63" y="11667"/>
                  <a:pt x="15" y="12131"/>
                </a:cubicBezTo>
                <a:cubicBezTo>
                  <a:pt x="258" y="13579"/>
                  <a:pt x="1080" y="16270"/>
                  <a:pt x="3829" y="16270"/>
                </a:cubicBezTo>
                <a:cubicBezTo>
                  <a:pt x="6577" y="16270"/>
                  <a:pt x="7399" y="13568"/>
                  <a:pt x="7642" y="12120"/>
                </a:cubicBezTo>
                <a:cubicBezTo>
                  <a:pt x="7720" y="11657"/>
                  <a:pt x="7478" y="11181"/>
                  <a:pt x="7150" y="11181"/>
                </a:cubicBezTo>
                <a:lnTo>
                  <a:pt x="6371" y="11181"/>
                </a:lnTo>
                <a:lnTo>
                  <a:pt x="4468" y="3367"/>
                </a:lnTo>
                <a:lnTo>
                  <a:pt x="10091" y="3367"/>
                </a:lnTo>
                <a:lnTo>
                  <a:pt x="10091" y="19516"/>
                </a:lnTo>
                <a:lnTo>
                  <a:pt x="7542" y="19516"/>
                </a:lnTo>
                <a:cubicBezTo>
                  <a:pt x="7114" y="19516"/>
                  <a:pt x="6765" y="19936"/>
                  <a:pt x="6765" y="20558"/>
                </a:cubicBezTo>
                <a:cubicBezTo>
                  <a:pt x="6765" y="21180"/>
                  <a:pt x="7114" y="21600"/>
                  <a:pt x="7542" y="21600"/>
                </a:cubicBezTo>
                <a:lnTo>
                  <a:pt x="13932" y="21600"/>
                </a:lnTo>
                <a:cubicBezTo>
                  <a:pt x="14360" y="21600"/>
                  <a:pt x="14709" y="21180"/>
                  <a:pt x="14709" y="20558"/>
                </a:cubicBezTo>
                <a:cubicBezTo>
                  <a:pt x="14709" y="19936"/>
                  <a:pt x="14360" y="19516"/>
                  <a:pt x="13932" y="19516"/>
                </a:cubicBezTo>
                <a:lnTo>
                  <a:pt x="11166" y="19516"/>
                </a:lnTo>
                <a:lnTo>
                  <a:pt x="11166" y="3367"/>
                </a:lnTo>
                <a:lnTo>
                  <a:pt x="17131" y="3367"/>
                </a:lnTo>
                <a:lnTo>
                  <a:pt x="15014" y="11181"/>
                </a:lnTo>
                <a:lnTo>
                  <a:pt x="14324" y="11181"/>
                </a:lnTo>
                <a:cubicBezTo>
                  <a:pt x="13996" y="11181"/>
                  <a:pt x="13754" y="11667"/>
                  <a:pt x="13832" y="12131"/>
                </a:cubicBezTo>
                <a:cubicBezTo>
                  <a:pt x="14075" y="13579"/>
                  <a:pt x="14897" y="16270"/>
                  <a:pt x="17645" y="16270"/>
                </a:cubicBezTo>
                <a:cubicBezTo>
                  <a:pt x="20394" y="16270"/>
                  <a:pt x="21216" y="13568"/>
                  <a:pt x="21459" y="12120"/>
                </a:cubicBezTo>
                <a:cubicBezTo>
                  <a:pt x="21537" y="11657"/>
                  <a:pt x="21294" y="11181"/>
                  <a:pt x="20966" y="11181"/>
                </a:cubicBezTo>
                <a:close/>
                <a:moveTo>
                  <a:pt x="20966" y="11181"/>
                </a:moveTo>
              </a:path>
            </a:pathLst>
          </a:custGeom>
          <a:solidFill>
            <a:srgbClr val="1C819E"/>
          </a:solidFill>
          <a:ln>
            <a:noFill/>
          </a:ln>
        </p:spPr>
        <p:txBody>
          <a:bodyPr lIns="0" tIns="0" rIns="0" bIns="0"/>
          <a:lstStyle/>
          <a:p>
            <a:endParaRPr lang="pl-PL"/>
          </a:p>
        </p:txBody>
      </p:sp>
      <p:sp>
        <p:nvSpPr>
          <p:cNvPr id="48" name="TextBox 47">
            <a:extLst>
              <a:ext uri="{FF2B5EF4-FFF2-40B4-BE49-F238E27FC236}">
                <a16:creationId xmlns:a16="http://schemas.microsoft.com/office/drawing/2014/main" id="{7424832F-4561-4A10-B831-615CE777EF8F}"/>
              </a:ext>
            </a:extLst>
          </p:cNvPr>
          <p:cNvSpPr txBox="1"/>
          <p:nvPr/>
        </p:nvSpPr>
        <p:spPr>
          <a:xfrm>
            <a:off x="9261430" y="2344081"/>
            <a:ext cx="2015639" cy="1025922"/>
          </a:xfrm>
          <a:prstGeom prst="rect">
            <a:avLst/>
          </a:prstGeom>
          <a:noFill/>
        </p:spPr>
        <p:txBody>
          <a:bodyPr wrap="square" lIns="0" tIns="0" rIns="0" bIns="0" rtlCol="0">
            <a:spAutoFit/>
          </a:bodyPr>
          <a:lstStyle/>
          <a:p>
            <a:pPr algn="ctr">
              <a:lnSpc>
                <a:spcPts val="2000"/>
              </a:lnSpc>
            </a:pPr>
            <a:r>
              <a:rPr lang="en-US" b="1" spc="50" dirty="0">
                <a:solidFill>
                  <a:srgbClr val="1C819E"/>
                </a:solidFill>
                <a:latin typeface="Calibri" panose="020F0502020204030204" pitchFamily="34" charset="0"/>
                <a:ea typeface="Ebrima" panose="02000000000000000000" pitchFamily="2" charset="0"/>
                <a:cs typeface="Calibri" panose="020F0502020204030204" pitchFamily="34" charset="0"/>
              </a:rPr>
              <a:t>GUESSTIMATE</a:t>
            </a:r>
          </a:p>
          <a:p>
            <a:pPr algn="ctr">
              <a:lnSpc>
                <a:spcPts val="2000"/>
              </a:lnSpc>
            </a:pPr>
            <a:r>
              <a:rPr lang="en-US" b="1" spc="50" dirty="0">
                <a:solidFill>
                  <a:srgbClr val="1C819E"/>
                </a:solidFill>
                <a:latin typeface="Calibri" panose="020F0502020204030204" pitchFamily="34" charset="0"/>
                <a:ea typeface="Ebrima" panose="02000000000000000000" pitchFamily="2" charset="0"/>
                <a:cs typeface="Calibri" panose="020F0502020204030204" pitchFamily="34" charset="0"/>
              </a:rPr>
              <a:t> AND</a:t>
            </a:r>
          </a:p>
          <a:p>
            <a:pPr algn="ctr">
              <a:lnSpc>
                <a:spcPts val="2000"/>
              </a:lnSpc>
            </a:pPr>
            <a:r>
              <a:rPr lang="en-US" b="1" spc="50" dirty="0">
                <a:solidFill>
                  <a:srgbClr val="1C819E"/>
                </a:solidFill>
                <a:latin typeface="Calibri" panose="020F0502020204030204" pitchFamily="34" charset="0"/>
                <a:ea typeface="Ebrima" panose="02000000000000000000" pitchFamily="2" charset="0"/>
                <a:cs typeface="Calibri" panose="020F0502020204030204" pitchFamily="34" charset="0"/>
              </a:rPr>
              <a:t>BUSINESS SOLUTION</a:t>
            </a:r>
          </a:p>
        </p:txBody>
      </p:sp>
    </p:spTree>
    <p:extLst>
      <p:ext uri="{BB962C8B-B14F-4D97-AF65-F5344CB8AC3E}">
        <p14:creationId xmlns:p14="http://schemas.microsoft.com/office/powerpoint/2010/main" val="288295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b="15073"/>
          <a:stretch/>
        </p:blipFill>
        <p:spPr>
          <a:xfrm>
            <a:off x="0" y="-1"/>
            <a:ext cx="12192000" cy="6858001"/>
          </a:xfrm>
          <a:prstGeom prst="rect">
            <a:avLst/>
          </a:prstGeom>
        </p:spPr>
      </p:pic>
      <p:sp>
        <p:nvSpPr>
          <p:cNvPr id="10" name="Rounded Rectangle 9"/>
          <p:cNvSpPr/>
          <p:nvPr/>
        </p:nvSpPr>
        <p:spPr>
          <a:xfrm>
            <a:off x="0" y="-2"/>
            <a:ext cx="12192000" cy="6858001"/>
          </a:xfrm>
          <a:prstGeom prst="roundRect">
            <a:avLst>
              <a:gd name="adj" fmla="val 0"/>
            </a:avLst>
          </a:prstGeom>
          <a:solidFill>
            <a:schemeClr val="tx1">
              <a:lumMod val="85000"/>
              <a:lumOff val="1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0" y="1164436"/>
            <a:ext cx="12192000" cy="4529128"/>
          </a:xfrm>
          <a:prstGeom prst="roundRect">
            <a:avLst>
              <a:gd name="adj" fmla="val 0"/>
            </a:avLst>
          </a:prstGeom>
          <a:solidFill>
            <a:schemeClr val="tx1">
              <a:lumMod val="85000"/>
              <a:lumOff val="1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49050" y="0"/>
            <a:ext cx="742950" cy="6858000"/>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577762" y="2563087"/>
            <a:ext cx="8278762" cy="1117265"/>
            <a:chOff x="577762" y="3111229"/>
            <a:chExt cx="8278762" cy="1117265"/>
          </a:xfrm>
        </p:grpSpPr>
        <p:sp>
          <p:nvSpPr>
            <p:cNvPr id="14" name="TextBox 13">
              <a:extLst>
                <a:ext uri="{FF2B5EF4-FFF2-40B4-BE49-F238E27FC236}">
                  <a16:creationId xmlns:a16="http://schemas.microsoft.com/office/drawing/2014/main" id="{251BDE8C-C874-4027-92B6-106F8C9E07A1}"/>
                </a:ext>
              </a:extLst>
            </p:cNvPr>
            <p:cNvSpPr txBox="1"/>
            <p:nvPr/>
          </p:nvSpPr>
          <p:spPr>
            <a:xfrm>
              <a:off x="577762" y="3111229"/>
              <a:ext cx="8278762" cy="1015663"/>
            </a:xfrm>
            <a:prstGeom prst="rect">
              <a:avLst/>
            </a:prstGeom>
            <a:noFill/>
          </p:spPr>
          <p:txBody>
            <a:bodyPr wrap="square" lIns="0" tIns="0" rIns="0" bIns="0" rtlCol="0" anchor="ctr">
              <a:spAutoFit/>
            </a:bodyPr>
            <a:lstStyle/>
            <a:p>
              <a:r>
                <a:rPr lang="en-US" sz="6600" b="1" dirty="0">
                  <a:solidFill>
                    <a:srgbClr val="FFBE00"/>
                  </a:solidFill>
                  <a:latin typeface="+mj-lt"/>
                  <a:ea typeface="Ebrima" panose="02000000000000000000" pitchFamily="2" charset="0"/>
                  <a:cs typeface="Segoe UI" panose="020B0502040204020203" pitchFamily="34" charset="0"/>
                </a:rPr>
                <a:t>THANK </a:t>
              </a:r>
              <a:r>
                <a:rPr lang="en-US" sz="6600" b="1" dirty="0">
                  <a:solidFill>
                    <a:srgbClr val="1C819E"/>
                  </a:solidFill>
                  <a:latin typeface="+mj-lt"/>
                  <a:ea typeface="Ebrima" panose="02000000000000000000" pitchFamily="2" charset="0"/>
                  <a:cs typeface="Segoe UI" panose="020B0502040204020203" pitchFamily="34" charset="0"/>
                </a:rPr>
                <a:t>YOU</a:t>
              </a:r>
              <a:endParaRPr lang="en-US" sz="6600" dirty="0">
                <a:solidFill>
                  <a:srgbClr val="1C819E"/>
                </a:solidFill>
                <a:latin typeface="+mj-lt"/>
                <a:ea typeface="Ebrima" panose="02000000000000000000" pitchFamily="2" charset="0"/>
                <a:cs typeface="Segoe UI" panose="020B0502040204020203" pitchFamily="34" charset="0"/>
              </a:endParaRPr>
            </a:p>
          </p:txBody>
        </p:sp>
        <p:cxnSp>
          <p:nvCxnSpPr>
            <p:cNvPr id="21" name="Straight Connector 20"/>
            <p:cNvCxnSpPr>
              <a:cxnSpLocks/>
            </p:cNvCxnSpPr>
            <p:nvPr/>
          </p:nvCxnSpPr>
          <p:spPr>
            <a:xfrm>
              <a:off x="577762" y="4228494"/>
              <a:ext cx="49624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11449050" y="-3"/>
            <a:ext cx="742950" cy="1164438"/>
          </a:xfrm>
          <a:prstGeom prst="rect">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449050" y="1920604"/>
            <a:ext cx="742950" cy="703943"/>
          </a:xfrm>
          <a:prstGeom prst="rect">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AB5FBD97-0ECC-4E87-B135-C0EF380DF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0173" y="67634"/>
            <a:ext cx="2617666" cy="514584"/>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23">
            <a:extLst>
              <a:ext uri="{FF2B5EF4-FFF2-40B4-BE49-F238E27FC236}">
                <a16:creationId xmlns:a16="http://schemas.microsoft.com/office/drawing/2014/main" id="{054CF47D-BB98-4C77-8B3C-7654A6E7BB16}"/>
              </a:ext>
            </a:extLst>
          </p:cNvPr>
          <p:cNvSpPr>
            <a:spLocks/>
          </p:cNvSpPr>
          <p:nvPr/>
        </p:nvSpPr>
        <p:spPr bwMode="auto">
          <a:xfrm>
            <a:off x="2393322" y="4164601"/>
            <a:ext cx="1077913" cy="812800"/>
          </a:xfrm>
          <a:custGeom>
            <a:avLst/>
            <a:gdLst/>
            <a:ahLst/>
            <a:cxnLst/>
            <a:rect l="0" t="0" r="r" b="b"/>
            <a:pathLst>
              <a:path w="21600" h="21600">
                <a:moveTo>
                  <a:pt x="13935" y="0"/>
                </a:moveTo>
                <a:cubicBezTo>
                  <a:pt x="13758" y="0"/>
                  <a:pt x="13594" y="56"/>
                  <a:pt x="13443" y="147"/>
                </a:cubicBezTo>
                <a:lnTo>
                  <a:pt x="13437" y="139"/>
                </a:lnTo>
                <a:lnTo>
                  <a:pt x="13412" y="163"/>
                </a:lnTo>
                <a:cubicBezTo>
                  <a:pt x="13360" y="197"/>
                  <a:pt x="13312" y="234"/>
                  <a:pt x="13265" y="277"/>
                </a:cubicBezTo>
                <a:lnTo>
                  <a:pt x="7727" y="4460"/>
                </a:lnTo>
                <a:cubicBezTo>
                  <a:pt x="7342" y="4724"/>
                  <a:pt x="7081" y="5258"/>
                  <a:pt x="7081" y="5871"/>
                </a:cubicBezTo>
                <a:cubicBezTo>
                  <a:pt x="7081" y="6746"/>
                  <a:pt x="7614" y="7453"/>
                  <a:pt x="8274" y="7453"/>
                </a:cubicBezTo>
                <a:cubicBezTo>
                  <a:pt x="8420" y="7453"/>
                  <a:pt x="8562" y="7419"/>
                  <a:pt x="8692" y="7355"/>
                </a:cubicBezTo>
                <a:cubicBezTo>
                  <a:pt x="8774" y="7314"/>
                  <a:pt x="8853" y="7262"/>
                  <a:pt x="8925" y="7200"/>
                </a:cubicBezTo>
                <a:cubicBezTo>
                  <a:pt x="9502" y="6817"/>
                  <a:pt x="11015" y="5806"/>
                  <a:pt x="11808" y="5251"/>
                </a:cubicBezTo>
                <a:cubicBezTo>
                  <a:pt x="12801" y="4557"/>
                  <a:pt x="13443" y="5325"/>
                  <a:pt x="13443" y="5325"/>
                </a:cubicBezTo>
                <a:lnTo>
                  <a:pt x="18096" y="11375"/>
                </a:lnTo>
                <a:lnTo>
                  <a:pt x="18102" y="11383"/>
                </a:lnTo>
                <a:cubicBezTo>
                  <a:pt x="18321" y="11706"/>
                  <a:pt x="18635" y="11905"/>
                  <a:pt x="18988" y="11905"/>
                </a:cubicBezTo>
                <a:cubicBezTo>
                  <a:pt x="19012" y="11905"/>
                  <a:pt x="19038" y="11907"/>
                  <a:pt x="19061" y="11905"/>
                </a:cubicBezTo>
                <a:lnTo>
                  <a:pt x="19068" y="11905"/>
                </a:lnTo>
                <a:lnTo>
                  <a:pt x="19104" y="11897"/>
                </a:lnTo>
                <a:cubicBezTo>
                  <a:pt x="19149" y="11891"/>
                  <a:pt x="19196" y="11885"/>
                  <a:pt x="19240" y="11872"/>
                </a:cubicBezTo>
                <a:lnTo>
                  <a:pt x="21600" y="11375"/>
                </a:lnTo>
                <a:lnTo>
                  <a:pt x="21600" y="2675"/>
                </a:lnTo>
                <a:cubicBezTo>
                  <a:pt x="21600" y="2675"/>
                  <a:pt x="20595" y="2978"/>
                  <a:pt x="19172" y="3441"/>
                </a:cubicBezTo>
                <a:cubicBezTo>
                  <a:pt x="17749" y="3904"/>
                  <a:pt x="17445" y="3612"/>
                  <a:pt x="17445" y="3612"/>
                </a:cubicBezTo>
                <a:lnTo>
                  <a:pt x="14802" y="489"/>
                </a:lnTo>
                <a:cubicBezTo>
                  <a:pt x="14582" y="187"/>
                  <a:pt x="14275" y="0"/>
                  <a:pt x="13935" y="0"/>
                </a:cubicBezTo>
                <a:close/>
                <a:moveTo>
                  <a:pt x="8261" y="261"/>
                </a:moveTo>
                <a:cubicBezTo>
                  <a:pt x="7715" y="254"/>
                  <a:pt x="7315" y="440"/>
                  <a:pt x="7315" y="440"/>
                </a:cubicBezTo>
                <a:cubicBezTo>
                  <a:pt x="7315" y="440"/>
                  <a:pt x="5041" y="1964"/>
                  <a:pt x="4155" y="2658"/>
                </a:cubicBezTo>
                <a:cubicBezTo>
                  <a:pt x="3270" y="3353"/>
                  <a:pt x="2360" y="2846"/>
                  <a:pt x="2360" y="2846"/>
                </a:cubicBezTo>
                <a:lnTo>
                  <a:pt x="0" y="1647"/>
                </a:lnTo>
                <a:lnTo>
                  <a:pt x="0" y="11628"/>
                </a:lnTo>
                <a:lnTo>
                  <a:pt x="1156" y="12190"/>
                </a:lnTo>
                <a:lnTo>
                  <a:pt x="1260" y="12280"/>
                </a:lnTo>
                <a:cubicBezTo>
                  <a:pt x="1271" y="12239"/>
                  <a:pt x="1284" y="12197"/>
                  <a:pt x="1297" y="12158"/>
                </a:cubicBezTo>
                <a:cubicBezTo>
                  <a:pt x="1403" y="11214"/>
                  <a:pt x="2013" y="10486"/>
                  <a:pt x="2754" y="10486"/>
                </a:cubicBezTo>
                <a:cubicBezTo>
                  <a:pt x="3570" y="10486"/>
                  <a:pt x="4235" y="11369"/>
                  <a:pt x="4235" y="12451"/>
                </a:cubicBezTo>
                <a:cubicBezTo>
                  <a:pt x="4235" y="12511"/>
                  <a:pt x="4227" y="12572"/>
                  <a:pt x="4223" y="12631"/>
                </a:cubicBezTo>
                <a:cubicBezTo>
                  <a:pt x="4248" y="12629"/>
                  <a:pt x="4277" y="12622"/>
                  <a:pt x="4303" y="12622"/>
                </a:cubicBezTo>
                <a:cubicBezTo>
                  <a:pt x="5119" y="12622"/>
                  <a:pt x="5778" y="13497"/>
                  <a:pt x="5778" y="14579"/>
                </a:cubicBezTo>
                <a:cubicBezTo>
                  <a:pt x="5778" y="14612"/>
                  <a:pt x="5779" y="14645"/>
                  <a:pt x="5778" y="14677"/>
                </a:cubicBezTo>
                <a:cubicBezTo>
                  <a:pt x="5841" y="14667"/>
                  <a:pt x="5904" y="14661"/>
                  <a:pt x="5969" y="14661"/>
                </a:cubicBezTo>
                <a:cubicBezTo>
                  <a:pt x="6813" y="14661"/>
                  <a:pt x="7499" y="15544"/>
                  <a:pt x="7542" y="16650"/>
                </a:cubicBezTo>
                <a:cubicBezTo>
                  <a:pt x="7666" y="16614"/>
                  <a:pt x="7792" y="16593"/>
                  <a:pt x="7923" y="16593"/>
                </a:cubicBezTo>
                <a:cubicBezTo>
                  <a:pt x="8889" y="16593"/>
                  <a:pt x="9675" y="17628"/>
                  <a:pt x="9675" y="18909"/>
                </a:cubicBezTo>
                <a:cubicBezTo>
                  <a:pt x="9675" y="18957"/>
                  <a:pt x="9671" y="19009"/>
                  <a:pt x="9669" y="19056"/>
                </a:cubicBezTo>
                <a:cubicBezTo>
                  <a:pt x="9675" y="19096"/>
                  <a:pt x="9683" y="19137"/>
                  <a:pt x="9687" y="19178"/>
                </a:cubicBezTo>
                <a:lnTo>
                  <a:pt x="9933" y="19374"/>
                </a:lnTo>
                <a:lnTo>
                  <a:pt x="10339" y="19953"/>
                </a:lnTo>
                <a:cubicBezTo>
                  <a:pt x="10510" y="20264"/>
                  <a:pt x="10789" y="20467"/>
                  <a:pt x="11101" y="20467"/>
                </a:cubicBezTo>
                <a:cubicBezTo>
                  <a:pt x="11620" y="20467"/>
                  <a:pt x="12042" y="19915"/>
                  <a:pt x="12042" y="19227"/>
                </a:cubicBezTo>
                <a:cubicBezTo>
                  <a:pt x="12042" y="18969"/>
                  <a:pt x="11977" y="18725"/>
                  <a:pt x="11876" y="18526"/>
                </a:cubicBezTo>
                <a:lnTo>
                  <a:pt x="11882" y="18518"/>
                </a:lnTo>
                <a:lnTo>
                  <a:pt x="11845" y="18469"/>
                </a:lnTo>
                <a:cubicBezTo>
                  <a:pt x="11797" y="18386"/>
                  <a:pt x="11741" y="18313"/>
                  <a:pt x="11679" y="18249"/>
                </a:cubicBezTo>
                <a:lnTo>
                  <a:pt x="10419" y="16553"/>
                </a:lnTo>
                <a:cubicBezTo>
                  <a:pt x="10386" y="16514"/>
                  <a:pt x="10364" y="16460"/>
                  <a:pt x="10364" y="16398"/>
                </a:cubicBezTo>
                <a:cubicBezTo>
                  <a:pt x="10364" y="16282"/>
                  <a:pt x="10436" y="16186"/>
                  <a:pt x="10523" y="16186"/>
                </a:cubicBezTo>
                <a:cubicBezTo>
                  <a:pt x="10568" y="16186"/>
                  <a:pt x="10605" y="16211"/>
                  <a:pt x="10634" y="16251"/>
                </a:cubicBezTo>
                <a:lnTo>
                  <a:pt x="12447" y="18656"/>
                </a:lnTo>
                <a:lnTo>
                  <a:pt x="12454" y="18648"/>
                </a:lnTo>
                <a:cubicBezTo>
                  <a:pt x="12616" y="18828"/>
                  <a:pt x="12821" y="18942"/>
                  <a:pt x="13050" y="18942"/>
                </a:cubicBezTo>
                <a:cubicBezTo>
                  <a:pt x="13569" y="18942"/>
                  <a:pt x="13990" y="18383"/>
                  <a:pt x="13990" y="17694"/>
                </a:cubicBezTo>
                <a:cubicBezTo>
                  <a:pt x="13990" y="17452"/>
                  <a:pt x="13939" y="17225"/>
                  <a:pt x="13849" y="17034"/>
                </a:cubicBezTo>
                <a:lnTo>
                  <a:pt x="13855" y="17026"/>
                </a:lnTo>
                <a:lnTo>
                  <a:pt x="13806" y="16952"/>
                </a:lnTo>
                <a:cubicBezTo>
                  <a:pt x="13761" y="16871"/>
                  <a:pt x="13711" y="16797"/>
                  <a:pt x="13652" y="16732"/>
                </a:cubicBezTo>
                <a:lnTo>
                  <a:pt x="12152" y="14604"/>
                </a:lnTo>
                <a:cubicBezTo>
                  <a:pt x="12111" y="14570"/>
                  <a:pt x="12079" y="14509"/>
                  <a:pt x="12079" y="14441"/>
                </a:cubicBezTo>
                <a:cubicBezTo>
                  <a:pt x="12079" y="14336"/>
                  <a:pt x="12147" y="14253"/>
                  <a:pt x="12226" y="14253"/>
                </a:cubicBezTo>
                <a:cubicBezTo>
                  <a:pt x="12282" y="14253"/>
                  <a:pt x="12325" y="14297"/>
                  <a:pt x="12349" y="14359"/>
                </a:cubicBezTo>
                <a:lnTo>
                  <a:pt x="14242" y="16814"/>
                </a:lnTo>
                <a:lnTo>
                  <a:pt x="14248" y="16805"/>
                </a:lnTo>
                <a:cubicBezTo>
                  <a:pt x="14414" y="16998"/>
                  <a:pt x="14626" y="17115"/>
                  <a:pt x="14863" y="17115"/>
                </a:cubicBezTo>
                <a:cubicBezTo>
                  <a:pt x="15382" y="17115"/>
                  <a:pt x="15804" y="16556"/>
                  <a:pt x="15804" y="15868"/>
                </a:cubicBezTo>
                <a:cubicBezTo>
                  <a:pt x="15804" y="15594"/>
                  <a:pt x="15738" y="15339"/>
                  <a:pt x="15625" y="15134"/>
                </a:cubicBezTo>
                <a:lnTo>
                  <a:pt x="15631" y="15126"/>
                </a:lnTo>
                <a:lnTo>
                  <a:pt x="15576" y="15052"/>
                </a:lnTo>
                <a:cubicBezTo>
                  <a:pt x="15555" y="15020"/>
                  <a:pt x="15532" y="14992"/>
                  <a:pt x="15508" y="14963"/>
                </a:cubicBezTo>
                <a:lnTo>
                  <a:pt x="14039" y="12940"/>
                </a:lnTo>
                <a:lnTo>
                  <a:pt x="14039" y="12932"/>
                </a:lnTo>
                <a:cubicBezTo>
                  <a:pt x="14010" y="12894"/>
                  <a:pt x="13990" y="12845"/>
                  <a:pt x="13990" y="12785"/>
                </a:cubicBezTo>
                <a:cubicBezTo>
                  <a:pt x="13990" y="12668"/>
                  <a:pt x="14068" y="12573"/>
                  <a:pt x="14156" y="12573"/>
                </a:cubicBezTo>
                <a:cubicBezTo>
                  <a:pt x="14221" y="12573"/>
                  <a:pt x="14272" y="12623"/>
                  <a:pt x="14298" y="12696"/>
                </a:cubicBezTo>
                <a:lnTo>
                  <a:pt x="15828" y="14620"/>
                </a:lnTo>
                <a:lnTo>
                  <a:pt x="15834" y="14620"/>
                </a:lnTo>
                <a:cubicBezTo>
                  <a:pt x="16004" y="14869"/>
                  <a:pt x="16250" y="15020"/>
                  <a:pt x="16523" y="15020"/>
                </a:cubicBezTo>
                <a:cubicBezTo>
                  <a:pt x="17034" y="15020"/>
                  <a:pt x="17445" y="14475"/>
                  <a:pt x="17445" y="13797"/>
                </a:cubicBezTo>
                <a:cubicBezTo>
                  <a:pt x="17445" y="13412"/>
                  <a:pt x="17315" y="13068"/>
                  <a:pt x="17107" y="12843"/>
                </a:cubicBezTo>
                <a:cubicBezTo>
                  <a:pt x="16574" y="12133"/>
                  <a:pt x="13897" y="8561"/>
                  <a:pt x="13173" y="7648"/>
                </a:cubicBezTo>
                <a:cubicBezTo>
                  <a:pt x="12367" y="6634"/>
                  <a:pt x="11384" y="7200"/>
                  <a:pt x="11384" y="7200"/>
                </a:cubicBezTo>
                <a:lnTo>
                  <a:pt x="9054" y="8594"/>
                </a:lnTo>
                <a:cubicBezTo>
                  <a:pt x="8739" y="8846"/>
                  <a:pt x="8374" y="8994"/>
                  <a:pt x="7979" y="8994"/>
                </a:cubicBezTo>
                <a:cubicBezTo>
                  <a:pt x="6820" y="8994"/>
                  <a:pt x="5883" y="7750"/>
                  <a:pt x="5883" y="6213"/>
                </a:cubicBezTo>
                <a:cubicBezTo>
                  <a:pt x="5883" y="5220"/>
                  <a:pt x="6276" y="4349"/>
                  <a:pt x="6866" y="3857"/>
                </a:cubicBezTo>
                <a:lnTo>
                  <a:pt x="6854" y="3832"/>
                </a:lnTo>
                <a:lnTo>
                  <a:pt x="10075" y="1239"/>
                </a:lnTo>
                <a:cubicBezTo>
                  <a:pt x="9501" y="465"/>
                  <a:pt x="8807" y="268"/>
                  <a:pt x="8261" y="261"/>
                </a:cubicBezTo>
                <a:close/>
                <a:moveTo>
                  <a:pt x="2920" y="11742"/>
                </a:moveTo>
                <a:cubicBezTo>
                  <a:pt x="2178" y="11742"/>
                  <a:pt x="1574" y="12551"/>
                  <a:pt x="1574" y="13544"/>
                </a:cubicBezTo>
                <a:cubicBezTo>
                  <a:pt x="1574" y="14537"/>
                  <a:pt x="2178" y="15338"/>
                  <a:pt x="2920" y="15338"/>
                </a:cubicBezTo>
                <a:cubicBezTo>
                  <a:pt x="2943" y="15338"/>
                  <a:pt x="2964" y="15339"/>
                  <a:pt x="2987" y="15338"/>
                </a:cubicBezTo>
                <a:cubicBezTo>
                  <a:pt x="2984" y="15391"/>
                  <a:pt x="2981" y="15446"/>
                  <a:pt x="2981" y="15501"/>
                </a:cubicBezTo>
                <a:cubicBezTo>
                  <a:pt x="2981" y="16494"/>
                  <a:pt x="3579" y="17295"/>
                  <a:pt x="4321" y="17295"/>
                </a:cubicBezTo>
                <a:cubicBezTo>
                  <a:pt x="4350" y="17295"/>
                  <a:pt x="4379" y="17289"/>
                  <a:pt x="4407" y="17287"/>
                </a:cubicBezTo>
                <a:cubicBezTo>
                  <a:pt x="4402" y="17354"/>
                  <a:pt x="4401" y="17429"/>
                  <a:pt x="4401" y="17499"/>
                </a:cubicBezTo>
                <a:cubicBezTo>
                  <a:pt x="4401" y="18561"/>
                  <a:pt x="5046" y="19423"/>
                  <a:pt x="5839" y="19423"/>
                </a:cubicBezTo>
                <a:cubicBezTo>
                  <a:pt x="5905" y="19423"/>
                  <a:pt x="5966" y="19410"/>
                  <a:pt x="6030" y="19398"/>
                </a:cubicBezTo>
                <a:cubicBezTo>
                  <a:pt x="6029" y="19422"/>
                  <a:pt x="6030" y="19448"/>
                  <a:pt x="6030" y="19472"/>
                </a:cubicBezTo>
                <a:cubicBezTo>
                  <a:pt x="6030" y="20648"/>
                  <a:pt x="6744" y="21600"/>
                  <a:pt x="7622" y="21600"/>
                </a:cubicBezTo>
                <a:cubicBezTo>
                  <a:pt x="8501" y="21600"/>
                  <a:pt x="9208" y="20648"/>
                  <a:pt x="9208" y="19472"/>
                </a:cubicBezTo>
                <a:cubicBezTo>
                  <a:pt x="9208" y="18296"/>
                  <a:pt x="8501" y="17344"/>
                  <a:pt x="7622" y="17344"/>
                </a:cubicBezTo>
                <a:cubicBezTo>
                  <a:pt x="7502" y="17344"/>
                  <a:pt x="7384" y="17359"/>
                  <a:pt x="7272" y="17393"/>
                </a:cubicBezTo>
                <a:cubicBezTo>
                  <a:pt x="7232" y="16377"/>
                  <a:pt x="6608" y="15574"/>
                  <a:pt x="5839" y="15574"/>
                </a:cubicBezTo>
                <a:cubicBezTo>
                  <a:pt x="5781" y="15574"/>
                  <a:pt x="5718" y="15581"/>
                  <a:pt x="5661" y="15590"/>
                </a:cubicBezTo>
                <a:cubicBezTo>
                  <a:pt x="5662" y="15560"/>
                  <a:pt x="5667" y="15531"/>
                  <a:pt x="5667" y="15501"/>
                </a:cubicBezTo>
                <a:cubicBezTo>
                  <a:pt x="5667" y="14508"/>
                  <a:pt x="5063" y="13699"/>
                  <a:pt x="4321" y="13699"/>
                </a:cubicBezTo>
                <a:cubicBezTo>
                  <a:pt x="4298" y="13699"/>
                  <a:pt x="4277" y="13705"/>
                  <a:pt x="4254" y="13707"/>
                </a:cubicBezTo>
                <a:cubicBezTo>
                  <a:pt x="4257" y="13653"/>
                  <a:pt x="4260" y="13599"/>
                  <a:pt x="4260" y="13544"/>
                </a:cubicBezTo>
                <a:cubicBezTo>
                  <a:pt x="4260" y="12551"/>
                  <a:pt x="3662" y="11742"/>
                  <a:pt x="2920" y="11742"/>
                </a:cubicBezTo>
                <a:close/>
                <a:moveTo>
                  <a:pt x="2920" y="11742"/>
                </a:moveTo>
              </a:path>
            </a:pathLst>
          </a:custGeom>
          <a:solidFill>
            <a:schemeClr val="accent1">
              <a:lumMod val="40000"/>
              <a:lumOff val="60000"/>
            </a:schemeClr>
          </a:solidFill>
          <a:ln>
            <a:noFill/>
          </a:ln>
        </p:spPr>
        <p:txBody>
          <a:bodyPr lIns="0" tIns="0" rIns="0" bIns="0"/>
          <a:lstStyle/>
          <a:p>
            <a:endParaRPr lang="pl-PL"/>
          </a:p>
        </p:txBody>
      </p:sp>
      <p:pic>
        <p:nvPicPr>
          <p:cNvPr id="5" name="Graphic 4" descr="Questions">
            <a:extLst>
              <a:ext uri="{FF2B5EF4-FFF2-40B4-BE49-F238E27FC236}">
                <a16:creationId xmlns:a16="http://schemas.microsoft.com/office/drawing/2014/main" id="{C1F7E216-6B36-458B-88F7-C3878EAE7A4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19359" y="495326"/>
            <a:ext cx="1455794" cy="1455794"/>
          </a:xfrm>
          <a:prstGeom prst="rect">
            <a:avLst/>
          </a:prstGeom>
        </p:spPr>
      </p:pic>
      <p:sp>
        <p:nvSpPr>
          <p:cNvPr id="7" name="TextBox 6">
            <a:extLst>
              <a:ext uri="{FF2B5EF4-FFF2-40B4-BE49-F238E27FC236}">
                <a16:creationId xmlns:a16="http://schemas.microsoft.com/office/drawing/2014/main" id="{524A5648-C389-4898-A053-4BFF75976F3D}"/>
              </a:ext>
            </a:extLst>
          </p:cNvPr>
          <p:cNvSpPr txBox="1"/>
          <p:nvPr/>
        </p:nvSpPr>
        <p:spPr>
          <a:xfrm>
            <a:off x="2018690" y="1951120"/>
            <a:ext cx="2255752" cy="461665"/>
          </a:xfrm>
          <a:prstGeom prst="rect">
            <a:avLst/>
          </a:prstGeom>
          <a:noFill/>
        </p:spPr>
        <p:txBody>
          <a:bodyPr wrap="square" rtlCol="0">
            <a:spAutoFit/>
          </a:bodyPr>
          <a:lstStyle/>
          <a:p>
            <a:r>
              <a:rPr lang="en-IN" sz="2400" b="1" dirty="0">
                <a:solidFill>
                  <a:schemeClr val="accent1">
                    <a:lumMod val="20000"/>
                    <a:lumOff val="80000"/>
                  </a:schemeClr>
                </a:solidFill>
              </a:rPr>
              <a:t>LET’S CLARIFY</a:t>
            </a:r>
          </a:p>
        </p:txBody>
      </p:sp>
    </p:spTree>
    <p:extLst>
      <p:ext uri="{BB962C8B-B14F-4D97-AF65-F5344CB8AC3E}">
        <p14:creationId xmlns:p14="http://schemas.microsoft.com/office/powerpoint/2010/main" val="207174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A3B38D-CDCD-4132-8B47-766A9C333704}"/>
              </a:ext>
            </a:extLst>
          </p:cNvPr>
          <p:cNvSpPr>
            <a:spLocks noGrp="1"/>
          </p:cNvSpPr>
          <p:nvPr>
            <p:ph type="dt" sz="half" idx="10"/>
          </p:nvPr>
        </p:nvSpPr>
        <p:spPr>
          <a:xfrm>
            <a:off x="1097692" y="5750868"/>
            <a:ext cx="2743200" cy="365125"/>
          </a:xfrm>
        </p:spPr>
        <p:txBody>
          <a:bodyPr/>
          <a:lstStyle/>
          <a:p>
            <a:fld id="{22DC1642-E810-4C74-9561-4440BA0F2242}" type="datetime1">
              <a:rPr lang="en-US" smtClean="0"/>
              <a:pPr/>
              <a:t>6/17/2020</a:t>
            </a:fld>
            <a:endParaRPr lang="en-US"/>
          </a:p>
        </p:txBody>
      </p:sp>
      <p:sp>
        <p:nvSpPr>
          <p:cNvPr id="6" name="Rectangle 5">
            <a:extLst>
              <a:ext uri="{FF2B5EF4-FFF2-40B4-BE49-F238E27FC236}">
                <a16:creationId xmlns:a16="http://schemas.microsoft.com/office/drawing/2014/main" id="{FEA31980-9AD6-4CA5-AA5E-EC9A028644F7}"/>
              </a:ext>
            </a:extLst>
          </p:cNvPr>
          <p:cNvSpPr/>
          <p:nvPr/>
        </p:nvSpPr>
        <p:spPr>
          <a:xfrm>
            <a:off x="-52873" y="1114738"/>
            <a:ext cx="12199159" cy="51453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7" name="Group 6">
            <a:extLst>
              <a:ext uri="{FF2B5EF4-FFF2-40B4-BE49-F238E27FC236}">
                <a16:creationId xmlns:a16="http://schemas.microsoft.com/office/drawing/2014/main" id="{3D7BD0BF-FE1B-4DE6-B3BD-14357CE92240}"/>
              </a:ext>
            </a:extLst>
          </p:cNvPr>
          <p:cNvGrpSpPr/>
          <p:nvPr/>
        </p:nvGrpSpPr>
        <p:grpSpPr>
          <a:xfrm>
            <a:off x="9840000" y="1611942"/>
            <a:ext cx="2124597" cy="2667713"/>
            <a:chOff x="896732" y="2351258"/>
            <a:chExt cx="2124597" cy="2667713"/>
          </a:xfrm>
        </p:grpSpPr>
        <p:grpSp>
          <p:nvGrpSpPr>
            <p:cNvPr id="8" name="Group 7">
              <a:extLst>
                <a:ext uri="{FF2B5EF4-FFF2-40B4-BE49-F238E27FC236}">
                  <a16:creationId xmlns:a16="http://schemas.microsoft.com/office/drawing/2014/main" id="{335F1B3C-D198-452F-A8C8-E76C82CEFC79}"/>
                </a:ext>
              </a:extLst>
            </p:cNvPr>
            <p:cNvGrpSpPr/>
            <p:nvPr/>
          </p:nvGrpSpPr>
          <p:grpSpPr>
            <a:xfrm>
              <a:off x="962737" y="2351258"/>
              <a:ext cx="1992586" cy="1992586"/>
              <a:chOff x="928460" y="2351258"/>
              <a:chExt cx="1992586" cy="1992586"/>
            </a:xfrm>
          </p:grpSpPr>
          <p:sp>
            <p:nvSpPr>
              <p:cNvPr id="13" name="Oval 12">
                <a:extLst>
                  <a:ext uri="{FF2B5EF4-FFF2-40B4-BE49-F238E27FC236}">
                    <a16:creationId xmlns:a16="http://schemas.microsoft.com/office/drawing/2014/main" id="{DD0BA88A-8B8C-4EAD-8461-73F3B8406DB7}"/>
                  </a:ext>
                </a:extLst>
              </p:cNvPr>
              <p:cNvSpPr/>
              <p:nvPr/>
            </p:nvSpPr>
            <p:spPr>
              <a:xfrm>
                <a:off x="928460" y="2351258"/>
                <a:ext cx="1992586" cy="1992586"/>
              </a:xfrm>
              <a:prstGeom prst="ellipse">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52EAD164-4B32-40B2-BFC2-A0FE52C46B98}"/>
                  </a:ext>
                </a:extLst>
              </p:cNvPr>
              <p:cNvGrpSpPr/>
              <p:nvPr/>
            </p:nvGrpSpPr>
            <p:grpSpPr>
              <a:xfrm>
                <a:off x="1821213" y="3222113"/>
                <a:ext cx="207061" cy="39819"/>
                <a:chOff x="2701925" y="3730625"/>
                <a:chExt cx="82551" cy="15875"/>
              </a:xfrm>
              <a:solidFill>
                <a:srgbClr val="FFC000"/>
              </a:solidFill>
            </p:grpSpPr>
            <p:sp>
              <p:nvSpPr>
                <p:cNvPr id="16" name="Freeform 173">
                  <a:extLst>
                    <a:ext uri="{FF2B5EF4-FFF2-40B4-BE49-F238E27FC236}">
                      <a16:creationId xmlns:a16="http://schemas.microsoft.com/office/drawing/2014/main" id="{C9DB75F2-BCD9-4783-A1B8-63887BF3FB82}"/>
                    </a:ext>
                  </a:extLst>
                </p:cNvPr>
                <p:cNvSpPr>
                  <a:spLocks/>
                </p:cNvSpPr>
                <p:nvPr/>
              </p:nvSpPr>
              <p:spPr bwMode="auto">
                <a:xfrm>
                  <a:off x="2701925" y="3730625"/>
                  <a:ext cx="33338" cy="15875"/>
                </a:xfrm>
                <a:custGeom>
                  <a:avLst/>
                  <a:gdLst>
                    <a:gd name="T0" fmla="*/ 30 w 105"/>
                    <a:gd name="T1" fmla="*/ 32 h 48"/>
                    <a:gd name="T2" fmla="*/ 38 w 105"/>
                    <a:gd name="T3" fmla="*/ 30 h 48"/>
                    <a:gd name="T4" fmla="*/ 53 w 105"/>
                    <a:gd name="T5" fmla="*/ 30 h 48"/>
                    <a:gd name="T6" fmla="*/ 69 w 105"/>
                    <a:gd name="T7" fmla="*/ 30 h 48"/>
                    <a:gd name="T8" fmla="*/ 75 w 105"/>
                    <a:gd name="T9" fmla="*/ 31 h 48"/>
                    <a:gd name="T10" fmla="*/ 77 w 105"/>
                    <a:gd name="T11" fmla="*/ 36 h 48"/>
                    <a:gd name="T12" fmla="*/ 79 w 105"/>
                    <a:gd name="T13" fmla="*/ 42 h 48"/>
                    <a:gd name="T14" fmla="*/ 83 w 105"/>
                    <a:gd name="T15" fmla="*/ 46 h 48"/>
                    <a:gd name="T16" fmla="*/ 88 w 105"/>
                    <a:gd name="T17" fmla="*/ 48 h 48"/>
                    <a:gd name="T18" fmla="*/ 94 w 105"/>
                    <a:gd name="T19" fmla="*/ 48 h 48"/>
                    <a:gd name="T20" fmla="*/ 99 w 105"/>
                    <a:gd name="T21" fmla="*/ 46 h 48"/>
                    <a:gd name="T22" fmla="*/ 103 w 105"/>
                    <a:gd name="T23" fmla="*/ 42 h 48"/>
                    <a:gd name="T24" fmla="*/ 105 w 105"/>
                    <a:gd name="T25" fmla="*/ 36 h 48"/>
                    <a:gd name="T26" fmla="*/ 105 w 105"/>
                    <a:gd name="T27" fmla="*/ 27 h 48"/>
                    <a:gd name="T28" fmla="*/ 101 w 105"/>
                    <a:gd name="T29" fmla="*/ 14 h 48"/>
                    <a:gd name="T30" fmla="*/ 93 w 105"/>
                    <a:gd name="T31" fmla="*/ 6 h 48"/>
                    <a:gd name="T32" fmla="*/ 84 w 105"/>
                    <a:gd name="T33" fmla="*/ 2 h 48"/>
                    <a:gd name="T34" fmla="*/ 69 w 105"/>
                    <a:gd name="T35" fmla="*/ 0 h 48"/>
                    <a:gd name="T36" fmla="*/ 53 w 105"/>
                    <a:gd name="T37" fmla="*/ 0 h 48"/>
                    <a:gd name="T38" fmla="*/ 37 w 105"/>
                    <a:gd name="T39" fmla="*/ 0 h 48"/>
                    <a:gd name="T40" fmla="*/ 22 w 105"/>
                    <a:gd name="T41" fmla="*/ 2 h 48"/>
                    <a:gd name="T42" fmla="*/ 13 w 105"/>
                    <a:gd name="T43" fmla="*/ 6 h 48"/>
                    <a:gd name="T44" fmla="*/ 5 w 105"/>
                    <a:gd name="T45" fmla="*/ 14 h 48"/>
                    <a:gd name="T46" fmla="*/ 0 w 105"/>
                    <a:gd name="T47" fmla="*/ 27 h 48"/>
                    <a:gd name="T48" fmla="*/ 0 w 105"/>
                    <a:gd name="T49" fmla="*/ 36 h 48"/>
                    <a:gd name="T50" fmla="*/ 3 w 105"/>
                    <a:gd name="T51" fmla="*/ 42 h 48"/>
                    <a:gd name="T52" fmla="*/ 7 w 105"/>
                    <a:gd name="T53" fmla="*/ 46 h 48"/>
                    <a:gd name="T54" fmla="*/ 12 w 105"/>
                    <a:gd name="T55" fmla="*/ 48 h 48"/>
                    <a:gd name="T56" fmla="*/ 19 w 105"/>
                    <a:gd name="T57" fmla="*/ 48 h 48"/>
                    <a:gd name="T58" fmla="*/ 24 w 105"/>
                    <a:gd name="T59" fmla="*/ 46 h 48"/>
                    <a:gd name="T60" fmla="*/ 27 w 105"/>
                    <a:gd name="T61" fmla="*/ 42 h 48"/>
                    <a:gd name="T62" fmla="*/ 29 w 105"/>
                    <a:gd name="T6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8">
                      <a:moveTo>
                        <a:pt x="30" y="33"/>
                      </a:moveTo>
                      <a:lnTo>
                        <a:pt x="30" y="32"/>
                      </a:lnTo>
                      <a:lnTo>
                        <a:pt x="30" y="31"/>
                      </a:lnTo>
                      <a:lnTo>
                        <a:pt x="38" y="30"/>
                      </a:lnTo>
                      <a:lnTo>
                        <a:pt x="48" y="30"/>
                      </a:lnTo>
                      <a:lnTo>
                        <a:pt x="53" y="30"/>
                      </a:lnTo>
                      <a:lnTo>
                        <a:pt x="58" y="30"/>
                      </a:lnTo>
                      <a:lnTo>
                        <a:pt x="69" y="30"/>
                      </a:lnTo>
                      <a:lnTo>
                        <a:pt x="75" y="30"/>
                      </a:lnTo>
                      <a:lnTo>
                        <a:pt x="75" y="31"/>
                      </a:lnTo>
                      <a:lnTo>
                        <a:pt x="75" y="33"/>
                      </a:lnTo>
                      <a:lnTo>
                        <a:pt x="77" y="36"/>
                      </a:lnTo>
                      <a:lnTo>
                        <a:pt x="78" y="40"/>
                      </a:lnTo>
                      <a:lnTo>
                        <a:pt x="79" y="42"/>
                      </a:lnTo>
                      <a:lnTo>
                        <a:pt x="81" y="44"/>
                      </a:lnTo>
                      <a:lnTo>
                        <a:pt x="83" y="46"/>
                      </a:lnTo>
                      <a:lnTo>
                        <a:pt x="85" y="47"/>
                      </a:lnTo>
                      <a:lnTo>
                        <a:pt x="88" y="48"/>
                      </a:lnTo>
                      <a:lnTo>
                        <a:pt x="90" y="48"/>
                      </a:lnTo>
                      <a:lnTo>
                        <a:pt x="94" y="48"/>
                      </a:lnTo>
                      <a:lnTo>
                        <a:pt x="97" y="47"/>
                      </a:lnTo>
                      <a:lnTo>
                        <a:pt x="99" y="46"/>
                      </a:lnTo>
                      <a:lnTo>
                        <a:pt x="101" y="44"/>
                      </a:lnTo>
                      <a:lnTo>
                        <a:pt x="103" y="42"/>
                      </a:lnTo>
                      <a:lnTo>
                        <a:pt x="104" y="40"/>
                      </a:lnTo>
                      <a:lnTo>
                        <a:pt x="105" y="36"/>
                      </a:lnTo>
                      <a:lnTo>
                        <a:pt x="105" y="33"/>
                      </a:lnTo>
                      <a:lnTo>
                        <a:pt x="105" y="27"/>
                      </a:lnTo>
                      <a:lnTo>
                        <a:pt x="103" y="20"/>
                      </a:lnTo>
                      <a:lnTo>
                        <a:pt x="101" y="14"/>
                      </a:lnTo>
                      <a:lnTo>
                        <a:pt x="97" y="10"/>
                      </a:lnTo>
                      <a:lnTo>
                        <a:pt x="93" y="6"/>
                      </a:lnTo>
                      <a:lnTo>
                        <a:pt x="88" y="3"/>
                      </a:lnTo>
                      <a:lnTo>
                        <a:pt x="84" y="2"/>
                      </a:lnTo>
                      <a:lnTo>
                        <a:pt x="79" y="1"/>
                      </a:lnTo>
                      <a:lnTo>
                        <a:pt x="69" y="0"/>
                      </a:lnTo>
                      <a:lnTo>
                        <a:pt x="58" y="0"/>
                      </a:lnTo>
                      <a:lnTo>
                        <a:pt x="53" y="0"/>
                      </a:lnTo>
                      <a:lnTo>
                        <a:pt x="49" y="0"/>
                      </a:lnTo>
                      <a:lnTo>
                        <a:pt x="37" y="0"/>
                      </a:lnTo>
                      <a:lnTo>
                        <a:pt x="27" y="1"/>
                      </a:lnTo>
                      <a:lnTo>
                        <a:pt x="22" y="2"/>
                      </a:lnTo>
                      <a:lnTo>
                        <a:pt x="18" y="3"/>
                      </a:lnTo>
                      <a:lnTo>
                        <a:pt x="13" y="6"/>
                      </a:lnTo>
                      <a:lnTo>
                        <a:pt x="9" y="10"/>
                      </a:lnTo>
                      <a:lnTo>
                        <a:pt x="5" y="14"/>
                      </a:lnTo>
                      <a:lnTo>
                        <a:pt x="3" y="20"/>
                      </a:lnTo>
                      <a:lnTo>
                        <a:pt x="0" y="27"/>
                      </a:lnTo>
                      <a:lnTo>
                        <a:pt x="0" y="33"/>
                      </a:lnTo>
                      <a:lnTo>
                        <a:pt x="0" y="36"/>
                      </a:lnTo>
                      <a:lnTo>
                        <a:pt x="1" y="40"/>
                      </a:lnTo>
                      <a:lnTo>
                        <a:pt x="3" y="42"/>
                      </a:lnTo>
                      <a:lnTo>
                        <a:pt x="5" y="44"/>
                      </a:lnTo>
                      <a:lnTo>
                        <a:pt x="7" y="46"/>
                      </a:lnTo>
                      <a:lnTo>
                        <a:pt x="9" y="47"/>
                      </a:lnTo>
                      <a:lnTo>
                        <a:pt x="12" y="48"/>
                      </a:lnTo>
                      <a:lnTo>
                        <a:pt x="15" y="48"/>
                      </a:lnTo>
                      <a:lnTo>
                        <a:pt x="19" y="48"/>
                      </a:lnTo>
                      <a:lnTo>
                        <a:pt x="21" y="47"/>
                      </a:lnTo>
                      <a:lnTo>
                        <a:pt x="24" y="46"/>
                      </a:lnTo>
                      <a:lnTo>
                        <a:pt x="26" y="44"/>
                      </a:lnTo>
                      <a:lnTo>
                        <a:pt x="27" y="42"/>
                      </a:lnTo>
                      <a:lnTo>
                        <a:pt x="29" y="40"/>
                      </a:lnTo>
                      <a:lnTo>
                        <a:pt x="29" y="36"/>
                      </a:lnTo>
                      <a:lnTo>
                        <a:pt x="3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4">
                  <a:extLst>
                    <a:ext uri="{FF2B5EF4-FFF2-40B4-BE49-F238E27FC236}">
                      <a16:creationId xmlns:a16="http://schemas.microsoft.com/office/drawing/2014/main" id="{D3DD1BD5-C69C-4F00-A814-C0D4B732E70B}"/>
                    </a:ext>
                  </a:extLst>
                </p:cNvPr>
                <p:cNvSpPr>
                  <a:spLocks/>
                </p:cNvSpPr>
                <p:nvPr/>
              </p:nvSpPr>
              <p:spPr bwMode="auto">
                <a:xfrm>
                  <a:off x="2751138" y="3730625"/>
                  <a:ext cx="33338" cy="15875"/>
                </a:xfrm>
                <a:custGeom>
                  <a:avLst/>
                  <a:gdLst>
                    <a:gd name="T0" fmla="*/ 18 w 106"/>
                    <a:gd name="T1" fmla="*/ 48 h 48"/>
                    <a:gd name="T2" fmla="*/ 23 w 106"/>
                    <a:gd name="T3" fmla="*/ 46 h 48"/>
                    <a:gd name="T4" fmla="*/ 27 w 106"/>
                    <a:gd name="T5" fmla="*/ 42 h 48"/>
                    <a:gd name="T6" fmla="*/ 30 w 106"/>
                    <a:gd name="T7" fmla="*/ 36 h 48"/>
                    <a:gd name="T8" fmla="*/ 30 w 106"/>
                    <a:gd name="T9" fmla="*/ 32 h 48"/>
                    <a:gd name="T10" fmla="*/ 37 w 106"/>
                    <a:gd name="T11" fmla="*/ 30 h 48"/>
                    <a:gd name="T12" fmla="*/ 53 w 106"/>
                    <a:gd name="T13" fmla="*/ 30 h 48"/>
                    <a:gd name="T14" fmla="*/ 68 w 106"/>
                    <a:gd name="T15" fmla="*/ 30 h 48"/>
                    <a:gd name="T16" fmla="*/ 76 w 106"/>
                    <a:gd name="T17" fmla="*/ 31 h 48"/>
                    <a:gd name="T18" fmla="*/ 76 w 106"/>
                    <a:gd name="T19" fmla="*/ 36 h 48"/>
                    <a:gd name="T20" fmla="*/ 78 w 106"/>
                    <a:gd name="T21" fmla="*/ 42 h 48"/>
                    <a:gd name="T22" fmla="*/ 82 w 106"/>
                    <a:gd name="T23" fmla="*/ 46 h 48"/>
                    <a:gd name="T24" fmla="*/ 88 w 106"/>
                    <a:gd name="T25" fmla="*/ 48 h 48"/>
                    <a:gd name="T26" fmla="*/ 94 w 106"/>
                    <a:gd name="T27" fmla="*/ 48 h 48"/>
                    <a:gd name="T28" fmla="*/ 99 w 106"/>
                    <a:gd name="T29" fmla="*/ 46 h 48"/>
                    <a:gd name="T30" fmla="*/ 104 w 106"/>
                    <a:gd name="T31" fmla="*/ 42 h 48"/>
                    <a:gd name="T32" fmla="*/ 106 w 106"/>
                    <a:gd name="T33" fmla="*/ 36 h 48"/>
                    <a:gd name="T34" fmla="*/ 105 w 106"/>
                    <a:gd name="T35" fmla="*/ 27 h 48"/>
                    <a:gd name="T36" fmla="*/ 100 w 106"/>
                    <a:gd name="T37" fmla="*/ 14 h 48"/>
                    <a:gd name="T38" fmla="*/ 93 w 106"/>
                    <a:gd name="T39" fmla="*/ 6 h 48"/>
                    <a:gd name="T40" fmla="*/ 83 w 106"/>
                    <a:gd name="T41" fmla="*/ 2 h 48"/>
                    <a:gd name="T42" fmla="*/ 68 w 106"/>
                    <a:gd name="T43" fmla="*/ 0 h 48"/>
                    <a:gd name="T44" fmla="*/ 53 w 106"/>
                    <a:gd name="T45" fmla="*/ 0 h 48"/>
                    <a:gd name="T46" fmla="*/ 37 w 106"/>
                    <a:gd name="T47" fmla="*/ 0 h 48"/>
                    <a:gd name="T48" fmla="*/ 22 w 106"/>
                    <a:gd name="T49" fmla="*/ 2 h 48"/>
                    <a:gd name="T50" fmla="*/ 12 w 106"/>
                    <a:gd name="T51" fmla="*/ 6 h 48"/>
                    <a:gd name="T52" fmla="*/ 5 w 106"/>
                    <a:gd name="T53" fmla="*/ 14 h 48"/>
                    <a:gd name="T54" fmla="*/ 1 w 106"/>
                    <a:gd name="T55" fmla="*/ 27 h 48"/>
                    <a:gd name="T56" fmla="*/ 0 w 106"/>
                    <a:gd name="T57" fmla="*/ 36 h 48"/>
                    <a:gd name="T58" fmla="*/ 3 w 106"/>
                    <a:gd name="T59" fmla="*/ 42 h 48"/>
                    <a:gd name="T60" fmla="*/ 6 w 106"/>
                    <a:gd name="T61" fmla="*/ 46 h 48"/>
                    <a:gd name="T62" fmla="*/ 11 w 106"/>
                    <a:gd name="T6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8">
                      <a:moveTo>
                        <a:pt x="15" y="48"/>
                      </a:moveTo>
                      <a:lnTo>
                        <a:pt x="18" y="48"/>
                      </a:lnTo>
                      <a:lnTo>
                        <a:pt x="21" y="47"/>
                      </a:lnTo>
                      <a:lnTo>
                        <a:pt x="23" y="46"/>
                      </a:lnTo>
                      <a:lnTo>
                        <a:pt x="25" y="44"/>
                      </a:lnTo>
                      <a:lnTo>
                        <a:pt x="27" y="42"/>
                      </a:lnTo>
                      <a:lnTo>
                        <a:pt x="29" y="40"/>
                      </a:lnTo>
                      <a:lnTo>
                        <a:pt x="30" y="36"/>
                      </a:lnTo>
                      <a:lnTo>
                        <a:pt x="30" y="33"/>
                      </a:lnTo>
                      <a:lnTo>
                        <a:pt x="30" y="32"/>
                      </a:lnTo>
                      <a:lnTo>
                        <a:pt x="30" y="31"/>
                      </a:lnTo>
                      <a:lnTo>
                        <a:pt x="37" y="30"/>
                      </a:lnTo>
                      <a:lnTo>
                        <a:pt x="48" y="30"/>
                      </a:lnTo>
                      <a:lnTo>
                        <a:pt x="53" y="30"/>
                      </a:lnTo>
                      <a:lnTo>
                        <a:pt x="57" y="30"/>
                      </a:lnTo>
                      <a:lnTo>
                        <a:pt x="68" y="30"/>
                      </a:lnTo>
                      <a:lnTo>
                        <a:pt x="76" y="30"/>
                      </a:lnTo>
                      <a:lnTo>
                        <a:pt x="76" y="31"/>
                      </a:lnTo>
                      <a:lnTo>
                        <a:pt x="76" y="33"/>
                      </a:lnTo>
                      <a:lnTo>
                        <a:pt x="76" y="36"/>
                      </a:lnTo>
                      <a:lnTo>
                        <a:pt x="77" y="40"/>
                      </a:lnTo>
                      <a:lnTo>
                        <a:pt x="78" y="42"/>
                      </a:lnTo>
                      <a:lnTo>
                        <a:pt x="80" y="44"/>
                      </a:lnTo>
                      <a:lnTo>
                        <a:pt x="82" y="46"/>
                      </a:lnTo>
                      <a:lnTo>
                        <a:pt x="84" y="47"/>
                      </a:lnTo>
                      <a:lnTo>
                        <a:pt x="88" y="48"/>
                      </a:lnTo>
                      <a:lnTo>
                        <a:pt x="91" y="48"/>
                      </a:lnTo>
                      <a:lnTo>
                        <a:pt x="94" y="48"/>
                      </a:lnTo>
                      <a:lnTo>
                        <a:pt x="96" y="47"/>
                      </a:lnTo>
                      <a:lnTo>
                        <a:pt x="99" y="46"/>
                      </a:lnTo>
                      <a:lnTo>
                        <a:pt x="101" y="44"/>
                      </a:lnTo>
                      <a:lnTo>
                        <a:pt x="104" y="42"/>
                      </a:lnTo>
                      <a:lnTo>
                        <a:pt x="105" y="40"/>
                      </a:lnTo>
                      <a:lnTo>
                        <a:pt x="106" y="36"/>
                      </a:lnTo>
                      <a:lnTo>
                        <a:pt x="106" y="33"/>
                      </a:lnTo>
                      <a:lnTo>
                        <a:pt x="105" y="27"/>
                      </a:lnTo>
                      <a:lnTo>
                        <a:pt x="104" y="20"/>
                      </a:lnTo>
                      <a:lnTo>
                        <a:pt x="100" y="14"/>
                      </a:lnTo>
                      <a:lnTo>
                        <a:pt x="97" y="10"/>
                      </a:lnTo>
                      <a:lnTo>
                        <a:pt x="93" y="6"/>
                      </a:lnTo>
                      <a:lnTo>
                        <a:pt x="89" y="3"/>
                      </a:lnTo>
                      <a:lnTo>
                        <a:pt x="83" y="2"/>
                      </a:lnTo>
                      <a:lnTo>
                        <a:pt x="79" y="1"/>
                      </a:lnTo>
                      <a:lnTo>
                        <a:pt x="68" y="0"/>
                      </a:lnTo>
                      <a:lnTo>
                        <a:pt x="57" y="0"/>
                      </a:lnTo>
                      <a:lnTo>
                        <a:pt x="53" y="0"/>
                      </a:lnTo>
                      <a:lnTo>
                        <a:pt x="48" y="0"/>
                      </a:lnTo>
                      <a:lnTo>
                        <a:pt x="37" y="0"/>
                      </a:lnTo>
                      <a:lnTo>
                        <a:pt x="26" y="1"/>
                      </a:lnTo>
                      <a:lnTo>
                        <a:pt x="22" y="2"/>
                      </a:lnTo>
                      <a:lnTo>
                        <a:pt x="17" y="3"/>
                      </a:lnTo>
                      <a:lnTo>
                        <a:pt x="12" y="6"/>
                      </a:lnTo>
                      <a:lnTo>
                        <a:pt x="8" y="10"/>
                      </a:lnTo>
                      <a:lnTo>
                        <a:pt x="5" y="14"/>
                      </a:lnTo>
                      <a:lnTo>
                        <a:pt x="2" y="20"/>
                      </a:lnTo>
                      <a:lnTo>
                        <a:pt x="1" y="27"/>
                      </a:lnTo>
                      <a:lnTo>
                        <a:pt x="0" y="33"/>
                      </a:lnTo>
                      <a:lnTo>
                        <a:pt x="0" y="36"/>
                      </a:lnTo>
                      <a:lnTo>
                        <a:pt x="1" y="40"/>
                      </a:lnTo>
                      <a:lnTo>
                        <a:pt x="3" y="42"/>
                      </a:lnTo>
                      <a:lnTo>
                        <a:pt x="4" y="44"/>
                      </a:lnTo>
                      <a:lnTo>
                        <a:pt x="6" y="46"/>
                      </a:lnTo>
                      <a:lnTo>
                        <a:pt x="9" y="47"/>
                      </a:lnTo>
                      <a:lnTo>
                        <a:pt x="11" y="48"/>
                      </a:lnTo>
                      <a:lnTo>
                        <a:pt x="1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0" name="TextBox 9">
              <a:extLst>
                <a:ext uri="{FF2B5EF4-FFF2-40B4-BE49-F238E27FC236}">
                  <a16:creationId xmlns:a16="http://schemas.microsoft.com/office/drawing/2014/main" id="{4FC1BCDC-9253-4A9B-B923-8DFEC6F3A417}"/>
                </a:ext>
              </a:extLst>
            </p:cNvPr>
            <p:cNvSpPr txBox="1"/>
            <p:nvPr/>
          </p:nvSpPr>
          <p:spPr>
            <a:xfrm>
              <a:off x="896732" y="4526528"/>
              <a:ext cx="2124597" cy="492443"/>
            </a:xfrm>
            <a:prstGeom prst="rect">
              <a:avLst/>
            </a:prstGeom>
            <a:noFill/>
          </p:spPr>
          <p:txBody>
            <a:bodyPr wrap="square" lIns="0" tIns="0" rIns="0" bIns="0" rtlCol="0">
              <a:spAutoFit/>
            </a:bodyPr>
            <a:lstStyle/>
            <a:p>
              <a:pPr algn="ctr"/>
              <a:r>
                <a:rPr lang="en-US" sz="1600" b="1" dirty="0">
                  <a:solidFill>
                    <a:schemeClr val="tx1">
                      <a:lumMod val="65000"/>
                      <a:lumOff val="35000"/>
                    </a:schemeClr>
                  </a:solidFill>
                  <a:latin typeface="+mj-lt"/>
                  <a:ea typeface="Segoe UI" panose="020B0502040204020203" pitchFamily="34" charset="0"/>
                  <a:cs typeface="Segoe UI" panose="020B0502040204020203" pitchFamily="34" charset="0"/>
                </a:rPr>
                <a:t>PRASHANTH</a:t>
              </a:r>
              <a:br>
                <a:rPr lang="en-US" sz="1600" b="1" dirty="0">
                  <a:solidFill>
                    <a:schemeClr val="tx1">
                      <a:lumMod val="65000"/>
                      <a:lumOff val="35000"/>
                    </a:schemeClr>
                  </a:solidFill>
                  <a:latin typeface="+mj-lt"/>
                  <a:ea typeface="Segoe UI" panose="020B0502040204020203" pitchFamily="34" charset="0"/>
                  <a:cs typeface="Segoe UI" panose="020B0502040204020203" pitchFamily="34" charset="0"/>
                </a:rPr>
              </a:br>
              <a:r>
                <a:rPr lang="en-US" sz="1600" b="1" dirty="0">
                  <a:solidFill>
                    <a:schemeClr val="tx1">
                      <a:lumMod val="65000"/>
                      <a:lumOff val="35000"/>
                    </a:schemeClr>
                  </a:solidFill>
                  <a:latin typeface="+mj-lt"/>
                  <a:ea typeface="Segoe UI" panose="020B0502040204020203" pitchFamily="34" charset="0"/>
                  <a:cs typeface="Segoe UI" panose="020B0502040204020203" pitchFamily="34" charset="0"/>
                </a:rPr>
                <a:t>PENDELA</a:t>
              </a:r>
            </a:p>
          </p:txBody>
        </p:sp>
      </p:grpSp>
      <p:grpSp>
        <p:nvGrpSpPr>
          <p:cNvPr id="18" name="Group 17">
            <a:extLst>
              <a:ext uri="{FF2B5EF4-FFF2-40B4-BE49-F238E27FC236}">
                <a16:creationId xmlns:a16="http://schemas.microsoft.com/office/drawing/2014/main" id="{838703C1-C326-4818-AF0D-DC12A45ACF5C}"/>
              </a:ext>
            </a:extLst>
          </p:cNvPr>
          <p:cNvGrpSpPr>
            <a:grpSpLocks noChangeAspect="1"/>
          </p:cNvGrpSpPr>
          <p:nvPr/>
        </p:nvGrpSpPr>
        <p:grpSpPr>
          <a:xfrm>
            <a:off x="7479246" y="1664193"/>
            <a:ext cx="2124597" cy="2667713"/>
            <a:chOff x="9315178" y="2351258"/>
            <a:chExt cx="2124597" cy="2667713"/>
          </a:xfrm>
        </p:grpSpPr>
        <p:grpSp>
          <p:nvGrpSpPr>
            <p:cNvPr id="19" name="Group 18">
              <a:extLst>
                <a:ext uri="{FF2B5EF4-FFF2-40B4-BE49-F238E27FC236}">
                  <a16:creationId xmlns:a16="http://schemas.microsoft.com/office/drawing/2014/main" id="{A8971E38-200D-446C-B14F-16ED045DC8E5}"/>
                </a:ext>
              </a:extLst>
            </p:cNvPr>
            <p:cNvGrpSpPr/>
            <p:nvPr/>
          </p:nvGrpSpPr>
          <p:grpSpPr>
            <a:xfrm>
              <a:off x="9381183" y="2351258"/>
              <a:ext cx="1992586" cy="1992586"/>
              <a:chOff x="9273748" y="2351258"/>
              <a:chExt cx="1992586" cy="1992586"/>
            </a:xfrm>
          </p:grpSpPr>
          <p:sp>
            <p:nvSpPr>
              <p:cNvPr id="24" name="Oval 23">
                <a:extLst>
                  <a:ext uri="{FF2B5EF4-FFF2-40B4-BE49-F238E27FC236}">
                    <a16:creationId xmlns:a16="http://schemas.microsoft.com/office/drawing/2014/main" id="{A78D0540-AABF-4320-B29E-075E1E0D8B0E}"/>
                  </a:ext>
                </a:extLst>
              </p:cNvPr>
              <p:cNvSpPr/>
              <p:nvPr/>
            </p:nvSpPr>
            <p:spPr>
              <a:xfrm>
                <a:off x="9273748" y="2351258"/>
                <a:ext cx="1992586" cy="1992586"/>
              </a:xfrm>
              <a:prstGeom prst="ellipse">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5" name="Group 24">
                <a:extLst>
                  <a:ext uri="{FF2B5EF4-FFF2-40B4-BE49-F238E27FC236}">
                    <a16:creationId xmlns:a16="http://schemas.microsoft.com/office/drawing/2014/main" id="{7535F383-7BDF-4419-917F-0DB1E3B810BF}"/>
                  </a:ext>
                </a:extLst>
              </p:cNvPr>
              <p:cNvGrpSpPr/>
              <p:nvPr/>
            </p:nvGrpSpPr>
            <p:grpSpPr>
              <a:xfrm>
                <a:off x="9909681" y="2989180"/>
                <a:ext cx="720725" cy="716742"/>
                <a:chOff x="5464176" y="3635375"/>
                <a:chExt cx="287338" cy="285750"/>
              </a:xfrm>
              <a:solidFill>
                <a:srgbClr val="FFC000"/>
              </a:solidFill>
            </p:grpSpPr>
            <p:sp>
              <p:nvSpPr>
                <p:cNvPr id="26" name="Freeform 144">
                  <a:extLst>
                    <a:ext uri="{FF2B5EF4-FFF2-40B4-BE49-F238E27FC236}">
                      <a16:creationId xmlns:a16="http://schemas.microsoft.com/office/drawing/2014/main" id="{217E277C-561E-4AC8-AA34-BB48295DC5F3}"/>
                    </a:ext>
                  </a:extLst>
                </p:cNvPr>
                <p:cNvSpPr>
                  <a:spLocks noEditPoints="1"/>
                </p:cNvSpPr>
                <p:nvPr/>
              </p:nvSpPr>
              <p:spPr bwMode="auto">
                <a:xfrm>
                  <a:off x="5464176"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45">
                  <a:extLst>
                    <a:ext uri="{FF2B5EF4-FFF2-40B4-BE49-F238E27FC236}">
                      <a16:creationId xmlns:a16="http://schemas.microsoft.com/office/drawing/2014/main" id="{42670BB1-6AA8-4645-AEC2-F23CCB87AF6C}"/>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6">
                  <a:extLst>
                    <a:ext uri="{FF2B5EF4-FFF2-40B4-BE49-F238E27FC236}">
                      <a16:creationId xmlns:a16="http://schemas.microsoft.com/office/drawing/2014/main" id="{A5B47DA7-BFD5-420E-B4F0-C1B09F85F849}"/>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47">
                  <a:extLst>
                    <a:ext uri="{FF2B5EF4-FFF2-40B4-BE49-F238E27FC236}">
                      <a16:creationId xmlns:a16="http://schemas.microsoft.com/office/drawing/2014/main" id="{74108B6B-61FD-4606-B441-AE1FD0ED0EEA}"/>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1" name="TextBox 20">
              <a:extLst>
                <a:ext uri="{FF2B5EF4-FFF2-40B4-BE49-F238E27FC236}">
                  <a16:creationId xmlns:a16="http://schemas.microsoft.com/office/drawing/2014/main" id="{851E0844-E05E-4258-B521-20128CEEE6F3}"/>
                </a:ext>
              </a:extLst>
            </p:cNvPr>
            <p:cNvSpPr txBox="1"/>
            <p:nvPr/>
          </p:nvSpPr>
          <p:spPr>
            <a:xfrm>
              <a:off x="9315178" y="4526528"/>
              <a:ext cx="2124597" cy="492443"/>
            </a:xfrm>
            <a:prstGeom prst="rect">
              <a:avLst/>
            </a:prstGeom>
            <a:noFill/>
          </p:spPr>
          <p:txBody>
            <a:bodyPr wrap="square" lIns="0" tIns="0" rIns="0" bIns="0" rtlCol="0">
              <a:spAutoFit/>
            </a:bodyPr>
            <a:lstStyle/>
            <a:p>
              <a:pPr algn="ctr"/>
              <a:r>
                <a:rPr lang="en-US" sz="1600" b="1" dirty="0">
                  <a:solidFill>
                    <a:schemeClr val="tx1">
                      <a:lumMod val="65000"/>
                      <a:lumOff val="35000"/>
                    </a:schemeClr>
                  </a:solidFill>
                  <a:latin typeface="+mj-lt"/>
                  <a:ea typeface="Segoe UI" panose="020B0502040204020203" pitchFamily="34" charset="0"/>
                  <a:cs typeface="Segoe UI" panose="020B0502040204020203" pitchFamily="34" charset="0"/>
                </a:rPr>
                <a:t>DINKAR CHAITANYA</a:t>
              </a:r>
            </a:p>
            <a:p>
              <a:pPr algn="ctr"/>
              <a:r>
                <a:rPr lang="en-US" sz="1600" b="1" dirty="0">
                  <a:solidFill>
                    <a:schemeClr val="tx1">
                      <a:lumMod val="65000"/>
                      <a:lumOff val="35000"/>
                    </a:schemeClr>
                  </a:solidFill>
                  <a:latin typeface="+mj-lt"/>
                  <a:ea typeface="Segoe UI" panose="020B0502040204020203" pitchFamily="34" charset="0"/>
                  <a:cs typeface="Segoe UI" panose="020B0502040204020203" pitchFamily="34" charset="0"/>
                </a:rPr>
                <a:t>JOSYULA</a:t>
              </a:r>
            </a:p>
          </p:txBody>
        </p:sp>
      </p:grpSp>
      <p:grpSp>
        <p:nvGrpSpPr>
          <p:cNvPr id="30" name="Group 29">
            <a:extLst>
              <a:ext uri="{FF2B5EF4-FFF2-40B4-BE49-F238E27FC236}">
                <a16:creationId xmlns:a16="http://schemas.microsoft.com/office/drawing/2014/main" id="{054D958A-073F-4B5A-B8B6-CF09F9C01CE0}"/>
              </a:ext>
            </a:extLst>
          </p:cNvPr>
          <p:cNvGrpSpPr/>
          <p:nvPr/>
        </p:nvGrpSpPr>
        <p:grpSpPr>
          <a:xfrm>
            <a:off x="5044136" y="1611942"/>
            <a:ext cx="2124597" cy="2667713"/>
            <a:chOff x="9315178" y="2351258"/>
            <a:chExt cx="2124597" cy="2667713"/>
          </a:xfrm>
        </p:grpSpPr>
        <p:grpSp>
          <p:nvGrpSpPr>
            <p:cNvPr id="31" name="Group 30">
              <a:extLst>
                <a:ext uri="{FF2B5EF4-FFF2-40B4-BE49-F238E27FC236}">
                  <a16:creationId xmlns:a16="http://schemas.microsoft.com/office/drawing/2014/main" id="{F93AA727-BBBA-42A3-83B0-0FDE623AFD4B}"/>
                </a:ext>
              </a:extLst>
            </p:cNvPr>
            <p:cNvGrpSpPr/>
            <p:nvPr/>
          </p:nvGrpSpPr>
          <p:grpSpPr>
            <a:xfrm>
              <a:off x="9381183" y="2351258"/>
              <a:ext cx="1992586" cy="1992586"/>
              <a:chOff x="9273748" y="2351258"/>
              <a:chExt cx="1992586" cy="1992586"/>
            </a:xfrm>
          </p:grpSpPr>
          <p:sp>
            <p:nvSpPr>
              <p:cNvPr id="36" name="Oval 35">
                <a:extLst>
                  <a:ext uri="{FF2B5EF4-FFF2-40B4-BE49-F238E27FC236}">
                    <a16:creationId xmlns:a16="http://schemas.microsoft.com/office/drawing/2014/main" id="{61E95572-E7CE-4CD9-9847-A8C863297A2C}"/>
                  </a:ext>
                </a:extLst>
              </p:cNvPr>
              <p:cNvSpPr/>
              <p:nvPr/>
            </p:nvSpPr>
            <p:spPr>
              <a:xfrm>
                <a:off x="9273748" y="2351258"/>
                <a:ext cx="1992586" cy="1992586"/>
              </a:xfrm>
              <a:prstGeom prst="ellipse">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7" name="Group 36">
                <a:extLst>
                  <a:ext uri="{FF2B5EF4-FFF2-40B4-BE49-F238E27FC236}">
                    <a16:creationId xmlns:a16="http://schemas.microsoft.com/office/drawing/2014/main" id="{81573B6D-2B6F-4CFF-94AD-CF066C6585FA}"/>
                  </a:ext>
                </a:extLst>
              </p:cNvPr>
              <p:cNvGrpSpPr/>
              <p:nvPr/>
            </p:nvGrpSpPr>
            <p:grpSpPr>
              <a:xfrm>
                <a:off x="9909679" y="2989180"/>
                <a:ext cx="720725" cy="716742"/>
                <a:chOff x="5464175" y="3635375"/>
                <a:chExt cx="287338" cy="285750"/>
              </a:xfrm>
              <a:solidFill>
                <a:srgbClr val="FFC000"/>
              </a:solidFill>
            </p:grpSpPr>
            <p:sp>
              <p:nvSpPr>
                <p:cNvPr id="38" name="Freeform 144">
                  <a:extLst>
                    <a:ext uri="{FF2B5EF4-FFF2-40B4-BE49-F238E27FC236}">
                      <a16:creationId xmlns:a16="http://schemas.microsoft.com/office/drawing/2014/main" id="{9A8D2322-8B22-40A2-A754-44604D2BAE75}"/>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5">
                  <a:extLst>
                    <a:ext uri="{FF2B5EF4-FFF2-40B4-BE49-F238E27FC236}">
                      <a16:creationId xmlns:a16="http://schemas.microsoft.com/office/drawing/2014/main" id="{AB880E4B-89FE-465D-BB78-1D0ECAE132BA}"/>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46">
                  <a:extLst>
                    <a:ext uri="{FF2B5EF4-FFF2-40B4-BE49-F238E27FC236}">
                      <a16:creationId xmlns:a16="http://schemas.microsoft.com/office/drawing/2014/main" id="{B52EF824-1D73-45C6-B5FB-0BB552B3E64A}"/>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47">
                  <a:extLst>
                    <a:ext uri="{FF2B5EF4-FFF2-40B4-BE49-F238E27FC236}">
                      <a16:creationId xmlns:a16="http://schemas.microsoft.com/office/drawing/2014/main" id="{61EF9B6D-0D16-4413-845D-6619BA4A4F86}"/>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3" name="TextBox 32">
              <a:extLst>
                <a:ext uri="{FF2B5EF4-FFF2-40B4-BE49-F238E27FC236}">
                  <a16:creationId xmlns:a16="http://schemas.microsoft.com/office/drawing/2014/main" id="{C9AFDC4F-C675-4E9F-BCFF-6F48500C8ED5}"/>
                </a:ext>
              </a:extLst>
            </p:cNvPr>
            <p:cNvSpPr txBox="1"/>
            <p:nvPr/>
          </p:nvSpPr>
          <p:spPr>
            <a:xfrm>
              <a:off x="9315178" y="4526528"/>
              <a:ext cx="2124597" cy="492443"/>
            </a:xfrm>
            <a:prstGeom prst="rect">
              <a:avLst/>
            </a:prstGeom>
            <a:noFill/>
          </p:spPr>
          <p:txBody>
            <a:bodyPr wrap="square" lIns="0" tIns="0" rIns="0" bIns="0" rtlCol="0">
              <a:spAutoFit/>
            </a:bodyPr>
            <a:lstStyle/>
            <a:p>
              <a:pPr algn="ctr"/>
              <a:r>
                <a:rPr lang="en-US" sz="1600" b="1" dirty="0">
                  <a:solidFill>
                    <a:schemeClr val="tx1">
                      <a:lumMod val="65000"/>
                      <a:lumOff val="35000"/>
                    </a:schemeClr>
                  </a:solidFill>
                  <a:latin typeface="+mj-lt"/>
                  <a:cs typeface="Segoe UI" panose="020B0502040204020203" pitchFamily="34" charset="0"/>
                </a:rPr>
                <a:t>ABHISHEK</a:t>
              </a:r>
            </a:p>
            <a:p>
              <a:pPr algn="ctr"/>
              <a:r>
                <a:rPr lang="en-US" sz="1600" b="1">
                  <a:solidFill>
                    <a:schemeClr val="tx1">
                      <a:lumMod val="65000"/>
                      <a:lumOff val="35000"/>
                    </a:schemeClr>
                  </a:solidFill>
                  <a:latin typeface="+mj-lt"/>
                  <a:cs typeface="Segoe UI" panose="020B0502040204020203" pitchFamily="34" charset="0"/>
                </a:rPr>
                <a:t>VINJARAPU</a:t>
              </a:r>
              <a:endParaRPr lang="en-US" sz="1600" b="1" dirty="0">
                <a:solidFill>
                  <a:schemeClr val="tx1">
                    <a:lumMod val="65000"/>
                    <a:lumOff val="35000"/>
                  </a:schemeClr>
                </a:solidFill>
                <a:latin typeface="+mj-lt"/>
                <a:cs typeface="Segoe UI" panose="020B0502040204020203" pitchFamily="34" charset="0"/>
              </a:endParaRPr>
            </a:p>
          </p:txBody>
        </p:sp>
      </p:grpSp>
      <p:grpSp>
        <p:nvGrpSpPr>
          <p:cNvPr id="42" name="Group 41">
            <a:extLst>
              <a:ext uri="{FF2B5EF4-FFF2-40B4-BE49-F238E27FC236}">
                <a16:creationId xmlns:a16="http://schemas.microsoft.com/office/drawing/2014/main" id="{3C3992A6-E0A2-4A43-9B8E-9F1C0A3C638A}"/>
              </a:ext>
            </a:extLst>
          </p:cNvPr>
          <p:cNvGrpSpPr/>
          <p:nvPr/>
        </p:nvGrpSpPr>
        <p:grpSpPr>
          <a:xfrm>
            <a:off x="2604000" y="1611942"/>
            <a:ext cx="2124597" cy="2667713"/>
            <a:chOff x="9315178" y="2351258"/>
            <a:chExt cx="2124597" cy="2667713"/>
          </a:xfrm>
        </p:grpSpPr>
        <p:grpSp>
          <p:nvGrpSpPr>
            <p:cNvPr id="43" name="Group 42">
              <a:extLst>
                <a:ext uri="{FF2B5EF4-FFF2-40B4-BE49-F238E27FC236}">
                  <a16:creationId xmlns:a16="http://schemas.microsoft.com/office/drawing/2014/main" id="{A0F20334-0496-4A2C-838C-7C6B534E8E51}"/>
                </a:ext>
              </a:extLst>
            </p:cNvPr>
            <p:cNvGrpSpPr/>
            <p:nvPr/>
          </p:nvGrpSpPr>
          <p:grpSpPr>
            <a:xfrm>
              <a:off x="9381183" y="2351258"/>
              <a:ext cx="1992586" cy="1992586"/>
              <a:chOff x="9273748" y="2351258"/>
              <a:chExt cx="1992586" cy="1992586"/>
            </a:xfrm>
          </p:grpSpPr>
          <p:sp>
            <p:nvSpPr>
              <p:cNvPr id="48" name="Oval 47">
                <a:extLst>
                  <a:ext uri="{FF2B5EF4-FFF2-40B4-BE49-F238E27FC236}">
                    <a16:creationId xmlns:a16="http://schemas.microsoft.com/office/drawing/2014/main" id="{9FD9BA51-8B8F-423A-AD13-5CFB3A982A18}"/>
                  </a:ext>
                </a:extLst>
              </p:cNvPr>
              <p:cNvSpPr/>
              <p:nvPr/>
            </p:nvSpPr>
            <p:spPr>
              <a:xfrm>
                <a:off x="9273748" y="2351258"/>
                <a:ext cx="1992586" cy="1992586"/>
              </a:xfrm>
              <a:prstGeom prst="ellipse">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9" name="Group 48">
                <a:extLst>
                  <a:ext uri="{FF2B5EF4-FFF2-40B4-BE49-F238E27FC236}">
                    <a16:creationId xmlns:a16="http://schemas.microsoft.com/office/drawing/2014/main" id="{2793E940-12D7-46C0-B9ED-F89B3E452C5D}"/>
                  </a:ext>
                </a:extLst>
              </p:cNvPr>
              <p:cNvGrpSpPr/>
              <p:nvPr/>
            </p:nvGrpSpPr>
            <p:grpSpPr>
              <a:xfrm>
                <a:off x="9909679" y="2989180"/>
                <a:ext cx="720725" cy="716742"/>
                <a:chOff x="5464175" y="3635375"/>
                <a:chExt cx="287338" cy="285750"/>
              </a:xfrm>
              <a:solidFill>
                <a:srgbClr val="FFC000"/>
              </a:solidFill>
            </p:grpSpPr>
            <p:sp>
              <p:nvSpPr>
                <p:cNvPr id="50" name="Freeform 144">
                  <a:extLst>
                    <a:ext uri="{FF2B5EF4-FFF2-40B4-BE49-F238E27FC236}">
                      <a16:creationId xmlns:a16="http://schemas.microsoft.com/office/drawing/2014/main" id="{53F2AED2-DB52-47C7-846A-2779985ED798}"/>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45">
                  <a:extLst>
                    <a:ext uri="{FF2B5EF4-FFF2-40B4-BE49-F238E27FC236}">
                      <a16:creationId xmlns:a16="http://schemas.microsoft.com/office/drawing/2014/main" id="{350851AF-D28E-4573-841E-2A7094596189}"/>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46">
                  <a:extLst>
                    <a:ext uri="{FF2B5EF4-FFF2-40B4-BE49-F238E27FC236}">
                      <a16:creationId xmlns:a16="http://schemas.microsoft.com/office/drawing/2014/main" id="{BA862AB9-C85F-4EFF-9820-DA4A2712A840}"/>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47">
                  <a:extLst>
                    <a:ext uri="{FF2B5EF4-FFF2-40B4-BE49-F238E27FC236}">
                      <a16:creationId xmlns:a16="http://schemas.microsoft.com/office/drawing/2014/main" id="{D378121E-8273-48C7-835B-40B40A9A22FA}"/>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5" name="TextBox 44">
              <a:extLst>
                <a:ext uri="{FF2B5EF4-FFF2-40B4-BE49-F238E27FC236}">
                  <a16:creationId xmlns:a16="http://schemas.microsoft.com/office/drawing/2014/main" id="{9E1A34C7-C3CA-4992-A03A-F7A45914454F}"/>
                </a:ext>
              </a:extLst>
            </p:cNvPr>
            <p:cNvSpPr txBox="1"/>
            <p:nvPr/>
          </p:nvSpPr>
          <p:spPr>
            <a:xfrm>
              <a:off x="9315178" y="4526528"/>
              <a:ext cx="2124597" cy="492443"/>
            </a:xfrm>
            <a:prstGeom prst="rect">
              <a:avLst/>
            </a:prstGeom>
            <a:noFill/>
          </p:spPr>
          <p:txBody>
            <a:bodyPr wrap="square" lIns="0" tIns="0" rIns="0" bIns="0" rtlCol="0">
              <a:spAutoFit/>
            </a:bodyPr>
            <a:lstStyle/>
            <a:p>
              <a:pPr algn="ctr"/>
              <a:r>
                <a:rPr lang="en-US" sz="1600" b="1" dirty="0">
                  <a:solidFill>
                    <a:schemeClr val="tx1">
                      <a:lumMod val="65000"/>
                      <a:lumOff val="35000"/>
                    </a:schemeClr>
                  </a:solidFill>
                  <a:latin typeface="+mj-lt"/>
                  <a:cs typeface="Segoe UI" panose="020B0502040204020203" pitchFamily="34" charset="0"/>
                </a:rPr>
                <a:t>VIVEK</a:t>
              </a:r>
              <a:br>
                <a:rPr lang="en-US" sz="1600" b="1" dirty="0">
                  <a:solidFill>
                    <a:schemeClr val="tx1">
                      <a:lumMod val="65000"/>
                      <a:lumOff val="35000"/>
                    </a:schemeClr>
                  </a:solidFill>
                  <a:latin typeface="+mj-lt"/>
                  <a:cs typeface="Segoe UI" panose="020B0502040204020203" pitchFamily="34" charset="0"/>
                </a:rPr>
              </a:br>
              <a:r>
                <a:rPr lang="en-US" sz="1600" b="1" dirty="0">
                  <a:solidFill>
                    <a:schemeClr val="tx1">
                      <a:lumMod val="65000"/>
                      <a:lumOff val="35000"/>
                    </a:schemeClr>
                  </a:solidFill>
                  <a:latin typeface="+mj-lt"/>
                  <a:cs typeface="Segoe UI" panose="020B0502040204020203" pitchFamily="34" charset="0"/>
                </a:rPr>
                <a:t>GUTTI</a:t>
              </a:r>
            </a:p>
          </p:txBody>
        </p:sp>
      </p:grpSp>
      <p:grpSp>
        <p:nvGrpSpPr>
          <p:cNvPr id="54" name="Group 53">
            <a:extLst>
              <a:ext uri="{FF2B5EF4-FFF2-40B4-BE49-F238E27FC236}">
                <a16:creationId xmlns:a16="http://schemas.microsoft.com/office/drawing/2014/main" id="{9F65FB17-AD3C-4E43-BBB5-3D355F7F85DF}"/>
              </a:ext>
            </a:extLst>
          </p:cNvPr>
          <p:cNvGrpSpPr/>
          <p:nvPr/>
        </p:nvGrpSpPr>
        <p:grpSpPr>
          <a:xfrm>
            <a:off x="18971" y="1611942"/>
            <a:ext cx="2651034" cy="2944711"/>
            <a:chOff x="9166091" y="2351258"/>
            <a:chExt cx="2651034" cy="2944711"/>
          </a:xfrm>
        </p:grpSpPr>
        <p:grpSp>
          <p:nvGrpSpPr>
            <p:cNvPr id="55" name="Group 54">
              <a:extLst>
                <a:ext uri="{FF2B5EF4-FFF2-40B4-BE49-F238E27FC236}">
                  <a16:creationId xmlns:a16="http://schemas.microsoft.com/office/drawing/2014/main" id="{6E282863-15C3-477F-BAC6-032DF6F0B302}"/>
                </a:ext>
              </a:extLst>
            </p:cNvPr>
            <p:cNvGrpSpPr/>
            <p:nvPr/>
          </p:nvGrpSpPr>
          <p:grpSpPr>
            <a:xfrm>
              <a:off x="9381183" y="2351258"/>
              <a:ext cx="1992586" cy="1992586"/>
              <a:chOff x="9273748" y="2351258"/>
              <a:chExt cx="1992586" cy="1992586"/>
            </a:xfrm>
          </p:grpSpPr>
          <p:sp>
            <p:nvSpPr>
              <p:cNvPr id="60" name="Oval 59">
                <a:extLst>
                  <a:ext uri="{FF2B5EF4-FFF2-40B4-BE49-F238E27FC236}">
                    <a16:creationId xmlns:a16="http://schemas.microsoft.com/office/drawing/2014/main" id="{03BD59A7-0D53-42D0-920B-C4D012E03909}"/>
                  </a:ext>
                </a:extLst>
              </p:cNvPr>
              <p:cNvSpPr/>
              <p:nvPr/>
            </p:nvSpPr>
            <p:spPr>
              <a:xfrm>
                <a:off x="9273748" y="2351258"/>
                <a:ext cx="1992586" cy="1992586"/>
              </a:xfrm>
              <a:prstGeom prst="ellipse">
                <a:avLst/>
              </a:prstGeom>
              <a:solidFill>
                <a:srgbClr val="1C81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61" name="Group 60">
                <a:extLst>
                  <a:ext uri="{FF2B5EF4-FFF2-40B4-BE49-F238E27FC236}">
                    <a16:creationId xmlns:a16="http://schemas.microsoft.com/office/drawing/2014/main" id="{5ED09BB2-9147-4C0F-AB4C-D3DFC3192C09}"/>
                  </a:ext>
                </a:extLst>
              </p:cNvPr>
              <p:cNvGrpSpPr/>
              <p:nvPr/>
            </p:nvGrpSpPr>
            <p:grpSpPr>
              <a:xfrm>
                <a:off x="9909679" y="2989180"/>
                <a:ext cx="720725" cy="716742"/>
                <a:chOff x="5464175" y="3635375"/>
                <a:chExt cx="287338" cy="285750"/>
              </a:xfrm>
              <a:solidFill>
                <a:srgbClr val="FFC000"/>
              </a:solidFill>
            </p:grpSpPr>
            <p:sp>
              <p:nvSpPr>
                <p:cNvPr id="62" name="Freeform 144">
                  <a:extLst>
                    <a:ext uri="{FF2B5EF4-FFF2-40B4-BE49-F238E27FC236}">
                      <a16:creationId xmlns:a16="http://schemas.microsoft.com/office/drawing/2014/main" id="{6AB83DAC-2D80-4C80-AF1C-B96C44406859}"/>
                    </a:ext>
                  </a:extLst>
                </p:cNvPr>
                <p:cNvSpPr>
                  <a:spLocks noEditPoints="1"/>
                </p:cNvSpPr>
                <p:nvPr/>
              </p:nvSpPr>
              <p:spPr bwMode="auto">
                <a:xfrm>
                  <a:off x="5464175" y="3635375"/>
                  <a:ext cx="287338" cy="285750"/>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5">
                  <a:extLst>
                    <a:ext uri="{FF2B5EF4-FFF2-40B4-BE49-F238E27FC236}">
                      <a16:creationId xmlns:a16="http://schemas.microsoft.com/office/drawing/2014/main" id="{FFAF5492-8026-4452-915F-97771130766C}"/>
                    </a:ext>
                  </a:extLst>
                </p:cNvPr>
                <p:cNvSpPr>
                  <a:spLocks/>
                </p:cNvSpPr>
                <p:nvPr/>
              </p:nvSpPr>
              <p:spPr bwMode="auto">
                <a:xfrm>
                  <a:off x="5567363" y="3736975"/>
                  <a:ext cx="33338" cy="15875"/>
                </a:xfrm>
                <a:custGeom>
                  <a:avLst/>
                  <a:gdLst>
                    <a:gd name="T0" fmla="*/ 30 w 106"/>
                    <a:gd name="T1" fmla="*/ 31 h 49"/>
                    <a:gd name="T2" fmla="*/ 37 w 106"/>
                    <a:gd name="T3" fmla="*/ 30 h 49"/>
                    <a:gd name="T4" fmla="*/ 52 w 106"/>
                    <a:gd name="T5" fmla="*/ 30 h 49"/>
                    <a:gd name="T6" fmla="*/ 69 w 106"/>
                    <a:gd name="T7" fmla="*/ 30 h 49"/>
                    <a:gd name="T8" fmla="*/ 76 w 106"/>
                    <a:gd name="T9" fmla="*/ 31 h 49"/>
                    <a:gd name="T10" fmla="*/ 76 w 106"/>
                    <a:gd name="T11" fmla="*/ 37 h 49"/>
                    <a:gd name="T12" fmla="*/ 78 w 106"/>
                    <a:gd name="T13" fmla="*/ 42 h 49"/>
                    <a:gd name="T14" fmla="*/ 83 w 106"/>
                    <a:gd name="T15" fmla="*/ 46 h 49"/>
                    <a:gd name="T16" fmla="*/ 88 w 106"/>
                    <a:gd name="T17" fmla="*/ 49 h 49"/>
                    <a:gd name="T18" fmla="*/ 94 w 106"/>
                    <a:gd name="T19" fmla="*/ 49 h 49"/>
                    <a:gd name="T20" fmla="*/ 100 w 106"/>
                    <a:gd name="T21" fmla="*/ 46 h 49"/>
                    <a:gd name="T22" fmla="*/ 103 w 106"/>
                    <a:gd name="T23" fmla="*/ 42 h 49"/>
                    <a:gd name="T24" fmla="*/ 106 w 106"/>
                    <a:gd name="T25" fmla="*/ 37 h 49"/>
                    <a:gd name="T26" fmla="*/ 105 w 106"/>
                    <a:gd name="T27" fmla="*/ 27 h 49"/>
                    <a:gd name="T28" fmla="*/ 101 w 106"/>
                    <a:gd name="T29" fmla="*/ 14 h 49"/>
                    <a:gd name="T30" fmla="*/ 93 w 106"/>
                    <a:gd name="T31" fmla="*/ 7 h 49"/>
                    <a:gd name="T32" fmla="*/ 84 w 106"/>
                    <a:gd name="T33" fmla="*/ 2 h 49"/>
                    <a:gd name="T34" fmla="*/ 69 w 106"/>
                    <a:gd name="T35" fmla="*/ 0 h 49"/>
                    <a:gd name="T36" fmla="*/ 52 w 106"/>
                    <a:gd name="T37" fmla="*/ 0 h 49"/>
                    <a:gd name="T38" fmla="*/ 37 w 106"/>
                    <a:gd name="T39" fmla="*/ 0 h 49"/>
                    <a:gd name="T40" fmla="*/ 22 w 106"/>
                    <a:gd name="T41" fmla="*/ 2 h 49"/>
                    <a:gd name="T42" fmla="*/ 13 w 106"/>
                    <a:gd name="T43" fmla="*/ 7 h 49"/>
                    <a:gd name="T44" fmla="*/ 5 w 106"/>
                    <a:gd name="T45" fmla="*/ 14 h 49"/>
                    <a:gd name="T46" fmla="*/ 0 w 106"/>
                    <a:gd name="T47" fmla="*/ 27 h 49"/>
                    <a:gd name="T48" fmla="*/ 0 w 106"/>
                    <a:gd name="T49" fmla="*/ 37 h 49"/>
                    <a:gd name="T50" fmla="*/ 2 w 106"/>
                    <a:gd name="T51" fmla="*/ 42 h 49"/>
                    <a:gd name="T52" fmla="*/ 6 w 106"/>
                    <a:gd name="T53" fmla="*/ 46 h 49"/>
                    <a:gd name="T54" fmla="*/ 12 w 106"/>
                    <a:gd name="T55" fmla="*/ 49 h 49"/>
                    <a:gd name="T56" fmla="*/ 18 w 106"/>
                    <a:gd name="T57" fmla="*/ 49 h 49"/>
                    <a:gd name="T58" fmla="*/ 24 w 106"/>
                    <a:gd name="T59" fmla="*/ 46 h 49"/>
                    <a:gd name="T60" fmla="*/ 28 w 106"/>
                    <a:gd name="T61" fmla="*/ 42 h 49"/>
                    <a:gd name="T62" fmla="*/ 30 w 106"/>
                    <a:gd name="T63" fmla="*/ 3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49">
                      <a:moveTo>
                        <a:pt x="30" y="34"/>
                      </a:moveTo>
                      <a:lnTo>
                        <a:pt x="30" y="31"/>
                      </a:lnTo>
                      <a:lnTo>
                        <a:pt x="30" y="31"/>
                      </a:lnTo>
                      <a:lnTo>
                        <a:pt x="37" y="30"/>
                      </a:lnTo>
                      <a:lnTo>
                        <a:pt x="48" y="30"/>
                      </a:lnTo>
                      <a:lnTo>
                        <a:pt x="52" y="30"/>
                      </a:lnTo>
                      <a:lnTo>
                        <a:pt x="58" y="29"/>
                      </a:lnTo>
                      <a:lnTo>
                        <a:pt x="69" y="30"/>
                      </a:lnTo>
                      <a:lnTo>
                        <a:pt x="75" y="30"/>
                      </a:lnTo>
                      <a:lnTo>
                        <a:pt x="76" y="31"/>
                      </a:lnTo>
                      <a:lnTo>
                        <a:pt x="76" y="34"/>
                      </a:lnTo>
                      <a:lnTo>
                        <a:pt x="76" y="37"/>
                      </a:lnTo>
                      <a:lnTo>
                        <a:pt x="77" y="40"/>
                      </a:lnTo>
                      <a:lnTo>
                        <a:pt x="78" y="42"/>
                      </a:lnTo>
                      <a:lnTo>
                        <a:pt x="80" y="44"/>
                      </a:lnTo>
                      <a:lnTo>
                        <a:pt x="83" y="46"/>
                      </a:lnTo>
                      <a:lnTo>
                        <a:pt x="85" y="47"/>
                      </a:lnTo>
                      <a:lnTo>
                        <a:pt x="88" y="49"/>
                      </a:lnTo>
                      <a:lnTo>
                        <a:pt x="91" y="49"/>
                      </a:lnTo>
                      <a:lnTo>
                        <a:pt x="94" y="49"/>
                      </a:lnTo>
                      <a:lnTo>
                        <a:pt x="96" y="47"/>
                      </a:lnTo>
                      <a:lnTo>
                        <a:pt x="100" y="46"/>
                      </a:lnTo>
                      <a:lnTo>
                        <a:pt x="102" y="44"/>
                      </a:lnTo>
                      <a:lnTo>
                        <a:pt x="103" y="42"/>
                      </a:lnTo>
                      <a:lnTo>
                        <a:pt x="105" y="40"/>
                      </a:lnTo>
                      <a:lnTo>
                        <a:pt x="106" y="37"/>
                      </a:lnTo>
                      <a:lnTo>
                        <a:pt x="106" y="34"/>
                      </a:lnTo>
                      <a:lnTo>
                        <a:pt x="105" y="27"/>
                      </a:lnTo>
                      <a:lnTo>
                        <a:pt x="104" y="20"/>
                      </a:lnTo>
                      <a:lnTo>
                        <a:pt x="101" y="14"/>
                      </a:lnTo>
                      <a:lnTo>
                        <a:pt x="98" y="10"/>
                      </a:lnTo>
                      <a:lnTo>
                        <a:pt x="93" y="7"/>
                      </a:lnTo>
                      <a:lnTo>
                        <a:pt x="89" y="4"/>
                      </a:lnTo>
                      <a:lnTo>
                        <a:pt x="84" y="2"/>
                      </a:lnTo>
                      <a:lnTo>
                        <a:pt x="79" y="1"/>
                      </a:lnTo>
                      <a:lnTo>
                        <a:pt x="69" y="0"/>
                      </a:lnTo>
                      <a:lnTo>
                        <a:pt x="58" y="0"/>
                      </a:lnTo>
                      <a:lnTo>
                        <a:pt x="52" y="0"/>
                      </a:lnTo>
                      <a:lnTo>
                        <a:pt x="48" y="0"/>
                      </a:lnTo>
                      <a:lnTo>
                        <a:pt x="37" y="0"/>
                      </a:lnTo>
                      <a:lnTo>
                        <a:pt x="27" y="1"/>
                      </a:lnTo>
                      <a:lnTo>
                        <a:pt x="22" y="2"/>
                      </a:lnTo>
                      <a:lnTo>
                        <a:pt x="17" y="4"/>
                      </a:lnTo>
                      <a:lnTo>
                        <a:pt x="13" y="7"/>
                      </a:lnTo>
                      <a:lnTo>
                        <a:pt x="9" y="10"/>
                      </a:lnTo>
                      <a:lnTo>
                        <a:pt x="5" y="14"/>
                      </a:lnTo>
                      <a:lnTo>
                        <a:pt x="2" y="20"/>
                      </a:lnTo>
                      <a:lnTo>
                        <a:pt x="0" y="27"/>
                      </a:lnTo>
                      <a:lnTo>
                        <a:pt x="0" y="34"/>
                      </a:lnTo>
                      <a:lnTo>
                        <a:pt x="0" y="37"/>
                      </a:lnTo>
                      <a:lnTo>
                        <a:pt x="1" y="40"/>
                      </a:lnTo>
                      <a:lnTo>
                        <a:pt x="2" y="42"/>
                      </a:lnTo>
                      <a:lnTo>
                        <a:pt x="4" y="44"/>
                      </a:lnTo>
                      <a:lnTo>
                        <a:pt x="6" y="46"/>
                      </a:lnTo>
                      <a:lnTo>
                        <a:pt x="10" y="47"/>
                      </a:lnTo>
                      <a:lnTo>
                        <a:pt x="12" y="49"/>
                      </a:lnTo>
                      <a:lnTo>
                        <a:pt x="15" y="49"/>
                      </a:lnTo>
                      <a:lnTo>
                        <a:pt x="18" y="49"/>
                      </a:lnTo>
                      <a:lnTo>
                        <a:pt x="21" y="47"/>
                      </a:lnTo>
                      <a:lnTo>
                        <a:pt x="24" y="46"/>
                      </a:lnTo>
                      <a:lnTo>
                        <a:pt x="26" y="44"/>
                      </a:lnTo>
                      <a:lnTo>
                        <a:pt x="28" y="42"/>
                      </a:lnTo>
                      <a:lnTo>
                        <a:pt x="29" y="40"/>
                      </a:lnTo>
                      <a:lnTo>
                        <a:pt x="30" y="37"/>
                      </a:lnTo>
                      <a:lnTo>
                        <a:pt x="3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46">
                  <a:extLst>
                    <a:ext uri="{FF2B5EF4-FFF2-40B4-BE49-F238E27FC236}">
                      <a16:creationId xmlns:a16="http://schemas.microsoft.com/office/drawing/2014/main" id="{5EE7F4F5-5886-4FB2-B17E-D0D12B3E8D67}"/>
                    </a:ext>
                  </a:extLst>
                </p:cNvPr>
                <p:cNvSpPr>
                  <a:spLocks/>
                </p:cNvSpPr>
                <p:nvPr/>
              </p:nvSpPr>
              <p:spPr bwMode="auto">
                <a:xfrm>
                  <a:off x="5614988" y="3736975"/>
                  <a:ext cx="33338" cy="15875"/>
                </a:xfrm>
                <a:custGeom>
                  <a:avLst/>
                  <a:gdLst>
                    <a:gd name="T0" fmla="*/ 17 w 105"/>
                    <a:gd name="T1" fmla="*/ 49 h 49"/>
                    <a:gd name="T2" fmla="*/ 23 w 105"/>
                    <a:gd name="T3" fmla="*/ 46 h 49"/>
                    <a:gd name="T4" fmla="*/ 27 w 105"/>
                    <a:gd name="T5" fmla="*/ 42 h 49"/>
                    <a:gd name="T6" fmla="*/ 29 w 105"/>
                    <a:gd name="T7" fmla="*/ 37 h 49"/>
                    <a:gd name="T8" fmla="*/ 30 w 105"/>
                    <a:gd name="T9" fmla="*/ 31 h 49"/>
                    <a:gd name="T10" fmla="*/ 38 w 105"/>
                    <a:gd name="T11" fmla="*/ 30 h 49"/>
                    <a:gd name="T12" fmla="*/ 53 w 105"/>
                    <a:gd name="T13" fmla="*/ 30 h 49"/>
                    <a:gd name="T14" fmla="*/ 68 w 105"/>
                    <a:gd name="T15" fmla="*/ 30 h 49"/>
                    <a:gd name="T16" fmla="*/ 75 w 105"/>
                    <a:gd name="T17" fmla="*/ 31 h 49"/>
                    <a:gd name="T18" fmla="*/ 75 w 105"/>
                    <a:gd name="T19" fmla="*/ 37 h 49"/>
                    <a:gd name="T20" fmla="*/ 78 w 105"/>
                    <a:gd name="T21" fmla="*/ 42 h 49"/>
                    <a:gd name="T22" fmla="*/ 82 w 105"/>
                    <a:gd name="T23" fmla="*/ 46 h 49"/>
                    <a:gd name="T24" fmla="*/ 87 w 105"/>
                    <a:gd name="T25" fmla="*/ 49 h 49"/>
                    <a:gd name="T26" fmla="*/ 93 w 105"/>
                    <a:gd name="T27" fmla="*/ 49 h 49"/>
                    <a:gd name="T28" fmla="*/ 99 w 105"/>
                    <a:gd name="T29" fmla="*/ 46 h 49"/>
                    <a:gd name="T30" fmla="*/ 103 w 105"/>
                    <a:gd name="T31" fmla="*/ 42 h 49"/>
                    <a:gd name="T32" fmla="*/ 105 w 105"/>
                    <a:gd name="T33" fmla="*/ 37 h 49"/>
                    <a:gd name="T34" fmla="*/ 105 w 105"/>
                    <a:gd name="T35" fmla="*/ 27 h 49"/>
                    <a:gd name="T36" fmla="*/ 101 w 105"/>
                    <a:gd name="T37" fmla="*/ 14 h 49"/>
                    <a:gd name="T38" fmla="*/ 92 w 105"/>
                    <a:gd name="T39" fmla="*/ 7 h 49"/>
                    <a:gd name="T40" fmla="*/ 84 w 105"/>
                    <a:gd name="T41" fmla="*/ 2 h 49"/>
                    <a:gd name="T42" fmla="*/ 69 w 105"/>
                    <a:gd name="T43" fmla="*/ 0 h 49"/>
                    <a:gd name="T44" fmla="*/ 53 w 105"/>
                    <a:gd name="T45" fmla="*/ 0 h 49"/>
                    <a:gd name="T46" fmla="*/ 37 w 105"/>
                    <a:gd name="T47" fmla="*/ 0 h 49"/>
                    <a:gd name="T48" fmla="*/ 22 w 105"/>
                    <a:gd name="T49" fmla="*/ 2 h 49"/>
                    <a:gd name="T50" fmla="*/ 13 w 105"/>
                    <a:gd name="T51" fmla="*/ 7 h 49"/>
                    <a:gd name="T52" fmla="*/ 4 w 105"/>
                    <a:gd name="T53" fmla="*/ 14 h 49"/>
                    <a:gd name="T54" fmla="*/ 0 w 105"/>
                    <a:gd name="T55" fmla="*/ 27 h 49"/>
                    <a:gd name="T56" fmla="*/ 0 w 105"/>
                    <a:gd name="T57" fmla="*/ 37 h 49"/>
                    <a:gd name="T58" fmla="*/ 2 w 105"/>
                    <a:gd name="T59" fmla="*/ 42 h 49"/>
                    <a:gd name="T60" fmla="*/ 7 w 105"/>
                    <a:gd name="T61" fmla="*/ 46 h 49"/>
                    <a:gd name="T62" fmla="*/ 12 w 105"/>
                    <a:gd name="T6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49">
                      <a:moveTo>
                        <a:pt x="15" y="49"/>
                      </a:moveTo>
                      <a:lnTo>
                        <a:pt x="17" y="49"/>
                      </a:lnTo>
                      <a:lnTo>
                        <a:pt x="21" y="47"/>
                      </a:lnTo>
                      <a:lnTo>
                        <a:pt x="23" y="46"/>
                      </a:lnTo>
                      <a:lnTo>
                        <a:pt x="25" y="44"/>
                      </a:lnTo>
                      <a:lnTo>
                        <a:pt x="27" y="42"/>
                      </a:lnTo>
                      <a:lnTo>
                        <a:pt x="28" y="40"/>
                      </a:lnTo>
                      <a:lnTo>
                        <a:pt x="29" y="37"/>
                      </a:lnTo>
                      <a:lnTo>
                        <a:pt x="30" y="34"/>
                      </a:lnTo>
                      <a:lnTo>
                        <a:pt x="30" y="31"/>
                      </a:lnTo>
                      <a:lnTo>
                        <a:pt x="30" y="31"/>
                      </a:lnTo>
                      <a:lnTo>
                        <a:pt x="38" y="30"/>
                      </a:lnTo>
                      <a:lnTo>
                        <a:pt x="47" y="30"/>
                      </a:lnTo>
                      <a:lnTo>
                        <a:pt x="53" y="30"/>
                      </a:lnTo>
                      <a:lnTo>
                        <a:pt x="58" y="29"/>
                      </a:lnTo>
                      <a:lnTo>
                        <a:pt x="68" y="30"/>
                      </a:lnTo>
                      <a:lnTo>
                        <a:pt x="75" y="30"/>
                      </a:lnTo>
                      <a:lnTo>
                        <a:pt x="75" y="31"/>
                      </a:lnTo>
                      <a:lnTo>
                        <a:pt x="75" y="34"/>
                      </a:lnTo>
                      <a:lnTo>
                        <a:pt x="75" y="37"/>
                      </a:lnTo>
                      <a:lnTo>
                        <a:pt x="76" y="40"/>
                      </a:lnTo>
                      <a:lnTo>
                        <a:pt x="78" y="42"/>
                      </a:lnTo>
                      <a:lnTo>
                        <a:pt x="80" y="44"/>
                      </a:lnTo>
                      <a:lnTo>
                        <a:pt x="82" y="46"/>
                      </a:lnTo>
                      <a:lnTo>
                        <a:pt x="85" y="47"/>
                      </a:lnTo>
                      <a:lnTo>
                        <a:pt x="87" y="49"/>
                      </a:lnTo>
                      <a:lnTo>
                        <a:pt x="90" y="49"/>
                      </a:lnTo>
                      <a:lnTo>
                        <a:pt x="93" y="49"/>
                      </a:lnTo>
                      <a:lnTo>
                        <a:pt x="97" y="47"/>
                      </a:lnTo>
                      <a:lnTo>
                        <a:pt x="99" y="46"/>
                      </a:lnTo>
                      <a:lnTo>
                        <a:pt x="101" y="44"/>
                      </a:lnTo>
                      <a:lnTo>
                        <a:pt x="103" y="42"/>
                      </a:lnTo>
                      <a:lnTo>
                        <a:pt x="104" y="40"/>
                      </a:lnTo>
                      <a:lnTo>
                        <a:pt x="105" y="37"/>
                      </a:lnTo>
                      <a:lnTo>
                        <a:pt x="105" y="34"/>
                      </a:lnTo>
                      <a:lnTo>
                        <a:pt x="105" y="27"/>
                      </a:lnTo>
                      <a:lnTo>
                        <a:pt x="103" y="20"/>
                      </a:lnTo>
                      <a:lnTo>
                        <a:pt x="101" y="14"/>
                      </a:lnTo>
                      <a:lnTo>
                        <a:pt x="97" y="10"/>
                      </a:lnTo>
                      <a:lnTo>
                        <a:pt x="92" y="7"/>
                      </a:lnTo>
                      <a:lnTo>
                        <a:pt x="88" y="4"/>
                      </a:lnTo>
                      <a:lnTo>
                        <a:pt x="84" y="2"/>
                      </a:lnTo>
                      <a:lnTo>
                        <a:pt x="78" y="1"/>
                      </a:lnTo>
                      <a:lnTo>
                        <a:pt x="69" y="0"/>
                      </a:lnTo>
                      <a:lnTo>
                        <a:pt x="58" y="0"/>
                      </a:lnTo>
                      <a:lnTo>
                        <a:pt x="53" y="0"/>
                      </a:lnTo>
                      <a:lnTo>
                        <a:pt x="47" y="0"/>
                      </a:lnTo>
                      <a:lnTo>
                        <a:pt x="37" y="0"/>
                      </a:lnTo>
                      <a:lnTo>
                        <a:pt x="27" y="1"/>
                      </a:lnTo>
                      <a:lnTo>
                        <a:pt x="22" y="2"/>
                      </a:lnTo>
                      <a:lnTo>
                        <a:pt x="17" y="4"/>
                      </a:lnTo>
                      <a:lnTo>
                        <a:pt x="13" y="7"/>
                      </a:lnTo>
                      <a:lnTo>
                        <a:pt x="9" y="10"/>
                      </a:lnTo>
                      <a:lnTo>
                        <a:pt x="4" y="14"/>
                      </a:lnTo>
                      <a:lnTo>
                        <a:pt x="2" y="20"/>
                      </a:lnTo>
                      <a:lnTo>
                        <a:pt x="0" y="27"/>
                      </a:lnTo>
                      <a:lnTo>
                        <a:pt x="0" y="34"/>
                      </a:lnTo>
                      <a:lnTo>
                        <a:pt x="0" y="37"/>
                      </a:lnTo>
                      <a:lnTo>
                        <a:pt x="1" y="40"/>
                      </a:lnTo>
                      <a:lnTo>
                        <a:pt x="2" y="42"/>
                      </a:lnTo>
                      <a:lnTo>
                        <a:pt x="4" y="44"/>
                      </a:lnTo>
                      <a:lnTo>
                        <a:pt x="7" y="46"/>
                      </a:lnTo>
                      <a:lnTo>
                        <a:pt x="9" y="47"/>
                      </a:lnTo>
                      <a:lnTo>
                        <a:pt x="12" y="49"/>
                      </a:lnTo>
                      <a:lnTo>
                        <a:pt x="1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147">
                  <a:extLst>
                    <a:ext uri="{FF2B5EF4-FFF2-40B4-BE49-F238E27FC236}">
                      <a16:creationId xmlns:a16="http://schemas.microsoft.com/office/drawing/2014/main" id="{9AD54343-9FD5-47A4-90E1-D74BA4BC22F1}"/>
                    </a:ext>
                  </a:extLst>
                </p:cNvPr>
                <p:cNvSpPr>
                  <a:spLocks noChangeArrowheads="1"/>
                </p:cNvSpPr>
                <p:nvPr/>
              </p:nvSpPr>
              <p:spPr bwMode="auto">
                <a:xfrm>
                  <a:off x="5675313" y="3873500"/>
                  <a:ext cx="38100"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7" name="TextBox 56">
              <a:extLst>
                <a:ext uri="{FF2B5EF4-FFF2-40B4-BE49-F238E27FC236}">
                  <a16:creationId xmlns:a16="http://schemas.microsoft.com/office/drawing/2014/main" id="{767D2B21-5DC2-4020-BA01-D0B0DFF94AFD}"/>
                </a:ext>
              </a:extLst>
            </p:cNvPr>
            <p:cNvSpPr txBox="1"/>
            <p:nvPr/>
          </p:nvSpPr>
          <p:spPr>
            <a:xfrm>
              <a:off x="9166091" y="4526528"/>
              <a:ext cx="2651034" cy="769441"/>
            </a:xfrm>
            <a:prstGeom prst="rect">
              <a:avLst/>
            </a:prstGeom>
            <a:noFill/>
          </p:spPr>
          <p:txBody>
            <a:bodyPr wrap="square" lIns="0" tIns="0" rIns="0" bIns="0" rtlCol="0">
              <a:spAutoFit/>
            </a:bodyPr>
            <a:lstStyle/>
            <a:p>
              <a:pPr algn="ctr"/>
              <a:r>
                <a:rPr lang="en-US" sz="1600" b="1" dirty="0">
                  <a:solidFill>
                    <a:schemeClr val="tx1">
                      <a:lumMod val="65000"/>
                      <a:lumOff val="35000"/>
                    </a:schemeClr>
                  </a:solidFill>
                  <a:latin typeface="+mj-lt"/>
                  <a:ea typeface="Segoe UI" panose="020B0502040204020203" pitchFamily="34" charset="0"/>
                  <a:cs typeface="Segoe UI" panose="020B0502040204020203" pitchFamily="34" charset="0"/>
                </a:rPr>
                <a:t>SIVA KRISHNA</a:t>
              </a:r>
            </a:p>
            <a:p>
              <a:pPr algn="ctr"/>
              <a:r>
                <a:rPr lang="en-US" sz="1600" b="1" dirty="0">
                  <a:solidFill>
                    <a:schemeClr val="tx1">
                      <a:lumMod val="65000"/>
                      <a:lumOff val="35000"/>
                    </a:schemeClr>
                  </a:solidFill>
                  <a:ea typeface="Segoe UI" panose="020B0502040204020203" pitchFamily="34" charset="0"/>
                  <a:cs typeface="Segoe UI" panose="020B0502040204020203" pitchFamily="34" charset="0"/>
                </a:rPr>
                <a:t>SURAMPUDI </a:t>
              </a:r>
            </a:p>
            <a:p>
              <a:pPr algn="ctr"/>
              <a:endParaRPr lang="en-US" b="1" dirty="0">
                <a:solidFill>
                  <a:schemeClr val="tx1">
                    <a:lumMod val="65000"/>
                    <a:lumOff val="35000"/>
                  </a:schemeClr>
                </a:solidFill>
                <a:latin typeface="+mj-lt"/>
                <a:ea typeface="Segoe UI" panose="020B0502040204020203" pitchFamily="34" charset="0"/>
                <a:cs typeface="Segoe UI" panose="020B0502040204020203" pitchFamily="34" charset="0"/>
              </a:endParaRPr>
            </a:p>
          </p:txBody>
        </p:sp>
      </p:grpSp>
      <p:pic>
        <p:nvPicPr>
          <p:cNvPr id="71" name="Picture 2">
            <a:extLst>
              <a:ext uri="{FF2B5EF4-FFF2-40B4-BE49-F238E27FC236}">
                <a16:creationId xmlns:a16="http://schemas.microsoft.com/office/drawing/2014/main" id="{16377EFF-BB5A-498D-A0C0-D5A4FBBC2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438" y="55305"/>
            <a:ext cx="2617666" cy="514584"/>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54526588-A834-4C91-8B2D-B4DAC131D2C9}"/>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878C3B3-608E-4B3F-80CD-168CB4FC2420}"/>
              </a:ext>
            </a:extLst>
          </p:cNvPr>
          <p:cNvSpPr/>
          <p:nvPr/>
        </p:nvSpPr>
        <p:spPr>
          <a:xfrm>
            <a:off x="2801948" y="6749143"/>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D7E39BB-BD57-4979-955B-ECB5FF6B6F97}"/>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C47DCB6-7CC8-4D17-AF21-57BA811CF50F}"/>
              </a:ext>
            </a:extLst>
          </p:cNvPr>
          <p:cNvSpPr/>
          <p:nvPr/>
        </p:nvSpPr>
        <p:spPr>
          <a:xfrm>
            <a:off x="230215" y="1610892"/>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0" name="Oval 79">
            <a:extLst>
              <a:ext uri="{FF2B5EF4-FFF2-40B4-BE49-F238E27FC236}">
                <a16:creationId xmlns:a16="http://schemas.microsoft.com/office/drawing/2014/main" id="{45CB24B9-F2B8-49A0-BB96-1FFC4384A1C3}"/>
              </a:ext>
            </a:extLst>
          </p:cNvPr>
          <p:cNvSpPr/>
          <p:nvPr/>
        </p:nvSpPr>
        <p:spPr>
          <a:xfrm>
            <a:off x="2673856" y="163800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1" name="Oval 80">
            <a:extLst>
              <a:ext uri="{FF2B5EF4-FFF2-40B4-BE49-F238E27FC236}">
                <a16:creationId xmlns:a16="http://schemas.microsoft.com/office/drawing/2014/main" id="{B7449011-D88A-4956-8A0B-7F1D4FC57CD0}"/>
              </a:ext>
            </a:extLst>
          </p:cNvPr>
          <p:cNvSpPr/>
          <p:nvPr/>
        </p:nvSpPr>
        <p:spPr>
          <a:xfrm>
            <a:off x="5099923" y="163800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2" name="Oval 81">
            <a:extLst>
              <a:ext uri="{FF2B5EF4-FFF2-40B4-BE49-F238E27FC236}">
                <a16:creationId xmlns:a16="http://schemas.microsoft.com/office/drawing/2014/main" id="{A356904C-39A4-4133-B399-F329BE740798}"/>
              </a:ext>
            </a:extLst>
          </p:cNvPr>
          <p:cNvSpPr/>
          <p:nvPr/>
        </p:nvSpPr>
        <p:spPr>
          <a:xfrm>
            <a:off x="7476089" y="1638004"/>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3" name="Oval 82">
            <a:extLst>
              <a:ext uri="{FF2B5EF4-FFF2-40B4-BE49-F238E27FC236}">
                <a16:creationId xmlns:a16="http://schemas.microsoft.com/office/drawing/2014/main" id="{953E4A28-B3BD-468F-835D-FF6ED42703DF}"/>
              </a:ext>
            </a:extLst>
          </p:cNvPr>
          <p:cNvSpPr/>
          <p:nvPr/>
        </p:nvSpPr>
        <p:spPr>
          <a:xfrm>
            <a:off x="9886097" y="1547707"/>
            <a:ext cx="1992585" cy="1993636"/>
          </a:xfrm>
          <a:prstGeom prst="ellipse">
            <a:avLst/>
          </a:prstGeom>
          <a:noFill/>
          <a:ln w="1778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5" name="TextBox 84">
            <a:extLst>
              <a:ext uri="{FF2B5EF4-FFF2-40B4-BE49-F238E27FC236}">
                <a16:creationId xmlns:a16="http://schemas.microsoft.com/office/drawing/2014/main" id="{3622391C-45F4-45FA-80C2-9F417BB5BFF2}"/>
              </a:ext>
            </a:extLst>
          </p:cNvPr>
          <p:cNvSpPr txBox="1"/>
          <p:nvPr/>
        </p:nvSpPr>
        <p:spPr>
          <a:xfrm>
            <a:off x="662510" y="3995793"/>
            <a:ext cx="1252787" cy="369332"/>
          </a:xfrm>
          <a:prstGeom prst="rect">
            <a:avLst/>
          </a:prstGeom>
          <a:noFill/>
        </p:spPr>
        <p:txBody>
          <a:bodyPr wrap="square" rtlCol="0">
            <a:spAutoFit/>
          </a:bodyPr>
          <a:lstStyle/>
          <a:p>
            <a:endParaRPr lang="en-IN" dirty="0"/>
          </a:p>
        </p:txBody>
      </p:sp>
      <p:sp>
        <p:nvSpPr>
          <p:cNvPr id="86" name="TextBox 85">
            <a:extLst>
              <a:ext uri="{FF2B5EF4-FFF2-40B4-BE49-F238E27FC236}">
                <a16:creationId xmlns:a16="http://schemas.microsoft.com/office/drawing/2014/main" id="{4ACBC2AE-442C-4DE5-8923-33AD267E4B01}"/>
              </a:ext>
            </a:extLst>
          </p:cNvPr>
          <p:cNvSpPr txBox="1"/>
          <p:nvPr/>
        </p:nvSpPr>
        <p:spPr>
          <a:xfrm>
            <a:off x="3327939" y="3998759"/>
            <a:ext cx="879799" cy="369332"/>
          </a:xfrm>
          <a:prstGeom prst="rect">
            <a:avLst/>
          </a:prstGeom>
          <a:noFill/>
        </p:spPr>
        <p:txBody>
          <a:bodyPr wrap="square" rtlCol="0">
            <a:spAutoFit/>
          </a:bodyPr>
          <a:lstStyle/>
          <a:p>
            <a:endParaRPr lang="en-IN" dirty="0"/>
          </a:p>
        </p:txBody>
      </p:sp>
      <p:sp>
        <p:nvSpPr>
          <p:cNvPr id="87" name="TextBox 86">
            <a:extLst>
              <a:ext uri="{FF2B5EF4-FFF2-40B4-BE49-F238E27FC236}">
                <a16:creationId xmlns:a16="http://schemas.microsoft.com/office/drawing/2014/main" id="{D76466B8-2667-4ABE-94B0-B3D2F22D8F8D}"/>
              </a:ext>
            </a:extLst>
          </p:cNvPr>
          <p:cNvSpPr txBox="1"/>
          <p:nvPr/>
        </p:nvSpPr>
        <p:spPr>
          <a:xfrm>
            <a:off x="5556672" y="4017147"/>
            <a:ext cx="1264065" cy="369332"/>
          </a:xfrm>
          <a:prstGeom prst="rect">
            <a:avLst/>
          </a:prstGeom>
          <a:noFill/>
        </p:spPr>
        <p:txBody>
          <a:bodyPr wrap="square" rtlCol="0">
            <a:spAutoFit/>
          </a:bodyPr>
          <a:lstStyle/>
          <a:p>
            <a:endParaRPr lang="en-IN" dirty="0"/>
          </a:p>
        </p:txBody>
      </p:sp>
      <p:sp>
        <p:nvSpPr>
          <p:cNvPr id="88" name="TextBox 87">
            <a:extLst>
              <a:ext uri="{FF2B5EF4-FFF2-40B4-BE49-F238E27FC236}">
                <a16:creationId xmlns:a16="http://schemas.microsoft.com/office/drawing/2014/main" id="{A7009703-7525-4DF3-A1FC-39E387E70228}"/>
              </a:ext>
            </a:extLst>
          </p:cNvPr>
          <p:cNvSpPr txBox="1"/>
          <p:nvPr/>
        </p:nvSpPr>
        <p:spPr>
          <a:xfrm>
            <a:off x="7624208" y="3993751"/>
            <a:ext cx="1762263" cy="369332"/>
          </a:xfrm>
          <a:prstGeom prst="rect">
            <a:avLst/>
          </a:prstGeom>
          <a:noFill/>
        </p:spPr>
        <p:txBody>
          <a:bodyPr wrap="square" rtlCol="0">
            <a:spAutoFit/>
          </a:bodyPr>
          <a:lstStyle/>
          <a:p>
            <a:endParaRPr lang="en-IN" dirty="0"/>
          </a:p>
        </p:txBody>
      </p:sp>
      <p:sp>
        <p:nvSpPr>
          <p:cNvPr id="89" name="TextBox 88">
            <a:extLst>
              <a:ext uri="{FF2B5EF4-FFF2-40B4-BE49-F238E27FC236}">
                <a16:creationId xmlns:a16="http://schemas.microsoft.com/office/drawing/2014/main" id="{1BF5BC5B-F6BD-47C6-A496-A2D4F5103421}"/>
              </a:ext>
            </a:extLst>
          </p:cNvPr>
          <p:cNvSpPr txBox="1"/>
          <p:nvPr/>
        </p:nvSpPr>
        <p:spPr>
          <a:xfrm>
            <a:off x="10262352" y="3993751"/>
            <a:ext cx="1477108" cy="369332"/>
          </a:xfrm>
          <a:prstGeom prst="rect">
            <a:avLst/>
          </a:prstGeom>
          <a:noFill/>
        </p:spPr>
        <p:txBody>
          <a:bodyPr wrap="square" rtlCol="0">
            <a:spAutoFit/>
          </a:bodyPr>
          <a:lstStyle/>
          <a:p>
            <a:endParaRPr lang="en-IN" dirty="0"/>
          </a:p>
        </p:txBody>
      </p:sp>
      <p:sp>
        <p:nvSpPr>
          <p:cNvPr id="84" name="TextBox 83">
            <a:extLst>
              <a:ext uri="{FF2B5EF4-FFF2-40B4-BE49-F238E27FC236}">
                <a16:creationId xmlns:a16="http://schemas.microsoft.com/office/drawing/2014/main" id="{7B57A486-60F7-4B45-8F5D-AC653B53A4E8}"/>
              </a:ext>
            </a:extLst>
          </p:cNvPr>
          <p:cNvSpPr txBox="1"/>
          <p:nvPr/>
        </p:nvSpPr>
        <p:spPr>
          <a:xfrm>
            <a:off x="1787028" y="299227"/>
            <a:ext cx="4922692" cy="430887"/>
          </a:xfrm>
          <a:prstGeom prst="rect">
            <a:avLst/>
          </a:prstGeom>
          <a:noFill/>
        </p:spPr>
        <p:txBody>
          <a:bodyPr wrap="square" lIns="0" tIns="0" rIns="0" bIns="0" rtlCol="0" anchor="t">
            <a:spAutoFit/>
          </a:bodyPr>
          <a:lstStyle/>
          <a:p>
            <a:r>
              <a:rPr lang="en-IN" sz="2800" b="1" dirty="0">
                <a:solidFill>
                  <a:srgbClr val="1C819E"/>
                </a:solidFill>
                <a:latin typeface="Calibri" panose="020F0502020204030204" pitchFamily="34" charset="0"/>
                <a:cs typeface="Calibri" panose="020F0502020204030204" pitchFamily="34" charset="0"/>
              </a:rPr>
              <a:t>THE </a:t>
            </a:r>
            <a:r>
              <a:rPr lang="en-IN" sz="2800" b="1" dirty="0">
                <a:solidFill>
                  <a:srgbClr val="FFC000"/>
                </a:solidFill>
                <a:latin typeface="Calibri" panose="020F0502020204030204" pitchFamily="34" charset="0"/>
                <a:cs typeface="Calibri" panose="020F0502020204030204" pitchFamily="34" charset="0"/>
              </a:rPr>
              <a:t>CREW</a:t>
            </a:r>
            <a:endPar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endParaRPr>
          </a:p>
        </p:txBody>
      </p:sp>
      <p:sp>
        <p:nvSpPr>
          <p:cNvPr id="90" name="Flowchart: Manual Input 7">
            <a:extLst>
              <a:ext uri="{FF2B5EF4-FFF2-40B4-BE49-F238E27FC236}">
                <a16:creationId xmlns:a16="http://schemas.microsoft.com/office/drawing/2014/main" id="{AC6956B1-434D-4146-8430-563882B93A04}"/>
              </a:ext>
            </a:extLst>
          </p:cNvPr>
          <p:cNvSpPr/>
          <p:nvPr/>
        </p:nvSpPr>
        <p:spPr>
          <a:xfrm rot="5400000" flipH="1" flipV="1">
            <a:off x="623116" y="-167772"/>
            <a:ext cx="619670" cy="15149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91" name="Straight Connector 90">
            <a:extLst>
              <a:ext uri="{FF2B5EF4-FFF2-40B4-BE49-F238E27FC236}">
                <a16:creationId xmlns:a16="http://schemas.microsoft.com/office/drawing/2014/main" id="{75CCC5F4-B511-4600-9FDF-C62C8C719348}"/>
              </a:ext>
            </a:extLst>
          </p:cNvPr>
          <p:cNvCxnSpPr>
            <a:cxnSpLocks/>
          </p:cNvCxnSpPr>
          <p:nvPr/>
        </p:nvCxnSpPr>
        <p:spPr>
          <a:xfrm>
            <a:off x="1349207" y="162530"/>
            <a:ext cx="450377" cy="468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152A8797-8AC8-43A7-9355-CEAB53987670}"/>
              </a:ext>
            </a:extLst>
          </p:cNvPr>
          <p:cNvSpPr/>
          <p:nvPr/>
        </p:nvSpPr>
        <p:spPr>
          <a:xfrm>
            <a:off x="3672719" y="4803498"/>
            <a:ext cx="1131227" cy="1129025"/>
          </a:xfrm>
          <a:prstGeom prst="ellipse">
            <a:avLst/>
          </a:prstGeom>
          <a:solidFill>
            <a:srgbClr val="1C819E"/>
          </a:solidFill>
          <a:ln w="1301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AutoShape 25">
            <a:extLst>
              <a:ext uri="{FF2B5EF4-FFF2-40B4-BE49-F238E27FC236}">
                <a16:creationId xmlns:a16="http://schemas.microsoft.com/office/drawing/2014/main" id="{5876A891-883D-4128-95A8-E34D8A9B6B8D}"/>
              </a:ext>
            </a:extLst>
          </p:cNvPr>
          <p:cNvSpPr>
            <a:spLocks/>
          </p:cNvSpPr>
          <p:nvPr/>
        </p:nvSpPr>
        <p:spPr bwMode="auto">
          <a:xfrm>
            <a:off x="4033198" y="5060446"/>
            <a:ext cx="578393" cy="601351"/>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chemeClr val="accent4"/>
          </a:solidFill>
          <a:ln>
            <a:noFill/>
          </a:ln>
        </p:spPr>
        <p:txBody>
          <a:bodyPr lIns="0" tIns="0" rIns="0" bIns="0"/>
          <a:lstStyle/>
          <a:p>
            <a:endParaRPr lang="pl-PL" dirty="0"/>
          </a:p>
        </p:txBody>
      </p:sp>
      <p:sp>
        <p:nvSpPr>
          <p:cNvPr id="68" name="TextBox 67">
            <a:extLst>
              <a:ext uri="{FF2B5EF4-FFF2-40B4-BE49-F238E27FC236}">
                <a16:creationId xmlns:a16="http://schemas.microsoft.com/office/drawing/2014/main" id="{4BF30BDC-1FDE-4156-BABF-0573DE359AA8}"/>
              </a:ext>
            </a:extLst>
          </p:cNvPr>
          <p:cNvSpPr txBox="1"/>
          <p:nvPr/>
        </p:nvSpPr>
        <p:spPr>
          <a:xfrm>
            <a:off x="5549387" y="5430796"/>
            <a:ext cx="964280" cy="369332"/>
          </a:xfrm>
          <a:prstGeom prst="rect">
            <a:avLst/>
          </a:prstGeom>
          <a:noFill/>
        </p:spPr>
        <p:txBody>
          <a:bodyPr wrap="square" rtlCol="0">
            <a:spAutoFit/>
          </a:bodyPr>
          <a:lstStyle/>
          <a:p>
            <a:r>
              <a:rPr lang="en-IN" dirty="0"/>
              <a:t>Mentor</a:t>
            </a:r>
          </a:p>
        </p:txBody>
      </p:sp>
      <p:sp>
        <p:nvSpPr>
          <p:cNvPr id="69" name="TextBox 68">
            <a:extLst>
              <a:ext uri="{FF2B5EF4-FFF2-40B4-BE49-F238E27FC236}">
                <a16:creationId xmlns:a16="http://schemas.microsoft.com/office/drawing/2014/main" id="{183BE083-CBE1-4047-9AAE-835E1A1E8DAF}"/>
              </a:ext>
            </a:extLst>
          </p:cNvPr>
          <p:cNvSpPr txBox="1"/>
          <p:nvPr/>
        </p:nvSpPr>
        <p:spPr>
          <a:xfrm>
            <a:off x="5164425" y="5186728"/>
            <a:ext cx="1992585" cy="246221"/>
          </a:xfrm>
          <a:prstGeom prst="rect">
            <a:avLst/>
          </a:prstGeom>
          <a:noFill/>
        </p:spPr>
        <p:txBody>
          <a:bodyPr wrap="square" lIns="0" tIns="0" rIns="0" bIns="0" rtlCol="0">
            <a:spAutoFit/>
          </a:bodyPr>
          <a:lstStyle/>
          <a:p>
            <a:r>
              <a:rPr lang="en-US" sz="1600" b="1" dirty="0">
                <a:solidFill>
                  <a:schemeClr val="tx1">
                    <a:lumMod val="65000"/>
                    <a:lumOff val="35000"/>
                  </a:schemeClr>
                </a:solidFill>
                <a:latin typeface="+mj-lt"/>
                <a:ea typeface="Segoe UI" panose="020B0502040204020203" pitchFamily="34" charset="0"/>
                <a:cs typeface="Segoe UI" panose="020B0502040204020203" pitchFamily="34" charset="0"/>
              </a:rPr>
              <a:t>ANIMESH TIWARI</a:t>
            </a:r>
          </a:p>
        </p:txBody>
      </p:sp>
      <p:sp>
        <p:nvSpPr>
          <p:cNvPr id="97" name="Freeform 144">
            <a:extLst>
              <a:ext uri="{FF2B5EF4-FFF2-40B4-BE49-F238E27FC236}">
                <a16:creationId xmlns:a16="http://schemas.microsoft.com/office/drawing/2014/main" id="{217E277C-561E-4AC8-AA34-BB48295DC5F3}"/>
              </a:ext>
            </a:extLst>
          </p:cNvPr>
          <p:cNvSpPr>
            <a:spLocks noEditPoints="1"/>
          </p:cNvSpPr>
          <p:nvPr/>
        </p:nvSpPr>
        <p:spPr bwMode="auto">
          <a:xfrm>
            <a:off x="10541207" y="2245510"/>
            <a:ext cx="720725" cy="716742"/>
          </a:xfrm>
          <a:custGeom>
            <a:avLst/>
            <a:gdLst>
              <a:gd name="T0" fmla="*/ 506 w 903"/>
              <a:gd name="T1" fmla="*/ 693 h 901"/>
              <a:gd name="T2" fmla="*/ 551 w 903"/>
              <a:gd name="T3" fmla="*/ 600 h 901"/>
              <a:gd name="T4" fmla="*/ 842 w 903"/>
              <a:gd name="T5" fmla="*/ 707 h 901"/>
              <a:gd name="T6" fmla="*/ 873 w 903"/>
              <a:gd name="T7" fmla="*/ 785 h 901"/>
              <a:gd name="T8" fmla="*/ 31 w 903"/>
              <a:gd name="T9" fmla="*/ 785 h 901"/>
              <a:gd name="T10" fmla="*/ 61 w 903"/>
              <a:gd name="T11" fmla="*/ 707 h 901"/>
              <a:gd name="T12" fmla="*/ 353 w 903"/>
              <a:gd name="T13" fmla="*/ 600 h 901"/>
              <a:gd name="T14" fmla="*/ 397 w 903"/>
              <a:gd name="T15" fmla="*/ 693 h 901"/>
              <a:gd name="T16" fmla="*/ 30 w 903"/>
              <a:gd name="T17" fmla="*/ 796 h 901"/>
              <a:gd name="T18" fmla="*/ 423 w 903"/>
              <a:gd name="T19" fmla="*/ 671 h 901"/>
              <a:gd name="T20" fmla="*/ 482 w 903"/>
              <a:gd name="T21" fmla="*/ 671 h 901"/>
              <a:gd name="T22" fmla="*/ 277 w 903"/>
              <a:gd name="T23" fmla="*/ 432 h 901"/>
              <a:gd name="T24" fmla="*/ 262 w 903"/>
              <a:gd name="T25" fmla="*/ 417 h 901"/>
              <a:gd name="T26" fmla="*/ 236 w 903"/>
              <a:gd name="T27" fmla="*/ 388 h 901"/>
              <a:gd name="T28" fmla="*/ 249 w 903"/>
              <a:gd name="T29" fmla="*/ 337 h 901"/>
              <a:gd name="T30" fmla="*/ 277 w 903"/>
              <a:gd name="T31" fmla="*/ 321 h 901"/>
              <a:gd name="T32" fmla="*/ 400 w 903"/>
              <a:gd name="T33" fmla="*/ 219 h 901"/>
              <a:gd name="T34" fmla="*/ 458 w 903"/>
              <a:gd name="T35" fmla="*/ 184 h 901"/>
              <a:gd name="T36" fmla="*/ 527 w 903"/>
              <a:gd name="T37" fmla="*/ 227 h 901"/>
              <a:gd name="T38" fmla="*/ 632 w 903"/>
              <a:gd name="T39" fmla="*/ 330 h 901"/>
              <a:gd name="T40" fmla="*/ 664 w 903"/>
              <a:gd name="T41" fmla="*/ 348 h 901"/>
              <a:gd name="T42" fmla="*/ 664 w 903"/>
              <a:gd name="T43" fmla="*/ 402 h 901"/>
              <a:gd name="T44" fmla="*/ 636 w 903"/>
              <a:gd name="T45" fmla="*/ 418 h 901"/>
              <a:gd name="T46" fmla="*/ 624 w 903"/>
              <a:gd name="T47" fmla="*/ 453 h 901"/>
              <a:gd name="T48" fmla="*/ 588 w 903"/>
              <a:gd name="T49" fmla="*/ 528 h 901"/>
              <a:gd name="T50" fmla="*/ 516 w 903"/>
              <a:gd name="T51" fmla="*/ 586 h 901"/>
              <a:gd name="T52" fmla="*/ 433 w 903"/>
              <a:gd name="T53" fmla="*/ 604 h 901"/>
              <a:gd name="T54" fmla="*/ 362 w 903"/>
              <a:gd name="T55" fmla="*/ 570 h 901"/>
              <a:gd name="T56" fmla="*/ 292 w 903"/>
              <a:gd name="T57" fmla="*/ 494 h 901"/>
              <a:gd name="T58" fmla="*/ 266 w 903"/>
              <a:gd name="T59" fmla="*/ 86 h 901"/>
              <a:gd name="T60" fmla="*/ 349 w 903"/>
              <a:gd name="T61" fmla="*/ 42 h 901"/>
              <a:gd name="T62" fmla="*/ 468 w 903"/>
              <a:gd name="T63" fmla="*/ 30 h 901"/>
              <a:gd name="T64" fmla="*/ 578 w 903"/>
              <a:gd name="T65" fmla="*/ 50 h 901"/>
              <a:gd name="T66" fmla="*/ 652 w 903"/>
              <a:gd name="T67" fmla="*/ 104 h 901"/>
              <a:gd name="T68" fmla="*/ 668 w 903"/>
              <a:gd name="T69" fmla="*/ 311 h 901"/>
              <a:gd name="T70" fmla="*/ 602 w 903"/>
              <a:gd name="T71" fmla="*/ 208 h 901"/>
              <a:gd name="T72" fmla="*/ 503 w 903"/>
              <a:gd name="T73" fmla="*/ 185 h 901"/>
              <a:gd name="T74" fmla="*/ 460 w 903"/>
              <a:gd name="T75" fmla="*/ 135 h 901"/>
              <a:gd name="T76" fmla="*/ 434 w 903"/>
              <a:gd name="T77" fmla="*/ 144 h 901"/>
              <a:gd name="T78" fmla="*/ 385 w 903"/>
              <a:gd name="T79" fmla="*/ 193 h 901"/>
              <a:gd name="T80" fmla="*/ 276 w 903"/>
              <a:gd name="T81" fmla="*/ 209 h 901"/>
              <a:gd name="T82" fmla="*/ 220 w 903"/>
              <a:gd name="T83" fmla="*/ 193 h 901"/>
              <a:gd name="T84" fmla="*/ 794 w 903"/>
              <a:gd name="T85" fmla="*/ 635 h 901"/>
              <a:gd name="T86" fmla="*/ 651 w 903"/>
              <a:gd name="T87" fmla="*/ 475 h 901"/>
              <a:gd name="T88" fmla="*/ 682 w 903"/>
              <a:gd name="T89" fmla="*/ 427 h 901"/>
              <a:gd name="T90" fmla="*/ 696 w 903"/>
              <a:gd name="T91" fmla="*/ 352 h 901"/>
              <a:gd name="T92" fmla="*/ 705 w 903"/>
              <a:gd name="T93" fmla="*/ 140 h 901"/>
              <a:gd name="T94" fmla="*/ 649 w 903"/>
              <a:gd name="T95" fmla="*/ 56 h 901"/>
              <a:gd name="T96" fmla="*/ 551 w 903"/>
              <a:gd name="T97" fmla="*/ 10 h 901"/>
              <a:gd name="T98" fmla="*/ 416 w 903"/>
              <a:gd name="T99" fmla="*/ 1 h 901"/>
              <a:gd name="T100" fmla="*/ 298 w 903"/>
              <a:gd name="T101" fmla="*/ 29 h 901"/>
              <a:gd name="T102" fmla="*/ 219 w 903"/>
              <a:gd name="T103" fmla="*/ 96 h 901"/>
              <a:gd name="T104" fmla="*/ 190 w 903"/>
              <a:gd name="T105" fmla="*/ 193 h 901"/>
              <a:gd name="T106" fmla="*/ 205 w 903"/>
              <a:gd name="T107" fmla="*/ 387 h 901"/>
              <a:gd name="T108" fmla="*/ 243 w 903"/>
              <a:gd name="T109" fmla="*/ 443 h 901"/>
              <a:gd name="T110" fmla="*/ 283 w 903"/>
              <a:gd name="T111" fmla="*/ 536 h 901"/>
              <a:gd name="T112" fmla="*/ 65 w 903"/>
              <a:gd name="T113" fmla="*/ 661 h 901"/>
              <a:gd name="T114" fmla="*/ 9 w 903"/>
              <a:gd name="T115" fmla="*/ 745 h 901"/>
              <a:gd name="T116" fmla="*/ 903 w 903"/>
              <a:gd name="T117" fmla="*/ 901 h 901"/>
              <a:gd name="T118" fmla="*/ 879 w 903"/>
              <a:gd name="T119" fmla="*/ 709 h 901"/>
              <a:gd name="T120" fmla="*/ 805 w 903"/>
              <a:gd name="T121" fmla="*/ 64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3" h="901">
                <a:moveTo>
                  <a:pt x="873" y="871"/>
                </a:moveTo>
                <a:lnTo>
                  <a:pt x="574" y="871"/>
                </a:lnTo>
                <a:lnTo>
                  <a:pt x="476" y="726"/>
                </a:lnTo>
                <a:lnTo>
                  <a:pt x="485" y="722"/>
                </a:lnTo>
                <a:lnTo>
                  <a:pt x="491" y="717"/>
                </a:lnTo>
                <a:lnTo>
                  <a:pt x="498" y="710"/>
                </a:lnTo>
                <a:lnTo>
                  <a:pt x="503" y="702"/>
                </a:lnTo>
                <a:lnTo>
                  <a:pt x="506" y="693"/>
                </a:lnTo>
                <a:lnTo>
                  <a:pt x="510" y="684"/>
                </a:lnTo>
                <a:lnTo>
                  <a:pt x="512" y="673"/>
                </a:lnTo>
                <a:lnTo>
                  <a:pt x="512" y="661"/>
                </a:lnTo>
                <a:lnTo>
                  <a:pt x="512" y="620"/>
                </a:lnTo>
                <a:lnTo>
                  <a:pt x="521" y="616"/>
                </a:lnTo>
                <a:lnTo>
                  <a:pt x="531" y="611"/>
                </a:lnTo>
                <a:lnTo>
                  <a:pt x="542" y="605"/>
                </a:lnTo>
                <a:lnTo>
                  <a:pt x="551" y="600"/>
                </a:lnTo>
                <a:lnTo>
                  <a:pt x="784" y="664"/>
                </a:lnTo>
                <a:lnTo>
                  <a:pt x="794" y="669"/>
                </a:lnTo>
                <a:lnTo>
                  <a:pt x="803" y="673"/>
                </a:lnTo>
                <a:lnTo>
                  <a:pt x="812" y="678"/>
                </a:lnTo>
                <a:lnTo>
                  <a:pt x="820" y="685"/>
                </a:lnTo>
                <a:lnTo>
                  <a:pt x="828" y="691"/>
                </a:lnTo>
                <a:lnTo>
                  <a:pt x="835" y="699"/>
                </a:lnTo>
                <a:lnTo>
                  <a:pt x="842" y="707"/>
                </a:lnTo>
                <a:lnTo>
                  <a:pt x="848" y="716"/>
                </a:lnTo>
                <a:lnTo>
                  <a:pt x="854" y="724"/>
                </a:lnTo>
                <a:lnTo>
                  <a:pt x="859" y="734"/>
                </a:lnTo>
                <a:lnTo>
                  <a:pt x="863" y="744"/>
                </a:lnTo>
                <a:lnTo>
                  <a:pt x="867" y="754"/>
                </a:lnTo>
                <a:lnTo>
                  <a:pt x="869" y="764"/>
                </a:lnTo>
                <a:lnTo>
                  <a:pt x="871" y="775"/>
                </a:lnTo>
                <a:lnTo>
                  <a:pt x="873" y="785"/>
                </a:lnTo>
                <a:lnTo>
                  <a:pt x="873" y="796"/>
                </a:lnTo>
                <a:lnTo>
                  <a:pt x="873" y="871"/>
                </a:lnTo>
                <a:close/>
                <a:moveTo>
                  <a:pt x="366" y="871"/>
                </a:moveTo>
                <a:lnTo>
                  <a:pt x="452" y="744"/>
                </a:lnTo>
                <a:lnTo>
                  <a:pt x="537" y="871"/>
                </a:lnTo>
                <a:lnTo>
                  <a:pt x="366" y="871"/>
                </a:lnTo>
                <a:close/>
                <a:moveTo>
                  <a:pt x="30" y="796"/>
                </a:moveTo>
                <a:lnTo>
                  <a:pt x="31" y="785"/>
                </a:lnTo>
                <a:lnTo>
                  <a:pt x="32" y="775"/>
                </a:lnTo>
                <a:lnTo>
                  <a:pt x="35" y="764"/>
                </a:lnTo>
                <a:lnTo>
                  <a:pt x="37" y="754"/>
                </a:lnTo>
                <a:lnTo>
                  <a:pt x="41" y="744"/>
                </a:lnTo>
                <a:lnTo>
                  <a:pt x="45" y="734"/>
                </a:lnTo>
                <a:lnTo>
                  <a:pt x="50" y="724"/>
                </a:lnTo>
                <a:lnTo>
                  <a:pt x="55" y="716"/>
                </a:lnTo>
                <a:lnTo>
                  <a:pt x="61" y="707"/>
                </a:lnTo>
                <a:lnTo>
                  <a:pt x="68" y="700"/>
                </a:lnTo>
                <a:lnTo>
                  <a:pt x="75" y="692"/>
                </a:lnTo>
                <a:lnTo>
                  <a:pt x="83" y="685"/>
                </a:lnTo>
                <a:lnTo>
                  <a:pt x="91" y="678"/>
                </a:lnTo>
                <a:lnTo>
                  <a:pt x="100" y="673"/>
                </a:lnTo>
                <a:lnTo>
                  <a:pt x="109" y="669"/>
                </a:lnTo>
                <a:lnTo>
                  <a:pt x="118" y="664"/>
                </a:lnTo>
                <a:lnTo>
                  <a:pt x="353" y="600"/>
                </a:lnTo>
                <a:lnTo>
                  <a:pt x="363" y="606"/>
                </a:lnTo>
                <a:lnTo>
                  <a:pt x="372" y="612"/>
                </a:lnTo>
                <a:lnTo>
                  <a:pt x="382" y="616"/>
                </a:lnTo>
                <a:lnTo>
                  <a:pt x="392" y="620"/>
                </a:lnTo>
                <a:lnTo>
                  <a:pt x="392" y="661"/>
                </a:lnTo>
                <a:lnTo>
                  <a:pt x="393" y="673"/>
                </a:lnTo>
                <a:lnTo>
                  <a:pt x="394" y="684"/>
                </a:lnTo>
                <a:lnTo>
                  <a:pt x="397" y="693"/>
                </a:lnTo>
                <a:lnTo>
                  <a:pt x="401" y="702"/>
                </a:lnTo>
                <a:lnTo>
                  <a:pt x="406" y="710"/>
                </a:lnTo>
                <a:lnTo>
                  <a:pt x="412" y="717"/>
                </a:lnTo>
                <a:lnTo>
                  <a:pt x="419" y="722"/>
                </a:lnTo>
                <a:lnTo>
                  <a:pt x="427" y="726"/>
                </a:lnTo>
                <a:lnTo>
                  <a:pt x="330" y="871"/>
                </a:lnTo>
                <a:lnTo>
                  <a:pt x="30" y="871"/>
                </a:lnTo>
                <a:lnTo>
                  <a:pt x="30" y="796"/>
                </a:lnTo>
                <a:close/>
                <a:moveTo>
                  <a:pt x="452" y="701"/>
                </a:moveTo>
                <a:lnTo>
                  <a:pt x="445" y="701"/>
                </a:lnTo>
                <a:lnTo>
                  <a:pt x="439" y="699"/>
                </a:lnTo>
                <a:lnTo>
                  <a:pt x="433" y="695"/>
                </a:lnTo>
                <a:lnTo>
                  <a:pt x="429" y="691"/>
                </a:lnTo>
                <a:lnTo>
                  <a:pt x="426" y="686"/>
                </a:lnTo>
                <a:lnTo>
                  <a:pt x="424" y="678"/>
                </a:lnTo>
                <a:lnTo>
                  <a:pt x="423" y="671"/>
                </a:lnTo>
                <a:lnTo>
                  <a:pt x="422" y="661"/>
                </a:lnTo>
                <a:lnTo>
                  <a:pt x="422" y="631"/>
                </a:lnTo>
                <a:lnTo>
                  <a:pt x="438" y="635"/>
                </a:lnTo>
                <a:lnTo>
                  <a:pt x="452" y="636"/>
                </a:lnTo>
                <a:lnTo>
                  <a:pt x="466" y="635"/>
                </a:lnTo>
                <a:lnTo>
                  <a:pt x="482" y="631"/>
                </a:lnTo>
                <a:lnTo>
                  <a:pt x="482" y="661"/>
                </a:lnTo>
                <a:lnTo>
                  <a:pt x="482" y="671"/>
                </a:lnTo>
                <a:lnTo>
                  <a:pt x="479" y="678"/>
                </a:lnTo>
                <a:lnTo>
                  <a:pt x="477" y="686"/>
                </a:lnTo>
                <a:lnTo>
                  <a:pt x="474" y="691"/>
                </a:lnTo>
                <a:lnTo>
                  <a:pt x="470" y="695"/>
                </a:lnTo>
                <a:lnTo>
                  <a:pt x="464" y="699"/>
                </a:lnTo>
                <a:lnTo>
                  <a:pt x="459" y="701"/>
                </a:lnTo>
                <a:lnTo>
                  <a:pt x="452" y="701"/>
                </a:lnTo>
                <a:close/>
                <a:moveTo>
                  <a:pt x="277" y="432"/>
                </a:moveTo>
                <a:lnTo>
                  <a:pt x="277" y="428"/>
                </a:lnTo>
                <a:lnTo>
                  <a:pt x="276" y="426"/>
                </a:lnTo>
                <a:lnTo>
                  <a:pt x="275" y="423"/>
                </a:lnTo>
                <a:lnTo>
                  <a:pt x="273" y="421"/>
                </a:lnTo>
                <a:lnTo>
                  <a:pt x="270" y="419"/>
                </a:lnTo>
                <a:lnTo>
                  <a:pt x="268" y="418"/>
                </a:lnTo>
                <a:lnTo>
                  <a:pt x="265" y="417"/>
                </a:lnTo>
                <a:lnTo>
                  <a:pt x="262" y="417"/>
                </a:lnTo>
                <a:lnTo>
                  <a:pt x="259" y="417"/>
                </a:lnTo>
                <a:lnTo>
                  <a:pt x="254" y="416"/>
                </a:lnTo>
                <a:lnTo>
                  <a:pt x="251" y="415"/>
                </a:lnTo>
                <a:lnTo>
                  <a:pt x="249" y="412"/>
                </a:lnTo>
                <a:lnTo>
                  <a:pt x="244" y="407"/>
                </a:lnTo>
                <a:lnTo>
                  <a:pt x="240" y="402"/>
                </a:lnTo>
                <a:lnTo>
                  <a:pt x="237" y="394"/>
                </a:lnTo>
                <a:lnTo>
                  <a:pt x="236" y="388"/>
                </a:lnTo>
                <a:lnTo>
                  <a:pt x="235" y="380"/>
                </a:lnTo>
                <a:lnTo>
                  <a:pt x="234" y="375"/>
                </a:lnTo>
                <a:lnTo>
                  <a:pt x="235" y="368"/>
                </a:lnTo>
                <a:lnTo>
                  <a:pt x="236" y="362"/>
                </a:lnTo>
                <a:lnTo>
                  <a:pt x="237" y="356"/>
                </a:lnTo>
                <a:lnTo>
                  <a:pt x="240" y="348"/>
                </a:lnTo>
                <a:lnTo>
                  <a:pt x="244" y="343"/>
                </a:lnTo>
                <a:lnTo>
                  <a:pt x="249" y="337"/>
                </a:lnTo>
                <a:lnTo>
                  <a:pt x="251" y="335"/>
                </a:lnTo>
                <a:lnTo>
                  <a:pt x="254" y="334"/>
                </a:lnTo>
                <a:lnTo>
                  <a:pt x="259" y="333"/>
                </a:lnTo>
                <a:lnTo>
                  <a:pt x="262" y="333"/>
                </a:lnTo>
                <a:lnTo>
                  <a:pt x="267" y="332"/>
                </a:lnTo>
                <a:lnTo>
                  <a:pt x="271" y="330"/>
                </a:lnTo>
                <a:lnTo>
                  <a:pt x="275" y="326"/>
                </a:lnTo>
                <a:lnTo>
                  <a:pt x="277" y="321"/>
                </a:lnTo>
                <a:lnTo>
                  <a:pt x="293" y="238"/>
                </a:lnTo>
                <a:lnTo>
                  <a:pt x="313" y="238"/>
                </a:lnTo>
                <a:lnTo>
                  <a:pt x="333" y="235"/>
                </a:lnTo>
                <a:lnTo>
                  <a:pt x="349" y="233"/>
                </a:lnTo>
                <a:lnTo>
                  <a:pt x="364" y="230"/>
                </a:lnTo>
                <a:lnTo>
                  <a:pt x="378" y="227"/>
                </a:lnTo>
                <a:lnTo>
                  <a:pt x="389" y="224"/>
                </a:lnTo>
                <a:lnTo>
                  <a:pt x="400" y="219"/>
                </a:lnTo>
                <a:lnTo>
                  <a:pt x="409" y="215"/>
                </a:lnTo>
                <a:lnTo>
                  <a:pt x="417" y="210"/>
                </a:lnTo>
                <a:lnTo>
                  <a:pt x="425" y="204"/>
                </a:lnTo>
                <a:lnTo>
                  <a:pt x="431" y="200"/>
                </a:lnTo>
                <a:lnTo>
                  <a:pt x="437" y="195"/>
                </a:lnTo>
                <a:lnTo>
                  <a:pt x="445" y="184"/>
                </a:lnTo>
                <a:lnTo>
                  <a:pt x="452" y="174"/>
                </a:lnTo>
                <a:lnTo>
                  <a:pt x="458" y="184"/>
                </a:lnTo>
                <a:lnTo>
                  <a:pt x="468" y="195"/>
                </a:lnTo>
                <a:lnTo>
                  <a:pt x="473" y="200"/>
                </a:lnTo>
                <a:lnTo>
                  <a:pt x="478" y="204"/>
                </a:lnTo>
                <a:lnTo>
                  <a:pt x="486" y="210"/>
                </a:lnTo>
                <a:lnTo>
                  <a:pt x="494" y="215"/>
                </a:lnTo>
                <a:lnTo>
                  <a:pt x="504" y="219"/>
                </a:lnTo>
                <a:lnTo>
                  <a:pt x="515" y="224"/>
                </a:lnTo>
                <a:lnTo>
                  <a:pt x="527" y="227"/>
                </a:lnTo>
                <a:lnTo>
                  <a:pt x="540" y="230"/>
                </a:lnTo>
                <a:lnTo>
                  <a:pt x="555" y="233"/>
                </a:lnTo>
                <a:lnTo>
                  <a:pt x="572" y="235"/>
                </a:lnTo>
                <a:lnTo>
                  <a:pt x="590" y="238"/>
                </a:lnTo>
                <a:lnTo>
                  <a:pt x="610" y="238"/>
                </a:lnTo>
                <a:lnTo>
                  <a:pt x="626" y="321"/>
                </a:lnTo>
                <a:lnTo>
                  <a:pt x="629" y="326"/>
                </a:lnTo>
                <a:lnTo>
                  <a:pt x="632" y="330"/>
                </a:lnTo>
                <a:lnTo>
                  <a:pt x="636" y="332"/>
                </a:lnTo>
                <a:lnTo>
                  <a:pt x="641" y="333"/>
                </a:lnTo>
                <a:lnTo>
                  <a:pt x="646" y="333"/>
                </a:lnTo>
                <a:lnTo>
                  <a:pt x="649" y="334"/>
                </a:lnTo>
                <a:lnTo>
                  <a:pt x="652" y="335"/>
                </a:lnTo>
                <a:lnTo>
                  <a:pt x="655" y="337"/>
                </a:lnTo>
                <a:lnTo>
                  <a:pt x="660" y="343"/>
                </a:lnTo>
                <a:lnTo>
                  <a:pt x="664" y="348"/>
                </a:lnTo>
                <a:lnTo>
                  <a:pt x="666" y="356"/>
                </a:lnTo>
                <a:lnTo>
                  <a:pt x="668" y="362"/>
                </a:lnTo>
                <a:lnTo>
                  <a:pt x="668" y="368"/>
                </a:lnTo>
                <a:lnTo>
                  <a:pt x="669" y="375"/>
                </a:lnTo>
                <a:lnTo>
                  <a:pt x="668" y="380"/>
                </a:lnTo>
                <a:lnTo>
                  <a:pt x="668" y="388"/>
                </a:lnTo>
                <a:lnTo>
                  <a:pt x="666" y="394"/>
                </a:lnTo>
                <a:lnTo>
                  <a:pt x="664" y="402"/>
                </a:lnTo>
                <a:lnTo>
                  <a:pt x="660" y="407"/>
                </a:lnTo>
                <a:lnTo>
                  <a:pt x="655" y="412"/>
                </a:lnTo>
                <a:lnTo>
                  <a:pt x="652" y="415"/>
                </a:lnTo>
                <a:lnTo>
                  <a:pt x="649" y="416"/>
                </a:lnTo>
                <a:lnTo>
                  <a:pt x="646" y="417"/>
                </a:lnTo>
                <a:lnTo>
                  <a:pt x="641" y="417"/>
                </a:lnTo>
                <a:lnTo>
                  <a:pt x="638" y="417"/>
                </a:lnTo>
                <a:lnTo>
                  <a:pt x="636" y="418"/>
                </a:lnTo>
                <a:lnTo>
                  <a:pt x="633" y="419"/>
                </a:lnTo>
                <a:lnTo>
                  <a:pt x="631" y="421"/>
                </a:lnTo>
                <a:lnTo>
                  <a:pt x="629" y="423"/>
                </a:lnTo>
                <a:lnTo>
                  <a:pt x="627" y="426"/>
                </a:lnTo>
                <a:lnTo>
                  <a:pt x="626" y="428"/>
                </a:lnTo>
                <a:lnTo>
                  <a:pt x="626" y="432"/>
                </a:lnTo>
                <a:lnTo>
                  <a:pt x="626" y="442"/>
                </a:lnTo>
                <a:lnTo>
                  <a:pt x="624" y="453"/>
                </a:lnTo>
                <a:lnTo>
                  <a:pt x="622" y="464"/>
                </a:lnTo>
                <a:lnTo>
                  <a:pt x="620" y="475"/>
                </a:lnTo>
                <a:lnTo>
                  <a:pt x="616" y="484"/>
                </a:lnTo>
                <a:lnTo>
                  <a:pt x="611" y="494"/>
                </a:lnTo>
                <a:lnTo>
                  <a:pt x="606" y="502"/>
                </a:lnTo>
                <a:lnTo>
                  <a:pt x="601" y="512"/>
                </a:lnTo>
                <a:lnTo>
                  <a:pt x="595" y="521"/>
                </a:lnTo>
                <a:lnTo>
                  <a:pt x="588" y="528"/>
                </a:lnTo>
                <a:lnTo>
                  <a:pt x="581" y="537"/>
                </a:lnTo>
                <a:lnTo>
                  <a:pt x="574" y="544"/>
                </a:lnTo>
                <a:lnTo>
                  <a:pt x="559" y="558"/>
                </a:lnTo>
                <a:lnTo>
                  <a:pt x="543" y="570"/>
                </a:lnTo>
                <a:lnTo>
                  <a:pt x="542" y="571"/>
                </a:lnTo>
                <a:lnTo>
                  <a:pt x="541" y="571"/>
                </a:lnTo>
                <a:lnTo>
                  <a:pt x="528" y="580"/>
                </a:lnTo>
                <a:lnTo>
                  <a:pt x="516" y="586"/>
                </a:lnTo>
                <a:lnTo>
                  <a:pt x="503" y="592"/>
                </a:lnTo>
                <a:lnTo>
                  <a:pt x="491" y="597"/>
                </a:lnTo>
                <a:lnTo>
                  <a:pt x="481" y="601"/>
                </a:lnTo>
                <a:lnTo>
                  <a:pt x="470" y="604"/>
                </a:lnTo>
                <a:lnTo>
                  <a:pt x="460" y="605"/>
                </a:lnTo>
                <a:lnTo>
                  <a:pt x="452" y="606"/>
                </a:lnTo>
                <a:lnTo>
                  <a:pt x="443" y="605"/>
                </a:lnTo>
                <a:lnTo>
                  <a:pt x="433" y="604"/>
                </a:lnTo>
                <a:lnTo>
                  <a:pt x="424" y="601"/>
                </a:lnTo>
                <a:lnTo>
                  <a:pt x="412" y="597"/>
                </a:lnTo>
                <a:lnTo>
                  <a:pt x="400" y="592"/>
                </a:lnTo>
                <a:lnTo>
                  <a:pt x="388" y="586"/>
                </a:lnTo>
                <a:lnTo>
                  <a:pt x="377" y="580"/>
                </a:lnTo>
                <a:lnTo>
                  <a:pt x="364" y="572"/>
                </a:lnTo>
                <a:lnTo>
                  <a:pt x="363" y="571"/>
                </a:lnTo>
                <a:lnTo>
                  <a:pt x="362" y="570"/>
                </a:lnTo>
                <a:lnTo>
                  <a:pt x="345" y="558"/>
                </a:lnTo>
                <a:lnTo>
                  <a:pt x="330" y="544"/>
                </a:lnTo>
                <a:lnTo>
                  <a:pt x="323" y="537"/>
                </a:lnTo>
                <a:lnTo>
                  <a:pt x="315" y="529"/>
                </a:lnTo>
                <a:lnTo>
                  <a:pt x="309" y="521"/>
                </a:lnTo>
                <a:lnTo>
                  <a:pt x="303" y="512"/>
                </a:lnTo>
                <a:lnTo>
                  <a:pt x="297" y="503"/>
                </a:lnTo>
                <a:lnTo>
                  <a:pt x="292" y="494"/>
                </a:lnTo>
                <a:lnTo>
                  <a:pt x="288" y="484"/>
                </a:lnTo>
                <a:lnTo>
                  <a:pt x="284" y="475"/>
                </a:lnTo>
                <a:lnTo>
                  <a:pt x="281" y="464"/>
                </a:lnTo>
                <a:lnTo>
                  <a:pt x="279" y="453"/>
                </a:lnTo>
                <a:lnTo>
                  <a:pt x="278" y="442"/>
                </a:lnTo>
                <a:lnTo>
                  <a:pt x="277" y="432"/>
                </a:lnTo>
                <a:close/>
                <a:moveTo>
                  <a:pt x="259" y="94"/>
                </a:moveTo>
                <a:lnTo>
                  <a:pt x="266" y="86"/>
                </a:lnTo>
                <a:lnTo>
                  <a:pt x="275" y="79"/>
                </a:lnTo>
                <a:lnTo>
                  <a:pt x="283" y="73"/>
                </a:lnTo>
                <a:lnTo>
                  <a:pt x="293" y="66"/>
                </a:lnTo>
                <a:lnTo>
                  <a:pt x="303" y="61"/>
                </a:lnTo>
                <a:lnTo>
                  <a:pt x="313" y="55"/>
                </a:lnTo>
                <a:lnTo>
                  <a:pt x="325" y="50"/>
                </a:lnTo>
                <a:lnTo>
                  <a:pt x="337" y="46"/>
                </a:lnTo>
                <a:lnTo>
                  <a:pt x="349" y="42"/>
                </a:lnTo>
                <a:lnTo>
                  <a:pt x="362" y="38"/>
                </a:lnTo>
                <a:lnTo>
                  <a:pt x="375" y="36"/>
                </a:lnTo>
                <a:lnTo>
                  <a:pt x="389" y="34"/>
                </a:lnTo>
                <a:lnTo>
                  <a:pt x="404" y="32"/>
                </a:lnTo>
                <a:lnTo>
                  <a:pt x="419" y="31"/>
                </a:lnTo>
                <a:lnTo>
                  <a:pt x="436" y="30"/>
                </a:lnTo>
                <a:lnTo>
                  <a:pt x="452" y="30"/>
                </a:lnTo>
                <a:lnTo>
                  <a:pt x="468" y="30"/>
                </a:lnTo>
                <a:lnTo>
                  <a:pt x="484" y="31"/>
                </a:lnTo>
                <a:lnTo>
                  <a:pt x="499" y="32"/>
                </a:lnTo>
                <a:lnTo>
                  <a:pt x="514" y="34"/>
                </a:lnTo>
                <a:lnTo>
                  <a:pt x="528" y="36"/>
                </a:lnTo>
                <a:lnTo>
                  <a:pt x="542" y="38"/>
                </a:lnTo>
                <a:lnTo>
                  <a:pt x="555" y="41"/>
                </a:lnTo>
                <a:lnTo>
                  <a:pt x="566" y="46"/>
                </a:lnTo>
                <a:lnTo>
                  <a:pt x="578" y="50"/>
                </a:lnTo>
                <a:lnTo>
                  <a:pt x="590" y="54"/>
                </a:lnTo>
                <a:lnTo>
                  <a:pt x="601" y="60"/>
                </a:lnTo>
                <a:lnTo>
                  <a:pt x="610" y="66"/>
                </a:lnTo>
                <a:lnTo>
                  <a:pt x="620" y="73"/>
                </a:lnTo>
                <a:lnTo>
                  <a:pt x="629" y="79"/>
                </a:lnTo>
                <a:lnTo>
                  <a:pt x="637" y="86"/>
                </a:lnTo>
                <a:lnTo>
                  <a:pt x="645" y="94"/>
                </a:lnTo>
                <a:lnTo>
                  <a:pt x="652" y="104"/>
                </a:lnTo>
                <a:lnTo>
                  <a:pt x="659" y="112"/>
                </a:lnTo>
                <a:lnTo>
                  <a:pt x="664" y="122"/>
                </a:lnTo>
                <a:lnTo>
                  <a:pt x="669" y="131"/>
                </a:lnTo>
                <a:lnTo>
                  <a:pt x="676" y="150"/>
                </a:lnTo>
                <a:lnTo>
                  <a:pt x="680" y="166"/>
                </a:lnTo>
                <a:lnTo>
                  <a:pt x="683" y="192"/>
                </a:lnTo>
                <a:lnTo>
                  <a:pt x="683" y="202"/>
                </a:lnTo>
                <a:lnTo>
                  <a:pt x="668" y="311"/>
                </a:lnTo>
                <a:lnTo>
                  <a:pt x="662" y="307"/>
                </a:lnTo>
                <a:lnTo>
                  <a:pt x="654" y="304"/>
                </a:lnTo>
                <a:lnTo>
                  <a:pt x="637" y="220"/>
                </a:lnTo>
                <a:lnTo>
                  <a:pt x="635" y="215"/>
                </a:lnTo>
                <a:lnTo>
                  <a:pt x="632" y="212"/>
                </a:lnTo>
                <a:lnTo>
                  <a:pt x="627" y="209"/>
                </a:lnTo>
                <a:lnTo>
                  <a:pt x="622" y="208"/>
                </a:lnTo>
                <a:lnTo>
                  <a:pt x="602" y="208"/>
                </a:lnTo>
                <a:lnTo>
                  <a:pt x="583" y="207"/>
                </a:lnTo>
                <a:lnTo>
                  <a:pt x="567" y="204"/>
                </a:lnTo>
                <a:lnTo>
                  <a:pt x="552" y="202"/>
                </a:lnTo>
                <a:lnTo>
                  <a:pt x="540" y="200"/>
                </a:lnTo>
                <a:lnTo>
                  <a:pt x="529" y="197"/>
                </a:lnTo>
                <a:lnTo>
                  <a:pt x="518" y="193"/>
                </a:lnTo>
                <a:lnTo>
                  <a:pt x="510" y="188"/>
                </a:lnTo>
                <a:lnTo>
                  <a:pt x="503" y="185"/>
                </a:lnTo>
                <a:lnTo>
                  <a:pt x="497" y="180"/>
                </a:lnTo>
                <a:lnTo>
                  <a:pt x="491" y="175"/>
                </a:lnTo>
                <a:lnTo>
                  <a:pt x="487" y="171"/>
                </a:lnTo>
                <a:lnTo>
                  <a:pt x="479" y="161"/>
                </a:lnTo>
                <a:lnTo>
                  <a:pt x="474" y="153"/>
                </a:lnTo>
                <a:lnTo>
                  <a:pt x="469" y="144"/>
                </a:lnTo>
                <a:lnTo>
                  <a:pt x="462" y="137"/>
                </a:lnTo>
                <a:lnTo>
                  <a:pt x="460" y="135"/>
                </a:lnTo>
                <a:lnTo>
                  <a:pt x="458" y="134"/>
                </a:lnTo>
                <a:lnTo>
                  <a:pt x="455" y="133"/>
                </a:lnTo>
                <a:lnTo>
                  <a:pt x="452" y="133"/>
                </a:lnTo>
                <a:lnTo>
                  <a:pt x="448" y="133"/>
                </a:lnTo>
                <a:lnTo>
                  <a:pt x="446" y="134"/>
                </a:lnTo>
                <a:lnTo>
                  <a:pt x="443" y="135"/>
                </a:lnTo>
                <a:lnTo>
                  <a:pt x="441" y="137"/>
                </a:lnTo>
                <a:lnTo>
                  <a:pt x="434" y="144"/>
                </a:lnTo>
                <a:lnTo>
                  <a:pt x="429" y="153"/>
                </a:lnTo>
                <a:lnTo>
                  <a:pt x="424" y="161"/>
                </a:lnTo>
                <a:lnTo>
                  <a:pt x="417" y="171"/>
                </a:lnTo>
                <a:lnTo>
                  <a:pt x="412" y="175"/>
                </a:lnTo>
                <a:lnTo>
                  <a:pt x="408" y="180"/>
                </a:lnTo>
                <a:lnTo>
                  <a:pt x="401" y="184"/>
                </a:lnTo>
                <a:lnTo>
                  <a:pt x="394" y="188"/>
                </a:lnTo>
                <a:lnTo>
                  <a:pt x="385" y="193"/>
                </a:lnTo>
                <a:lnTo>
                  <a:pt x="375" y="197"/>
                </a:lnTo>
                <a:lnTo>
                  <a:pt x="364" y="200"/>
                </a:lnTo>
                <a:lnTo>
                  <a:pt x="351" y="202"/>
                </a:lnTo>
                <a:lnTo>
                  <a:pt x="337" y="204"/>
                </a:lnTo>
                <a:lnTo>
                  <a:pt x="320" y="207"/>
                </a:lnTo>
                <a:lnTo>
                  <a:pt x="302" y="208"/>
                </a:lnTo>
                <a:lnTo>
                  <a:pt x="281" y="208"/>
                </a:lnTo>
                <a:lnTo>
                  <a:pt x="276" y="209"/>
                </a:lnTo>
                <a:lnTo>
                  <a:pt x="271" y="212"/>
                </a:lnTo>
                <a:lnTo>
                  <a:pt x="268" y="215"/>
                </a:lnTo>
                <a:lnTo>
                  <a:pt x="266" y="220"/>
                </a:lnTo>
                <a:lnTo>
                  <a:pt x="250" y="304"/>
                </a:lnTo>
                <a:lnTo>
                  <a:pt x="241" y="307"/>
                </a:lnTo>
                <a:lnTo>
                  <a:pt x="235" y="311"/>
                </a:lnTo>
                <a:lnTo>
                  <a:pt x="220" y="202"/>
                </a:lnTo>
                <a:lnTo>
                  <a:pt x="220" y="193"/>
                </a:lnTo>
                <a:lnTo>
                  <a:pt x="223" y="167"/>
                </a:lnTo>
                <a:lnTo>
                  <a:pt x="228" y="150"/>
                </a:lnTo>
                <a:lnTo>
                  <a:pt x="234" y="131"/>
                </a:lnTo>
                <a:lnTo>
                  <a:pt x="239" y="122"/>
                </a:lnTo>
                <a:lnTo>
                  <a:pt x="245" y="113"/>
                </a:lnTo>
                <a:lnTo>
                  <a:pt x="251" y="104"/>
                </a:lnTo>
                <a:lnTo>
                  <a:pt x="259" y="94"/>
                </a:lnTo>
                <a:close/>
                <a:moveTo>
                  <a:pt x="794" y="635"/>
                </a:moveTo>
                <a:lnTo>
                  <a:pt x="581" y="576"/>
                </a:lnTo>
                <a:lnTo>
                  <a:pt x="595" y="564"/>
                </a:lnTo>
                <a:lnTo>
                  <a:pt x="609" y="550"/>
                </a:lnTo>
                <a:lnTo>
                  <a:pt x="621" y="535"/>
                </a:lnTo>
                <a:lnTo>
                  <a:pt x="632" y="519"/>
                </a:lnTo>
                <a:lnTo>
                  <a:pt x="640" y="501"/>
                </a:lnTo>
                <a:lnTo>
                  <a:pt x="648" y="484"/>
                </a:lnTo>
                <a:lnTo>
                  <a:pt x="651" y="475"/>
                </a:lnTo>
                <a:lnTo>
                  <a:pt x="653" y="465"/>
                </a:lnTo>
                <a:lnTo>
                  <a:pt x="654" y="455"/>
                </a:lnTo>
                <a:lnTo>
                  <a:pt x="656" y="445"/>
                </a:lnTo>
                <a:lnTo>
                  <a:pt x="661" y="443"/>
                </a:lnTo>
                <a:lnTo>
                  <a:pt x="666" y="440"/>
                </a:lnTo>
                <a:lnTo>
                  <a:pt x="670" y="438"/>
                </a:lnTo>
                <a:lnTo>
                  <a:pt x="675" y="435"/>
                </a:lnTo>
                <a:lnTo>
                  <a:pt x="682" y="427"/>
                </a:lnTo>
                <a:lnTo>
                  <a:pt x="689" y="419"/>
                </a:lnTo>
                <a:lnTo>
                  <a:pt x="693" y="408"/>
                </a:lnTo>
                <a:lnTo>
                  <a:pt x="696" y="397"/>
                </a:lnTo>
                <a:lnTo>
                  <a:pt x="698" y="387"/>
                </a:lnTo>
                <a:lnTo>
                  <a:pt x="699" y="375"/>
                </a:lnTo>
                <a:lnTo>
                  <a:pt x="699" y="367"/>
                </a:lnTo>
                <a:lnTo>
                  <a:pt x="698" y="360"/>
                </a:lnTo>
                <a:lnTo>
                  <a:pt x="696" y="352"/>
                </a:lnTo>
                <a:lnTo>
                  <a:pt x="694" y="345"/>
                </a:lnTo>
                <a:lnTo>
                  <a:pt x="713" y="205"/>
                </a:lnTo>
                <a:lnTo>
                  <a:pt x="713" y="201"/>
                </a:lnTo>
                <a:lnTo>
                  <a:pt x="713" y="192"/>
                </a:lnTo>
                <a:lnTo>
                  <a:pt x="713" y="178"/>
                </a:lnTo>
                <a:lnTo>
                  <a:pt x="710" y="160"/>
                </a:lnTo>
                <a:lnTo>
                  <a:pt x="708" y="151"/>
                </a:lnTo>
                <a:lnTo>
                  <a:pt x="705" y="140"/>
                </a:lnTo>
                <a:lnTo>
                  <a:pt x="701" y="129"/>
                </a:lnTo>
                <a:lnTo>
                  <a:pt x="697" y="119"/>
                </a:lnTo>
                <a:lnTo>
                  <a:pt x="691" y="108"/>
                </a:lnTo>
                <a:lnTo>
                  <a:pt x="684" y="96"/>
                </a:lnTo>
                <a:lnTo>
                  <a:pt x="677" y="85"/>
                </a:lnTo>
                <a:lnTo>
                  <a:pt x="667" y="74"/>
                </a:lnTo>
                <a:lnTo>
                  <a:pt x="659" y="65"/>
                </a:lnTo>
                <a:lnTo>
                  <a:pt x="649" y="56"/>
                </a:lnTo>
                <a:lnTo>
                  <a:pt x="639" y="49"/>
                </a:lnTo>
                <a:lnTo>
                  <a:pt x="629" y="41"/>
                </a:lnTo>
                <a:lnTo>
                  <a:pt x="617" y="35"/>
                </a:lnTo>
                <a:lnTo>
                  <a:pt x="605" y="29"/>
                </a:lnTo>
                <a:lnTo>
                  <a:pt x="593" y="23"/>
                </a:lnTo>
                <a:lnTo>
                  <a:pt x="579" y="18"/>
                </a:lnTo>
                <a:lnTo>
                  <a:pt x="565" y="14"/>
                </a:lnTo>
                <a:lnTo>
                  <a:pt x="551" y="10"/>
                </a:lnTo>
                <a:lnTo>
                  <a:pt x="536" y="7"/>
                </a:lnTo>
                <a:lnTo>
                  <a:pt x="520" y="4"/>
                </a:lnTo>
                <a:lnTo>
                  <a:pt x="504" y="2"/>
                </a:lnTo>
                <a:lnTo>
                  <a:pt x="487" y="1"/>
                </a:lnTo>
                <a:lnTo>
                  <a:pt x="470" y="0"/>
                </a:lnTo>
                <a:lnTo>
                  <a:pt x="452" y="0"/>
                </a:lnTo>
                <a:lnTo>
                  <a:pt x="433" y="0"/>
                </a:lnTo>
                <a:lnTo>
                  <a:pt x="416" y="1"/>
                </a:lnTo>
                <a:lnTo>
                  <a:pt x="399" y="2"/>
                </a:lnTo>
                <a:lnTo>
                  <a:pt x="383" y="4"/>
                </a:lnTo>
                <a:lnTo>
                  <a:pt x="367" y="7"/>
                </a:lnTo>
                <a:lnTo>
                  <a:pt x="352" y="10"/>
                </a:lnTo>
                <a:lnTo>
                  <a:pt x="338" y="14"/>
                </a:lnTo>
                <a:lnTo>
                  <a:pt x="324" y="18"/>
                </a:lnTo>
                <a:lnTo>
                  <a:pt x="311" y="23"/>
                </a:lnTo>
                <a:lnTo>
                  <a:pt x="298" y="29"/>
                </a:lnTo>
                <a:lnTo>
                  <a:pt x="286" y="35"/>
                </a:lnTo>
                <a:lnTo>
                  <a:pt x="275" y="41"/>
                </a:lnTo>
                <a:lnTo>
                  <a:pt x="265" y="49"/>
                </a:lnTo>
                <a:lnTo>
                  <a:pt x="254" y="56"/>
                </a:lnTo>
                <a:lnTo>
                  <a:pt x="245" y="65"/>
                </a:lnTo>
                <a:lnTo>
                  <a:pt x="236" y="74"/>
                </a:lnTo>
                <a:lnTo>
                  <a:pt x="228" y="85"/>
                </a:lnTo>
                <a:lnTo>
                  <a:pt x="219" y="96"/>
                </a:lnTo>
                <a:lnTo>
                  <a:pt x="213" y="108"/>
                </a:lnTo>
                <a:lnTo>
                  <a:pt x="207" y="119"/>
                </a:lnTo>
                <a:lnTo>
                  <a:pt x="202" y="129"/>
                </a:lnTo>
                <a:lnTo>
                  <a:pt x="199" y="140"/>
                </a:lnTo>
                <a:lnTo>
                  <a:pt x="195" y="151"/>
                </a:lnTo>
                <a:lnTo>
                  <a:pt x="193" y="160"/>
                </a:lnTo>
                <a:lnTo>
                  <a:pt x="191" y="179"/>
                </a:lnTo>
                <a:lnTo>
                  <a:pt x="190" y="193"/>
                </a:lnTo>
                <a:lnTo>
                  <a:pt x="190" y="202"/>
                </a:lnTo>
                <a:lnTo>
                  <a:pt x="190" y="207"/>
                </a:lnTo>
                <a:lnTo>
                  <a:pt x="209" y="345"/>
                </a:lnTo>
                <a:lnTo>
                  <a:pt x="207" y="352"/>
                </a:lnTo>
                <a:lnTo>
                  <a:pt x="206" y="360"/>
                </a:lnTo>
                <a:lnTo>
                  <a:pt x="205" y="367"/>
                </a:lnTo>
                <a:lnTo>
                  <a:pt x="204" y="375"/>
                </a:lnTo>
                <a:lnTo>
                  <a:pt x="205" y="387"/>
                </a:lnTo>
                <a:lnTo>
                  <a:pt x="207" y="397"/>
                </a:lnTo>
                <a:lnTo>
                  <a:pt x="210" y="408"/>
                </a:lnTo>
                <a:lnTo>
                  <a:pt x="216" y="419"/>
                </a:lnTo>
                <a:lnTo>
                  <a:pt x="221" y="427"/>
                </a:lnTo>
                <a:lnTo>
                  <a:pt x="229" y="435"/>
                </a:lnTo>
                <a:lnTo>
                  <a:pt x="233" y="438"/>
                </a:lnTo>
                <a:lnTo>
                  <a:pt x="237" y="440"/>
                </a:lnTo>
                <a:lnTo>
                  <a:pt x="243" y="443"/>
                </a:lnTo>
                <a:lnTo>
                  <a:pt x="248" y="445"/>
                </a:lnTo>
                <a:lnTo>
                  <a:pt x="249" y="455"/>
                </a:lnTo>
                <a:lnTo>
                  <a:pt x="251" y="465"/>
                </a:lnTo>
                <a:lnTo>
                  <a:pt x="253" y="475"/>
                </a:lnTo>
                <a:lnTo>
                  <a:pt x="255" y="484"/>
                </a:lnTo>
                <a:lnTo>
                  <a:pt x="263" y="502"/>
                </a:lnTo>
                <a:lnTo>
                  <a:pt x="273" y="520"/>
                </a:lnTo>
                <a:lnTo>
                  <a:pt x="283" y="536"/>
                </a:lnTo>
                <a:lnTo>
                  <a:pt x="295" y="551"/>
                </a:lnTo>
                <a:lnTo>
                  <a:pt x="308" y="565"/>
                </a:lnTo>
                <a:lnTo>
                  <a:pt x="323" y="577"/>
                </a:lnTo>
                <a:lnTo>
                  <a:pt x="109" y="635"/>
                </a:lnTo>
                <a:lnTo>
                  <a:pt x="97" y="641"/>
                </a:lnTo>
                <a:lnTo>
                  <a:pt x="86" y="646"/>
                </a:lnTo>
                <a:lnTo>
                  <a:pt x="75" y="654"/>
                </a:lnTo>
                <a:lnTo>
                  <a:pt x="65" y="661"/>
                </a:lnTo>
                <a:lnTo>
                  <a:pt x="56" y="670"/>
                </a:lnTo>
                <a:lnTo>
                  <a:pt x="46" y="678"/>
                </a:lnTo>
                <a:lnTo>
                  <a:pt x="39" y="688"/>
                </a:lnTo>
                <a:lnTo>
                  <a:pt x="31" y="699"/>
                </a:lnTo>
                <a:lnTo>
                  <a:pt x="24" y="709"/>
                </a:lnTo>
                <a:lnTo>
                  <a:pt x="18" y="721"/>
                </a:lnTo>
                <a:lnTo>
                  <a:pt x="13" y="733"/>
                </a:lnTo>
                <a:lnTo>
                  <a:pt x="9" y="745"/>
                </a:lnTo>
                <a:lnTo>
                  <a:pt x="6" y="758"/>
                </a:lnTo>
                <a:lnTo>
                  <a:pt x="2" y="770"/>
                </a:lnTo>
                <a:lnTo>
                  <a:pt x="1" y="783"/>
                </a:lnTo>
                <a:lnTo>
                  <a:pt x="0" y="796"/>
                </a:lnTo>
                <a:lnTo>
                  <a:pt x="0" y="901"/>
                </a:lnTo>
                <a:lnTo>
                  <a:pt x="338" y="901"/>
                </a:lnTo>
                <a:lnTo>
                  <a:pt x="565" y="901"/>
                </a:lnTo>
                <a:lnTo>
                  <a:pt x="903" y="901"/>
                </a:lnTo>
                <a:lnTo>
                  <a:pt x="903" y="796"/>
                </a:lnTo>
                <a:lnTo>
                  <a:pt x="903" y="783"/>
                </a:lnTo>
                <a:lnTo>
                  <a:pt x="901" y="770"/>
                </a:lnTo>
                <a:lnTo>
                  <a:pt x="899" y="758"/>
                </a:lnTo>
                <a:lnTo>
                  <a:pt x="895" y="745"/>
                </a:lnTo>
                <a:lnTo>
                  <a:pt x="891" y="733"/>
                </a:lnTo>
                <a:lnTo>
                  <a:pt x="886" y="721"/>
                </a:lnTo>
                <a:lnTo>
                  <a:pt x="879" y="709"/>
                </a:lnTo>
                <a:lnTo>
                  <a:pt x="873" y="699"/>
                </a:lnTo>
                <a:lnTo>
                  <a:pt x="865" y="688"/>
                </a:lnTo>
                <a:lnTo>
                  <a:pt x="857" y="678"/>
                </a:lnTo>
                <a:lnTo>
                  <a:pt x="847" y="670"/>
                </a:lnTo>
                <a:lnTo>
                  <a:pt x="838" y="661"/>
                </a:lnTo>
                <a:lnTo>
                  <a:pt x="828" y="654"/>
                </a:lnTo>
                <a:lnTo>
                  <a:pt x="817" y="646"/>
                </a:lnTo>
                <a:lnTo>
                  <a:pt x="805" y="641"/>
                </a:lnTo>
                <a:lnTo>
                  <a:pt x="794" y="63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47">
            <a:extLst>
              <a:ext uri="{FF2B5EF4-FFF2-40B4-BE49-F238E27FC236}">
                <a16:creationId xmlns:a16="http://schemas.microsoft.com/office/drawing/2014/main" id="{74108B6B-61FD-4606-B441-AE1FD0ED0EEA}"/>
              </a:ext>
            </a:extLst>
          </p:cNvPr>
          <p:cNvSpPr>
            <a:spLocks noChangeArrowheads="1"/>
          </p:cNvSpPr>
          <p:nvPr/>
        </p:nvSpPr>
        <p:spPr bwMode="auto">
          <a:xfrm>
            <a:off x="8797861" y="2999549"/>
            <a:ext cx="95566" cy="2389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47">
            <a:extLst>
              <a:ext uri="{FF2B5EF4-FFF2-40B4-BE49-F238E27FC236}">
                <a16:creationId xmlns:a16="http://schemas.microsoft.com/office/drawing/2014/main" id="{74108B6B-61FD-4606-B441-AE1FD0ED0EEA}"/>
              </a:ext>
            </a:extLst>
          </p:cNvPr>
          <p:cNvSpPr>
            <a:spLocks noChangeArrowheads="1"/>
          </p:cNvSpPr>
          <p:nvPr/>
        </p:nvSpPr>
        <p:spPr bwMode="auto">
          <a:xfrm flipH="1">
            <a:off x="11064266" y="2821577"/>
            <a:ext cx="117539" cy="6693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2710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3AB899B-2769-4C16-85A6-C4D0517D8B36}"/>
              </a:ext>
            </a:extLst>
          </p:cNvPr>
          <p:cNvSpPr>
            <a:spLocks noGrp="1"/>
          </p:cNvSpPr>
          <p:nvPr>
            <p:ph idx="1"/>
          </p:nvPr>
        </p:nvSpPr>
        <p:spPr>
          <a:xfrm>
            <a:off x="275771" y="1135293"/>
            <a:ext cx="11916229" cy="5343134"/>
          </a:xfrm>
        </p:spPr>
        <p:txBody>
          <a:bodyPr>
            <a:normAutofit fontScale="32500" lnSpcReduction="20000"/>
          </a:bodyPr>
          <a:lstStyle/>
          <a:p>
            <a:pPr marL="0" indent="0">
              <a:lnSpc>
                <a:spcPct val="170000"/>
              </a:lnSpc>
              <a:buNone/>
            </a:pPr>
            <a:r>
              <a:rPr lang="en-IN" sz="5500" b="1" dirty="0">
                <a:latin typeface="Calibri" panose="020F0502020204030204" pitchFamily="34" charset="0"/>
                <a:cs typeface="Calibri" panose="020F0502020204030204" pitchFamily="34" charset="0"/>
              </a:rPr>
              <a:t>Project Background:-</a:t>
            </a:r>
          </a:p>
          <a:p>
            <a:pPr marL="0" indent="0">
              <a:lnSpc>
                <a:spcPct val="170000"/>
              </a:lnSpc>
              <a:buNone/>
            </a:pPr>
            <a:r>
              <a:rPr lang="en-IN" sz="4900" dirty="0">
                <a:latin typeface="Calibri" panose="020F0502020204030204" pitchFamily="34" charset="0"/>
                <a:cs typeface="Calibri" panose="020F0502020204030204" pitchFamily="34" charset="0"/>
              </a:rPr>
              <a:t>Nowadays, marketing expenditures in the banking industry are massive, meaning that it is essential for banks to optimize marketing strategies and improve effectiveness. Understanding customers’ need leads to more effective marketing plans, smarter product designs and greater customer satisfaction.</a:t>
            </a:r>
          </a:p>
          <a:p>
            <a:pPr marL="0" indent="0">
              <a:lnSpc>
                <a:spcPct val="170000"/>
              </a:lnSpc>
              <a:buNone/>
            </a:pPr>
            <a:r>
              <a:rPr lang="en-IN" sz="5500" b="1" dirty="0">
                <a:latin typeface="Calibri" panose="020F0502020204030204" pitchFamily="34" charset="0"/>
                <a:cs typeface="Calibri" panose="020F0502020204030204" pitchFamily="34" charset="0"/>
              </a:rPr>
              <a:t>Main Objectives: -</a:t>
            </a:r>
          </a:p>
          <a:p>
            <a:pPr marL="0" indent="0">
              <a:lnSpc>
                <a:spcPct val="170000"/>
              </a:lnSpc>
              <a:buNone/>
            </a:pPr>
            <a:r>
              <a:rPr lang="en-IN" sz="4900" dirty="0">
                <a:latin typeface="Calibri" panose="020F0502020204030204" pitchFamily="34" charset="0"/>
                <a:cs typeface="Calibri" panose="020F0502020204030204" pitchFamily="34" charset="0"/>
              </a:rPr>
              <a:t>Predict customers' responses to future marketing campaigns &amp; increase the effectiveness of the bank's telemarketing campaign. This project will enable the bank to develop a more granular understanding of its customer base, predict customers' response to its telemarketing campaign and establish a target customer profile for future marketing plans.</a:t>
            </a:r>
          </a:p>
          <a:p>
            <a:pPr marL="0" indent="0">
              <a:lnSpc>
                <a:spcPct val="170000"/>
              </a:lnSpc>
              <a:buNone/>
            </a:pPr>
            <a:r>
              <a:rPr lang="en-IN" sz="5500" b="1" dirty="0">
                <a:latin typeface="Calibri" panose="020F0502020204030204" pitchFamily="34" charset="0"/>
                <a:cs typeface="Calibri" panose="020F0502020204030204" pitchFamily="34" charset="0"/>
              </a:rPr>
              <a:t>Problem Statement..!</a:t>
            </a:r>
          </a:p>
          <a:p>
            <a:pPr marL="0" indent="0">
              <a:lnSpc>
                <a:spcPct val="170000"/>
              </a:lnSpc>
              <a:buNone/>
            </a:pPr>
            <a:r>
              <a:rPr lang="en-IN" sz="4900" dirty="0">
                <a:latin typeface="Calibri" panose="020F0502020204030204" pitchFamily="34" charset="0"/>
                <a:cs typeface="Calibri" panose="020F0502020204030204" pitchFamily="34" charset="0"/>
              </a:rPr>
              <a:t>The data is related with direct marketing campaigns of a Portuguese banking institution. The marketing campaigns were based on phone calls. Often, more than one contact to the same client was required, in order to access if the product (bank term deposit) would be (or not) subscribed. </a:t>
            </a:r>
            <a:endParaRPr lang="en-US" sz="490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481B27D6-2A4B-4CAB-BD91-67CE087B713E}"/>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0D72A3-FE22-4F4F-95D5-03802078B663}"/>
              </a:ext>
            </a:extLst>
          </p:cNvPr>
          <p:cNvSpPr/>
          <p:nvPr/>
        </p:nvSpPr>
        <p:spPr>
          <a:xfrm>
            <a:off x="2801948" y="6749143"/>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F2241A-F1F4-4424-A081-3A87B1E1A405}"/>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EDCE5A7-37D8-4D63-8B84-C7CDCB5C443D}"/>
              </a:ext>
            </a:extLst>
          </p:cNvPr>
          <p:cNvSpPr txBox="1"/>
          <p:nvPr/>
        </p:nvSpPr>
        <p:spPr>
          <a:xfrm>
            <a:off x="1787028" y="299227"/>
            <a:ext cx="4922692" cy="430887"/>
          </a:xfrm>
          <a:prstGeom prst="rect">
            <a:avLst/>
          </a:prstGeom>
          <a:noFill/>
        </p:spPr>
        <p:txBody>
          <a:bodyPr wrap="square" lIns="0" tIns="0" rIns="0" bIns="0" rtlCol="0" anchor="t">
            <a:spAutoFit/>
          </a:bodyPr>
          <a:lstStyle/>
          <a:p>
            <a:r>
              <a:rPr lang="en-IN" sz="2800" b="1" dirty="0">
                <a:solidFill>
                  <a:srgbClr val="1C819E"/>
                </a:solidFill>
                <a:latin typeface="Calibri" panose="020F0502020204030204" pitchFamily="34" charset="0"/>
                <a:cs typeface="Calibri" panose="020F0502020204030204" pitchFamily="34" charset="0"/>
              </a:rPr>
              <a:t>A GIST OF </a:t>
            </a:r>
            <a:r>
              <a:rPr lang="en-IN" sz="2800" b="1" dirty="0">
                <a:solidFill>
                  <a:srgbClr val="FFC000"/>
                </a:solidFill>
                <a:latin typeface="Calibri" panose="020F0502020204030204" pitchFamily="34" charset="0"/>
                <a:cs typeface="Calibri" panose="020F0502020204030204" pitchFamily="34" charset="0"/>
              </a:rPr>
              <a:t>DOMAIN</a:t>
            </a:r>
            <a:endPar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endParaRPr>
          </a:p>
        </p:txBody>
      </p:sp>
      <p:sp>
        <p:nvSpPr>
          <p:cNvPr id="14" name="Flowchart: Manual Input 7">
            <a:extLst>
              <a:ext uri="{FF2B5EF4-FFF2-40B4-BE49-F238E27FC236}">
                <a16:creationId xmlns:a16="http://schemas.microsoft.com/office/drawing/2014/main" id="{B60477F0-0119-4CA9-A365-941A7F8E9D1C}"/>
              </a:ext>
            </a:extLst>
          </p:cNvPr>
          <p:cNvSpPr/>
          <p:nvPr/>
        </p:nvSpPr>
        <p:spPr>
          <a:xfrm rot="5400000" flipH="1" flipV="1">
            <a:off x="623116" y="-167772"/>
            <a:ext cx="619670" cy="15149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 name="Straight Connector 14">
            <a:extLst>
              <a:ext uri="{FF2B5EF4-FFF2-40B4-BE49-F238E27FC236}">
                <a16:creationId xmlns:a16="http://schemas.microsoft.com/office/drawing/2014/main" id="{EBA24888-6AA9-4F49-8BDD-F8F393696772}"/>
              </a:ext>
            </a:extLst>
          </p:cNvPr>
          <p:cNvCxnSpPr>
            <a:cxnSpLocks/>
          </p:cNvCxnSpPr>
          <p:nvPr/>
        </p:nvCxnSpPr>
        <p:spPr>
          <a:xfrm>
            <a:off x="1349207" y="162530"/>
            <a:ext cx="450377" cy="468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21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0F83B-0595-4609-BAEB-AA86ED39296A}"/>
              </a:ext>
            </a:extLst>
          </p:cNvPr>
          <p:cNvSpPr txBox="1"/>
          <p:nvPr/>
        </p:nvSpPr>
        <p:spPr>
          <a:xfrm>
            <a:off x="1788526" y="299227"/>
            <a:ext cx="2743200" cy="430887"/>
          </a:xfrm>
          <a:prstGeom prst="rect">
            <a:avLst/>
          </a:prstGeom>
          <a:noFill/>
        </p:spPr>
        <p:txBody>
          <a:bodyPr wrap="square" lIns="0" tIns="0" rIns="0" bIns="0" rtlCol="0" anchor="t">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ROAD</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MAP</a:t>
            </a:r>
          </a:p>
        </p:txBody>
      </p:sp>
      <p:sp>
        <p:nvSpPr>
          <p:cNvPr id="7" name="Rectangle 6"/>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01948" y="6749143"/>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5AE4463-C129-450F-A801-D62F7000614A}"/>
              </a:ext>
            </a:extLst>
          </p:cNvPr>
          <p:cNvGrpSpPr/>
          <p:nvPr/>
        </p:nvGrpSpPr>
        <p:grpSpPr>
          <a:xfrm>
            <a:off x="1039110" y="1235642"/>
            <a:ext cx="10092054" cy="4544369"/>
            <a:chOff x="1039110" y="1487709"/>
            <a:chExt cx="10092054" cy="4544369"/>
          </a:xfrm>
        </p:grpSpPr>
        <p:grpSp>
          <p:nvGrpSpPr>
            <p:cNvPr id="23" name="Group 22"/>
            <p:cNvGrpSpPr/>
            <p:nvPr/>
          </p:nvGrpSpPr>
          <p:grpSpPr>
            <a:xfrm>
              <a:off x="1060836" y="2336803"/>
              <a:ext cx="10070328" cy="2930563"/>
              <a:chOff x="1060836" y="2336803"/>
              <a:chExt cx="10070328" cy="2930563"/>
            </a:xfrm>
          </p:grpSpPr>
          <p:cxnSp>
            <p:nvCxnSpPr>
              <p:cNvPr id="3" name="Straight Connector 2"/>
              <p:cNvCxnSpPr/>
              <p:nvPr/>
            </p:nvCxnSpPr>
            <p:spPr>
              <a:xfrm>
                <a:off x="1060836" y="2336803"/>
                <a:ext cx="9342120" cy="0"/>
              </a:xfrm>
              <a:prstGeom prst="line">
                <a:avLst/>
              </a:prstGeom>
              <a:ln w="254000">
                <a:solidFill>
                  <a:srgbClr val="404040"/>
                </a:solidFill>
                <a:headEnd type="none"/>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9665222" y="2336803"/>
                <a:ext cx="1465942" cy="1465942"/>
              </a:xfrm>
              <a:prstGeom prst="arc">
                <a:avLst>
                  <a:gd name="adj1" fmla="val 16200000"/>
                  <a:gd name="adj2" fmla="val 5534253"/>
                </a:avLst>
              </a:prstGeom>
              <a:ln w="2540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Connector 63"/>
              <p:cNvCxnSpPr>
                <a:stCxn id="66" idx="2"/>
              </p:cNvCxnSpPr>
              <p:nvPr/>
            </p:nvCxnSpPr>
            <p:spPr>
              <a:xfrm>
                <a:off x="1798553" y="3801439"/>
                <a:ext cx="8604403" cy="1306"/>
              </a:xfrm>
              <a:prstGeom prst="line">
                <a:avLst/>
              </a:prstGeom>
              <a:ln w="254000">
                <a:solidFill>
                  <a:srgbClr val="404040"/>
                </a:solidFill>
              </a:ln>
            </p:spPr>
            <p:style>
              <a:lnRef idx="1">
                <a:schemeClr val="accent1"/>
              </a:lnRef>
              <a:fillRef idx="0">
                <a:schemeClr val="accent1"/>
              </a:fillRef>
              <a:effectRef idx="0">
                <a:schemeClr val="accent1"/>
              </a:effectRef>
              <a:fontRef idx="minor">
                <a:schemeClr val="tx1"/>
              </a:fontRef>
            </p:style>
          </p:cxnSp>
          <p:sp>
            <p:nvSpPr>
              <p:cNvPr id="66" name="Arc 65"/>
              <p:cNvSpPr/>
              <p:nvPr/>
            </p:nvSpPr>
            <p:spPr>
              <a:xfrm rot="10800000">
                <a:off x="1060836" y="3801424"/>
                <a:ext cx="1465942" cy="1465942"/>
              </a:xfrm>
              <a:prstGeom prst="arc">
                <a:avLst>
                  <a:gd name="adj1" fmla="val 16200000"/>
                  <a:gd name="adj2" fmla="val 5422259"/>
                </a:avLst>
              </a:prstGeom>
              <a:ln w="254000">
                <a:solidFill>
                  <a:srgbClr val="4040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1" name="Straight Connector 70"/>
              <p:cNvCxnSpPr>
                <a:stCxn id="66" idx="0"/>
              </p:cNvCxnSpPr>
              <p:nvPr/>
            </p:nvCxnSpPr>
            <p:spPr>
              <a:xfrm>
                <a:off x="1793807" y="5267366"/>
                <a:ext cx="9337357" cy="0"/>
              </a:xfrm>
              <a:prstGeom prst="line">
                <a:avLst/>
              </a:prstGeom>
              <a:ln w="254000">
                <a:solidFill>
                  <a:srgbClr val="404040"/>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1060836" y="2336803"/>
              <a:ext cx="10070328" cy="2930563"/>
              <a:chOff x="1060836" y="2336803"/>
              <a:chExt cx="10070328" cy="2930563"/>
            </a:xfrm>
          </p:grpSpPr>
          <p:cxnSp>
            <p:nvCxnSpPr>
              <p:cNvPr id="127" name="Straight Connector 126"/>
              <p:cNvCxnSpPr/>
              <p:nvPr/>
            </p:nvCxnSpPr>
            <p:spPr>
              <a:xfrm>
                <a:off x="1060836" y="2336803"/>
                <a:ext cx="9342120" cy="0"/>
              </a:xfrm>
              <a:prstGeom prst="line">
                <a:avLst/>
              </a:prstGeom>
              <a:ln w="25400">
                <a:solidFill>
                  <a:srgbClr val="F2F2F2"/>
                </a:solidFill>
                <a:prstDash val="dash"/>
                <a:headEnd type="none"/>
              </a:ln>
            </p:spPr>
            <p:style>
              <a:lnRef idx="1">
                <a:schemeClr val="accent1"/>
              </a:lnRef>
              <a:fillRef idx="0">
                <a:schemeClr val="accent1"/>
              </a:fillRef>
              <a:effectRef idx="0">
                <a:schemeClr val="accent1"/>
              </a:effectRef>
              <a:fontRef idx="minor">
                <a:schemeClr val="tx1"/>
              </a:fontRef>
            </p:style>
          </p:cxnSp>
          <p:sp>
            <p:nvSpPr>
              <p:cNvPr id="129" name="Arc 128"/>
              <p:cNvSpPr/>
              <p:nvPr/>
            </p:nvSpPr>
            <p:spPr>
              <a:xfrm>
                <a:off x="9665222" y="2336803"/>
                <a:ext cx="1465942" cy="1465942"/>
              </a:xfrm>
              <a:prstGeom prst="arc">
                <a:avLst>
                  <a:gd name="adj1" fmla="val 16200000"/>
                  <a:gd name="adj2" fmla="val 5534253"/>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Connector 130"/>
              <p:cNvCxnSpPr>
                <a:stCxn id="132" idx="2"/>
              </p:cNvCxnSpPr>
              <p:nvPr/>
            </p:nvCxnSpPr>
            <p:spPr>
              <a:xfrm>
                <a:off x="1798553" y="3801439"/>
                <a:ext cx="8604403" cy="1306"/>
              </a:xfrm>
              <a:prstGeom prst="line">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cxnSp>
          <p:sp>
            <p:nvSpPr>
              <p:cNvPr id="132" name="Arc 131"/>
              <p:cNvSpPr/>
              <p:nvPr/>
            </p:nvSpPr>
            <p:spPr>
              <a:xfrm rot="10800000">
                <a:off x="1060836" y="3801424"/>
                <a:ext cx="1465942" cy="1465942"/>
              </a:xfrm>
              <a:prstGeom prst="arc">
                <a:avLst>
                  <a:gd name="adj1" fmla="val 16200000"/>
                  <a:gd name="adj2" fmla="val 5422259"/>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8" name="Straight Connector 167"/>
              <p:cNvCxnSpPr>
                <a:stCxn id="132" idx="0"/>
              </p:cNvCxnSpPr>
              <p:nvPr/>
            </p:nvCxnSpPr>
            <p:spPr>
              <a:xfrm>
                <a:off x="1793807" y="5267366"/>
                <a:ext cx="9337357" cy="0"/>
              </a:xfrm>
              <a:prstGeom prst="line">
                <a:avLst/>
              </a:prstGeom>
              <a:ln w="25400">
                <a:solidFill>
                  <a:srgbClr val="F2F2F2"/>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84728" y="2059920"/>
              <a:ext cx="553766" cy="553766"/>
              <a:chOff x="2294229" y="2190546"/>
              <a:chExt cx="553766" cy="553766"/>
            </a:xfrm>
          </p:grpSpPr>
          <p:sp>
            <p:nvSpPr>
              <p:cNvPr id="21" name="Oval 20"/>
              <p:cNvSpPr/>
              <p:nvPr/>
            </p:nvSpPr>
            <p:spPr>
              <a:xfrm>
                <a:off x="2294229" y="2190546"/>
                <a:ext cx="553766" cy="553766"/>
              </a:xfrm>
              <a:prstGeom prst="ellipse">
                <a:avLst/>
              </a:prstGeom>
              <a:solidFill>
                <a:srgbClr val="F2F2F2"/>
              </a:solidFill>
              <a:ln w="1270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0155F1C-8FDA-4C29-A73E-D860059661AD}"/>
                  </a:ext>
                </a:extLst>
              </p:cNvPr>
              <p:cNvSpPr txBox="1"/>
              <p:nvPr/>
            </p:nvSpPr>
            <p:spPr>
              <a:xfrm>
                <a:off x="2376349" y="2387304"/>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1</a:t>
                </a:r>
              </a:p>
            </p:txBody>
          </p:sp>
        </p:grpSp>
        <p:sp>
          <p:nvSpPr>
            <p:cNvPr id="80" name="TextBox 79">
              <a:extLst>
                <a:ext uri="{FF2B5EF4-FFF2-40B4-BE49-F238E27FC236}">
                  <a16:creationId xmlns:a16="http://schemas.microsoft.com/office/drawing/2014/main" id="{40155F1C-8FDA-4C29-A73E-D860059661AD}"/>
                </a:ext>
              </a:extLst>
            </p:cNvPr>
            <p:cNvSpPr txBox="1"/>
            <p:nvPr/>
          </p:nvSpPr>
          <p:spPr>
            <a:xfrm>
              <a:off x="9716641" y="2256678"/>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2</a:t>
              </a:r>
            </a:p>
          </p:txBody>
        </p:sp>
        <p:grpSp>
          <p:nvGrpSpPr>
            <p:cNvPr id="87" name="Group 86"/>
            <p:cNvGrpSpPr/>
            <p:nvPr/>
          </p:nvGrpSpPr>
          <p:grpSpPr>
            <a:xfrm>
              <a:off x="7852434" y="3524541"/>
              <a:ext cx="553766" cy="553766"/>
              <a:chOff x="5534842" y="2190546"/>
              <a:chExt cx="553766" cy="553766"/>
            </a:xfrm>
          </p:grpSpPr>
          <p:sp>
            <p:nvSpPr>
              <p:cNvPr id="88" name="Oval 87"/>
              <p:cNvSpPr/>
              <p:nvPr/>
            </p:nvSpPr>
            <p:spPr>
              <a:xfrm>
                <a:off x="5534842" y="2190546"/>
                <a:ext cx="553766" cy="553766"/>
              </a:xfrm>
              <a:prstGeom prst="ellipse">
                <a:avLst/>
              </a:prstGeom>
              <a:solidFill>
                <a:srgbClr val="F2F2F2"/>
              </a:solidFill>
              <a:ln w="127000">
                <a:solidFill>
                  <a:srgbClr val="1C81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40155F1C-8FDA-4C29-A73E-D860059661AD}"/>
                  </a:ext>
                </a:extLst>
              </p:cNvPr>
              <p:cNvSpPr txBox="1"/>
              <p:nvPr/>
            </p:nvSpPr>
            <p:spPr>
              <a:xfrm>
                <a:off x="5616962" y="2387304"/>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4</a:t>
                </a:r>
              </a:p>
            </p:txBody>
          </p:sp>
        </p:grpSp>
        <p:grpSp>
          <p:nvGrpSpPr>
            <p:cNvPr id="90" name="Group 89"/>
            <p:cNvGrpSpPr/>
            <p:nvPr/>
          </p:nvGrpSpPr>
          <p:grpSpPr>
            <a:xfrm>
              <a:off x="4027315" y="3482968"/>
              <a:ext cx="553766" cy="553766"/>
              <a:chOff x="-2543262" y="2148973"/>
              <a:chExt cx="553766" cy="553766"/>
            </a:xfrm>
          </p:grpSpPr>
          <p:sp>
            <p:nvSpPr>
              <p:cNvPr id="91" name="Oval 90"/>
              <p:cNvSpPr/>
              <p:nvPr/>
            </p:nvSpPr>
            <p:spPr>
              <a:xfrm>
                <a:off x="-2543262" y="2148973"/>
                <a:ext cx="553766" cy="553766"/>
              </a:xfrm>
              <a:prstGeom prst="ellipse">
                <a:avLst/>
              </a:prstGeom>
              <a:solidFill>
                <a:srgbClr val="F2F2F2"/>
              </a:solidFill>
              <a:ln w="1270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40155F1C-8FDA-4C29-A73E-D860059661AD}"/>
                  </a:ext>
                </a:extLst>
              </p:cNvPr>
              <p:cNvSpPr txBox="1"/>
              <p:nvPr/>
            </p:nvSpPr>
            <p:spPr>
              <a:xfrm>
                <a:off x="-2461142" y="2345731"/>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5</a:t>
                </a:r>
              </a:p>
            </p:txBody>
          </p:sp>
        </p:grpSp>
        <p:grpSp>
          <p:nvGrpSpPr>
            <p:cNvPr id="93" name="Group 92"/>
            <p:cNvGrpSpPr/>
            <p:nvPr/>
          </p:nvGrpSpPr>
          <p:grpSpPr>
            <a:xfrm>
              <a:off x="6086903" y="4992148"/>
              <a:ext cx="553766" cy="553766"/>
              <a:chOff x="5896403" y="2190546"/>
              <a:chExt cx="553766" cy="553766"/>
            </a:xfrm>
          </p:grpSpPr>
          <p:sp>
            <p:nvSpPr>
              <p:cNvPr id="94" name="Oval 93"/>
              <p:cNvSpPr/>
              <p:nvPr/>
            </p:nvSpPr>
            <p:spPr>
              <a:xfrm>
                <a:off x="5896403" y="2190546"/>
                <a:ext cx="553766" cy="553766"/>
              </a:xfrm>
              <a:prstGeom prst="ellipse">
                <a:avLst/>
              </a:prstGeom>
              <a:solidFill>
                <a:srgbClr val="F2F2F2"/>
              </a:solidFill>
              <a:ln w="1270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0155F1C-8FDA-4C29-A73E-D860059661AD}"/>
                  </a:ext>
                </a:extLst>
              </p:cNvPr>
              <p:cNvSpPr txBox="1"/>
              <p:nvPr/>
            </p:nvSpPr>
            <p:spPr>
              <a:xfrm>
                <a:off x="5978523" y="2387304"/>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7</a:t>
                </a:r>
              </a:p>
            </p:txBody>
          </p:sp>
        </p:grpSp>
        <p:grpSp>
          <p:nvGrpSpPr>
            <p:cNvPr id="96" name="Group 95"/>
            <p:cNvGrpSpPr/>
            <p:nvPr/>
          </p:nvGrpSpPr>
          <p:grpSpPr>
            <a:xfrm>
              <a:off x="2467409" y="4992148"/>
              <a:ext cx="553766" cy="553766"/>
              <a:chOff x="-1986818" y="2190546"/>
              <a:chExt cx="553766" cy="553766"/>
            </a:xfrm>
          </p:grpSpPr>
          <p:sp>
            <p:nvSpPr>
              <p:cNvPr id="97" name="Oval 96"/>
              <p:cNvSpPr/>
              <p:nvPr/>
            </p:nvSpPr>
            <p:spPr>
              <a:xfrm>
                <a:off x="-1986818" y="2190546"/>
                <a:ext cx="553766" cy="553766"/>
              </a:xfrm>
              <a:prstGeom prst="ellipse">
                <a:avLst/>
              </a:prstGeom>
              <a:solidFill>
                <a:srgbClr val="F2F2F2"/>
              </a:solidFill>
              <a:ln w="127000">
                <a:solidFill>
                  <a:srgbClr val="1C81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40155F1C-8FDA-4C29-A73E-D860059661AD}"/>
                  </a:ext>
                </a:extLst>
              </p:cNvPr>
              <p:cNvSpPr txBox="1"/>
              <p:nvPr/>
            </p:nvSpPr>
            <p:spPr>
              <a:xfrm>
                <a:off x="-1904698" y="2387304"/>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6</a:t>
                </a:r>
              </a:p>
            </p:txBody>
          </p:sp>
        </p:grpSp>
        <p:sp>
          <p:nvSpPr>
            <p:cNvPr id="99" name="TextBox 98">
              <a:extLst>
                <a:ext uri="{FF2B5EF4-FFF2-40B4-BE49-F238E27FC236}">
                  <a16:creationId xmlns:a16="http://schemas.microsoft.com/office/drawing/2014/main" id="{40155F1C-8FDA-4C29-A73E-D860059661AD}"/>
                </a:ext>
              </a:extLst>
            </p:cNvPr>
            <p:cNvSpPr txBox="1"/>
            <p:nvPr/>
          </p:nvSpPr>
          <p:spPr>
            <a:xfrm>
              <a:off x="1039110" y="2514960"/>
              <a:ext cx="903048" cy="233013"/>
            </a:xfrm>
            <a:prstGeom prst="rect">
              <a:avLst/>
            </a:prstGeom>
            <a:noFill/>
          </p:spPr>
          <p:txBody>
            <a:bodyPr wrap="square" lIns="0" tIns="0" rIns="0" bIns="0" rtlCol="0">
              <a:spAutoFit/>
            </a:bodyPr>
            <a:lstStyle/>
            <a:p>
              <a:pPr>
                <a:lnSpc>
                  <a:spcPts val="2000"/>
                </a:lnSpc>
              </a:pPr>
              <a:r>
                <a:rPr lang="en-US" sz="1400" b="1" dirty="0">
                  <a:ea typeface="Ebrima" panose="02000000000000000000" pitchFamily="2" charset="0"/>
                  <a:cs typeface="Segoe UI" panose="020B0502040204020203" pitchFamily="34" charset="0"/>
                </a:rPr>
                <a:t>DATA</a:t>
              </a:r>
            </a:p>
          </p:txBody>
        </p:sp>
        <p:sp>
          <p:nvSpPr>
            <p:cNvPr id="100" name="TextBox 99">
              <a:extLst>
                <a:ext uri="{FF2B5EF4-FFF2-40B4-BE49-F238E27FC236}">
                  <a16:creationId xmlns:a16="http://schemas.microsoft.com/office/drawing/2014/main" id="{40155F1C-8FDA-4C29-A73E-D860059661AD}"/>
                </a:ext>
              </a:extLst>
            </p:cNvPr>
            <p:cNvSpPr txBox="1"/>
            <p:nvPr/>
          </p:nvSpPr>
          <p:spPr>
            <a:xfrm>
              <a:off x="10168938" y="5542585"/>
              <a:ext cx="962225" cy="489493"/>
            </a:xfrm>
            <a:prstGeom prst="rect">
              <a:avLst/>
            </a:prstGeom>
            <a:noFill/>
          </p:spPr>
          <p:txBody>
            <a:bodyPr wrap="square" lIns="0" tIns="0" rIns="0" bIns="0" rtlCol="0">
              <a:spAutoFit/>
            </a:bodyPr>
            <a:lstStyle/>
            <a:p>
              <a:pPr algn="r">
                <a:lnSpc>
                  <a:spcPts val="2000"/>
                </a:lnSpc>
              </a:pPr>
              <a:r>
                <a:rPr lang="en-US" sz="1400" b="1" dirty="0">
                  <a:ea typeface="Ebrima" panose="02000000000000000000" pitchFamily="2" charset="0"/>
                  <a:cs typeface="Segoe UI" panose="020B0502040204020203" pitchFamily="34" charset="0"/>
                </a:rPr>
                <a:t>BUSINESS SOLUTION</a:t>
              </a:r>
              <a:endParaRPr lang="en-US" b="1" dirty="0">
                <a:ea typeface="Ebrima" panose="02000000000000000000" pitchFamily="2" charset="0"/>
                <a:cs typeface="Segoe UI" panose="020B0502040204020203" pitchFamily="34" charset="0"/>
              </a:endParaRPr>
            </a:p>
          </p:txBody>
        </p:sp>
        <p:sp>
          <p:nvSpPr>
            <p:cNvPr id="103" name="TextBox 102">
              <a:extLst>
                <a:ext uri="{FF2B5EF4-FFF2-40B4-BE49-F238E27FC236}">
                  <a16:creationId xmlns:a16="http://schemas.microsoft.com/office/drawing/2014/main" id="{40155F1C-8FDA-4C29-A73E-D860059661AD}"/>
                </a:ext>
              </a:extLst>
            </p:cNvPr>
            <p:cNvSpPr txBox="1"/>
            <p:nvPr/>
          </p:nvSpPr>
          <p:spPr>
            <a:xfrm>
              <a:off x="1398248" y="1487709"/>
              <a:ext cx="2864520" cy="48949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EXPLORATORY</a:t>
              </a:r>
            </a:p>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DATA ANALYSIS</a:t>
              </a:r>
            </a:p>
          </p:txBody>
        </p:sp>
        <p:sp>
          <p:nvSpPr>
            <p:cNvPr id="107" name="TextBox 106">
              <a:extLst>
                <a:ext uri="{FF2B5EF4-FFF2-40B4-BE49-F238E27FC236}">
                  <a16:creationId xmlns:a16="http://schemas.microsoft.com/office/drawing/2014/main" id="{40155F1C-8FDA-4C29-A73E-D860059661AD}"/>
                </a:ext>
              </a:extLst>
            </p:cNvPr>
            <p:cNvSpPr txBox="1"/>
            <p:nvPr/>
          </p:nvSpPr>
          <p:spPr>
            <a:xfrm>
              <a:off x="7035000" y="3209739"/>
              <a:ext cx="2267732"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PERFORMANCE TUNING</a:t>
              </a:r>
            </a:p>
          </p:txBody>
        </p:sp>
        <p:sp>
          <p:nvSpPr>
            <p:cNvPr id="109" name="TextBox 108">
              <a:extLst>
                <a:ext uri="{FF2B5EF4-FFF2-40B4-BE49-F238E27FC236}">
                  <a16:creationId xmlns:a16="http://schemas.microsoft.com/office/drawing/2014/main" id="{40155F1C-8FDA-4C29-A73E-D860059661AD}"/>
                </a:ext>
              </a:extLst>
            </p:cNvPr>
            <p:cNvSpPr txBox="1"/>
            <p:nvPr/>
          </p:nvSpPr>
          <p:spPr>
            <a:xfrm>
              <a:off x="3582284" y="3167237"/>
              <a:ext cx="1467690"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ENSEMBLES</a:t>
              </a:r>
            </a:p>
          </p:txBody>
        </p:sp>
        <p:sp>
          <p:nvSpPr>
            <p:cNvPr id="111" name="TextBox 110">
              <a:extLst>
                <a:ext uri="{FF2B5EF4-FFF2-40B4-BE49-F238E27FC236}">
                  <a16:creationId xmlns:a16="http://schemas.microsoft.com/office/drawing/2014/main" id="{40155F1C-8FDA-4C29-A73E-D860059661AD}"/>
                </a:ext>
              </a:extLst>
            </p:cNvPr>
            <p:cNvSpPr txBox="1"/>
            <p:nvPr/>
          </p:nvSpPr>
          <p:spPr>
            <a:xfrm>
              <a:off x="2051243" y="4640448"/>
              <a:ext cx="1467690"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PREDICTIONS</a:t>
              </a:r>
            </a:p>
          </p:txBody>
        </p:sp>
      </p:grpSp>
      <p:pic>
        <p:nvPicPr>
          <p:cNvPr id="55" name="Picture 2">
            <a:extLst>
              <a:ext uri="{FF2B5EF4-FFF2-40B4-BE49-F238E27FC236}">
                <a16:creationId xmlns:a16="http://schemas.microsoft.com/office/drawing/2014/main" id="{675991E0-EBCE-4442-A1C1-BCFEE8736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438" y="55305"/>
            <a:ext cx="2617666" cy="51458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AF57CB20-FBCD-455F-A1EC-D61A3BC7D763}"/>
              </a:ext>
            </a:extLst>
          </p:cNvPr>
          <p:cNvSpPr txBox="1"/>
          <p:nvPr/>
        </p:nvSpPr>
        <p:spPr>
          <a:xfrm>
            <a:off x="9130184" y="1438586"/>
            <a:ext cx="1578589"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BASELINE MODEL</a:t>
            </a:r>
          </a:p>
        </p:txBody>
      </p:sp>
      <p:sp>
        <p:nvSpPr>
          <p:cNvPr id="57" name="TextBox 56">
            <a:extLst>
              <a:ext uri="{FF2B5EF4-FFF2-40B4-BE49-F238E27FC236}">
                <a16:creationId xmlns:a16="http://schemas.microsoft.com/office/drawing/2014/main" id="{56F19028-7DE1-49DA-8517-091202D75051}"/>
              </a:ext>
            </a:extLst>
          </p:cNvPr>
          <p:cNvSpPr txBox="1"/>
          <p:nvPr/>
        </p:nvSpPr>
        <p:spPr>
          <a:xfrm>
            <a:off x="5626237" y="4388380"/>
            <a:ext cx="1467690" cy="233013"/>
          </a:xfrm>
          <a:prstGeom prst="rect">
            <a:avLst/>
          </a:prstGeom>
          <a:noFill/>
        </p:spPr>
        <p:txBody>
          <a:bodyPr wrap="square" lIns="0" tIns="0" rIns="0" bIns="0" rtlCol="0">
            <a:sp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EVALUATION</a:t>
            </a:r>
          </a:p>
        </p:txBody>
      </p:sp>
      <p:sp>
        <p:nvSpPr>
          <p:cNvPr id="59" name="Flowchart: Manual Input 7">
            <a:extLst>
              <a:ext uri="{FF2B5EF4-FFF2-40B4-BE49-F238E27FC236}">
                <a16:creationId xmlns:a16="http://schemas.microsoft.com/office/drawing/2014/main" id="{EAFE9DD4-C1BB-455D-84E2-C34FE3085137}"/>
              </a:ext>
            </a:extLst>
          </p:cNvPr>
          <p:cNvSpPr/>
          <p:nvPr/>
        </p:nvSpPr>
        <p:spPr>
          <a:xfrm rot="5400000" flipH="1" flipV="1">
            <a:off x="623116" y="-167772"/>
            <a:ext cx="619670" cy="15149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0" name="Straight Connector 59">
            <a:extLst>
              <a:ext uri="{FF2B5EF4-FFF2-40B4-BE49-F238E27FC236}">
                <a16:creationId xmlns:a16="http://schemas.microsoft.com/office/drawing/2014/main" id="{1957EAFD-3E9B-4C5B-94B9-8F0E27FF4725}"/>
              </a:ext>
            </a:extLst>
          </p:cNvPr>
          <p:cNvCxnSpPr>
            <a:cxnSpLocks/>
          </p:cNvCxnSpPr>
          <p:nvPr/>
        </p:nvCxnSpPr>
        <p:spPr>
          <a:xfrm>
            <a:off x="1349207" y="162530"/>
            <a:ext cx="450377" cy="468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8A033092-368B-4D7B-BD62-F70427558A8C}"/>
              </a:ext>
            </a:extLst>
          </p:cNvPr>
          <p:cNvSpPr/>
          <p:nvPr/>
        </p:nvSpPr>
        <p:spPr>
          <a:xfrm>
            <a:off x="6052927" y="1787255"/>
            <a:ext cx="553766" cy="553766"/>
          </a:xfrm>
          <a:prstGeom prst="ellipse">
            <a:avLst/>
          </a:prstGeom>
          <a:solidFill>
            <a:srgbClr val="F2F2F2"/>
          </a:solidFill>
          <a:ln w="127000">
            <a:solidFill>
              <a:srgbClr val="1C81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9CFB150-60E2-4FBD-AE88-FAA9A8BE3452}"/>
              </a:ext>
            </a:extLst>
          </p:cNvPr>
          <p:cNvSpPr txBox="1"/>
          <p:nvPr/>
        </p:nvSpPr>
        <p:spPr>
          <a:xfrm>
            <a:off x="6135047" y="1984013"/>
            <a:ext cx="389526"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2</a:t>
            </a:r>
          </a:p>
        </p:txBody>
      </p:sp>
      <p:sp>
        <p:nvSpPr>
          <p:cNvPr id="63" name="TextBox 62">
            <a:extLst>
              <a:ext uri="{FF2B5EF4-FFF2-40B4-BE49-F238E27FC236}">
                <a16:creationId xmlns:a16="http://schemas.microsoft.com/office/drawing/2014/main" id="{2922F7FE-C386-4602-9D5C-AF28F29CD5E4}"/>
              </a:ext>
            </a:extLst>
          </p:cNvPr>
          <p:cNvSpPr txBox="1"/>
          <p:nvPr/>
        </p:nvSpPr>
        <p:spPr>
          <a:xfrm>
            <a:off x="5330301" y="1405501"/>
            <a:ext cx="2003511" cy="233013"/>
          </a:xfrm>
          <a:prstGeom prst="rect">
            <a:avLst/>
          </a:prstGeom>
          <a:noFill/>
        </p:spPr>
        <p:txBody>
          <a:bodyPr wrap="square" lIns="0" tIns="0" rIns="0" bIns="0" rtlCol="0">
            <a:noAutofit/>
          </a:bodyPr>
          <a:lstStyle/>
          <a:p>
            <a:pPr algn="ctr">
              <a:lnSpc>
                <a:spcPts val="2000"/>
              </a:lnSpc>
            </a:pPr>
            <a:r>
              <a:rPr lang="en-US" sz="1400" b="1" spc="50" dirty="0">
                <a:solidFill>
                  <a:schemeClr val="tx1">
                    <a:lumMod val="75000"/>
                    <a:lumOff val="25000"/>
                  </a:schemeClr>
                </a:solidFill>
                <a:ea typeface="Ebrima" panose="02000000000000000000" pitchFamily="2" charset="0"/>
                <a:cs typeface="Segoe UI" panose="020B0502040204020203" pitchFamily="34" charset="0"/>
              </a:rPr>
              <a:t>HYPOTHESIS TESTING</a:t>
            </a:r>
          </a:p>
        </p:txBody>
      </p:sp>
      <p:sp>
        <p:nvSpPr>
          <p:cNvPr id="65" name="Oval 64">
            <a:extLst>
              <a:ext uri="{FF2B5EF4-FFF2-40B4-BE49-F238E27FC236}">
                <a16:creationId xmlns:a16="http://schemas.microsoft.com/office/drawing/2014/main" id="{E46D835C-3E2A-4395-A7A8-7FB741BA0BE5}"/>
              </a:ext>
            </a:extLst>
          </p:cNvPr>
          <p:cNvSpPr/>
          <p:nvPr/>
        </p:nvSpPr>
        <p:spPr>
          <a:xfrm>
            <a:off x="9634521" y="1795905"/>
            <a:ext cx="553766" cy="553766"/>
          </a:xfrm>
          <a:prstGeom prst="ellipse">
            <a:avLst/>
          </a:prstGeom>
          <a:solidFill>
            <a:srgbClr val="F2F2F2"/>
          </a:solidFill>
          <a:ln w="127000">
            <a:solidFill>
              <a:srgbClr val="FFB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75000"/>
                  <a:lumOff val="25000"/>
                </a:schemeClr>
              </a:solidFill>
            </a:endParaRPr>
          </a:p>
        </p:txBody>
      </p:sp>
      <p:sp>
        <p:nvSpPr>
          <p:cNvPr id="67" name="TextBox 66">
            <a:extLst>
              <a:ext uri="{FF2B5EF4-FFF2-40B4-BE49-F238E27FC236}">
                <a16:creationId xmlns:a16="http://schemas.microsoft.com/office/drawing/2014/main" id="{84AF1879-A0CB-40FA-A836-968385BB7AA5}"/>
              </a:ext>
            </a:extLst>
          </p:cNvPr>
          <p:cNvSpPr txBox="1"/>
          <p:nvPr/>
        </p:nvSpPr>
        <p:spPr>
          <a:xfrm>
            <a:off x="9653869" y="2004199"/>
            <a:ext cx="515070" cy="262059"/>
          </a:xfrm>
          <a:prstGeom prst="rect">
            <a:avLst/>
          </a:prstGeom>
          <a:noFill/>
        </p:spPr>
        <p:txBody>
          <a:bodyPr wrap="square" lIns="0" tIns="0" rIns="0" bIns="0" rtlCol="0" anchor="ctr" anchorCtr="0">
            <a:spAutoFit/>
          </a:bodyPr>
          <a:lstStyle/>
          <a:p>
            <a:pPr algn="ctr">
              <a:lnSpc>
                <a:spcPts val="2000"/>
              </a:lnSpc>
            </a:pPr>
            <a:r>
              <a:rPr lang="en-US" sz="2400" b="1" spc="50" dirty="0">
                <a:solidFill>
                  <a:schemeClr val="tx1">
                    <a:lumMod val="75000"/>
                    <a:lumOff val="25000"/>
                  </a:schemeClr>
                </a:solidFill>
                <a:latin typeface="Segoe UI" panose="020B0502040204020203" pitchFamily="34" charset="0"/>
                <a:ea typeface="Ebrima" panose="02000000000000000000" pitchFamily="2" charset="0"/>
                <a:cs typeface="Segoe UI" panose="020B0502040204020203" pitchFamily="34" charset="0"/>
              </a:rPr>
              <a:t>3</a:t>
            </a:r>
          </a:p>
        </p:txBody>
      </p:sp>
      <p:sp>
        <p:nvSpPr>
          <p:cNvPr id="68" name="AutoShape 24">
            <a:extLst>
              <a:ext uri="{FF2B5EF4-FFF2-40B4-BE49-F238E27FC236}">
                <a16:creationId xmlns:a16="http://schemas.microsoft.com/office/drawing/2014/main" id="{87F95210-BB58-437D-A3FB-D410B04506F0}"/>
              </a:ext>
            </a:extLst>
          </p:cNvPr>
          <p:cNvSpPr>
            <a:spLocks/>
          </p:cNvSpPr>
          <p:nvPr/>
        </p:nvSpPr>
        <p:spPr bwMode="auto">
          <a:xfrm>
            <a:off x="10523895" y="4320888"/>
            <a:ext cx="545948" cy="547785"/>
          </a:xfrm>
          <a:custGeom>
            <a:avLst/>
            <a:gdLst/>
            <a:ahLst/>
            <a:cxnLst/>
            <a:rect l="0" t="0" r="r" b="b"/>
            <a:pathLst>
              <a:path w="21600" h="21566">
                <a:moveTo>
                  <a:pt x="10823" y="0"/>
                </a:moveTo>
                <a:cubicBezTo>
                  <a:pt x="10731" y="0"/>
                  <a:pt x="10652" y="73"/>
                  <a:pt x="10652" y="165"/>
                </a:cubicBezTo>
                <a:lnTo>
                  <a:pt x="10652" y="3709"/>
                </a:lnTo>
                <a:cubicBezTo>
                  <a:pt x="10640" y="3717"/>
                  <a:pt x="10628" y="3721"/>
                  <a:pt x="10617" y="3731"/>
                </a:cubicBezTo>
                <a:lnTo>
                  <a:pt x="6133" y="7957"/>
                </a:lnTo>
                <a:cubicBezTo>
                  <a:pt x="6081" y="8006"/>
                  <a:pt x="6010" y="8031"/>
                  <a:pt x="5939" y="8031"/>
                </a:cubicBezTo>
                <a:lnTo>
                  <a:pt x="2322" y="8031"/>
                </a:lnTo>
                <a:cubicBezTo>
                  <a:pt x="2211" y="8031"/>
                  <a:pt x="2109" y="8100"/>
                  <a:pt x="2065" y="8201"/>
                </a:cubicBezTo>
                <a:lnTo>
                  <a:pt x="571" y="11666"/>
                </a:lnTo>
                <a:cubicBezTo>
                  <a:pt x="490" y="11854"/>
                  <a:pt x="628" y="12064"/>
                  <a:pt x="833" y="12064"/>
                </a:cubicBezTo>
                <a:lnTo>
                  <a:pt x="839" y="12064"/>
                </a:lnTo>
                <a:lnTo>
                  <a:pt x="5591" y="12064"/>
                </a:lnTo>
                <a:cubicBezTo>
                  <a:pt x="5662" y="12064"/>
                  <a:pt x="5728" y="12033"/>
                  <a:pt x="5779" y="11984"/>
                </a:cubicBezTo>
                <a:lnTo>
                  <a:pt x="10207" y="7827"/>
                </a:lnTo>
                <a:lnTo>
                  <a:pt x="10806" y="7259"/>
                </a:lnTo>
                <a:lnTo>
                  <a:pt x="11410" y="7827"/>
                </a:lnTo>
                <a:lnTo>
                  <a:pt x="15855" y="11984"/>
                </a:lnTo>
                <a:cubicBezTo>
                  <a:pt x="15907" y="12033"/>
                  <a:pt x="15972" y="12064"/>
                  <a:pt x="16043" y="12064"/>
                </a:cubicBezTo>
                <a:lnTo>
                  <a:pt x="20796" y="12064"/>
                </a:lnTo>
                <a:lnTo>
                  <a:pt x="20801" y="12064"/>
                </a:lnTo>
                <a:cubicBezTo>
                  <a:pt x="21006" y="12064"/>
                  <a:pt x="21145" y="11854"/>
                  <a:pt x="21064" y="11666"/>
                </a:cubicBezTo>
                <a:lnTo>
                  <a:pt x="19569" y="8201"/>
                </a:lnTo>
                <a:cubicBezTo>
                  <a:pt x="19525" y="8100"/>
                  <a:pt x="19424" y="8031"/>
                  <a:pt x="19312" y="8031"/>
                </a:cubicBezTo>
                <a:lnTo>
                  <a:pt x="15695" y="8031"/>
                </a:lnTo>
                <a:cubicBezTo>
                  <a:pt x="15624" y="8031"/>
                  <a:pt x="15559" y="8006"/>
                  <a:pt x="15507" y="7957"/>
                </a:cubicBezTo>
                <a:lnTo>
                  <a:pt x="11000" y="3731"/>
                </a:lnTo>
                <a:cubicBezTo>
                  <a:pt x="10994" y="3727"/>
                  <a:pt x="10988" y="3725"/>
                  <a:pt x="10983" y="3720"/>
                </a:cubicBezTo>
                <a:lnTo>
                  <a:pt x="10983" y="1556"/>
                </a:lnTo>
                <a:cubicBezTo>
                  <a:pt x="11231" y="1393"/>
                  <a:pt x="11531" y="1346"/>
                  <a:pt x="11810" y="1420"/>
                </a:cubicBezTo>
                <a:lnTo>
                  <a:pt x="11810" y="1738"/>
                </a:lnTo>
                <a:cubicBezTo>
                  <a:pt x="12212" y="2139"/>
                  <a:pt x="12862" y="2139"/>
                  <a:pt x="13265" y="1738"/>
                </a:cubicBezTo>
                <a:lnTo>
                  <a:pt x="13265" y="415"/>
                </a:lnTo>
                <a:cubicBezTo>
                  <a:pt x="12996" y="682"/>
                  <a:pt x="12620" y="772"/>
                  <a:pt x="12278" y="681"/>
                </a:cubicBezTo>
                <a:lnTo>
                  <a:pt x="12278" y="363"/>
                </a:lnTo>
                <a:cubicBezTo>
                  <a:pt x="11925" y="14"/>
                  <a:pt x="11382" y="-34"/>
                  <a:pt x="10983" y="227"/>
                </a:cubicBezTo>
                <a:lnTo>
                  <a:pt x="10983" y="182"/>
                </a:lnTo>
                <a:cubicBezTo>
                  <a:pt x="10983" y="175"/>
                  <a:pt x="10988" y="171"/>
                  <a:pt x="10988" y="165"/>
                </a:cubicBezTo>
                <a:cubicBezTo>
                  <a:pt x="10988" y="73"/>
                  <a:pt x="10915" y="0"/>
                  <a:pt x="10823" y="0"/>
                </a:cubicBezTo>
                <a:close/>
                <a:moveTo>
                  <a:pt x="10789" y="8179"/>
                </a:moveTo>
                <a:lnTo>
                  <a:pt x="6030" y="12649"/>
                </a:lnTo>
                <a:cubicBezTo>
                  <a:pt x="6029" y="12650"/>
                  <a:pt x="6030" y="12654"/>
                  <a:pt x="6030" y="12654"/>
                </a:cubicBezTo>
                <a:lnTo>
                  <a:pt x="822" y="12654"/>
                </a:lnTo>
                <a:cubicBezTo>
                  <a:pt x="812" y="12654"/>
                  <a:pt x="803" y="12658"/>
                  <a:pt x="793" y="12660"/>
                </a:cubicBezTo>
                <a:cubicBezTo>
                  <a:pt x="750" y="12673"/>
                  <a:pt x="713" y="12710"/>
                  <a:pt x="713" y="12757"/>
                </a:cubicBezTo>
                <a:lnTo>
                  <a:pt x="713" y="20282"/>
                </a:lnTo>
                <a:cubicBezTo>
                  <a:pt x="713" y="20285"/>
                  <a:pt x="716" y="20288"/>
                  <a:pt x="719" y="20288"/>
                </a:cubicBezTo>
                <a:lnTo>
                  <a:pt x="645" y="20288"/>
                </a:lnTo>
                <a:cubicBezTo>
                  <a:pt x="290" y="20288"/>
                  <a:pt x="0" y="20577"/>
                  <a:pt x="0" y="20930"/>
                </a:cubicBezTo>
                <a:cubicBezTo>
                  <a:pt x="0" y="21283"/>
                  <a:pt x="290" y="21566"/>
                  <a:pt x="645" y="21566"/>
                </a:cubicBezTo>
                <a:lnTo>
                  <a:pt x="20955" y="21566"/>
                </a:lnTo>
                <a:cubicBezTo>
                  <a:pt x="21310" y="21566"/>
                  <a:pt x="21600" y="21283"/>
                  <a:pt x="21600" y="20930"/>
                </a:cubicBezTo>
                <a:cubicBezTo>
                  <a:pt x="21600" y="20577"/>
                  <a:pt x="21310" y="20288"/>
                  <a:pt x="20955" y="20288"/>
                </a:cubicBezTo>
                <a:lnTo>
                  <a:pt x="20875" y="20288"/>
                </a:lnTo>
                <a:cubicBezTo>
                  <a:pt x="20878" y="20288"/>
                  <a:pt x="20881" y="20285"/>
                  <a:pt x="20881" y="20282"/>
                </a:cubicBezTo>
                <a:lnTo>
                  <a:pt x="20881" y="12757"/>
                </a:lnTo>
                <a:cubicBezTo>
                  <a:pt x="20881" y="12710"/>
                  <a:pt x="20851" y="12673"/>
                  <a:pt x="20807" y="12660"/>
                </a:cubicBezTo>
                <a:cubicBezTo>
                  <a:pt x="20797" y="12658"/>
                  <a:pt x="20789" y="12654"/>
                  <a:pt x="20778" y="12654"/>
                </a:cubicBezTo>
                <a:lnTo>
                  <a:pt x="15570" y="12654"/>
                </a:lnTo>
                <a:cubicBezTo>
                  <a:pt x="15570" y="12654"/>
                  <a:pt x="15565" y="12650"/>
                  <a:pt x="15564" y="12649"/>
                </a:cubicBezTo>
                <a:lnTo>
                  <a:pt x="10794" y="8179"/>
                </a:lnTo>
                <a:cubicBezTo>
                  <a:pt x="10792" y="8177"/>
                  <a:pt x="10791" y="8177"/>
                  <a:pt x="10789" y="8179"/>
                </a:cubicBezTo>
                <a:close/>
                <a:moveTo>
                  <a:pt x="10589" y="10939"/>
                </a:moveTo>
                <a:cubicBezTo>
                  <a:pt x="10592" y="10939"/>
                  <a:pt x="10595" y="10942"/>
                  <a:pt x="10595" y="10945"/>
                </a:cubicBezTo>
                <a:lnTo>
                  <a:pt x="10595" y="12217"/>
                </a:lnTo>
                <a:cubicBezTo>
                  <a:pt x="10563" y="12239"/>
                  <a:pt x="10537" y="12266"/>
                  <a:pt x="10515" y="12297"/>
                </a:cubicBezTo>
                <a:cubicBezTo>
                  <a:pt x="10514" y="12298"/>
                  <a:pt x="10509" y="12302"/>
                  <a:pt x="10509" y="12302"/>
                </a:cubicBezTo>
                <a:lnTo>
                  <a:pt x="9984" y="12302"/>
                </a:lnTo>
                <a:cubicBezTo>
                  <a:pt x="9984" y="12302"/>
                  <a:pt x="9978" y="12305"/>
                  <a:pt x="9978" y="12308"/>
                </a:cubicBezTo>
                <a:lnTo>
                  <a:pt x="9978" y="12706"/>
                </a:lnTo>
                <a:cubicBezTo>
                  <a:pt x="9978" y="12708"/>
                  <a:pt x="9978" y="12711"/>
                  <a:pt x="9978" y="12711"/>
                </a:cubicBezTo>
                <a:lnTo>
                  <a:pt x="10509" y="12711"/>
                </a:lnTo>
                <a:cubicBezTo>
                  <a:pt x="10509" y="12711"/>
                  <a:pt x="10514" y="12716"/>
                  <a:pt x="10515" y="12717"/>
                </a:cubicBezTo>
                <a:cubicBezTo>
                  <a:pt x="10580" y="12807"/>
                  <a:pt x="10687" y="12865"/>
                  <a:pt x="10806" y="12865"/>
                </a:cubicBezTo>
                <a:cubicBezTo>
                  <a:pt x="10950" y="12865"/>
                  <a:pt x="11074" y="12783"/>
                  <a:pt x="11131" y="12660"/>
                </a:cubicBezTo>
                <a:cubicBezTo>
                  <a:pt x="11152" y="12615"/>
                  <a:pt x="11165" y="12560"/>
                  <a:pt x="11165" y="12507"/>
                </a:cubicBezTo>
                <a:cubicBezTo>
                  <a:pt x="11165" y="12387"/>
                  <a:pt x="11107" y="12282"/>
                  <a:pt x="11017" y="12217"/>
                </a:cubicBezTo>
                <a:cubicBezTo>
                  <a:pt x="11015" y="12216"/>
                  <a:pt x="11011" y="12219"/>
                  <a:pt x="11011" y="12217"/>
                </a:cubicBezTo>
                <a:lnTo>
                  <a:pt x="11011" y="10945"/>
                </a:lnTo>
                <a:cubicBezTo>
                  <a:pt x="11011" y="10942"/>
                  <a:pt x="11013" y="10939"/>
                  <a:pt x="11017" y="10939"/>
                </a:cubicBezTo>
                <a:cubicBezTo>
                  <a:pt x="11871" y="11046"/>
                  <a:pt x="12534" y="11775"/>
                  <a:pt x="12534" y="12654"/>
                </a:cubicBezTo>
                <a:cubicBezTo>
                  <a:pt x="12534" y="12654"/>
                  <a:pt x="12534" y="12660"/>
                  <a:pt x="12534" y="12660"/>
                </a:cubicBezTo>
                <a:cubicBezTo>
                  <a:pt x="12530" y="13789"/>
                  <a:pt x="11436" y="14660"/>
                  <a:pt x="10247" y="14296"/>
                </a:cubicBezTo>
                <a:cubicBezTo>
                  <a:pt x="9533" y="14077"/>
                  <a:pt x="9066" y="13398"/>
                  <a:pt x="9066" y="12654"/>
                </a:cubicBezTo>
                <a:cubicBezTo>
                  <a:pt x="9066" y="11769"/>
                  <a:pt x="9729" y="11041"/>
                  <a:pt x="10589" y="10939"/>
                </a:cubicBezTo>
                <a:close/>
                <a:moveTo>
                  <a:pt x="2122" y="14955"/>
                </a:moveTo>
                <a:lnTo>
                  <a:pt x="3571" y="14955"/>
                </a:lnTo>
                <a:cubicBezTo>
                  <a:pt x="3575" y="14955"/>
                  <a:pt x="3577" y="14957"/>
                  <a:pt x="3577" y="14960"/>
                </a:cubicBezTo>
                <a:cubicBezTo>
                  <a:pt x="3577" y="14960"/>
                  <a:pt x="3577" y="16403"/>
                  <a:pt x="3577" y="16403"/>
                </a:cubicBezTo>
                <a:cubicBezTo>
                  <a:pt x="3577" y="16406"/>
                  <a:pt x="3575" y="16409"/>
                  <a:pt x="3571" y="16409"/>
                </a:cubicBezTo>
                <a:lnTo>
                  <a:pt x="2122" y="16409"/>
                </a:lnTo>
                <a:cubicBezTo>
                  <a:pt x="2119" y="16409"/>
                  <a:pt x="2117" y="16406"/>
                  <a:pt x="2117" y="16403"/>
                </a:cubicBezTo>
                <a:lnTo>
                  <a:pt x="2117" y="14960"/>
                </a:lnTo>
                <a:cubicBezTo>
                  <a:pt x="2117" y="14957"/>
                  <a:pt x="2119" y="14955"/>
                  <a:pt x="2122" y="14955"/>
                </a:cubicBezTo>
                <a:close/>
                <a:moveTo>
                  <a:pt x="4946" y="14955"/>
                </a:moveTo>
                <a:lnTo>
                  <a:pt x="6396" y="14955"/>
                </a:lnTo>
                <a:cubicBezTo>
                  <a:pt x="6399" y="14955"/>
                  <a:pt x="6401" y="14957"/>
                  <a:pt x="6401" y="14960"/>
                </a:cubicBezTo>
                <a:cubicBezTo>
                  <a:pt x="6401" y="14960"/>
                  <a:pt x="6401" y="16403"/>
                  <a:pt x="6401" y="16403"/>
                </a:cubicBezTo>
                <a:cubicBezTo>
                  <a:pt x="6401" y="16406"/>
                  <a:pt x="6399" y="16409"/>
                  <a:pt x="6396" y="16409"/>
                </a:cubicBezTo>
                <a:lnTo>
                  <a:pt x="4946" y="16409"/>
                </a:lnTo>
                <a:cubicBezTo>
                  <a:pt x="4943" y="16409"/>
                  <a:pt x="4941" y="16406"/>
                  <a:pt x="4941" y="16403"/>
                </a:cubicBezTo>
                <a:lnTo>
                  <a:pt x="4941" y="14960"/>
                </a:lnTo>
                <a:cubicBezTo>
                  <a:pt x="4941" y="14957"/>
                  <a:pt x="4943" y="14955"/>
                  <a:pt x="4946" y="14955"/>
                </a:cubicBezTo>
                <a:close/>
                <a:moveTo>
                  <a:pt x="15204" y="14955"/>
                </a:moveTo>
                <a:lnTo>
                  <a:pt x="16654" y="14955"/>
                </a:lnTo>
                <a:cubicBezTo>
                  <a:pt x="16657" y="14955"/>
                  <a:pt x="16659" y="14957"/>
                  <a:pt x="16659" y="14960"/>
                </a:cubicBezTo>
                <a:cubicBezTo>
                  <a:pt x="16659" y="14960"/>
                  <a:pt x="16659" y="16403"/>
                  <a:pt x="16659" y="16403"/>
                </a:cubicBezTo>
                <a:cubicBezTo>
                  <a:pt x="16659" y="16406"/>
                  <a:pt x="16657" y="16409"/>
                  <a:pt x="16654" y="16409"/>
                </a:cubicBezTo>
                <a:lnTo>
                  <a:pt x="15204" y="16409"/>
                </a:lnTo>
                <a:cubicBezTo>
                  <a:pt x="15201" y="16409"/>
                  <a:pt x="15199" y="16406"/>
                  <a:pt x="15199" y="16403"/>
                </a:cubicBezTo>
                <a:lnTo>
                  <a:pt x="15199" y="14960"/>
                </a:lnTo>
                <a:cubicBezTo>
                  <a:pt x="15199" y="14957"/>
                  <a:pt x="15201" y="14955"/>
                  <a:pt x="15204" y="14955"/>
                </a:cubicBezTo>
                <a:close/>
                <a:moveTo>
                  <a:pt x="18023" y="14955"/>
                </a:moveTo>
                <a:lnTo>
                  <a:pt x="19472" y="14955"/>
                </a:lnTo>
                <a:cubicBezTo>
                  <a:pt x="19475" y="14955"/>
                  <a:pt x="19478" y="14957"/>
                  <a:pt x="19478" y="14960"/>
                </a:cubicBezTo>
                <a:cubicBezTo>
                  <a:pt x="19478" y="14960"/>
                  <a:pt x="19478" y="16403"/>
                  <a:pt x="19478" y="16403"/>
                </a:cubicBezTo>
                <a:cubicBezTo>
                  <a:pt x="19478" y="16406"/>
                  <a:pt x="19475" y="16409"/>
                  <a:pt x="19472" y="16409"/>
                </a:cubicBezTo>
                <a:lnTo>
                  <a:pt x="18023" y="16409"/>
                </a:lnTo>
                <a:cubicBezTo>
                  <a:pt x="18020" y="16409"/>
                  <a:pt x="18023" y="16406"/>
                  <a:pt x="18023" y="16403"/>
                </a:cubicBezTo>
                <a:lnTo>
                  <a:pt x="18023" y="14960"/>
                </a:lnTo>
                <a:cubicBezTo>
                  <a:pt x="18023" y="14957"/>
                  <a:pt x="18020" y="14955"/>
                  <a:pt x="18023" y="14955"/>
                </a:cubicBezTo>
                <a:close/>
                <a:moveTo>
                  <a:pt x="10732" y="16261"/>
                </a:moveTo>
                <a:cubicBezTo>
                  <a:pt x="11345" y="16223"/>
                  <a:pt x="11855" y="16708"/>
                  <a:pt x="11855" y="17312"/>
                </a:cubicBezTo>
                <a:lnTo>
                  <a:pt x="11855" y="20282"/>
                </a:lnTo>
                <a:cubicBezTo>
                  <a:pt x="11855" y="20285"/>
                  <a:pt x="11858" y="20288"/>
                  <a:pt x="11861" y="20288"/>
                </a:cubicBezTo>
                <a:cubicBezTo>
                  <a:pt x="11861" y="20288"/>
                  <a:pt x="9739" y="20288"/>
                  <a:pt x="9739" y="20288"/>
                </a:cubicBezTo>
                <a:cubicBezTo>
                  <a:pt x="9742" y="20288"/>
                  <a:pt x="9745" y="20285"/>
                  <a:pt x="9745" y="20282"/>
                </a:cubicBezTo>
                <a:lnTo>
                  <a:pt x="9745" y="17352"/>
                </a:lnTo>
                <a:cubicBezTo>
                  <a:pt x="9745" y="16789"/>
                  <a:pt x="10168" y="16296"/>
                  <a:pt x="10732" y="16261"/>
                </a:cubicBezTo>
                <a:close/>
                <a:moveTo>
                  <a:pt x="2122" y="17545"/>
                </a:moveTo>
                <a:lnTo>
                  <a:pt x="3571" y="17545"/>
                </a:lnTo>
                <a:cubicBezTo>
                  <a:pt x="3575" y="17545"/>
                  <a:pt x="3577" y="17547"/>
                  <a:pt x="3577" y="17550"/>
                </a:cubicBezTo>
                <a:cubicBezTo>
                  <a:pt x="3577" y="17550"/>
                  <a:pt x="3577" y="18993"/>
                  <a:pt x="3577" y="18993"/>
                </a:cubicBezTo>
                <a:cubicBezTo>
                  <a:pt x="3577" y="18996"/>
                  <a:pt x="3575" y="18999"/>
                  <a:pt x="3571" y="18999"/>
                </a:cubicBezTo>
                <a:lnTo>
                  <a:pt x="2122" y="18999"/>
                </a:lnTo>
                <a:cubicBezTo>
                  <a:pt x="2119" y="18999"/>
                  <a:pt x="2117" y="18996"/>
                  <a:pt x="2117" y="18993"/>
                </a:cubicBezTo>
                <a:lnTo>
                  <a:pt x="2117" y="17550"/>
                </a:lnTo>
                <a:cubicBezTo>
                  <a:pt x="2117" y="17547"/>
                  <a:pt x="2119" y="17545"/>
                  <a:pt x="2122" y="17545"/>
                </a:cubicBezTo>
                <a:close/>
                <a:moveTo>
                  <a:pt x="4946" y="17545"/>
                </a:moveTo>
                <a:lnTo>
                  <a:pt x="6396" y="17545"/>
                </a:lnTo>
                <a:cubicBezTo>
                  <a:pt x="6399" y="17545"/>
                  <a:pt x="6401" y="17547"/>
                  <a:pt x="6401" y="17550"/>
                </a:cubicBezTo>
                <a:cubicBezTo>
                  <a:pt x="6401" y="17550"/>
                  <a:pt x="6401" y="18993"/>
                  <a:pt x="6401" y="18993"/>
                </a:cubicBezTo>
                <a:cubicBezTo>
                  <a:pt x="6401" y="18996"/>
                  <a:pt x="6399" y="18999"/>
                  <a:pt x="6396" y="18999"/>
                </a:cubicBezTo>
                <a:lnTo>
                  <a:pt x="4946" y="18999"/>
                </a:lnTo>
                <a:cubicBezTo>
                  <a:pt x="4943" y="18999"/>
                  <a:pt x="4941" y="18996"/>
                  <a:pt x="4941" y="18993"/>
                </a:cubicBezTo>
                <a:lnTo>
                  <a:pt x="4941" y="17550"/>
                </a:lnTo>
                <a:cubicBezTo>
                  <a:pt x="4941" y="17547"/>
                  <a:pt x="4943" y="17545"/>
                  <a:pt x="4946" y="17545"/>
                </a:cubicBezTo>
                <a:close/>
                <a:moveTo>
                  <a:pt x="15204" y="17545"/>
                </a:moveTo>
                <a:lnTo>
                  <a:pt x="16654" y="17545"/>
                </a:lnTo>
                <a:cubicBezTo>
                  <a:pt x="16657" y="17545"/>
                  <a:pt x="16659" y="17547"/>
                  <a:pt x="16659" y="17550"/>
                </a:cubicBezTo>
                <a:cubicBezTo>
                  <a:pt x="16659" y="17550"/>
                  <a:pt x="16659" y="18993"/>
                  <a:pt x="16659" y="18993"/>
                </a:cubicBezTo>
                <a:cubicBezTo>
                  <a:pt x="16659" y="18996"/>
                  <a:pt x="16657" y="18999"/>
                  <a:pt x="16654" y="18999"/>
                </a:cubicBezTo>
                <a:lnTo>
                  <a:pt x="15204" y="18999"/>
                </a:lnTo>
                <a:cubicBezTo>
                  <a:pt x="15201" y="18999"/>
                  <a:pt x="15199" y="18996"/>
                  <a:pt x="15199" y="18993"/>
                </a:cubicBezTo>
                <a:lnTo>
                  <a:pt x="15199" y="17550"/>
                </a:lnTo>
                <a:cubicBezTo>
                  <a:pt x="15199" y="17547"/>
                  <a:pt x="15201" y="17545"/>
                  <a:pt x="15204" y="17545"/>
                </a:cubicBezTo>
                <a:close/>
                <a:moveTo>
                  <a:pt x="18023" y="17545"/>
                </a:moveTo>
                <a:lnTo>
                  <a:pt x="19472" y="17545"/>
                </a:lnTo>
                <a:cubicBezTo>
                  <a:pt x="19475" y="17545"/>
                  <a:pt x="19478" y="17547"/>
                  <a:pt x="19478" y="17550"/>
                </a:cubicBezTo>
                <a:cubicBezTo>
                  <a:pt x="19478" y="17550"/>
                  <a:pt x="19478" y="18993"/>
                  <a:pt x="19478" y="18993"/>
                </a:cubicBezTo>
                <a:cubicBezTo>
                  <a:pt x="19478" y="18996"/>
                  <a:pt x="19475" y="18999"/>
                  <a:pt x="19472" y="18999"/>
                </a:cubicBezTo>
                <a:lnTo>
                  <a:pt x="18023" y="18999"/>
                </a:lnTo>
                <a:cubicBezTo>
                  <a:pt x="18020" y="18999"/>
                  <a:pt x="18023" y="18996"/>
                  <a:pt x="18023" y="18993"/>
                </a:cubicBezTo>
                <a:lnTo>
                  <a:pt x="18023" y="17550"/>
                </a:lnTo>
                <a:cubicBezTo>
                  <a:pt x="18023" y="17547"/>
                  <a:pt x="18020" y="17545"/>
                  <a:pt x="18023" y="17545"/>
                </a:cubicBezTo>
                <a:close/>
                <a:moveTo>
                  <a:pt x="18023" y="17545"/>
                </a:moveTo>
              </a:path>
            </a:pathLst>
          </a:custGeom>
          <a:solidFill>
            <a:schemeClr val="tx1">
              <a:lumMod val="65000"/>
              <a:lumOff val="35000"/>
            </a:schemeClr>
          </a:solidFill>
          <a:ln>
            <a:noFill/>
          </a:ln>
        </p:spPr>
        <p:txBody>
          <a:bodyPr lIns="0" tIns="0" rIns="0" bIns="0"/>
          <a:lstStyle/>
          <a:p>
            <a:endParaRPr lang="pl-PL"/>
          </a:p>
        </p:txBody>
      </p:sp>
      <p:sp>
        <p:nvSpPr>
          <p:cNvPr id="69" name="AutoShape 22">
            <a:extLst>
              <a:ext uri="{FF2B5EF4-FFF2-40B4-BE49-F238E27FC236}">
                <a16:creationId xmlns:a16="http://schemas.microsoft.com/office/drawing/2014/main" id="{6C929284-2A17-4CF8-A510-FF866D1CBB10}"/>
              </a:ext>
            </a:extLst>
          </p:cNvPr>
          <p:cNvSpPr>
            <a:spLocks/>
          </p:cNvSpPr>
          <p:nvPr/>
        </p:nvSpPr>
        <p:spPr bwMode="auto">
          <a:xfrm rot="10800000">
            <a:off x="1070221" y="1388323"/>
            <a:ext cx="414895" cy="552895"/>
          </a:xfrm>
          <a:custGeom>
            <a:avLst/>
            <a:gdLst/>
            <a:ahLst/>
            <a:cxnLst/>
            <a:rect l="0" t="0" r="r" b="b"/>
            <a:pathLst>
              <a:path w="21600" h="21600">
                <a:moveTo>
                  <a:pt x="4027" y="0"/>
                </a:moveTo>
                <a:cubicBezTo>
                  <a:pt x="3825" y="0"/>
                  <a:pt x="3724" y="309"/>
                  <a:pt x="3724" y="461"/>
                </a:cubicBezTo>
                <a:lnTo>
                  <a:pt x="3724" y="1867"/>
                </a:lnTo>
                <a:lnTo>
                  <a:pt x="18419" y="1867"/>
                </a:lnTo>
                <a:cubicBezTo>
                  <a:pt x="18621" y="1867"/>
                  <a:pt x="18869" y="2275"/>
                  <a:pt x="18869" y="2427"/>
                </a:cubicBezTo>
                <a:lnTo>
                  <a:pt x="18869" y="18666"/>
                </a:lnTo>
                <a:lnTo>
                  <a:pt x="21150" y="18666"/>
                </a:lnTo>
                <a:cubicBezTo>
                  <a:pt x="21352" y="18666"/>
                  <a:pt x="21600" y="18812"/>
                  <a:pt x="21600" y="18660"/>
                </a:cubicBezTo>
                <a:lnTo>
                  <a:pt x="21600" y="461"/>
                </a:lnTo>
                <a:cubicBezTo>
                  <a:pt x="21600" y="309"/>
                  <a:pt x="21352" y="0"/>
                  <a:pt x="21150" y="0"/>
                </a:cubicBezTo>
                <a:lnTo>
                  <a:pt x="4027" y="0"/>
                </a:lnTo>
                <a:close/>
                <a:moveTo>
                  <a:pt x="365" y="2800"/>
                </a:moveTo>
                <a:cubicBezTo>
                  <a:pt x="162" y="2800"/>
                  <a:pt x="0" y="2922"/>
                  <a:pt x="0" y="3074"/>
                </a:cubicBezTo>
                <a:lnTo>
                  <a:pt x="0" y="21326"/>
                </a:lnTo>
                <a:cubicBezTo>
                  <a:pt x="0" y="21478"/>
                  <a:pt x="162" y="21600"/>
                  <a:pt x="365" y="21600"/>
                </a:cubicBezTo>
                <a:lnTo>
                  <a:pt x="17496" y="21600"/>
                </a:lnTo>
                <a:cubicBezTo>
                  <a:pt x="17698" y="21600"/>
                  <a:pt x="17860" y="21478"/>
                  <a:pt x="17860" y="21326"/>
                </a:cubicBezTo>
                <a:lnTo>
                  <a:pt x="17860" y="3074"/>
                </a:lnTo>
                <a:cubicBezTo>
                  <a:pt x="17860" y="2922"/>
                  <a:pt x="17698" y="2800"/>
                  <a:pt x="17496" y="2800"/>
                </a:cubicBezTo>
                <a:lnTo>
                  <a:pt x="365" y="2800"/>
                </a:lnTo>
                <a:close/>
                <a:moveTo>
                  <a:pt x="1893" y="4381"/>
                </a:moveTo>
                <a:lnTo>
                  <a:pt x="8403" y="4381"/>
                </a:lnTo>
                <a:lnTo>
                  <a:pt x="8403" y="9595"/>
                </a:lnTo>
                <a:lnTo>
                  <a:pt x="1893" y="9595"/>
                </a:lnTo>
                <a:cubicBezTo>
                  <a:pt x="1893" y="9595"/>
                  <a:pt x="1893" y="4381"/>
                  <a:pt x="1893" y="4381"/>
                </a:cubicBezTo>
                <a:close/>
                <a:moveTo>
                  <a:pt x="9667" y="4381"/>
                </a:moveTo>
                <a:lnTo>
                  <a:pt x="16177" y="4381"/>
                </a:lnTo>
                <a:cubicBezTo>
                  <a:pt x="16177" y="4381"/>
                  <a:pt x="16177" y="5011"/>
                  <a:pt x="16177" y="5011"/>
                </a:cubicBezTo>
                <a:lnTo>
                  <a:pt x="9667" y="5011"/>
                </a:lnTo>
                <a:lnTo>
                  <a:pt x="9667" y="4381"/>
                </a:lnTo>
                <a:close/>
                <a:moveTo>
                  <a:pt x="9667" y="5483"/>
                </a:moveTo>
                <a:lnTo>
                  <a:pt x="16177" y="5483"/>
                </a:lnTo>
                <a:cubicBezTo>
                  <a:pt x="16177" y="5483"/>
                  <a:pt x="16177" y="6119"/>
                  <a:pt x="16177" y="6119"/>
                </a:cubicBezTo>
                <a:lnTo>
                  <a:pt x="9667" y="6119"/>
                </a:lnTo>
                <a:lnTo>
                  <a:pt x="9667" y="5483"/>
                </a:lnTo>
                <a:close/>
                <a:moveTo>
                  <a:pt x="9667" y="6749"/>
                </a:moveTo>
                <a:lnTo>
                  <a:pt x="16177" y="6749"/>
                </a:lnTo>
                <a:cubicBezTo>
                  <a:pt x="16177" y="6749"/>
                  <a:pt x="16177" y="7221"/>
                  <a:pt x="16177" y="7221"/>
                </a:cubicBezTo>
                <a:lnTo>
                  <a:pt x="9667" y="7221"/>
                </a:lnTo>
                <a:lnTo>
                  <a:pt x="9667" y="6749"/>
                </a:lnTo>
                <a:close/>
                <a:moveTo>
                  <a:pt x="9667" y="7857"/>
                </a:moveTo>
                <a:lnTo>
                  <a:pt x="16177" y="7857"/>
                </a:lnTo>
                <a:cubicBezTo>
                  <a:pt x="16177" y="7857"/>
                  <a:pt x="16177" y="8487"/>
                  <a:pt x="16177" y="8487"/>
                </a:cubicBezTo>
                <a:lnTo>
                  <a:pt x="9667" y="8487"/>
                </a:lnTo>
                <a:lnTo>
                  <a:pt x="9667" y="7857"/>
                </a:lnTo>
                <a:close/>
                <a:moveTo>
                  <a:pt x="9667" y="8960"/>
                </a:moveTo>
                <a:lnTo>
                  <a:pt x="16177" y="8960"/>
                </a:lnTo>
                <a:cubicBezTo>
                  <a:pt x="16177" y="8960"/>
                  <a:pt x="16177" y="9595"/>
                  <a:pt x="16177" y="9595"/>
                </a:cubicBezTo>
                <a:lnTo>
                  <a:pt x="9667" y="9595"/>
                </a:lnTo>
                <a:lnTo>
                  <a:pt x="9667" y="8960"/>
                </a:lnTo>
                <a:close/>
                <a:moveTo>
                  <a:pt x="14082" y="10698"/>
                </a:moveTo>
                <a:lnTo>
                  <a:pt x="16177" y="10698"/>
                </a:lnTo>
                <a:cubicBezTo>
                  <a:pt x="16177" y="10698"/>
                  <a:pt x="16177" y="17493"/>
                  <a:pt x="16177" y="17493"/>
                </a:cubicBezTo>
                <a:lnTo>
                  <a:pt x="14082" y="17493"/>
                </a:lnTo>
                <a:lnTo>
                  <a:pt x="14082" y="10698"/>
                </a:lnTo>
                <a:close/>
                <a:moveTo>
                  <a:pt x="1893" y="10855"/>
                </a:moveTo>
                <a:lnTo>
                  <a:pt x="3778" y="10855"/>
                </a:lnTo>
                <a:lnTo>
                  <a:pt x="3778" y="17493"/>
                </a:lnTo>
                <a:lnTo>
                  <a:pt x="1893" y="17493"/>
                </a:lnTo>
                <a:cubicBezTo>
                  <a:pt x="1893" y="17493"/>
                  <a:pt x="1893" y="10855"/>
                  <a:pt x="1893" y="10855"/>
                </a:cubicBezTo>
                <a:close/>
                <a:moveTo>
                  <a:pt x="11770" y="12121"/>
                </a:moveTo>
                <a:lnTo>
                  <a:pt x="13655" y="12121"/>
                </a:lnTo>
                <a:lnTo>
                  <a:pt x="13655" y="17493"/>
                </a:lnTo>
                <a:cubicBezTo>
                  <a:pt x="13655" y="17493"/>
                  <a:pt x="11770" y="17493"/>
                  <a:pt x="11770" y="17493"/>
                </a:cubicBezTo>
                <a:lnTo>
                  <a:pt x="11770" y="12121"/>
                </a:lnTo>
                <a:close/>
                <a:moveTo>
                  <a:pt x="4415" y="12279"/>
                </a:moveTo>
                <a:cubicBezTo>
                  <a:pt x="4415" y="12279"/>
                  <a:pt x="6300" y="12279"/>
                  <a:pt x="6300" y="12279"/>
                </a:cubicBezTo>
                <a:lnTo>
                  <a:pt x="6300" y="17493"/>
                </a:lnTo>
                <a:lnTo>
                  <a:pt x="4415" y="17493"/>
                </a:lnTo>
                <a:lnTo>
                  <a:pt x="4415" y="12279"/>
                </a:lnTo>
                <a:close/>
                <a:moveTo>
                  <a:pt x="9248" y="13387"/>
                </a:moveTo>
                <a:lnTo>
                  <a:pt x="11134" y="13387"/>
                </a:lnTo>
                <a:lnTo>
                  <a:pt x="11134" y="17493"/>
                </a:lnTo>
                <a:lnTo>
                  <a:pt x="9248" y="17493"/>
                </a:lnTo>
                <a:cubicBezTo>
                  <a:pt x="9248" y="17493"/>
                  <a:pt x="9248" y="13387"/>
                  <a:pt x="9248" y="13387"/>
                </a:cubicBezTo>
                <a:close/>
                <a:moveTo>
                  <a:pt x="6727" y="15119"/>
                </a:moveTo>
                <a:cubicBezTo>
                  <a:pt x="6727" y="15119"/>
                  <a:pt x="8822" y="15119"/>
                  <a:pt x="8822" y="15119"/>
                </a:cubicBezTo>
                <a:lnTo>
                  <a:pt x="8822" y="17493"/>
                </a:lnTo>
                <a:lnTo>
                  <a:pt x="6727" y="17493"/>
                </a:lnTo>
                <a:lnTo>
                  <a:pt x="6727" y="15119"/>
                </a:lnTo>
                <a:close/>
                <a:moveTo>
                  <a:pt x="1893" y="17966"/>
                </a:moveTo>
                <a:lnTo>
                  <a:pt x="16177" y="17966"/>
                </a:lnTo>
                <a:cubicBezTo>
                  <a:pt x="16177" y="17966"/>
                  <a:pt x="16177" y="18123"/>
                  <a:pt x="16177" y="18123"/>
                </a:cubicBezTo>
                <a:lnTo>
                  <a:pt x="1893" y="18123"/>
                </a:lnTo>
                <a:lnTo>
                  <a:pt x="1893" y="17966"/>
                </a:lnTo>
                <a:close/>
                <a:moveTo>
                  <a:pt x="1839" y="19214"/>
                </a:moveTo>
                <a:lnTo>
                  <a:pt x="8325" y="19214"/>
                </a:lnTo>
                <a:cubicBezTo>
                  <a:pt x="8325" y="19214"/>
                  <a:pt x="8325" y="19856"/>
                  <a:pt x="8325" y="19856"/>
                </a:cubicBezTo>
                <a:lnTo>
                  <a:pt x="1839" y="19856"/>
                </a:lnTo>
                <a:lnTo>
                  <a:pt x="1839" y="19214"/>
                </a:lnTo>
                <a:close/>
                <a:moveTo>
                  <a:pt x="9605" y="19214"/>
                </a:moveTo>
                <a:lnTo>
                  <a:pt x="16091" y="19214"/>
                </a:lnTo>
                <a:cubicBezTo>
                  <a:pt x="16091" y="19214"/>
                  <a:pt x="16091" y="19856"/>
                  <a:pt x="16091" y="19856"/>
                </a:cubicBezTo>
                <a:lnTo>
                  <a:pt x="9605" y="19856"/>
                </a:lnTo>
                <a:lnTo>
                  <a:pt x="9605" y="19214"/>
                </a:lnTo>
                <a:close/>
                <a:moveTo>
                  <a:pt x="9605" y="19214"/>
                </a:moveTo>
              </a:path>
            </a:pathLst>
          </a:custGeom>
          <a:solidFill>
            <a:schemeClr val="tx1">
              <a:lumMod val="65000"/>
              <a:lumOff val="35000"/>
            </a:schemeClr>
          </a:solidFill>
          <a:ln>
            <a:noFill/>
          </a:ln>
        </p:spPr>
        <p:txBody>
          <a:bodyPr lIns="0" tIns="0" rIns="0" bIns="0"/>
          <a:lstStyle/>
          <a:p>
            <a:endParaRPr lang="pl-PL"/>
          </a:p>
        </p:txBody>
      </p:sp>
    </p:spTree>
    <p:extLst>
      <p:ext uri="{BB962C8B-B14F-4D97-AF65-F5344CB8AC3E}">
        <p14:creationId xmlns:p14="http://schemas.microsoft.com/office/powerpoint/2010/main" val="400043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81B27D6-2A4B-4CAB-BD91-67CE087B713E}"/>
              </a:ext>
            </a:extLst>
          </p:cNvPr>
          <p:cNvSpPr/>
          <p:nvPr/>
        </p:nvSpPr>
        <p:spPr>
          <a:xfrm>
            <a:off x="0"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90D72A3-FE22-4F4F-95D5-03802078B663}"/>
              </a:ext>
            </a:extLst>
          </p:cNvPr>
          <p:cNvSpPr/>
          <p:nvPr/>
        </p:nvSpPr>
        <p:spPr>
          <a:xfrm>
            <a:off x="2801948" y="6749143"/>
            <a:ext cx="6588105" cy="1088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F2241A-F1F4-4424-A081-3A87B1E1A405}"/>
              </a:ext>
            </a:extLst>
          </p:cNvPr>
          <p:cNvSpPr/>
          <p:nvPr/>
        </p:nvSpPr>
        <p:spPr>
          <a:xfrm>
            <a:off x="9531927" y="6775698"/>
            <a:ext cx="2660073" cy="82301"/>
          </a:xfrm>
          <a:prstGeom prst="rect">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52ED2770-C3E9-4701-9AC5-7C0A470F5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438" y="55305"/>
            <a:ext cx="2617666" cy="514584"/>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Manual Input 7">
            <a:extLst>
              <a:ext uri="{FF2B5EF4-FFF2-40B4-BE49-F238E27FC236}">
                <a16:creationId xmlns:a16="http://schemas.microsoft.com/office/drawing/2014/main" id="{B60477F0-0119-4CA9-A365-941A7F8E9D1C}"/>
              </a:ext>
            </a:extLst>
          </p:cNvPr>
          <p:cNvSpPr/>
          <p:nvPr/>
        </p:nvSpPr>
        <p:spPr>
          <a:xfrm rot="5400000" flipH="1" flipV="1">
            <a:off x="623116" y="-167772"/>
            <a:ext cx="619670" cy="15149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1" name="Straight Connector 10">
            <a:extLst>
              <a:ext uri="{FF2B5EF4-FFF2-40B4-BE49-F238E27FC236}">
                <a16:creationId xmlns:a16="http://schemas.microsoft.com/office/drawing/2014/main" id="{EBA24888-6AA9-4F49-8BDD-F8F393696772}"/>
              </a:ext>
            </a:extLst>
          </p:cNvPr>
          <p:cNvCxnSpPr>
            <a:cxnSpLocks/>
          </p:cNvCxnSpPr>
          <p:nvPr/>
        </p:nvCxnSpPr>
        <p:spPr>
          <a:xfrm>
            <a:off x="1349207" y="162530"/>
            <a:ext cx="450377" cy="468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816800" y="274318"/>
            <a:ext cx="4113736" cy="523220"/>
          </a:xfrm>
          <a:prstGeom prst="rect">
            <a:avLst/>
          </a:prstGeom>
        </p:spPr>
        <p:txBody>
          <a:bodyPr wrap="square">
            <a:spAutoFit/>
          </a:bodyPr>
          <a:lstStyle/>
          <a:p>
            <a:r>
              <a:rPr lang="en-IN" sz="2800" b="1" dirty="0">
                <a:solidFill>
                  <a:srgbClr val="1C819E"/>
                </a:solidFill>
                <a:latin typeface="Calibri" panose="020F0502020204030204" pitchFamily="34" charset="0"/>
                <a:cs typeface="Calibri" panose="020F0502020204030204" pitchFamily="34" charset="0"/>
              </a:rPr>
              <a:t>Dataset </a:t>
            </a:r>
            <a:r>
              <a:rPr lang="en-IN" sz="2800" b="1" dirty="0">
                <a:solidFill>
                  <a:srgbClr val="FFC000"/>
                </a:solidFill>
                <a:latin typeface="Calibri" panose="020F0502020204030204" pitchFamily="34" charset="0"/>
                <a:cs typeface="Calibri" panose="020F0502020204030204" pitchFamily="34" charset="0"/>
              </a:rPr>
              <a:t>Description</a:t>
            </a:r>
            <a:endPar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768737608"/>
              </p:ext>
            </p:extLst>
          </p:nvPr>
        </p:nvGraphicFramePr>
        <p:xfrm>
          <a:off x="783995" y="992777"/>
          <a:ext cx="5042262" cy="5300676"/>
        </p:xfrm>
        <a:graphic>
          <a:graphicData uri="http://schemas.openxmlformats.org/drawingml/2006/table">
            <a:tbl>
              <a:tblPr firstRow="1" bandRow="1">
                <a:tableStyleId>{5C22544A-7EE6-4342-B048-85BDC9FD1C3A}</a:tableStyleId>
              </a:tblPr>
              <a:tblGrid>
                <a:gridCol w="1291693">
                  <a:extLst>
                    <a:ext uri="{9D8B030D-6E8A-4147-A177-3AD203B41FA5}">
                      <a16:colId xmlns:a16="http://schemas.microsoft.com/office/drawing/2014/main" val="1159990708"/>
                    </a:ext>
                  </a:extLst>
                </a:gridCol>
                <a:gridCol w="3750569">
                  <a:extLst>
                    <a:ext uri="{9D8B030D-6E8A-4147-A177-3AD203B41FA5}">
                      <a16:colId xmlns:a16="http://schemas.microsoft.com/office/drawing/2014/main" val="3847191901"/>
                    </a:ext>
                  </a:extLst>
                </a:gridCol>
              </a:tblGrid>
              <a:tr h="313509">
                <a:tc>
                  <a:txBody>
                    <a:bodyPr/>
                    <a:lstStyle/>
                    <a:p>
                      <a:pPr algn="ctr"/>
                      <a:r>
                        <a:rPr lang="en-IN" dirty="0">
                          <a:latin typeface="Calibri" panose="020F0502020204030204" pitchFamily="34" charset="0"/>
                          <a:cs typeface="Calibri" panose="020F0502020204030204" pitchFamily="34" charset="0"/>
                        </a:rPr>
                        <a:t>Numerical</a:t>
                      </a:r>
                      <a:endParaRPr lang="en-IN" b="1" dirty="0">
                        <a:solidFill>
                          <a:srgbClr val="FFFF00"/>
                        </a:solidFill>
                        <a:latin typeface="Calibri" panose="020F0502020204030204" pitchFamily="34" charset="0"/>
                        <a:cs typeface="Calibri" panose="020F0502020204030204" pitchFamily="34" charset="0"/>
                      </a:endParaRPr>
                    </a:p>
                  </a:txBody>
                  <a:tcPr/>
                </a:tc>
                <a:tc>
                  <a:txBody>
                    <a:bodyPr/>
                    <a:lstStyle/>
                    <a:p>
                      <a:pPr algn="ctr"/>
                      <a:r>
                        <a:rPr lang="en-IN" b="1" dirty="0">
                          <a:solidFill>
                            <a:schemeClr val="lt1"/>
                          </a:solidFill>
                          <a:latin typeface="Calibri" panose="020F0502020204030204" pitchFamily="34" charset="0"/>
                          <a:cs typeface="Calibri" panose="020F0502020204030204" pitchFamily="34" charset="0"/>
                        </a:rPr>
                        <a:t>Description</a:t>
                      </a:r>
                      <a:endParaRPr lang="en-IN" b="1" dirty="0">
                        <a:solidFill>
                          <a:srgbClr val="FFFF00"/>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47352520"/>
                  </a:ext>
                </a:extLst>
              </a:tr>
              <a:tr h="411081">
                <a:tc>
                  <a:txBody>
                    <a:bodyPr/>
                    <a:lstStyle/>
                    <a:p>
                      <a:pPr algn="ctr"/>
                      <a:r>
                        <a:rPr lang="en-IN" sz="1600" dirty="0">
                          <a:latin typeface="Calibri" panose="020F0502020204030204" pitchFamily="34" charset="0"/>
                          <a:cs typeface="Calibri" panose="020F0502020204030204" pitchFamily="34" charset="0"/>
                        </a:rPr>
                        <a:t>Age</a:t>
                      </a:r>
                      <a:endParaRPr lang="en-IN" sz="1600" b="0" dirty="0">
                        <a:latin typeface="Calibri" panose="020F0502020204030204" pitchFamily="34" charset="0"/>
                        <a:cs typeface="Calibri" panose="020F0502020204030204" pitchFamily="34" charset="0"/>
                      </a:endParaRPr>
                    </a:p>
                  </a:txBody>
                  <a:tcPr/>
                </a:tc>
                <a:tc>
                  <a:txBody>
                    <a:bodyPr/>
                    <a:lstStyle/>
                    <a:p>
                      <a:pPr algn="ctr"/>
                      <a:r>
                        <a:rPr lang="en-IN" sz="1600" b="0">
                          <a:latin typeface="Calibri" panose="020F0502020204030204" pitchFamily="34" charset="0"/>
                          <a:cs typeface="Calibri" panose="020F0502020204030204" pitchFamily="34" charset="0"/>
                        </a:rPr>
                        <a:t>Age</a:t>
                      </a:r>
                      <a:r>
                        <a:rPr lang="en-IN" sz="1600" b="0" baseline="0">
                          <a:latin typeface="Calibri" panose="020F0502020204030204" pitchFamily="34" charset="0"/>
                          <a:cs typeface="Calibri" panose="020F0502020204030204" pitchFamily="34" charset="0"/>
                        </a:rPr>
                        <a:t> of client</a:t>
                      </a:r>
                      <a:endParaRPr lang="en-IN" sz="1600" b="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04579828"/>
                  </a:ext>
                </a:extLst>
              </a:tr>
              <a:tr h="411081">
                <a:tc>
                  <a:txBody>
                    <a:bodyPr/>
                    <a:lstStyle/>
                    <a:p>
                      <a:pPr algn="ctr"/>
                      <a:r>
                        <a:rPr lang="en-IN" sz="1600" dirty="0">
                          <a:latin typeface="Calibri" panose="020F0502020204030204" pitchFamily="34" charset="0"/>
                          <a:cs typeface="Calibri" panose="020F0502020204030204" pitchFamily="34" charset="0"/>
                        </a:rPr>
                        <a:t>Balance</a:t>
                      </a:r>
                      <a:endParaRPr lang="en-IN" sz="1600" b="0" dirty="0">
                        <a:latin typeface="Calibri" panose="020F0502020204030204" pitchFamily="34" charset="0"/>
                        <a:cs typeface="Calibri" panose="020F0502020204030204" pitchFamily="34" charset="0"/>
                      </a:endParaRPr>
                    </a:p>
                  </a:txBody>
                  <a:tcPr/>
                </a:tc>
                <a:tc>
                  <a:txBody>
                    <a:bodyPr/>
                    <a:lstStyle/>
                    <a:p>
                      <a:pPr algn="ctr"/>
                      <a:r>
                        <a:rPr lang="en-IN" sz="1600">
                          <a:latin typeface="Calibri" panose="020F0502020204030204" pitchFamily="34" charset="0"/>
                          <a:cs typeface="Calibri" panose="020F0502020204030204" pitchFamily="34" charset="0"/>
                        </a:rPr>
                        <a:t>Average yearly balance</a:t>
                      </a:r>
                      <a:endParaRPr lang="en-IN" sz="1600" b="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95601028"/>
                  </a:ext>
                </a:extLst>
              </a:tr>
              <a:tr h="411081">
                <a:tc>
                  <a:txBody>
                    <a:bodyPr/>
                    <a:lstStyle/>
                    <a:p>
                      <a:pPr algn="ctr"/>
                      <a:r>
                        <a:rPr lang="en-IN" sz="1600">
                          <a:latin typeface="Calibri" panose="020F0502020204030204" pitchFamily="34" charset="0"/>
                          <a:cs typeface="Calibri" panose="020F0502020204030204" pitchFamily="34" charset="0"/>
                        </a:rPr>
                        <a:t>Duration</a:t>
                      </a:r>
                      <a:endParaRPr lang="en-IN" sz="1600" b="0">
                        <a:latin typeface="Calibri" panose="020F0502020204030204" pitchFamily="34" charset="0"/>
                        <a:cs typeface="Calibri" panose="020F0502020204030204" pitchFamily="34" charset="0"/>
                      </a:endParaRPr>
                    </a:p>
                  </a:txBody>
                  <a:tcPr/>
                </a:tc>
                <a:tc>
                  <a:txBody>
                    <a:bodyPr/>
                    <a:lstStyle/>
                    <a:p>
                      <a:pPr algn="ctr"/>
                      <a:r>
                        <a:rPr lang="en-IN" sz="1600" dirty="0">
                          <a:latin typeface="Calibri" panose="020F0502020204030204" pitchFamily="34" charset="0"/>
                          <a:cs typeface="Calibri" panose="020F0502020204030204" pitchFamily="34" charset="0"/>
                        </a:rPr>
                        <a:t>Last contact duration</a:t>
                      </a:r>
                      <a:endParaRPr lang="en-IN" sz="16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2049076"/>
                  </a:ext>
                </a:extLst>
              </a:tr>
              <a:tr h="1044827">
                <a:tc>
                  <a:txBody>
                    <a:bodyPr/>
                    <a:lstStyle/>
                    <a:p>
                      <a:pPr algn="ctr"/>
                      <a:r>
                        <a:rPr lang="en-IN" sz="1600">
                          <a:latin typeface="Calibri" panose="020F0502020204030204" pitchFamily="34" charset="0"/>
                          <a:cs typeface="Calibri" panose="020F0502020204030204" pitchFamily="34" charset="0"/>
                        </a:rPr>
                        <a:t>Pdays</a:t>
                      </a:r>
                      <a:endParaRPr lang="en-IN" sz="1600" b="0">
                        <a:latin typeface="Calibri" panose="020F0502020204030204" pitchFamily="34" charset="0"/>
                        <a:cs typeface="Calibri" panose="020F0502020204030204" pitchFamily="34" charset="0"/>
                      </a:endParaRPr>
                    </a:p>
                  </a:txBody>
                  <a:tcPr/>
                </a:tc>
                <a:tc>
                  <a:txBody>
                    <a:bodyPr/>
                    <a:lstStyle/>
                    <a:p>
                      <a:pPr algn="ctr"/>
                      <a:r>
                        <a:rPr lang="en-US" sz="1600" dirty="0">
                          <a:latin typeface="Calibri" panose="020F0502020204030204" pitchFamily="34" charset="0"/>
                          <a:cs typeface="Calibri" panose="020F0502020204030204" pitchFamily="34" charset="0"/>
                        </a:rPr>
                        <a:t>Number of days that passed by after the client was last contacted from a previous campaign</a:t>
                      </a:r>
                      <a:endParaRPr lang="en-IN" sz="16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34091124"/>
                  </a:ext>
                </a:extLst>
              </a:tr>
              <a:tr h="1044827">
                <a:tc>
                  <a:txBody>
                    <a:bodyPr/>
                    <a:lstStyle/>
                    <a:p>
                      <a:pPr algn="ctr"/>
                      <a:r>
                        <a:rPr lang="en-IN" sz="1600">
                          <a:latin typeface="Calibri" panose="020F0502020204030204" pitchFamily="34" charset="0"/>
                          <a:cs typeface="Calibri" panose="020F0502020204030204" pitchFamily="34" charset="0"/>
                        </a:rPr>
                        <a:t>Previous</a:t>
                      </a:r>
                      <a:endParaRPr lang="en-IN" sz="1600" b="0">
                        <a:latin typeface="Calibri" panose="020F0502020204030204" pitchFamily="34" charset="0"/>
                        <a:cs typeface="Calibri" panose="020F0502020204030204" pitchFamily="34" charset="0"/>
                      </a:endParaRPr>
                    </a:p>
                  </a:txBody>
                  <a:tcPr/>
                </a:tc>
                <a:tc>
                  <a:txBody>
                    <a:bodyPr/>
                    <a:lstStyle/>
                    <a:p>
                      <a:pPr algn="ctr"/>
                      <a:r>
                        <a:rPr lang="en-US" sz="1600" dirty="0">
                          <a:latin typeface="Calibri" panose="020F0502020204030204" pitchFamily="34" charset="0"/>
                          <a:cs typeface="Calibri" panose="020F0502020204030204" pitchFamily="34" charset="0"/>
                        </a:rPr>
                        <a:t>Number of contacts performed before this campaign and for this client</a:t>
                      </a:r>
                      <a:endParaRPr lang="en-IN" sz="16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99636260"/>
                  </a:ext>
                </a:extLst>
              </a:tr>
              <a:tr h="567192">
                <a:tc>
                  <a:txBody>
                    <a:bodyPr/>
                    <a:lstStyle/>
                    <a:p>
                      <a:pPr algn="ctr"/>
                      <a:r>
                        <a:rPr lang="en-IN" sz="1600">
                          <a:latin typeface="Calibri" panose="020F0502020204030204" pitchFamily="34" charset="0"/>
                          <a:cs typeface="Calibri" panose="020F0502020204030204" pitchFamily="34" charset="0"/>
                        </a:rPr>
                        <a:t>Day</a:t>
                      </a:r>
                      <a:endParaRPr lang="en-IN" sz="1600" b="0">
                        <a:latin typeface="Calibri" panose="020F0502020204030204" pitchFamily="34" charset="0"/>
                        <a:cs typeface="Calibri" panose="020F0502020204030204" pitchFamily="34" charset="0"/>
                      </a:endParaRPr>
                    </a:p>
                  </a:txBody>
                  <a:tcPr/>
                </a:tc>
                <a:tc>
                  <a:txBody>
                    <a:bodyPr/>
                    <a:lstStyle/>
                    <a:p>
                      <a:pPr algn="ctr"/>
                      <a:r>
                        <a:rPr lang="en-US" sz="1600" dirty="0">
                          <a:latin typeface="Calibri" panose="020F0502020204030204" pitchFamily="34" charset="0"/>
                          <a:cs typeface="Calibri" panose="020F0502020204030204" pitchFamily="34" charset="0"/>
                        </a:rPr>
                        <a:t>Last contact day of the month</a:t>
                      </a:r>
                      <a:endParaRPr lang="en-IN" sz="16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55065606"/>
                  </a:ext>
                </a:extLst>
              </a:tr>
              <a:tr h="1044827">
                <a:tc>
                  <a:txBody>
                    <a:bodyPr/>
                    <a:lstStyle/>
                    <a:p>
                      <a:pPr algn="ctr"/>
                      <a:r>
                        <a:rPr lang="en-IN" sz="1600">
                          <a:latin typeface="Calibri" panose="020F0502020204030204" pitchFamily="34" charset="0"/>
                          <a:cs typeface="Calibri" panose="020F0502020204030204" pitchFamily="34" charset="0"/>
                        </a:rPr>
                        <a:t>Campaign</a:t>
                      </a:r>
                      <a:endParaRPr lang="en-IN" sz="1600" b="0">
                        <a:latin typeface="Calibri" panose="020F0502020204030204" pitchFamily="34" charset="0"/>
                        <a:cs typeface="Calibri" panose="020F0502020204030204" pitchFamily="34" charset="0"/>
                      </a:endParaRPr>
                    </a:p>
                  </a:txBody>
                  <a:tcPr/>
                </a:tc>
                <a:tc>
                  <a:txBody>
                    <a:bodyPr/>
                    <a:lstStyle/>
                    <a:p>
                      <a:pPr algn="ctr"/>
                      <a:r>
                        <a:rPr lang="en-US" sz="1600" dirty="0">
                          <a:latin typeface="Calibri" panose="020F0502020204030204" pitchFamily="34" charset="0"/>
                          <a:cs typeface="Calibri" panose="020F0502020204030204" pitchFamily="34" charset="0"/>
                        </a:rPr>
                        <a:t>Number of contacts performed during this campaign and for this client</a:t>
                      </a:r>
                      <a:endParaRPr lang="en-IN" sz="16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9752565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73121466"/>
              </p:ext>
            </p:extLst>
          </p:nvPr>
        </p:nvGraphicFramePr>
        <p:xfrm>
          <a:off x="6244867" y="992777"/>
          <a:ext cx="5396752" cy="4027715"/>
        </p:xfrm>
        <a:graphic>
          <a:graphicData uri="http://schemas.openxmlformats.org/drawingml/2006/table">
            <a:tbl>
              <a:tblPr firstRow="1" bandRow="1">
                <a:tableStyleId>{5C22544A-7EE6-4342-B048-85BDC9FD1C3A}</a:tableStyleId>
              </a:tblPr>
              <a:tblGrid>
                <a:gridCol w="1573253">
                  <a:extLst>
                    <a:ext uri="{9D8B030D-6E8A-4147-A177-3AD203B41FA5}">
                      <a16:colId xmlns:a16="http://schemas.microsoft.com/office/drawing/2014/main" val="678863367"/>
                    </a:ext>
                  </a:extLst>
                </a:gridCol>
                <a:gridCol w="3823499">
                  <a:extLst>
                    <a:ext uri="{9D8B030D-6E8A-4147-A177-3AD203B41FA5}">
                      <a16:colId xmlns:a16="http://schemas.microsoft.com/office/drawing/2014/main" val="899329972"/>
                    </a:ext>
                  </a:extLst>
                </a:gridCol>
              </a:tblGrid>
              <a:tr h="0">
                <a:tc>
                  <a:txBody>
                    <a:bodyPr/>
                    <a:lstStyle/>
                    <a:p>
                      <a:pPr marL="0" algn="ctr" defTabSz="914400" rtl="0" eaLnBrk="1" latinLnBrk="0" hangingPunct="1"/>
                      <a:r>
                        <a:rPr lang="en-IN" sz="1800" b="1" kern="1200" dirty="0">
                          <a:solidFill>
                            <a:schemeClr val="lt1"/>
                          </a:solidFill>
                          <a:latin typeface="Calibri" panose="020F0502020204030204" pitchFamily="34" charset="0"/>
                          <a:ea typeface="+mn-ea"/>
                          <a:cs typeface="Calibri" panose="020F0502020204030204" pitchFamily="34" charset="0"/>
                        </a:rPr>
                        <a:t>Categorical</a:t>
                      </a:r>
                    </a:p>
                  </a:txBody>
                  <a:tcPr/>
                </a:tc>
                <a:tc>
                  <a:txBody>
                    <a:bodyPr/>
                    <a:lstStyle/>
                    <a:p>
                      <a:pPr marL="0" algn="ctr" defTabSz="914400" rtl="0" eaLnBrk="1" latinLnBrk="0" hangingPunct="1"/>
                      <a:r>
                        <a:rPr lang="en-IN" sz="1800" b="1" kern="1200" dirty="0">
                          <a:solidFill>
                            <a:schemeClr val="lt1"/>
                          </a:solidFill>
                          <a:latin typeface="Calibri" panose="020F0502020204030204" pitchFamily="34" charset="0"/>
                          <a:ea typeface="+mn-ea"/>
                          <a:cs typeface="Calibri" panose="020F0502020204030204" pitchFamily="34" charset="0"/>
                        </a:rPr>
                        <a:t>Description</a:t>
                      </a:r>
                    </a:p>
                  </a:txBody>
                  <a:tcPr/>
                </a:tc>
                <a:extLst>
                  <a:ext uri="{0D108BD9-81ED-4DB2-BD59-A6C34878D82A}">
                    <a16:rowId xmlns:a16="http://schemas.microsoft.com/office/drawing/2014/main" val="2183054010"/>
                  </a:ext>
                </a:extLst>
              </a:tr>
              <a:tr h="281818">
                <a:tc>
                  <a:txBody>
                    <a:bodyPr/>
                    <a:lstStyle/>
                    <a:p>
                      <a:pPr marL="0" algn="ctr" defTabSz="914400" rtl="0" eaLnBrk="1" latinLnBrk="0" hangingPunct="1"/>
                      <a:r>
                        <a:rPr lang="en-IN" sz="1600" kern="1200" dirty="0">
                          <a:solidFill>
                            <a:schemeClr val="dk1"/>
                          </a:solidFill>
                          <a:latin typeface="Calibri" panose="020F0502020204030204" pitchFamily="34" charset="0"/>
                          <a:ea typeface="+mn-ea"/>
                          <a:cs typeface="Calibri" panose="020F0502020204030204" pitchFamily="34" charset="0"/>
                        </a:rPr>
                        <a:t>Job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latin typeface="Calibri" panose="020F0502020204030204" pitchFamily="34" charset="0"/>
                          <a:ea typeface="+mn-ea"/>
                          <a:cs typeface="Calibri" panose="020F0502020204030204" pitchFamily="34" charset="0"/>
                        </a:rPr>
                        <a:t>Type of job</a:t>
                      </a:r>
                      <a:endParaRPr lang="en-IN" sz="1600" kern="1200" noProof="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043746825"/>
                  </a:ext>
                </a:extLst>
              </a:tr>
              <a:tr h="281818">
                <a:tc>
                  <a:txBody>
                    <a:bodyPr/>
                    <a:lstStyle/>
                    <a:p>
                      <a:pPr marL="0" algn="ctr" defTabSz="914400" rtl="0" eaLnBrk="1" latinLnBrk="0" hangingPunct="1"/>
                      <a:r>
                        <a:rPr lang="en-IN" sz="1600" kern="1200" dirty="0">
                          <a:solidFill>
                            <a:schemeClr val="dk1"/>
                          </a:solidFill>
                          <a:latin typeface="Calibri" panose="020F0502020204030204" pitchFamily="34" charset="0"/>
                          <a:ea typeface="+mn-ea"/>
                          <a:cs typeface="Calibri" panose="020F0502020204030204" pitchFamily="34" charset="0"/>
                        </a:rPr>
                        <a:t>Martial</a:t>
                      </a:r>
                    </a:p>
                  </a:txBody>
                  <a:tcPr/>
                </a:tc>
                <a:tc>
                  <a:txBody>
                    <a:bodyPr/>
                    <a:lstStyle/>
                    <a:p>
                      <a:pPr marL="0" algn="ctr" defTabSz="914400" rtl="0" eaLnBrk="1" latinLnBrk="0" hangingPunct="1"/>
                      <a:r>
                        <a:rPr lang="en-IN" sz="1600" kern="1200">
                          <a:solidFill>
                            <a:schemeClr val="dk1"/>
                          </a:solidFill>
                          <a:latin typeface="Calibri" panose="020F0502020204030204" pitchFamily="34" charset="0"/>
                          <a:ea typeface="+mn-ea"/>
                          <a:cs typeface="Calibri" panose="020F0502020204030204" pitchFamily="34" charset="0"/>
                        </a:rPr>
                        <a:t>Marital status</a:t>
                      </a:r>
                    </a:p>
                  </a:txBody>
                  <a:tcPr/>
                </a:tc>
                <a:extLst>
                  <a:ext uri="{0D108BD9-81ED-4DB2-BD59-A6C34878D82A}">
                    <a16:rowId xmlns:a16="http://schemas.microsoft.com/office/drawing/2014/main" val="1985610638"/>
                  </a:ext>
                </a:extLst>
              </a:tr>
              <a:tr h="281818">
                <a:tc>
                  <a:txBody>
                    <a:bodyPr/>
                    <a:lstStyle/>
                    <a:p>
                      <a:pPr marL="0" algn="ctr" defTabSz="914400" rtl="0" eaLnBrk="1" latinLnBrk="0" hangingPunct="1"/>
                      <a:r>
                        <a:rPr lang="en-IN" sz="1600" kern="1200" dirty="0">
                          <a:solidFill>
                            <a:schemeClr val="dk1"/>
                          </a:solidFill>
                          <a:latin typeface="Calibri" panose="020F0502020204030204" pitchFamily="34" charset="0"/>
                          <a:ea typeface="+mn-ea"/>
                          <a:cs typeface="Calibri" panose="020F0502020204030204" pitchFamily="34" charset="0"/>
                        </a:rPr>
                        <a:t>Education</a:t>
                      </a:r>
                    </a:p>
                  </a:txBody>
                  <a:tcPr/>
                </a:tc>
                <a:tc>
                  <a:txBody>
                    <a:bodyPr/>
                    <a:lstStyle/>
                    <a:p>
                      <a:pPr marL="0" algn="ctr" defTabSz="914400" rtl="0" eaLnBrk="1" latinLnBrk="0" hangingPunct="1"/>
                      <a:r>
                        <a:rPr lang="en-IN" sz="1600" kern="1200" dirty="0">
                          <a:solidFill>
                            <a:schemeClr val="dk1"/>
                          </a:solidFill>
                          <a:latin typeface="Calibri" panose="020F0502020204030204" pitchFamily="34" charset="0"/>
                          <a:ea typeface="+mn-ea"/>
                          <a:cs typeface="Calibri" panose="020F0502020204030204" pitchFamily="34" charset="0"/>
                        </a:rPr>
                        <a:t>Level of education</a:t>
                      </a:r>
                    </a:p>
                  </a:txBody>
                  <a:tcPr/>
                </a:tc>
                <a:extLst>
                  <a:ext uri="{0D108BD9-81ED-4DB2-BD59-A6C34878D82A}">
                    <a16:rowId xmlns:a16="http://schemas.microsoft.com/office/drawing/2014/main" val="3989427591"/>
                  </a:ext>
                </a:extLst>
              </a:tr>
              <a:tr h="281818">
                <a:tc>
                  <a:txBody>
                    <a:bodyPr/>
                    <a:lstStyle/>
                    <a:p>
                      <a:pPr marL="0" algn="ctr" defTabSz="914400" rtl="0" eaLnBrk="1" latinLnBrk="0" hangingPunct="1"/>
                      <a:r>
                        <a:rPr lang="en-IN" sz="1600" kern="1200" dirty="0">
                          <a:solidFill>
                            <a:schemeClr val="dk1"/>
                          </a:solidFill>
                          <a:latin typeface="Calibri" panose="020F0502020204030204" pitchFamily="34" charset="0"/>
                          <a:ea typeface="+mn-ea"/>
                          <a:cs typeface="Calibri" panose="020F0502020204030204" pitchFamily="34" charset="0"/>
                        </a:rPr>
                        <a:t>Default</a:t>
                      </a:r>
                    </a:p>
                  </a:txBody>
                  <a:tcPr/>
                </a:tc>
                <a:tc>
                  <a:txBody>
                    <a:bodyPr/>
                    <a:lstStyle/>
                    <a:p>
                      <a:pPr marL="0" algn="ctr" defTabSz="914400" rtl="0" eaLnBrk="1" latinLnBrk="0" hangingPunct="1"/>
                      <a:r>
                        <a:rPr lang="en-IN" sz="1600" kern="1200">
                          <a:solidFill>
                            <a:schemeClr val="dk1"/>
                          </a:solidFill>
                          <a:latin typeface="Calibri" panose="020F0502020204030204" pitchFamily="34" charset="0"/>
                          <a:ea typeface="+mn-ea"/>
                          <a:cs typeface="Calibri" panose="020F0502020204030204" pitchFamily="34" charset="0"/>
                        </a:rPr>
                        <a:t>Has credit in default ? </a:t>
                      </a:r>
                    </a:p>
                  </a:txBody>
                  <a:tcPr/>
                </a:tc>
                <a:extLst>
                  <a:ext uri="{0D108BD9-81ED-4DB2-BD59-A6C34878D82A}">
                    <a16:rowId xmlns:a16="http://schemas.microsoft.com/office/drawing/2014/main" val="1616306822"/>
                  </a:ext>
                </a:extLst>
              </a:tr>
              <a:tr h="400595">
                <a:tc>
                  <a:txBody>
                    <a:bodyPr/>
                    <a:lstStyle/>
                    <a:p>
                      <a:pPr marL="0" algn="ctr" defTabSz="914400" rtl="0" eaLnBrk="1" latinLnBrk="0" hangingPunct="1"/>
                      <a:r>
                        <a:rPr lang="en-IN" sz="1600" kern="1200">
                          <a:solidFill>
                            <a:schemeClr val="dk1"/>
                          </a:solidFill>
                          <a:latin typeface="Calibri" panose="020F0502020204030204" pitchFamily="34" charset="0"/>
                          <a:ea typeface="+mn-ea"/>
                          <a:cs typeface="Calibri" panose="020F0502020204030204" pitchFamily="34" charset="0"/>
                        </a:rPr>
                        <a:t>Housing</a:t>
                      </a:r>
                    </a:p>
                  </a:txBody>
                  <a:tcPr/>
                </a:tc>
                <a:tc>
                  <a:txBody>
                    <a:bodyPr/>
                    <a:lstStyle/>
                    <a:p>
                      <a:pPr marL="0" algn="ctr" defTabSz="914400" rtl="0" eaLnBrk="1" latinLnBrk="0" hangingPunct="1"/>
                      <a:r>
                        <a:rPr lang="en-IN" sz="1600" kern="1200" dirty="0">
                          <a:solidFill>
                            <a:schemeClr val="dk1"/>
                          </a:solidFill>
                          <a:latin typeface="Calibri" panose="020F0502020204030204" pitchFamily="34" charset="0"/>
                          <a:ea typeface="+mn-ea"/>
                          <a:cs typeface="Calibri" panose="020F0502020204030204" pitchFamily="34" charset="0"/>
                        </a:rPr>
                        <a:t>Has housing loan ?</a:t>
                      </a:r>
                    </a:p>
                  </a:txBody>
                  <a:tcPr/>
                </a:tc>
                <a:extLst>
                  <a:ext uri="{0D108BD9-81ED-4DB2-BD59-A6C34878D82A}">
                    <a16:rowId xmlns:a16="http://schemas.microsoft.com/office/drawing/2014/main" val="2133751118"/>
                  </a:ext>
                </a:extLst>
              </a:tr>
              <a:tr h="281818">
                <a:tc>
                  <a:txBody>
                    <a:bodyPr/>
                    <a:lstStyle/>
                    <a:p>
                      <a:pPr marL="0" algn="ctr" defTabSz="914400" rtl="0" eaLnBrk="1" latinLnBrk="0" hangingPunct="1"/>
                      <a:r>
                        <a:rPr lang="en-IN" sz="1600" kern="1200">
                          <a:solidFill>
                            <a:schemeClr val="dk1"/>
                          </a:solidFill>
                          <a:latin typeface="Calibri" panose="020F0502020204030204" pitchFamily="34" charset="0"/>
                          <a:ea typeface="+mn-ea"/>
                          <a:cs typeface="Calibri" panose="020F0502020204030204" pitchFamily="34" charset="0"/>
                        </a:rPr>
                        <a:t>Loan</a:t>
                      </a:r>
                    </a:p>
                  </a:txBody>
                  <a:tcPr/>
                </a:tc>
                <a:tc>
                  <a:txBody>
                    <a:bodyPr/>
                    <a:lstStyle/>
                    <a:p>
                      <a:pPr marL="0" algn="ctr" defTabSz="914400" rtl="0" eaLnBrk="1" latinLnBrk="0" hangingPunct="1"/>
                      <a:r>
                        <a:rPr lang="en-IN" sz="1600" kern="1200" dirty="0">
                          <a:solidFill>
                            <a:schemeClr val="dk1"/>
                          </a:solidFill>
                          <a:latin typeface="Calibri" panose="020F0502020204030204" pitchFamily="34" charset="0"/>
                          <a:ea typeface="+mn-ea"/>
                          <a:cs typeface="Calibri" panose="020F0502020204030204" pitchFamily="34" charset="0"/>
                        </a:rPr>
                        <a:t>Has personal loan ?</a:t>
                      </a:r>
                    </a:p>
                  </a:txBody>
                  <a:tcPr/>
                </a:tc>
                <a:extLst>
                  <a:ext uri="{0D108BD9-81ED-4DB2-BD59-A6C34878D82A}">
                    <a16:rowId xmlns:a16="http://schemas.microsoft.com/office/drawing/2014/main" val="3253292490"/>
                  </a:ext>
                </a:extLst>
              </a:tr>
              <a:tr h="281818">
                <a:tc>
                  <a:txBody>
                    <a:bodyPr/>
                    <a:lstStyle/>
                    <a:p>
                      <a:pPr marL="0" algn="ctr" defTabSz="914400" rtl="0" eaLnBrk="1" latinLnBrk="0" hangingPunct="1"/>
                      <a:r>
                        <a:rPr lang="en-IN" sz="1600" kern="1200">
                          <a:solidFill>
                            <a:schemeClr val="dk1"/>
                          </a:solidFill>
                          <a:latin typeface="Calibri" panose="020F0502020204030204" pitchFamily="34" charset="0"/>
                          <a:ea typeface="+mn-ea"/>
                          <a:cs typeface="Calibri" panose="020F0502020204030204" pitchFamily="34" charset="0"/>
                        </a:rPr>
                        <a:t>Contact</a:t>
                      </a:r>
                    </a:p>
                  </a:txBody>
                  <a:tcPr/>
                </a:tc>
                <a:tc>
                  <a:txBody>
                    <a:bodyPr/>
                    <a:lstStyle/>
                    <a:p>
                      <a:pPr marL="0" algn="ctr" defTabSz="914400" rtl="0" eaLnBrk="1" latinLnBrk="0" hangingPunct="1"/>
                      <a:r>
                        <a:rPr lang="en-IN" sz="1600" kern="1200" dirty="0">
                          <a:solidFill>
                            <a:schemeClr val="dk1"/>
                          </a:solidFill>
                          <a:latin typeface="Calibri" panose="020F0502020204030204" pitchFamily="34" charset="0"/>
                          <a:ea typeface="+mn-ea"/>
                          <a:cs typeface="Calibri" panose="020F0502020204030204" pitchFamily="34" charset="0"/>
                        </a:rPr>
                        <a:t>Contact communication type</a:t>
                      </a:r>
                    </a:p>
                  </a:txBody>
                  <a:tcPr/>
                </a:tc>
                <a:extLst>
                  <a:ext uri="{0D108BD9-81ED-4DB2-BD59-A6C34878D82A}">
                    <a16:rowId xmlns:a16="http://schemas.microsoft.com/office/drawing/2014/main" val="1452985252"/>
                  </a:ext>
                </a:extLst>
              </a:tr>
              <a:tr h="281818">
                <a:tc>
                  <a:txBody>
                    <a:bodyPr/>
                    <a:lstStyle/>
                    <a:p>
                      <a:pPr marL="0" algn="ctr" defTabSz="914400" rtl="0" eaLnBrk="1" latinLnBrk="0" hangingPunct="1"/>
                      <a:r>
                        <a:rPr lang="en-IN" sz="1600" kern="1200">
                          <a:solidFill>
                            <a:schemeClr val="dk1"/>
                          </a:solidFill>
                          <a:latin typeface="Calibri" panose="020F0502020204030204" pitchFamily="34" charset="0"/>
                          <a:ea typeface="+mn-ea"/>
                          <a:cs typeface="Calibri" panose="020F0502020204030204" pitchFamily="34" charset="0"/>
                        </a:rPr>
                        <a:t>Month</a:t>
                      </a:r>
                    </a:p>
                  </a:txBody>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Calibri" panose="020F0502020204030204" pitchFamily="34" charset="0"/>
                        </a:rPr>
                        <a:t>Last contact month of year</a:t>
                      </a:r>
                      <a:endParaRPr lang="en-IN" sz="16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4096583101"/>
                  </a:ext>
                </a:extLst>
              </a:tr>
              <a:tr h="281818">
                <a:tc>
                  <a:txBody>
                    <a:bodyPr/>
                    <a:lstStyle/>
                    <a:p>
                      <a:pPr marL="0" algn="ctr" defTabSz="914400" rtl="0" eaLnBrk="1" latinLnBrk="0" hangingPunct="1"/>
                      <a:r>
                        <a:rPr lang="en-IN" sz="1600" kern="1200">
                          <a:solidFill>
                            <a:schemeClr val="dk1"/>
                          </a:solidFill>
                          <a:latin typeface="Calibri" panose="020F0502020204030204" pitchFamily="34" charset="0"/>
                          <a:ea typeface="+mn-ea"/>
                          <a:cs typeface="Calibri" panose="020F0502020204030204" pitchFamily="34" charset="0"/>
                        </a:rPr>
                        <a:t>Deposit</a:t>
                      </a:r>
                    </a:p>
                  </a:txBody>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Calibri" panose="020F0502020204030204" pitchFamily="34" charset="0"/>
                        </a:rPr>
                        <a:t>Has the client subscribed a term deposit ? </a:t>
                      </a:r>
                      <a:endParaRPr lang="en-IN" sz="16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542539621"/>
                  </a:ext>
                </a:extLst>
              </a:tr>
              <a:tr h="281818">
                <a:tc>
                  <a:txBody>
                    <a:bodyPr/>
                    <a:lstStyle/>
                    <a:p>
                      <a:pPr marL="0" algn="ctr" defTabSz="914400" rtl="0" eaLnBrk="1" latinLnBrk="0" hangingPunct="1"/>
                      <a:r>
                        <a:rPr lang="en-IN" sz="1600" kern="1200">
                          <a:solidFill>
                            <a:schemeClr val="dk1"/>
                          </a:solidFill>
                          <a:latin typeface="Calibri" panose="020F0502020204030204" pitchFamily="34" charset="0"/>
                          <a:ea typeface="+mn-ea"/>
                          <a:cs typeface="Calibri" panose="020F0502020204030204" pitchFamily="34" charset="0"/>
                        </a:rPr>
                        <a:t>Poutcome</a:t>
                      </a:r>
                    </a:p>
                  </a:txBody>
                  <a:tcPr/>
                </a:tc>
                <a:tc>
                  <a:txBody>
                    <a:bodyPr/>
                    <a:lstStyle/>
                    <a:p>
                      <a:pPr marL="0" algn="ctr" defTabSz="914400" rtl="0" eaLnBrk="1" latinLnBrk="0" hangingPunct="1"/>
                      <a:r>
                        <a:rPr lang="en-US" sz="1600" kern="1200" dirty="0">
                          <a:solidFill>
                            <a:schemeClr val="dk1"/>
                          </a:solidFill>
                          <a:latin typeface="Calibri" panose="020F0502020204030204" pitchFamily="34" charset="0"/>
                          <a:ea typeface="+mn-ea"/>
                          <a:cs typeface="Calibri" panose="020F0502020204030204" pitchFamily="34" charset="0"/>
                        </a:rPr>
                        <a:t>Outcome of the previous marketing campaign</a:t>
                      </a:r>
                      <a:endParaRPr lang="en-IN" sz="1600" kern="1200" dirty="0">
                        <a:solidFill>
                          <a:schemeClr val="dk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951523678"/>
                  </a:ext>
                </a:extLst>
              </a:tr>
            </a:tbl>
          </a:graphicData>
        </a:graphic>
      </p:graphicFrame>
    </p:spTree>
    <p:extLst>
      <p:ext uri="{BB962C8B-B14F-4D97-AF65-F5344CB8AC3E}">
        <p14:creationId xmlns:p14="http://schemas.microsoft.com/office/powerpoint/2010/main" val="30493690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749800" y="2374900"/>
            <a:ext cx="2679700" cy="2680326"/>
            <a:chOff x="3813282" y="903181"/>
            <a:chExt cx="4594226" cy="5026132"/>
          </a:xfrm>
          <a:solidFill>
            <a:srgbClr val="1C819E"/>
          </a:solidFill>
        </p:grpSpPr>
        <p:sp>
          <p:nvSpPr>
            <p:cNvPr id="4" name="Freeform 5">
              <a:extLst>
                <a:ext uri="{FF2B5EF4-FFF2-40B4-BE49-F238E27FC236}">
                  <a16:creationId xmlns:a16="http://schemas.microsoft.com/office/drawing/2014/main" id="{09C93CDD-1423-4AFB-877A-8F99FD22B83A}"/>
                </a:ext>
              </a:extLst>
            </p:cNvPr>
            <p:cNvSpPr>
              <a:spLocks/>
            </p:cNvSpPr>
            <p:nvPr/>
          </p:nvSpPr>
          <p:spPr bwMode="auto">
            <a:xfrm>
              <a:off x="5476875" y="4859338"/>
              <a:ext cx="1246188" cy="455613"/>
            </a:xfrm>
            <a:custGeom>
              <a:avLst/>
              <a:gdLst>
                <a:gd name="T0" fmla="*/ 1564 w 1569"/>
                <a:gd name="T1" fmla="*/ 459 h 573"/>
                <a:gd name="T2" fmla="*/ 1555 w 1569"/>
                <a:gd name="T3" fmla="*/ 487 h 573"/>
                <a:gd name="T4" fmla="*/ 1540 w 1569"/>
                <a:gd name="T5" fmla="*/ 511 h 573"/>
                <a:gd name="T6" fmla="*/ 1523 w 1569"/>
                <a:gd name="T7" fmla="*/ 533 h 573"/>
                <a:gd name="T8" fmla="*/ 1500 w 1569"/>
                <a:gd name="T9" fmla="*/ 549 h 573"/>
                <a:gd name="T10" fmla="*/ 1477 w 1569"/>
                <a:gd name="T11" fmla="*/ 563 h 573"/>
                <a:gd name="T12" fmla="*/ 1448 w 1569"/>
                <a:gd name="T13" fmla="*/ 570 h 573"/>
                <a:gd name="T14" fmla="*/ 1420 w 1569"/>
                <a:gd name="T15" fmla="*/ 573 h 573"/>
                <a:gd name="T16" fmla="*/ 1390 w 1569"/>
                <a:gd name="T17" fmla="*/ 570 h 573"/>
                <a:gd name="T18" fmla="*/ 37 w 1569"/>
                <a:gd name="T19" fmla="*/ 280 h 573"/>
                <a:gd name="T20" fmla="*/ 22 w 1569"/>
                <a:gd name="T21" fmla="*/ 251 h 573"/>
                <a:gd name="T22" fmla="*/ 7 w 1569"/>
                <a:gd name="T23" fmla="*/ 205 h 573"/>
                <a:gd name="T24" fmla="*/ 0 w 1569"/>
                <a:gd name="T25" fmla="*/ 165 h 573"/>
                <a:gd name="T26" fmla="*/ 1 w 1569"/>
                <a:gd name="T27" fmla="*/ 135 h 573"/>
                <a:gd name="T28" fmla="*/ 4 w 1569"/>
                <a:gd name="T29" fmla="*/ 114 h 573"/>
                <a:gd name="T30" fmla="*/ 9 w 1569"/>
                <a:gd name="T31" fmla="*/ 101 h 573"/>
                <a:gd name="T32" fmla="*/ 21 w 1569"/>
                <a:gd name="T33" fmla="*/ 74 h 573"/>
                <a:gd name="T34" fmla="*/ 37 w 1569"/>
                <a:gd name="T35" fmla="*/ 50 h 573"/>
                <a:gd name="T36" fmla="*/ 56 w 1569"/>
                <a:gd name="T37" fmla="*/ 31 h 573"/>
                <a:gd name="T38" fmla="*/ 80 w 1569"/>
                <a:gd name="T39" fmla="*/ 16 h 573"/>
                <a:gd name="T40" fmla="*/ 107 w 1569"/>
                <a:gd name="T41" fmla="*/ 6 h 573"/>
                <a:gd name="T42" fmla="*/ 134 w 1569"/>
                <a:gd name="T43" fmla="*/ 0 h 573"/>
                <a:gd name="T44" fmla="*/ 163 w 1569"/>
                <a:gd name="T45" fmla="*/ 1 h 573"/>
                <a:gd name="T46" fmla="*/ 1454 w 1569"/>
                <a:gd name="T47" fmla="*/ 279 h 573"/>
                <a:gd name="T48" fmla="*/ 1469 w 1569"/>
                <a:gd name="T49" fmla="*/ 283 h 573"/>
                <a:gd name="T50" fmla="*/ 1496 w 1569"/>
                <a:gd name="T51" fmla="*/ 295 h 573"/>
                <a:gd name="T52" fmla="*/ 1518 w 1569"/>
                <a:gd name="T53" fmla="*/ 312 h 573"/>
                <a:gd name="T54" fmla="*/ 1538 w 1569"/>
                <a:gd name="T55" fmla="*/ 332 h 573"/>
                <a:gd name="T56" fmla="*/ 1552 w 1569"/>
                <a:gd name="T57" fmla="*/ 355 h 573"/>
                <a:gd name="T58" fmla="*/ 1563 w 1569"/>
                <a:gd name="T59" fmla="*/ 381 h 573"/>
                <a:gd name="T60" fmla="*/ 1569 w 1569"/>
                <a:gd name="T61" fmla="*/ 410 h 573"/>
                <a:gd name="T62" fmla="*/ 1569 w 1569"/>
                <a:gd name="T63" fmla="*/ 438 h 573"/>
                <a:gd name="T64" fmla="*/ 1564 w 1569"/>
                <a:gd name="T65" fmla="*/ 45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9" h="573">
                  <a:moveTo>
                    <a:pt x="1564" y="459"/>
                  </a:moveTo>
                  <a:lnTo>
                    <a:pt x="1564" y="459"/>
                  </a:lnTo>
                  <a:lnTo>
                    <a:pt x="1561" y="474"/>
                  </a:lnTo>
                  <a:lnTo>
                    <a:pt x="1555" y="487"/>
                  </a:lnTo>
                  <a:lnTo>
                    <a:pt x="1549" y="499"/>
                  </a:lnTo>
                  <a:lnTo>
                    <a:pt x="1540" y="511"/>
                  </a:lnTo>
                  <a:lnTo>
                    <a:pt x="1533" y="523"/>
                  </a:lnTo>
                  <a:lnTo>
                    <a:pt x="1523" y="533"/>
                  </a:lnTo>
                  <a:lnTo>
                    <a:pt x="1512" y="542"/>
                  </a:lnTo>
                  <a:lnTo>
                    <a:pt x="1500" y="549"/>
                  </a:lnTo>
                  <a:lnTo>
                    <a:pt x="1489" y="557"/>
                  </a:lnTo>
                  <a:lnTo>
                    <a:pt x="1477" y="563"/>
                  </a:lnTo>
                  <a:lnTo>
                    <a:pt x="1463" y="567"/>
                  </a:lnTo>
                  <a:lnTo>
                    <a:pt x="1448" y="570"/>
                  </a:lnTo>
                  <a:lnTo>
                    <a:pt x="1435" y="573"/>
                  </a:lnTo>
                  <a:lnTo>
                    <a:pt x="1420" y="573"/>
                  </a:lnTo>
                  <a:lnTo>
                    <a:pt x="1405" y="572"/>
                  </a:lnTo>
                  <a:lnTo>
                    <a:pt x="1390" y="570"/>
                  </a:lnTo>
                  <a:lnTo>
                    <a:pt x="37" y="280"/>
                  </a:lnTo>
                  <a:lnTo>
                    <a:pt x="37" y="280"/>
                  </a:lnTo>
                  <a:lnTo>
                    <a:pt x="30" y="267"/>
                  </a:lnTo>
                  <a:lnTo>
                    <a:pt x="22" y="251"/>
                  </a:lnTo>
                  <a:lnTo>
                    <a:pt x="13" y="230"/>
                  </a:lnTo>
                  <a:lnTo>
                    <a:pt x="7" y="205"/>
                  </a:lnTo>
                  <a:lnTo>
                    <a:pt x="1" y="178"/>
                  </a:lnTo>
                  <a:lnTo>
                    <a:pt x="0" y="165"/>
                  </a:lnTo>
                  <a:lnTo>
                    <a:pt x="0" y="150"/>
                  </a:lnTo>
                  <a:lnTo>
                    <a:pt x="1" y="135"/>
                  </a:lnTo>
                  <a:lnTo>
                    <a:pt x="3" y="120"/>
                  </a:lnTo>
                  <a:lnTo>
                    <a:pt x="4" y="114"/>
                  </a:lnTo>
                  <a:lnTo>
                    <a:pt x="4" y="114"/>
                  </a:lnTo>
                  <a:lnTo>
                    <a:pt x="9" y="101"/>
                  </a:lnTo>
                  <a:lnTo>
                    <a:pt x="13" y="86"/>
                  </a:lnTo>
                  <a:lnTo>
                    <a:pt x="21" y="74"/>
                  </a:lnTo>
                  <a:lnTo>
                    <a:pt x="28" y="62"/>
                  </a:lnTo>
                  <a:lnTo>
                    <a:pt x="37" y="50"/>
                  </a:lnTo>
                  <a:lnTo>
                    <a:pt x="46" y="40"/>
                  </a:lnTo>
                  <a:lnTo>
                    <a:pt x="56" y="31"/>
                  </a:lnTo>
                  <a:lnTo>
                    <a:pt x="68" y="23"/>
                  </a:lnTo>
                  <a:lnTo>
                    <a:pt x="80" y="16"/>
                  </a:lnTo>
                  <a:lnTo>
                    <a:pt x="93" y="10"/>
                  </a:lnTo>
                  <a:lnTo>
                    <a:pt x="107" y="6"/>
                  </a:lnTo>
                  <a:lnTo>
                    <a:pt x="120" y="3"/>
                  </a:lnTo>
                  <a:lnTo>
                    <a:pt x="134" y="0"/>
                  </a:lnTo>
                  <a:lnTo>
                    <a:pt x="148" y="0"/>
                  </a:lnTo>
                  <a:lnTo>
                    <a:pt x="163" y="1"/>
                  </a:lnTo>
                  <a:lnTo>
                    <a:pt x="178" y="3"/>
                  </a:lnTo>
                  <a:lnTo>
                    <a:pt x="1454" y="279"/>
                  </a:lnTo>
                  <a:lnTo>
                    <a:pt x="1454" y="279"/>
                  </a:lnTo>
                  <a:lnTo>
                    <a:pt x="1469" y="283"/>
                  </a:lnTo>
                  <a:lnTo>
                    <a:pt x="1483" y="289"/>
                  </a:lnTo>
                  <a:lnTo>
                    <a:pt x="1496" y="295"/>
                  </a:lnTo>
                  <a:lnTo>
                    <a:pt x="1508" y="303"/>
                  </a:lnTo>
                  <a:lnTo>
                    <a:pt x="1518" y="312"/>
                  </a:lnTo>
                  <a:lnTo>
                    <a:pt x="1529" y="321"/>
                  </a:lnTo>
                  <a:lnTo>
                    <a:pt x="1538" y="332"/>
                  </a:lnTo>
                  <a:lnTo>
                    <a:pt x="1546" y="343"/>
                  </a:lnTo>
                  <a:lnTo>
                    <a:pt x="1552" y="355"/>
                  </a:lnTo>
                  <a:lnTo>
                    <a:pt x="1558" y="368"/>
                  </a:lnTo>
                  <a:lnTo>
                    <a:pt x="1563" y="381"/>
                  </a:lnTo>
                  <a:lnTo>
                    <a:pt x="1567" y="395"/>
                  </a:lnTo>
                  <a:lnTo>
                    <a:pt x="1569" y="410"/>
                  </a:lnTo>
                  <a:lnTo>
                    <a:pt x="1569" y="423"/>
                  </a:lnTo>
                  <a:lnTo>
                    <a:pt x="1569" y="438"/>
                  </a:lnTo>
                  <a:lnTo>
                    <a:pt x="1566" y="453"/>
                  </a:lnTo>
                  <a:lnTo>
                    <a:pt x="1564" y="45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D61DA288-97D6-4185-AD9B-BEC8EB682282}"/>
                </a:ext>
              </a:extLst>
            </p:cNvPr>
            <p:cNvSpPr>
              <a:spLocks/>
            </p:cNvSpPr>
            <p:nvPr/>
          </p:nvSpPr>
          <p:spPr bwMode="auto">
            <a:xfrm>
              <a:off x="5476875" y="5160963"/>
              <a:ext cx="1123950" cy="449263"/>
            </a:xfrm>
            <a:custGeom>
              <a:avLst/>
              <a:gdLst>
                <a:gd name="T0" fmla="*/ 1410 w 1414"/>
                <a:gd name="T1" fmla="*/ 453 h 566"/>
                <a:gd name="T2" fmla="*/ 1401 w 1414"/>
                <a:gd name="T3" fmla="*/ 480 h 566"/>
                <a:gd name="T4" fmla="*/ 1386 w 1414"/>
                <a:gd name="T5" fmla="*/ 505 h 566"/>
                <a:gd name="T6" fmla="*/ 1368 w 1414"/>
                <a:gd name="T7" fmla="*/ 526 h 566"/>
                <a:gd name="T8" fmla="*/ 1346 w 1414"/>
                <a:gd name="T9" fmla="*/ 544 h 566"/>
                <a:gd name="T10" fmla="*/ 1322 w 1414"/>
                <a:gd name="T11" fmla="*/ 556 h 566"/>
                <a:gd name="T12" fmla="*/ 1295 w 1414"/>
                <a:gd name="T13" fmla="*/ 563 h 566"/>
                <a:gd name="T14" fmla="*/ 1267 w 1414"/>
                <a:gd name="T15" fmla="*/ 566 h 566"/>
                <a:gd name="T16" fmla="*/ 1237 w 1414"/>
                <a:gd name="T17" fmla="*/ 563 h 566"/>
                <a:gd name="T18" fmla="*/ 113 w 1414"/>
                <a:gd name="T19" fmla="*/ 290 h 566"/>
                <a:gd name="T20" fmla="*/ 86 w 1414"/>
                <a:gd name="T21" fmla="*/ 281 h 566"/>
                <a:gd name="T22" fmla="*/ 61 w 1414"/>
                <a:gd name="T23" fmla="*/ 266 h 566"/>
                <a:gd name="T24" fmla="*/ 40 w 1414"/>
                <a:gd name="T25" fmla="*/ 248 h 566"/>
                <a:gd name="T26" fmla="*/ 22 w 1414"/>
                <a:gd name="T27" fmla="*/ 226 h 566"/>
                <a:gd name="T28" fmla="*/ 10 w 1414"/>
                <a:gd name="T29" fmla="*/ 202 h 566"/>
                <a:gd name="T30" fmla="*/ 3 w 1414"/>
                <a:gd name="T31" fmla="*/ 175 h 566"/>
                <a:gd name="T32" fmla="*/ 0 w 1414"/>
                <a:gd name="T33" fmla="*/ 147 h 566"/>
                <a:gd name="T34" fmla="*/ 3 w 1414"/>
                <a:gd name="T35" fmla="*/ 119 h 566"/>
                <a:gd name="T36" fmla="*/ 4 w 1414"/>
                <a:gd name="T37" fmla="*/ 113 h 566"/>
                <a:gd name="T38" fmla="*/ 13 w 1414"/>
                <a:gd name="T39" fmla="*/ 85 h 566"/>
                <a:gd name="T40" fmla="*/ 28 w 1414"/>
                <a:gd name="T41" fmla="*/ 61 h 566"/>
                <a:gd name="T42" fmla="*/ 46 w 1414"/>
                <a:gd name="T43" fmla="*/ 40 h 566"/>
                <a:gd name="T44" fmla="*/ 68 w 1414"/>
                <a:gd name="T45" fmla="*/ 22 h 566"/>
                <a:gd name="T46" fmla="*/ 92 w 1414"/>
                <a:gd name="T47" fmla="*/ 10 h 566"/>
                <a:gd name="T48" fmla="*/ 119 w 1414"/>
                <a:gd name="T49" fmla="*/ 1 h 566"/>
                <a:gd name="T50" fmla="*/ 147 w 1414"/>
                <a:gd name="T51" fmla="*/ 0 h 566"/>
                <a:gd name="T52" fmla="*/ 175 w 1414"/>
                <a:gd name="T53" fmla="*/ 3 h 566"/>
                <a:gd name="T54" fmla="*/ 1301 w 1414"/>
                <a:gd name="T55" fmla="*/ 276 h 566"/>
                <a:gd name="T56" fmla="*/ 1328 w 1414"/>
                <a:gd name="T57" fmla="*/ 285 h 566"/>
                <a:gd name="T58" fmla="*/ 1353 w 1414"/>
                <a:gd name="T59" fmla="*/ 299 h 566"/>
                <a:gd name="T60" fmla="*/ 1374 w 1414"/>
                <a:gd name="T61" fmla="*/ 318 h 566"/>
                <a:gd name="T62" fmla="*/ 1390 w 1414"/>
                <a:gd name="T63" fmla="*/ 339 h 566"/>
                <a:gd name="T64" fmla="*/ 1404 w 1414"/>
                <a:gd name="T65" fmla="*/ 364 h 566"/>
                <a:gd name="T66" fmla="*/ 1411 w 1414"/>
                <a:gd name="T67" fmla="*/ 391 h 566"/>
                <a:gd name="T68" fmla="*/ 1414 w 1414"/>
                <a:gd name="T69" fmla="*/ 419 h 566"/>
                <a:gd name="T70" fmla="*/ 1410 w 1414"/>
                <a:gd name="T71" fmla="*/ 447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4" h="566">
                  <a:moveTo>
                    <a:pt x="1410" y="453"/>
                  </a:moveTo>
                  <a:lnTo>
                    <a:pt x="1410" y="453"/>
                  </a:lnTo>
                  <a:lnTo>
                    <a:pt x="1405" y="466"/>
                  </a:lnTo>
                  <a:lnTo>
                    <a:pt x="1401" y="480"/>
                  </a:lnTo>
                  <a:lnTo>
                    <a:pt x="1393" y="493"/>
                  </a:lnTo>
                  <a:lnTo>
                    <a:pt x="1386" y="505"/>
                  </a:lnTo>
                  <a:lnTo>
                    <a:pt x="1377" y="515"/>
                  </a:lnTo>
                  <a:lnTo>
                    <a:pt x="1368" y="526"/>
                  </a:lnTo>
                  <a:lnTo>
                    <a:pt x="1358" y="535"/>
                  </a:lnTo>
                  <a:lnTo>
                    <a:pt x="1346" y="544"/>
                  </a:lnTo>
                  <a:lnTo>
                    <a:pt x="1334" y="550"/>
                  </a:lnTo>
                  <a:lnTo>
                    <a:pt x="1322" y="556"/>
                  </a:lnTo>
                  <a:lnTo>
                    <a:pt x="1309" y="560"/>
                  </a:lnTo>
                  <a:lnTo>
                    <a:pt x="1295" y="563"/>
                  </a:lnTo>
                  <a:lnTo>
                    <a:pt x="1281" y="566"/>
                  </a:lnTo>
                  <a:lnTo>
                    <a:pt x="1267" y="566"/>
                  </a:lnTo>
                  <a:lnTo>
                    <a:pt x="1252" y="564"/>
                  </a:lnTo>
                  <a:lnTo>
                    <a:pt x="1237" y="563"/>
                  </a:lnTo>
                  <a:lnTo>
                    <a:pt x="113" y="290"/>
                  </a:lnTo>
                  <a:lnTo>
                    <a:pt x="113" y="290"/>
                  </a:lnTo>
                  <a:lnTo>
                    <a:pt x="99" y="285"/>
                  </a:lnTo>
                  <a:lnTo>
                    <a:pt x="86" y="281"/>
                  </a:lnTo>
                  <a:lnTo>
                    <a:pt x="73" y="273"/>
                  </a:lnTo>
                  <a:lnTo>
                    <a:pt x="61" y="266"/>
                  </a:lnTo>
                  <a:lnTo>
                    <a:pt x="50" y="258"/>
                  </a:lnTo>
                  <a:lnTo>
                    <a:pt x="40" y="248"/>
                  </a:lnTo>
                  <a:lnTo>
                    <a:pt x="31" y="238"/>
                  </a:lnTo>
                  <a:lnTo>
                    <a:pt x="22" y="226"/>
                  </a:lnTo>
                  <a:lnTo>
                    <a:pt x="16" y="214"/>
                  </a:lnTo>
                  <a:lnTo>
                    <a:pt x="10" y="202"/>
                  </a:lnTo>
                  <a:lnTo>
                    <a:pt x="6" y="189"/>
                  </a:lnTo>
                  <a:lnTo>
                    <a:pt x="3" y="175"/>
                  </a:lnTo>
                  <a:lnTo>
                    <a:pt x="0" y="162"/>
                  </a:lnTo>
                  <a:lnTo>
                    <a:pt x="0" y="147"/>
                  </a:lnTo>
                  <a:lnTo>
                    <a:pt x="1" y="132"/>
                  </a:lnTo>
                  <a:lnTo>
                    <a:pt x="3" y="119"/>
                  </a:lnTo>
                  <a:lnTo>
                    <a:pt x="4" y="113"/>
                  </a:lnTo>
                  <a:lnTo>
                    <a:pt x="4" y="113"/>
                  </a:lnTo>
                  <a:lnTo>
                    <a:pt x="9" y="98"/>
                  </a:lnTo>
                  <a:lnTo>
                    <a:pt x="13" y="85"/>
                  </a:lnTo>
                  <a:lnTo>
                    <a:pt x="21" y="73"/>
                  </a:lnTo>
                  <a:lnTo>
                    <a:pt x="28" y="61"/>
                  </a:lnTo>
                  <a:lnTo>
                    <a:pt x="36" y="49"/>
                  </a:lnTo>
                  <a:lnTo>
                    <a:pt x="46" y="40"/>
                  </a:lnTo>
                  <a:lnTo>
                    <a:pt x="56" y="30"/>
                  </a:lnTo>
                  <a:lnTo>
                    <a:pt x="68" y="22"/>
                  </a:lnTo>
                  <a:lnTo>
                    <a:pt x="80" y="15"/>
                  </a:lnTo>
                  <a:lnTo>
                    <a:pt x="92" y="10"/>
                  </a:lnTo>
                  <a:lnTo>
                    <a:pt x="105" y="6"/>
                  </a:lnTo>
                  <a:lnTo>
                    <a:pt x="119" y="1"/>
                  </a:lnTo>
                  <a:lnTo>
                    <a:pt x="132" y="0"/>
                  </a:lnTo>
                  <a:lnTo>
                    <a:pt x="147" y="0"/>
                  </a:lnTo>
                  <a:lnTo>
                    <a:pt x="162" y="0"/>
                  </a:lnTo>
                  <a:lnTo>
                    <a:pt x="175" y="3"/>
                  </a:lnTo>
                  <a:lnTo>
                    <a:pt x="1301" y="276"/>
                  </a:lnTo>
                  <a:lnTo>
                    <a:pt x="1301" y="276"/>
                  </a:lnTo>
                  <a:lnTo>
                    <a:pt x="1315" y="281"/>
                  </a:lnTo>
                  <a:lnTo>
                    <a:pt x="1328" y="285"/>
                  </a:lnTo>
                  <a:lnTo>
                    <a:pt x="1341" y="291"/>
                  </a:lnTo>
                  <a:lnTo>
                    <a:pt x="1353" y="299"/>
                  </a:lnTo>
                  <a:lnTo>
                    <a:pt x="1364" y="307"/>
                  </a:lnTo>
                  <a:lnTo>
                    <a:pt x="1374" y="318"/>
                  </a:lnTo>
                  <a:lnTo>
                    <a:pt x="1383" y="328"/>
                  </a:lnTo>
                  <a:lnTo>
                    <a:pt x="1390" y="339"/>
                  </a:lnTo>
                  <a:lnTo>
                    <a:pt x="1398" y="351"/>
                  </a:lnTo>
                  <a:lnTo>
                    <a:pt x="1404" y="364"/>
                  </a:lnTo>
                  <a:lnTo>
                    <a:pt x="1408" y="377"/>
                  </a:lnTo>
                  <a:lnTo>
                    <a:pt x="1411" y="391"/>
                  </a:lnTo>
                  <a:lnTo>
                    <a:pt x="1413" y="404"/>
                  </a:lnTo>
                  <a:lnTo>
                    <a:pt x="1414" y="419"/>
                  </a:lnTo>
                  <a:lnTo>
                    <a:pt x="1413" y="432"/>
                  </a:lnTo>
                  <a:lnTo>
                    <a:pt x="1410" y="447"/>
                  </a:lnTo>
                  <a:lnTo>
                    <a:pt x="1410" y="45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906E1544-FBB5-4C7C-AA64-5E85166CF15D}"/>
                </a:ext>
              </a:extLst>
            </p:cNvPr>
            <p:cNvSpPr>
              <a:spLocks/>
            </p:cNvSpPr>
            <p:nvPr/>
          </p:nvSpPr>
          <p:spPr bwMode="auto">
            <a:xfrm>
              <a:off x="6083300" y="4216401"/>
              <a:ext cx="25400" cy="33338"/>
            </a:xfrm>
            <a:custGeom>
              <a:avLst/>
              <a:gdLst>
                <a:gd name="T0" fmla="*/ 33 w 33"/>
                <a:gd name="T1" fmla="*/ 41 h 41"/>
                <a:gd name="T2" fmla="*/ 33 w 33"/>
                <a:gd name="T3" fmla="*/ 41 h 41"/>
                <a:gd name="T4" fmla="*/ 0 w 33"/>
                <a:gd name="T5" fmla="*/ 0 h 41"/>
                <a:gd name="T6" fmla="*/ 0 w 33"/>
                <a:gd name="T7" fmla="*/ 0 h 41"/>
                <a:gd name="T8" fmla="*/ 33 w 33"/>
                <a:gd name="T9" fmla="*/ 41 h 41"/>
                <a:gd name="T10" fmla="*/ 33 w 33"/>
                <a:gd name="T11" fmla="*/ 41 h 41"/>
              </a:gdLst>
              <a:ahLst/>
              <a:cxnLst>
                <a:cxn ang="0">
                  <a:pos x="T0" y="T1"/>
                </a:cxn>
                <a:cxn ang="0">
                  <a:pos x="T2" y="T3"/>
                </a:cxn>
                <a:cxn ang="0">
                  <a:pos x="T4" y="T5"/>
                </a:cxn>
                <a:cxn ang="0">
                  <a:pos x="T6" y="T7"/>
                </a:cxn>
                <a:cxn ang="0">
                  <a:pos x="T8" y="T9"/>
                </a:cxn>
                <a:cxn ang="0">
                  <a:pos x="T10" y="T11"/>
                </a:cxn>
              </a:cxnLst>
              <a:rect l="0" t="0" r="r" b="b"/>
              <a:pathLst>
                <a:path w="33" h="41">
                  <a:moveTo>
                    <a:pt x="33" y="41"/>
                  </a:moveTo>
                  <a:lnTo>
                    <a:pt x="33" y="41"/>
                  </a:lnTo>
                  <a:lnTo>
                    <a:pt x="0" y="0"/>
                  </a:lnTo>
                  <a:lnTo>
                    <a:pt x="0" y="0"/>
                  </a:lnTo>
                  <a:lnTo>
                    <a:pt x="33" y="41"/>
                  </a:lnTo>
                  <a:lnTo>
                    <a:pt x="3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7B5BC636-23EE-42F9-B88C-129FF29548A8}"/>
                </a:ext>
              </a:extLst>
            </p:cNvPr>
            <p:cNvSpPr>
              <a:spLocks/>
            </p:cNvSpPr>
            <p:nvPr/>
          </p:nvSpPr>
          <p:spPr bwMode="auto">
            <a:xfrm>
              <a:off x="6296025" y="2120901"/>
              <a:ext cx="847725" cy="2349500"/>
            </a:xfrm>
            <a:custGeom>
              <a:avLst/>
              <a:gdLst>
                <a:gd name="T0" fmla="*/ 636 w 1068"/>
                <a:gd name="T1" fmla="*/ 370 h 2960"/>
                <a:gd name="T2" fmla="*/ 478 w 1068"/>
                <a:gd name="T3" fmla="*/ 208 h 2960"/>
                <a:gd name="T4" fmla="*/ 302 w 1068"/>
                <a:gd name="T5" fmla="*/ 67 h 2960"/>
                <a:gd name="T6" fmla="*/ 224 w 1068"/>
                <a:gd name="T7" fmla="*/ 16 h 2960"/>
                <a:gd name="T8" fmla="*/ 181 w 1068"/>
                <a:gd name="T9" fmla="*/ 1 h 2960"/>
                <a:gd name="T10" fmla="*/ 137 w 1068"/>
                <a:gd name="T11" fmla="*/ 0 h 2960"/>
                <a:gd name="T12" fmla="*/ 94 w 1068"/>
                <a:gd name="T13" fmla="*/ 12 h 2960"/>
                <a:gd name="T14" fmla="*/ 55 w 1068"/>
                <a:gd name="T15" fmla="*/ 35 h 2960"/>
                <a:gd name="T16" fmla="*/ 25 w 1068"/>
                <a:gd name="T17" fmla="*/ 70 h 2960"/>
                <a:gd name="T18" fmla="*/ 9 w 1068"/>
                <a:gd name="T19" fmla="*/ 104 h 2960"/>
                <a:gd name="T20" fmla="*/ 0 w 1068"/>
                <a:gd name="T21" fmla="*/ 159 h 2960"/>
                <a:gd name="T22" fmla="*/ 12 w 1068"/>
                <a:gd name="T23" fmla="*/ 211 h 2960"/>
                <a:gd name="T24" fmla="*/ 28 w 1068"/>
                <a:gd name="T25" fmla="*/ 251 h 2960"/>
                <a:gd name="T26" fmla="*/ 58 w 1068"/>
                <a:gd name="T27" fmla="*/ 285 h 2960"/>
                <a:gd name="T28" fmla="*/ 190 w 1068"/>
                <a:gd name="T29" fmla="*/ 419 h 2960"/>
                <a:gd name="T30" fmla="*/ 304 w 1068"/>
                <a:gd name="T31" fmla="*/ 567 h 2960"/>
                <a:gd name="T32" fmla="*/ 370 w 1068"/>
                <a:gd name="T33" fmla="*/ 674 h 2960"/>
                <a:gd name="T34" fmla="*/ 453 w 1068"/>
                <a:gd name="T35" fmla="*/ 850 h 2960"/>
                <a:gd name="T36" fmla="*/ 512 w 1068"/>
                <a:gd name="T37" fmla="*/ 1035 h 2960"/>
                <a:gd name="T38" fmla="*/ 539 w 1068"/>
                <a:gd name="T39" fmla="*/ 1163 h 2960"/>
                <a:gd name="T40" fmla="*/ 554 w 1068"/>
                <a:gd name="T41" fmla="*/ 1280 h 2960"/>
                <a:gd name="T42" fmla="*/ 559 w 1068"/>
                <a:gd name="T43" fmla="*/ 1398 h 2960"/>
                <a:gd name="T44" fmla="*/ 554 w 1068"/>
                <a:gd name="T45" fmla="*/ 1515 h 2960"/>
                <a:gd name="T46" fmla="*/ 541 w 1068"/>
                <a:gd name="T47" fmla="*/ 1631 h 2960"/>
                <a:gd name="T48" fmla="*/ 518 w 1068"/>
                <a:gd name="T49" fmla="*/ 1745 h 2960"/>
                <a:gd name="T50" fmla="*/ 487 w 1068"/>
                <a:gd name="T51" fmla="*/ 1858 h 2960"/>
                <a:gd name="T52" fmla="*/ 449 w 1068"/>
                <a:gd name="T53" fmla="*/ 1968 h 2960"/>
                <a:gd name="T54" fmla="*/ 400 w 1068"/>
                <a:gd name="T55" fmla="*/ 2074 h 2960"/>
                <a:gd name="T56" fmla="*/ 343 w 1068"/>
                <a:gd name="T57" fmla="*/ 2178 h 2960"/>
                <a:gd name="T58" fmla="*/ 278 w 1068"/>
                <a:gd name="T59" fmla="*/ 2276 h 2960"/>
                <a:gd name="T60" fmla="*/ 230 w 1068"/>
                <a:gd name="T61" fmla="*/ 2338 h 2960"/>
                <a:gd name="T62" fmla="*/ 126 w 1068"/>
                <a:gd name="T63" fmla="*/ 2438 h 2960"/>
                <a:gd name="T64" fmla="*/ 123 w 1068"/>
                <a:gd name="T65" fmla="*/ 2531 h 2960"/>
                <a:gd name="T66" fmla="*/ 144 w 1068"/>
                <a:gd name="T67" fmla="*/ 2565 h 2960"/>
                <a:gd name="T68" fmla="*/ 196 w 1068"/>
                <a:gd name="T69" fmla="*/ 2605 h 2960"/>
                <a:gd name="T70" fmla="*/ 406 w 1068"/>
                <a:gd name="T71" fmla="*/ 2745 h 2960"/>
                <a:gd name="T72" fmla="*/ 527 w 1068"/>
                <a:gd name="T73" fmla="*/ 2843 h 2960"/>
                <a:gd name="T74" fmla="*/ 596 w 1068"/>
                <a:gd name="T75" fmla="*/ 2910 h 2960"/>
                <a:gd name="T76" fmla="*/ 643 w 1068"/>
                <a:gd name="T77" fmla="*/ 2960 h 2960"/>
                <a:gd name="T78" fmla="*/ 661 w 1068"/>
                <a:gd name="T79" fmla="*/ 2833 h 2960"/>
                <a:gd name="T80" fmla="*/ 691 w 1068"/>
                <a:gd name="T81" fmla="*/ 2723 h 2960"/>
                <a:gd name="T82" fmla="*/ 725 w 1068"/>
                <a:gd name="T83" fmla="*/ 2632 h 2960"/>
                <a:gd name="T84" fmla="*/ 786 w 1068"/>
                <a:gd name="T85" fmla="*/ 2515 h 2960"/>
                <a:gd name="T86" fmla="*/ 823 w 1068"/>
                <a:gd name="T87" fmla="*/ 2452 h 2960"/>
                <a:gd name="T88" fmla="*/ 868 w 1068"/>
                <a:gd name="T89" fmla="*/ 2369 h 2960"/>
                <a:gd name="T90" fmla="*/ 927 w 1068"/>
                <a:gd name="T91" fmla="*/ 2241 h 2960"/>
                <a:gd name="T92" fmla="*/ 977 w 1068"/>
                <a:gd name="T93" fmla="*/ 2111 h 2960"/>
                <a:gd name="T94" fmla="*/ 1016 w 1068"/>
                <a:gd name="T95" fmla="*/ 1976 h 2960"/>
                <a:gd name="T96" fmla="*/ 1044 w 1068"/>
                <a:gd name="T97" fmla="*/ 1839 h 2960"/>
                <a:gd name="T98" fmla="*/ 1058 w 1068"/>
                <a:gd name="T99" fmla="*/ 1745 h 2960"/>
                <a:gd name="T100" fmla="*/ 1068 w 1068"/>
                <a:gd name="T101" fmla="*/ 1600 h 2960"/>
                <a:gd name="T102" fmla="*/ 1067 w 1068"/>
                <a:gd name="T103" fmla="*/ 1454 h 2960"/>
                <a:gd name="T104" fmla="*/ 1053 w 1068"/>
                <a:gd name="T105" fmla="*/ 1310 h 2960"/>
                <a:gd name="T106" fmla="*/ 1028 w 1068"/>
                <a:gd name="T107" fmla="*/ 1167 h 2960"/>
                <a:gd name="T108" fmla="*/ 992 w 1068"/>
                <a:gd name="T109" fmla="*/ 1026 h 2960"/>
                <a:gd name="T110" fmla="*/ 951 w 1068"/>
                <a:gd name="T111" fmla="*/ 905 h 2960"/>
                <a:gd name="T112" fmla="*/ 854 w 1068"/>
                <a:gd name="T113" fmla="*/ 691 h 2960"/>
                <a:gd name="T114" fmla="*/ 731 w 1068"/>
                <a:gd name="T115" fmla="*/ 492 h 2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8" h="2960">
                  <a:moveTo>
                    <a:pt x="683" y="429"/>
                  </a:moveTo>
                  <a:lnTo>
                    <a:pt x="683" y="429"/>
                  </a:lnTo>
                  <a:lnTo>
                    <a:pt x="636" y="370"/>
                  </a:lnTo>
                  <a:lnTo>
                    <a:pt x="585" y="313"/>
                  </a:lnTo>
                  <a:lnTo>
                    <a:pt x="533" y="260"/>
                  </a:lnTo>
                  <a:lnTo>
                    <a:pt x="478" y="208"/>
                  </a:lnTo>
                  <a:lnTo>
                    <a:pt x="422" y="159"/>
                  </a:lnTo>
                  <a:lnTo>
                    <a:pt x="362" y="111"/>
                  </a:lnTo>
                  <a:lnTo>
                    <a:pt x="302" y="67"/>
                  </a:lnTo>
                  <a:lnTo>
                    <a:pt x="239" y="24"/>
                  </a:lnTo>
                  <a:lnTo>
                    <a:pt x="239" y="24"/>
                  </a:lnTo>
                  <a:lnTo>
                    <a:pt x="224" y="16"/>
                  </a:lnTo>
                  <a:lnTo>
                    <a:pt x="211" y="10"/>
                  </a:lnTo>
                  <a:lnTo>
                    <a:pt x="196" y="4"/>
                  </a:lnTo>
                  <a:lnTo>
                    <a:pt x="181" y="1"/>
                  </a:lnTo>
                  <a:lnTo>
                    <a:pt x="166" y="0"/>
                  </a:lnTo>
                  <a:lnTo>
                    <a:pt x="151" y="0"/>
                  </a:lnTo>
                  <a:lnTo>
                    <a:pt x="137" y="0"/>
                  </a:lnTo>
                  <a:lnTo>
                    <a:pt x="122" y="3"/>
                  </a:lnTo>
                  <a:lnTo>
                    <a:pt x="108" y="7"/>
                  </a:lnTo>
                  <a:lnTo>
                    <a:pt x="94" y="12"/>
                  </a:lnTo>
                  <a:lnTo>
                    <a:pt x="80" y="19"/>
                  </a:lnTo>
                  <a:lnTo>
                    <a:pt x="68" y="27"/>
                  </a:lnTo>
                  <a:lnTo>
                    <a:pt x="55" y="35"/>
                  </a:lnTo>
                  <a:lnTo>
                    <a:pt x="44" y="46"/>
                  </a:lnTo>
                  <a:lnTo>
                    <a:pt x="34" y="58"/>
                  </a:lnTo>
                  <a:lnTo>
                    <a:pt x="25" y="70"/>
                  </a:lnTo>
                  <a:lnTo>
                    <a:pt x="25" y="70"/>
                  </a:lnTo>
                  <a:lnTo>
                    <a:pt x="16" y="87"/>
                  </a:lnTo>
                  <a:lnTo>
                    <a:pt x="9" y="104"/>
                  </a:lnTo>
                  <a:lnTo>
                    <a:pt x="4" y="122"/>
                  </a:lnTo>
                  <a:lnTo>
                    <a:pt x="1" y="139"/>
                  </a:lnTo>
                  <a:lnTo>
                    <a:pt x="0" y="159"/>
                  </a:lnTo>
                  <a:lnTo>
                    <a:pt x="1" y="177"/>
                  </a:lnTo>
                  <a:lnTo>
                    <a:pt x="6" y="194"/>
                  </a:lnTo>
                  <a:lnTo>
                    <a:pt x="12" y="211"/>
                  </a:lnTo>
                  <a:lnTo>
                    <a:pt x="12" y="211"/>
                  </a:lnTo>
                  <a:lnTo>
                    <a:pt x="19" y="232"/>
                  </a:lnTo>
                  <a:lnTo>
                    <a:pt x="28" y="251"/>
                  </a:lnTo>
                  <a:lnTo>
                    <a:pt x="42" y="269"/>
                  </a:lnTo>
                  <a:lnTo>
                    <a:pt x="58" y="285"/>
                  </a:lnTo>
                  <a:lnTo>
                    <a:pt x="58" y="285"/>
                  </a:lnTo>
                  <a:lnTo>
                    <a:pt x="104" y="328"/>
                  </a:lnTo>
                  <a:lnTo>
                    <a:pt x="148" y="373"/>
                  </a:lnTo>
                  <a:lnTo>
                    <a:pt x="190" y="419"/>
                  </a:lnTo>
                  <a:lnTo>
                    <a:pt x="230" y="466"/>
                  </a:lnTo>
                  <a:lnTo>
                    <a:pt x="269" y="517"/>
                  </a:lnTo>
                  <a:lnTo>
                    <a:pt x="304" y="567"/>
                  </a:lnTo>
                  <a:lnTo>
                    <a:pt x="339" y="619"/>
                  </a:lnTo>
                  <a:lnTo>
                    <a:pt x="370" y="674"/>
                  </a:lnTo>
                  <a:lnTo>
                    <a:pt x="370" y="674"/>
                  </a:lnTo>
                  <a:lnTo>
                    <a:pt x="400" y="731"/>
                  </a:lnTo>
                  <a:lnTo>
                    <a:pt x="428" y="790"/>
                  </a:lnTo>
                  <a:lnTo>
                    <a:pt x="453" y="850"/>
                  </a:lnTo>
                  <a:lnTo>
                    <a:pt x="475" y="910"/>
                  </a:lnTo>
                  <a:lnTo>
                    <a:pt x="496" y="971"/>
                  </a:lnTo>
                  <a:lnTo>
                    <a:pt x="512" y="1035"/>
                  </a:lnTo>
                  <a:lnTo>
                    <a:pt x="527" y="1098"/>
                  </a:lnTo>
                  <a:lnTo>
                    <a:pt x="539" y="1163"/>
                  </a:lnTo>
                  <a:lnTo>
                    <a:pt x="539" y="1163"/>
                  </a:lnTo>
                  <a:lnTo>
                    <a:pt x="545" y="1202"/>
                  </a:lnTo>
                  <a:lnTo>
                    <a:pt x="550" y="1240"/>
                  </a:lnTo>
                  <a:lnTo>
                    <a:pt x="554" y="1280"/>
                  </a:lnTo>
                  <a:lnTo>
                    <a:pt x="557" y="1319"/>
                  </a:lnTo>
                  <a:lnTo>
                    <a:pt x="559" y="1359"/>
                  </a:lnTo>
                  <a:lnTo>
                    <a:pt x="559" y="1398"/>
                  </a:lnTo>
                  <a:lnTo>
                    <a:pt x="559" y="1436"/>
                  </a:lnTo>
                  <a:lnTo>
                    <a:pt x="557" y="1476"/>
                  </a:lnTo>
                  <a:lnTo>
                    <a:pt x="554" y="1515"/>
                  </a:lnTo>
                  <a:lnTo>
                    <a:pt x="551" y="1554"/>
                  </a:lnTo>
                  <a:lnTo>
                    <a:pt x="547" y="1592"/>
                  </a:lnTo>
                  <a:lnTo>
                    <a:pt x="541" y="1631"/>
                  </a:lnTo>
                  <a:lnTo>
                    <a:pt x="535" y="1670"/>
                  </a:lnTo>
                  <a:lnTo>
                    <a:pt x="527" y="1708"/>
                  </a:lnTo>
                  <a:lnTo>
                    <a:pt x="518" y="1745"/>
                  </a:lnTo>
                  <a:lnTo>
                    <a:pt x="509" y="1784"/>
                  </a:lnTo>
                  <a:lnTo>
                    <a:pt x="499" y="1821"/>
                  </a:lnTo>
                  <a:lnTo>
                    <a:pt x="487" y="1858"/>
                  </a:lnTo>
                  <a:lnTo>
                    <a:pt x="475" y="1895"/>
                  </a:lnTo>
                  <a:lnTo>
                    <a:pt x="462" y="1931"/>
                  </a:lnTo>
                  <a:lnTo>
                    <a:pt x="449" y="1968"/>
                  </a:lnTo>
                  <a:lnTo>
                    <a:pt x="434" y="2004"/>
                  </a:lnTo>
                  <a:lnTo>
                    <a:pt x="417" y="2039"/>
                  </a:lnTo>
                  <a:lnTo>
                    <a:pt x="400" y="2074"/>
                  </a:lnTo>
                  <a:lnTo>
                    <a:pt x="382" y="2109"/>
                  </a:lnTo>
                  <a:lnTo>
                    <a:pt x="362" y="2143"/>
                  </a:lnTo>
                  <a:lnTo>
                    <a:pt x="343" y="2178"/>
                  </a:lnTo>
                  <a:lnTo>
                    <a:pt x="322" y="2210"/>
                  </a:lnTo>
                  <a:lnTo>
                    <a:pt x="302" y="2243"/>
                  </a:lnTo>
                  <a:lnTo>
                    <a:pt x="278" y="2276"/>
                  </a:lnTo>
                  <a:lnTo>
                    <a:pt x="255" y="2307"/>
                  </a:lnTo>
                  <a:lnTo>
                    <a:pt x="230" y="2338"/>
                  </a:lnTo>
                  <a:lnTo>
                    <a:pt x="230" y="2338"/>
                  </a:lnTo>
                  <a:lnTo>
                    <a:pt x="195" y="2377"/>
                  </a:lnTo>
                  <a:lnTo>
                    <a:pt x="160" y="2409"/>
                  </a:lnTo>
                  <a:lnTo>
                    <a:pt x="126" y="2438"/>
                  </a:lnTo>
                  <a:lnTo>
                    <a:pt x="94" y="2461"/>
                  </a:lnTo>
                  <a:lnTo>
                    <a:pt x="94" y="2461"/>
                  </a:lnTo>
                  <a:lnTo>
                    <a:pt x="123" y="2531"/>
                  </a:lnTo>
                  <a:lnTo>
                    <a:pt x="123" y="2531"/>
                  </a:lnTo>
                  <a:lnTo>
                    <a:pt x="144" y="2565"/>
                  </a:lnTo>
                  <a:lnTo>
                    <a:pt x="144" y="2565"/>
                  </a:lnTo>
                  <a:lnTo>
                    <a:pt x="169" y="2585"/>
                  </a:lnTo>
                  <a:lnTo>
                    <a:pt x="196" y="2605"/>
                  </a:lnTo>
                  <a:lnTo>
                    <a:pt x="196" y="2605"/>
                  </a:lnTo>
                  <a:lnTo>
                    <a:pt x="302" y="2674"/>
                  </a:lnTo>
                  <a:lnTo>
                    <a:pt x="354" y="2709"/>
                  </a:lnTo>
                  <a:lnTo>
                    <a:pt x="406" y="2745"/>
                  </a:lnTo>
                  <a:lnTo>
                    <a:pt x="455" y="2782"/>
                  </a:lnTo>
                  <a:lnTo>
                    <a:pt x="504" y="2822"/>
                  </a:lnTo>
                  <a:lnTo>
                    <a:pt x="527" y="2843"/>
                  </a:lnTo>
                  <a:lnTo>
                    <a:pt x="551" y="2864"/>
                  </a:lnTo>
                  <a:lnTo>
                    <a:pt x="573" y="2886"/>
                  </a:lnTo>
                  <a:lnTo>
                    <a:pt x="596" y="2910"/>
                  </a:lnTo>
                  <a:lnTo>
                    <a:pt x="596" y="2910"/>
                  </a:lnTo>
                  <a:lnTo>
                    <a:pt x="643" y="2960"/>
                  </a:lnTo>
                  <a:lnTo>
                    <a:pt x="643" y="2960"/>
                  </a:lnTo>
                  <a:lnTo>
                    <a:pt x="648" y="2916"/>
                  </a:lnTo>
                  <a:lnTo>
                    <a:pt x="654" y="2873"/>
                  </a:lnTo>
                  <a:lnTo>
                    <a:pt x="661" y="2833"/>
                  </a:lnTo>
                  <a:lnTo>
                    <a:pt x="670" y="2794"/>
                  </a:lnTo>
                  <a:lnTo>
                    <a:pt x="680" y="2758"/>
                  </a:lnTo>
                  <a:lnTo>
                    <a:pt x="691" y="2723"/>
                  </a:lnTo>
                  <a:lnTo>
                    <a:pt x="701" y="2692"/>
                  </a:lnTo>
                  <a:lnTo>
                    <a:pt x="713" y="2660"/>
                  </a:lnTo>
                  <a:lnTo>
                    <a:pt x="725" y="2632"/>
                  </a:lnTo>
                  <a:lnTo>
                    <a:pt x="738" y="2604"/>
                  </a:lnTo>
                  <a:lnTo>
                    <a:pt x="762" y="2556"/>
                  </a:lnTo>
                  <a:lnTo>
                    <a:pt x="786" y="2515"/>
                  </a:lnTo>
                  <a:lnTo>
                    <a:pt x="807" y="2479"/>
                  </a:lnTo>
                  <a:lnTo>
                    <a:pt x="807" y="2479"/>
                  </a:lnTo>
                  <a:lnTo>
                    <a:pt x="823" y="2452"/>
                  </a:lnTo>
                  <a:lnTo>
                    <a:pt x="823" y="2452"/>
                  </a:lnTo>
                  <a:lnTo>
                    <a:pt x="845" y="2411"/>
                  </a:lnTo>
                  <a:lnTo>
                    <a:pt x="868" y="2369"/>
                  </a:lnTo>
                  <a:lnTo>
                    <a:pt x="890" y="2328"/>
                  </a:lnTo>
                  <a:lnTo>
                    <a:pt x="909" y="2285"/>
                  </a:lnTo>
                  <a:lnTo>
                    <a:pt x="927" y="2241"/>
                  </a:lnTo>
                  <a:lnTo>
                    <a:pt x="945" y="2198"/>
                  </a:lnTo>
                  <a:lnTo>
                    <a:pt x="961" y="2155"/>
                  </a:lnTo>
                  <a:lnTo>
                    <a:pt x="977" y="2111"/>
                  </a:lnTo>
                  <a:lnTo>
                    <a:pt x="991" y="2066"/>
                  </a:lnTo>
                  <a:lnTo>
                    <a:pt x="1004" y="2022"/>
                  </a:lnTo>
                  <a:lnTo>
                    <a:pt x="1016" y="1976"/>
                  </a:lnTo>
                  <a:lnTo>
                    <a:pt x="1026" y="1931"/>
                  </a:lnTo>
                  <a:lnTo>
                    <a:pt x="1035" y="1885"/>
                  </a:lnTo>
                  <a:lnTo>
                    <a:pt x="1044" y="1839"/>
                  </a:lnTo>
                  <a:lnTo>
                    <a:pt x="1052" y="1793"/>
                  </a:lnTo>
                  <a:lnTo>
                    <a:pt x="1058" y="1745"/>
                  </a:lnTo>
                  <a:lnTo>
                    <a:pt x="1058" y="1745"/>
                  </a:lnTo>
                  <a:lnTo>
                    <a:pt x="1062" y="1696"/>
                  </a:lnTo>
                  <a:lnTo>
                    <a:pt x="1065" y="1649"/>
                  </a:lnTo>
                  <a:lnTo>
                    <a:pt x="1068" y="1600"/>
                  </a:lnTo>
                  <a:lnTo>
                    <a:pt x="1068" y="1552"/>
                  </a:lnTo>
                  <a:lnTo>
                    <a:pt x="1068" y="1503"/>
                  </a:lnTo>
                  <a:lnTo>
                    <a:pt x="1067" y="1454"/>
                  </a:lnTo>
                  <a:lnTo>
                    <a:pt x="1064" y="1407"/>
                  </a:lnTo>
                  <a:lnTo>
                    <a:pt x="1059" y="1359"/>
                  </a:lnTo>
                  <a:lnTo>
                    <a:pt x="1053" y="1310"/>
                  </a:lnTo>
                  <a:lnTo>
                    <a:pt x="1046" y="1263"/>
                  </a:lnTo>
                  <a:lnTo>
                    <a:pt x="1038" y="1215"/>
                  </a:lnTo>
                  <a:lnTo>
                    <a:pt x="1028" y="1167"/>
                  </a:lnTo>
                  <a:lnTo>
                    <a:pt x="1018" y="1120"/>
                  </a:lnTo>
                  <a:lnTo>
                    <a:pt x="1006" y="1072"/>
                  </a:lnTo>
                  <a:lnTo>
                    <a:pt x="992" y="1026"/>
                  </a:lnTo>
                  <a:lnTo>
                    <a:pt x="977" y="979"/>
                  </a:lnTo>
                  <a:lnTo>
                    <a:pt x="977" y="979"/>
                  </a:lnTo>
                  <a:lnTo>
                    <a:pt x="951" y="905"/>
                  </a:lnTo>
                  <a:lnTo>
                    <a:pt x="923" y="832"/>
                  </a:lnTo>
                  <a:lnTo>
                    <a:pt x="890" y="760"/>
                  </a:lnTo>
                  <a:lnTo>
                    <a:pt x="854" y="691"/>
                  </a:lnTo>
                  <a:lnTo>
                    <a:pt x="816" y="622"/>
                  </a:lnTo>
                  <a:lnTo>
                    <a:pt x="775" y="555"/>
                  </a:lnTo>
                  <a:lnTo>
                    <a:pt x="731" y="492"/>
                  </a:lnTo>
                  <a:lnTo>
                    <a:pt x="683" y="429"/>
                  </a:lnTo>
                  <a:lnTo>
                    <a:pt x="683" y="429"/>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F32F67B4-CC6C-42D5-8C25-2E747B433346}"/>
                </a:ext>
              </a:extLst>
            </p:cNvPr>
            <p:cNvSpPr>
              <a:spLocks/>
            </p:cNvSpPr>
            <p:nvPr/>
          </p:nvSpPr>
          <p:spPr bwMode="auto">
            <a:xfrm>
              <a:off x="5832475" y="2246313"/>
              <a:ext cx="836613" cy="2374900"/>
            </a:xfrm>
            <a:custGeom>
              <a:avLst/>
              <a:gdLst>
                <a:gd name="T0" fmla="*/ 716 w 1055"/>
                <a:gd name="T1" fmla="*/ 410 h 2992"/>
                <a:gd name="T2" fmla="*/ 572 w 1055"/>
                <a:gd name="T3" fmla="*/ 234 h 2992"/>
                <a:gd name="T4" fmla="*/ 407 w 1055"/>
                <a:gd name="T5" fmla="*/ 79 h 2992"/>
                <a:gd name="T6" fmla="*/ 336 w 1055"/>
                <a:gd name="T7" fmla="*/ 22 h 2992"/>
                <a:gd name="T8" fmla="*/ 293 w 1055"/>
                <a:gd name="T9" fmla="*/ 4 h 2992"/>
                <a:gd name="T10" fmla="*/ 250 w 1055"/>
                <a:gd name="T11" fmla="*/ 0 h 2992"/>
                <a:gd name="T12" fmla="*/ 205 w 1055"/>
                <a:gd name="T13" fmla="*/ 7 h 2992"/>
                <a:gd name="T14" fmla="*/ 165 w 1055"/>
                <a:gd name="T15" fmla="*/ 28 h 2992"/>
                <a:gd name="T16" fmla="*/ 132 w 1055"/>
                <a:gd name="T17" fmla="*/ 59 h 2992"/>
                <a:gd name="T18" fmla="*/ 113 w 1055"/>
                <a:gd name="T19" fmla="*/ 92 h 2992"/>
                <a:gd name="T20" fmla="*/ 100 w 1055"/>
                <a:gd name="T21" fmla="*/ 145 h 2992"/>
                <a:gd name="T22" fmla="*/ 107 w 1055"/>
                <a:gd name="T23" fmla="*/ 199 h 2992"/>
                <a:gd name="T24" fmla="*/ 120 w 1055"/>
                <a:gd name="T25" fmla="*/ 239 h 2992"/>
                <a:gd name="T26" fmla="*/ 147 w 1055"/>
                <a:gd name="T27" fmla="*/ 276 h 2992"/>
                <a:gd name="T28" fmla="*/ 267 w 1055"/>
                <a:gd name="T29" fmla="*/ 420 h 2992"/>
                <a:gd name="T30" fmla="*/ 369 w 1055"/>
                <a:gd name="T31" fmla="*/ 578 h 2992"/>
                <a:gd name="T32" fmla="*/ 425 w 1055"/>
                <a:gd name="T33" fmla="*/ 691 h 2992"/>
                <a:gd name="T34" fmla="*/ 493 w 1055"/>
                <a:gd name="T35" fmla="*/ 872 h 2992"/>
                <a:gd name="T36" fmla="*/ 538 w 1055"/>
                <a:gd name="T37" fmla="*/ 1060 h 2992"/>
                <a:gd name="T38" fmla="*/ 553 w 1055"/>
                <a:gd name="T39" fmla="*/ 1191 h 2992"/>
                <a:gd name="T40" fmla="*/ 559 w 1055"/>
                <a:gd name="T41" fmla="*/ 1309 h 2992"/>
                <a:gd name="T42" fmla="*/ 553 w 1055"/>
                <a:gd name="T43" fmla="*/ 1427 h 2992"/>
                <a:gd name="T44" fmla="*/ 539 w 1055"/>
                <a:gd name="T45" fmla="*/ 1543 h 2992"/>
                <a:gd name="T46" fmla="*/ 516 w 1055"/>
                <a:gd name="T47" fmla="*/ 1658 h 2992"/>
                <a:gd name="T48" fmla="*/ 484 w 1055"/>
                <a:gd name="T49" fmla="*/ 1771 h 2992"/>
                <a:gd name="T50" fmla="*/ 444 w 1055"/>
                <a:gd name="T51" fmla="*/ 1879 h 2992"/>
                <a:gd name="T52" fmla="*/ 395 w 1055"/>
                <a:gd name="T53" fmla="*/ 1986 h 2992"/>
                <a:gd name="T54" fmla="*/ 339 w 1055"/>
                <a:gd name="T55" fmla="*/ 2087 h 2992"/>
                <a:gd name="T56" fmla="*/ 273 w 1055"/>
                <a:gd name="T57" fmla="*/ 2185 h 2992"/>
                <a:gd name="T58" fmla="*/ 201 w 1055"/>
                <a:gd name="T59" fmla="*/ 2279 h 2992"/>
                <a:gd name="T60" fmla="*/ 147 w 1055"/>
                <a:gd name="T61" fmla="*/ 2336 h 2992"/>
                <a:gd name="T62" fmla="*/ 36 w 1055"/>
                <a:gd name="T63" fmla="*/ 2427 h 2992"/>
                <a:gd name="T64" fmla="*/ 24 w 1055"/>
                <a:gd name="T65" fmla="*/ 2519 h 2992"/>
                <a:gd name="T66" fmla="*/ 42 w 1055"/>
                <a:gd name="T67" fmla="*/ 2555 h 2992"/>
                <a:gd name="T68" fmla="*/ 91 w 1055"/>
                <a:gd name="T69" fmla="*/ 2599 h 2992"/>
                <a:gd name="T70" fmla="*/ 287 w 1055"/>
                <a:gd name="T71" fmla="*/ 2757 h 2992"/>
                <a:gd name="T72" fmla="*/ 401 w 1055"/>
                <a:gd name="T73" fmla="*/ 2864 h 2992"/>
                <a:gd name="T74" fmla="*/ 464 w 1055"/>
                <a:gd name="T75" fmla="*/ 2937 h 2992"/>
                <a:gd name="T76" fmla="*/ 507 w 1055"/>
                <a:gd name="T77" fmla="*/ 2992 h 2992"/>
                <a:gd name="T78" fmla="*/ 535 w 1055"/>
                <a:gd name="T79" fmla="*/ 2865 h 2992"/>
                <a:gd name="T80" fmla="*/ 574 w 1055"/>
                <a:gd name="T81" fmla="*/ 2758 h 2992"/>
                <a:gd name="T82" fmla="*/ 617 w 1055"/>
                <a:gd name="T83" fmla="*/ 2671 h 2992"/>
                <a:gd name="T84" fmla="*/ 686 w 1055"/>
                <a:gd name="T85" fmla="*/ 2559 h 2992"/>
                <a:gd name="T86" fmla="*/ 728 w 1055"/>
                <a:gd name="T87" fmla="*/ 2500 h 2992"/>
                <a:gd name="T88" fmla="*/ 780 w 1055"/>
                <a:gd name="T89" fmla="*/ 2421 h 2992"/>
                <a:gd name="T90" fmla="*/ 850 w 1055"/>
                <a:gd name="T91" fmla="*/ 2299 h 2992"/>
                <a:gd name="T92" fmla="*/ 911 w 1055"/>
                <a:gd name="T93" fmla="*/ 2172 h 2992"/>
                <a:gd name="T94" fmla="*/ 960 w 1055"/>
                <a:gd name="T95" fmla="*/ 2041 h 2992"/>
                <a:gd name="T96" fmla="*/ 1000 w 1055"/>
                <a:gd name="T97" fmla="*/ 1907 h 2992"/>
                <a:gd name="T98" fmla="*/ 1021 w 1055"/>
                <a:gd name="T99" fmla="*/ 1815 h 2992"/>
                <a:gd name="T100" fmla="*/ 1043 w 1055"/>
                <a:gd name="T101" fmla="*/ 1671 h 2992"/>
                <a:gd name="T102" fmla="*/ 1055 w 1055"/>
                <a:gd name="T103" fmla="*/ 1525 h 2992"/>
                <a:gd name="T104" fmla="*/ 1053 w 1055"/>
                <a:gd name="T105" fmla="*/ 1381 h 2992"/>
                <a:gd name="T106" fmla="*/ 1040 w 1055"/>
                <a:gd name="T107" fmla="*/ 1237 h 2992"/>
                <a:gd name="T108" fmla="*/ 1016 w 1055"/>
                <a:gd name="T109" fmla="*/ 1092 h 2992"/>
                <a:gd name="T110" fmla="*/ 985 w 1055"/>
                <a:gd name="T111" fmla="*/ 968 h 2992"/>
                <a:gd name="T112" fmla="*/ 906 w 1055"/>
                <a:gd name="T113" fmla="*/ 747 h 2992"/>
                <a:gd name="T114" fmla="*/ 799 w 1055"/>
                <a:gd name="T115" fmla="*/ 538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5" h="2992">
                  <a:moveTo>
                    <a:pt x="758" y="472"/>
                  </a:moveTo>
                  <a:lnTo>
                    <a:pt x="758" y="472"/>
                  </a:lnTo>
                  <a:lnTo>
                    <a:pt x="716" y="410"/>
                  </a:lnTo>
                  <a:lnTo>
                    <a:pt x="670" y="349"/>
                  </a:lnTo>
                  <a:lnTo>
                    <a:pt x="623" y="291"/>
                  </a:lnTo>
                  <a:lnTo>
                    <a:pt x="572" y="234"/>
                  </a:lnTo>
                  <a:lnTo>
                    <a:pt x="520" y="180"/>
                  </a:lnTo>
                  <a:lnTo>
                    <a:pt x="465" y="129"/>
                  </a:lnTo>
                  <a:lnTo>
                    <a:pt x="407" y="79"/>
                  </a:lnTo>
                  <a:lnTo>
                    <a:pt x="349" y="31"/>
                  </a:lnTo>
                  <a:lnTo>
                    <a:pt x="349" y="31"/>
                  </a:lnTo>
                  <a:lnTo>
                    <a:pt x="336" y="22"/>
                  </a:lnTo>
                  <a:lnTo>
                    <a:pt x="322" y="15"/>
                  </a:lnTo>
                  <a:lnTo>
                    <a:pt x="308" y="9"/>
                  </a:lnTo>
                  <a:lnTo>
                    <a:pt x="293" y="4"/>
                  </a:lnTo>
                  <a:lnTo>
                    <a:pt x="279" y="1"/>
                  </a:lnTo>
                  <a:lnTo>
                    <a:pt x="265" y="0"/>
                  </a:lnTo>
                  <a:lnTo>
                    <a:pt x="250" y="0"/>
                  </a:lnTo>
                  <a:lnTo>
                    <a:pt x="235" y="0"/>
                  </a:lnTo>
                  <a:lnTo>
                    <a:pt x="220" y="3"/>
                  </a:lnTo>
                  <a:lnTo>
                    <a:pt x="205" y="7"/>
                  </a:lnTo>
                  <a:lnTo>
                    <a:pt x="192" y="13"/>
                  </a:lnTo>
                  <a:lnTo>
                    <a:pt x="178" y="19"/>
                  </a:lnTo>
                  <a:lnTo>
                    <a:pt x="165" y="28"/>
                  </a:lnTo>
                  <a:lnTo>
                    <a:pt x="153" y="37"/>
                  </a:lnTo>
                  <a:lnTo>
                    <a:pt x="143" y="47"/>
                  </a:lnTo>
                  <a:lnTo>
                    <a:pt x="132" y="59"/>
                  </a:lnTo>
                  <a:lnTo>
                    <a:pt x="132" y="59"/>
                  </a:lnTo>
                  <a:lnTo>
                    <a:pt x="122" y="76"/>
                  </a:lnTo>
                  <a:lnTo>
                    <a:pt x="113" y="92"/>
                  </a:lnTo>
                  <a:lnTo>
                    <a:pt x="107" y="110"/>
                  </a:lnTo>
                  <a:lnTo>
                    <a:pt x="103" y="128"/>
                  </a:lnTo>
                  <a:lnTo>
                    <a:pt x="100" y="145"/>
                  </a:lnTo>
                  <a:lnTo>
                    <a:pt x="100" y="163"/>
                  </a:lnTo>
                  <a:lnTo>
                    <a:pt x="103" y="181"/>
                  </a:lnTo>
                  <a:lnTo>
                    <a:pt x="107" y="199"/>
                  </a:lnTo>
                  <a:lnTo>
                    <a:pt x="107" y="199"/>
                  </a:lnTo>
                  <a:lnTo>
                    <a:pt x="111" y="220"/>
                  </a:lnTo>
                  <a:lnTo>
                    <a:pt x="120" y="239"/>
                  </a:lnTo>
                  <a:lnTo>
                    <a:pt x="132" y="258"/>
                  </a:lnTo>
                  <a:lnTo>
                    <a:pt x="147" y="276"/>
                  </a:lnTo>
                  <a:lnTo>
                    <a:pt x="147" y="276"/>
                  </a:lnTo>
                  <a:lnTo>
                    <a:pt x="189" y="324"/>
                  </a:lnTo>
                  <a:lnTo>
                    <a:pt x="229" y="371"/>
                  </a:lnTo>
                  <a:lnTo>
                    <a:pt x="267" y="420"/>
                  </a:lnTo>
                  <a:lnTo>
                    <a:pt x="303" y="472"/>
                  </a:lnTo>
                  <a:lnTo>
                    <a:pt x="337" y="524"/>
                  </a:lnTo>
                  <a:lnTo>
                    <a:pt x="369" y="578"/>
                  </a:lnTo>
                  <a:lnTo>
                    <a:pt x="398" y="634"/>
                  </a:lnTo>
                  <a:lnTo>
                    <a:pt x="425" y="691"/>
                  </a:lnTo>
                  <a:lnTo>
                    <a:pt x="425" y="691"/>
                  </a:lnTo>
                  <a:lnTo>
                    <a:pt x="450" y="750"/>
                  </a:lnTo>
                  <a:lnTo>
                    <a:pt x="474" y="811"/>
                  </a:lnTo>
                  <a:lnTo>
                    <a:pt x="493" y="872"/>
                  </a:lnTo>
                  <a:lnTo>
                    <a:pt x="511" y="934"/>
                  </a:lnTo>
                  <a:lnTo>
                    <a:pt x="526" y="997"/>
                  </a:lnTo>
                  <a:lnTo>
                    <a:pt x="538" y="1060"/>
                  </a:lnTo>
                  <a:lnTo>
                    <a:pt x="547" y="1126"/>
                  </a:lnTo>
                  <a:lnTo>
                    <a:pt x="553" y="1191"/>
                  </a:lnTo>
                  <a:lnTo>
                    <a:pt x="553" y="1191"/>
                  </a:lnTo>
                  <a:lnTo>
                    <a:pt x="556" y="1230"/>
                  </a:lnTo>
                  <a:lnTo>
                    <a:pt x="557" y="1270"/>
                  </a:lnTo>
                  <a:lnTo>
                    <a:pt x="559" y="1309"/>
                  </a:lnTo>
                  <a:lnTo>
                    <a:pt x="557" y="1349"/>
                  </a:lnTo>
                  <a:lnTo>
                    <a:pt x="556" y="1387"/>
                  </a:lnTo>
                  <a:lnTo>
                    <a:pt x="553" y="1427"/>
                  </a:lnTo>
                  <a:lnTo>
                    <a:pt x="550" y="1466"/>
                  </a:lnTo>
                  <a:lnTo>
                    <a:pt x="545" y="1505"/>
                  </a:lnTo>
                  <a:lnTo>
                    <a:pt x="539" y="1543"/>
                  </a:lnTo>
                  <a:lnTo>
                    <a:pt x="532" y="1582"/>
                  </a:lnTo>
                  <a:lnTo>
                    <a:pt x="525" y="1620"/>
                  </a:lnTo>
                  <a:lnTo>
                    <a:pt x="516" y="1658"/>
                  </a:lnTo>
                  <a:lnTo>
                    <a:pt x="507" y="1696"/>
                  </a:lnTo>
                  <a:lnTo>
                    <a:pt x="496" y="1733"/>
                  </a:lnTo>
                  <a:lnTo>
                    <a:pt x="484" y="1771"/>
                  </a:lnTo>
                  <a:lnTo>
                    <a:pt x="473" y="1806"/>
                  </a:lnTo>
                  <a:lnTo>
                    <a:pt x="459" y="1843"/>
                  </a:lnTo>
                  <a:lnTo>
                    <a:pt x="444" y="1879"/>
                  </a:lnTo>
                  <a:lnTo>
                    <a:pt x="429" y="1915"/>
                  </a:lnTo>
                  <a:lnTo>
                    <a:pt x="413" y="1950"/>
                  </a:lnTo>
                  <a:lnTo>
                    <a:pt x="395" y="1986"/>
                  </a:lnTo>
                  <a:lnTo>
                    <a:pt x="377" y="2020"/>
                  </a:lnTo>
                  <a:lnTo>
                    <a:pt x="358" y="2054"/>
                  </a:lnTo>
                  <a:lnTo>
                    <a:pt x="339" y="2087"/>
                  </a:lnTo>
                  <a:lnTo>
                    <a:pt x="318" y="2121"/>
                  </a:lnTo>
                  <a:lnTo>
                    <a:pt x="296" y="2154"/>
                  </a:lnTo>
                  <a:lnTo>
                    <a:pt x="273" y="2185"/>
                  </a:lnTo>
                  <a:lnTo>
                    <a:pt x="250" y="2218"/>
                  </a:lnTo>
                  <a:lnTo>
                    <a:pt x="226" y="2247"/>
                  </a:lnTo>
                  <a:lnTo>
                    <a:pt x="201" y="2279"/>
                  </a:lnTo>
                  <a:lnTo>
                    <a:pt x="174" y="2308"/>
                  </a:lnTo>
                  <a:lnTo>
                    <a:pt x="147" y="2336"/>
                  </a:lnTo>
                  <a:lnTo>
                    <a:pt x="147" y="2336"/>
                  </a:lnTo>
                  <a:lnTo>
                    <a:pt x="109" y="2372"/>
                  </a:lnTo>
                  <a:lnTo>
                    <a:pt x="71" y="2402"/>
                  </a:lnTo>
                  <a:lnTo>
                    <a:pt x="36" y="2427"/>
                  </a:lnTo>
                  <a:lnTo>
                    <a:pt x="0" y="2448"/>
                  </a:lnTo>
                  <a:lnTo>
                    <a:pt x="0" y="2448"/>
                  </a:lnTo>
                  <a:lnTo>
                    <a:pt x="24" y="2519"/>
                  </a:lnTo>
                  <a:lnTo>
                    <a:pt x="24" y="2519"/>
                  </a:lnTo>
                  <a:lnTo>
                    <a:pt x="42" y="2555"/>
                  </a:lnTo>
                  <a:lnTo>
                    <a:pt x="42" y="2555"/>
                  </a:lnTo>
                  <a:lnTo>
                    <a:pt x="65" y="2577"/>
                  </a:lnTo>
                  <a:lnTo>
                    <a:pt x="91" y="2599"/>
                  </a:lnTo>
                  <a:lnTo>
                    <a:pt x="91" y="2599"/>
                  </a:lnTo>
                  <a:lnTo>
                    <a:pt x="190" y="2678"/>
                  </a:lnTo>
                  <a:lnTo>
                    <a:pt x="239" y="2717"/>
                  </a:lnTo>
                  <a:lnTo>
                    <a:pt x="287" y="2757"/>
                  </a:lnTo>
                  <a:lnTo>
                    <a:pt x="334" y="2798"/>
                  </a:lnTo>
                  <a:lnTo>
                    <a:pt x="380" y="2842"/>
                  </a:lnTo>
                  <a:lnTo>
                    <a:pt x="401" y="2864"/>
                  </a:lnTo>
                  <a:lnTo>
                    <a:pt x="423" y="2888"/>
                  </a:lnTo>
                  <a:lnTo>
                    <a:pt x="444" y="2911"/>
                  </a:lnTo>
                  <a:lnTo>
                    <a:pt x="464" y="2937"/>
                  </a:lnTo>
                  <a:lnTo>
                    <a:pt x="464" y="2937"/>
                  </a:lnTo>
                  <a:lnTo>
                    <a:pt x="507" y="2992"/>
                  </a:lnTo>
                  <a:lnTo>
                    <a:pt x="507" y="2992"/>
                  </a:lnTo>
                  <a:lnTo>
                    <a:pt x="514" y="2947"/>
                  </a:lnTo>
                  <a:lnTo>
                    <a:pt x="525" y="2905"/>
                  </a:lnTo>
                  <a:lnTo>
                    <a:pt x="535" y="2865"/>
                  </a:lnTo>
                  <a:lnTo>
                    <a:pt x="547" y="2828"/>
                  </a:lnTo>
                  <a:lnTo>
                    <a:pt x="560" y="2793"/>
                  </a:lnTo>
                  <a:lnTo>
                    <a:pt x="574" y="2758"/>
                  </a:lnTo>
                  <a:lnTo>
                    <a:pt x="587" y="2727"/>
                  </a:lnTo>
                  <a:lnTo>
                    <a:pt x="602" y="2697"/>
                  </a:lnTo>
                  <a:lnTo>
                    <a:pt x="617" y="2671"/>
                  </a:lnTo>
                  <a:lnTo>
                    <a:pt x="631" y="2644"/>
                  </a:lnTo>
                  <a:lnTo>
                    <a:pt x="660" y="2598"/>
                  </a:lnTo>
                  <a:lnTo>
                    <a:pt x="686" y="2559"/>
                  </a:lnTo>
                  <a:lnTo>
                    <a:pt x="710" y="2525"/>
                  </a:lnTo>
                  <a:lnTo>
                    <a:pt x="710" y="2525"/>
                  </a:lnTo>
                  <a:lnTo>
                    <a:pt x="728" y="2500"/>
                  </a:lnTo>
                  <a:lnTo>
                    <a:pt x="728" y="2500"/>
                  </a:lnTo>
                  <a:lnTo>
                    <a:pt x="755" y="2460"/>
                  </a:lnTo>
                  <a:lnTo>
                    <a:pt x="780" y="2421"/>
                  </a:lnTo>
                  <a:lnTo>
                    <a:pt x="805" y="2381"/>
                  </a:lnTo>
                  <a:lnTo>
                    <a:pt x="828" y="2339"/>
                  </a:lnTo>
                  <a:lnTo>
                    <a:pt x="850" y="2299"/>
                  </a:lnTo>
                  <a:lnTo>
                    <a:pt x="872" y="2256"/>
                  </a:lnTo>
                  <a:lnTo>
                    <a:pt x="891" y="2215"/>
                  </a:lnTo>
                  <a:lnTo>
                    <a:pt x="911" y="2172"/>
                  </a:lnTo>
                  <a:lnTo>
                    <a:pt x="929" y="2129"/>
                  </a:lnTo>
                  <a:lnTo>
                    <a:pt x="945" y="2085"/>
                  </a:lnTo>
                  <a:lnTo>
                    <a:pt x="960" y="2041"/>
                  </a:lnTo>
                  <a:lnTo>
                    <a:pt x="975" y="1996"/>
                  </a:lnTo>
                  <a:lnTo>
                    <a:pt x="988" y="1952"/>
                  </a:lnTo>
                  <a:lnTo>
                    <a:pt x="1000" y="1907"/>
                  </a:lnTo>
                  <a:lnTo>
                    <a:pt x="1010" y="1861"/>
                  </a:lnTo>
                  <a:lnTo>
                    <a:pt x="1021" y="1815"/>
                  </a:lnTo>
                  <a:lnTo>
                    <a:pt x="1021" y="1815"/>
                  </a:lnTo>
                  <a:lnTo>
                    <a:pt x="1030" y="1768"/>
                  </a:lnTo>
                  <a:lnTo>
                    <a:pt x="1037" y="1719"/>
                  </a:lnTo>
                  <a:lnTo>
                    <a:pt x="1043" y="1671"/>
                  </a:lnTo>
                  <a:lnTo>
                    <a:pt x="1049" y="1622"/>
                  </a:lnTo>
                  <a:lnTo>
                    <a:pt x="1052" y="1574"/>
                  </a:lnTo>
                  <a:lnTo>
                    <a:pt x="1055" y="1525"/>
                  </a:lnTo>
                  <a:lnTo>
                    <a:pt x="1055" y="1478"/>
                  </a:lnTo>
                  <a:lnTo>
                    <a:pt x="1055" y="1429"/>
                  </a:lnTo>
                  <a:lnTo>
                    <a:pt x="1053" y="1381"/>
                  </a:lnTo>
                  <a:lnTo>
                    <a:pt x="1050" y="1334"/>
                  </a:lnTo>
                  <a:lnTo>
                    <a:pt x="1046" y="1285"/>
                  </a:lnTo>
                  <a:lnTo>
                    <a:pt x="1040" y="1237"/>
                  </a:lnTo>
                  <a:lnTo>
                    <a:pt x="1034" y="1188"/>
                  </a:lnTo>
                  <a:lnTo>
                    <a:pt x="1025" y="1141"/>
                  </a:lnTo>
                  <a:lnTo>
                    <a:pt x="1016" y="1092"/>
                  </a:lnTo>
                  <a:lnTo>
                    <a:pt x="1006" y="1044"/>
                  </a:lnTo>
                  <a:lnTo>
                    <a:pt x="1006" y="1044"/>
                  </a:lnTo>
                  <a:lnTo>
                    <a:pt x="985" y="968"/>
                  </a:lnTo>
                  <a:lnTo>
                    <a:pt x="963" y="893"/>
                  </a:lnTo>
                  <a:lnTo>
                    <a:pt x="936" y="820"/>
                  </a:lnTo>
                  <a:lnTo>
                    <a:pt x="906" y="747"/>
                  </a:lnTo>
                  <a:lnTo>
                    <a:pt x="874" y="676"/>
                  </a:lnTo>
                  <a:lnTo>
                    <a:pt x="838" y="606"/>
                  </a:lnTo>
                  <a:lnTo>
                    <a:pt x="799" y="538"/>
                  </a:lnTo>
                  <a:lnTo>
                    <a:pt x="758" y="472"/>
                  </a:lnTo>
                  <a:lnTo>
                    <a:pt x="758" y="47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11">
              <a:extLst>
                <a:ext uri="{FF2B5EF4-FFF2-40B4-BE49-F238E27FC236}">
                  <a16:creationId xmlns:a16="http://schemas.microsoft.com/office/drawing/2014/main" id="{B50DF55B-8783-48CD-8756-80E5E9B08F61}"/>
                </a:ext>
              </a:extLst>
            </p:cNvPr>
            <p:cNvSpPr>
              <a:spLocks/>
            </p:cNvSpPr>
            <p:nvPr/>
          </p:nvSpPr>
          <p:spPr bwMode="auto">
            <a:xfrm>
              <a:off x="5827713" y="2743201"/>
              <a:ext cx="503238" cy="1895475"/>
            </a:xfrm>
            <a:custGeom>
              <a:avLst/>
              <a:gdLst>
                <a:gd name="T0" fmla="*/ 511 w 634"/>
                <a:gd name="T1" fmla="*/ 484 h 2387"/>
                <a:gd name="T2" fmla="*/ 419 w 634"/>
                <a:gd name="T3" fmla="*/ 291 h 2387"/>
                <a:gd name="T4" fmla="*/ 303 w 634"/>
                <a:gd name="T5" fmla="*/ 112 h 2387"/>
                <a:gd name="T6" fmla="*/ 250 w 634"/>
                <a:gd name="T7" fmla="*/ 43 h 2387"/>
                <a:gd name="T8" fmla="*/ 216 w 634"/>
                <a:gd name="T9" fmla="*/ 18 h 2387"/>
                <a:gd name="T10" fmla="*/ 175 w 634"/>
                <a:gd name="T11" fmla="*/ 3 h 2387"/>
                <a:gd name="T12" fmla="*/ 134 w 634"/>
                <a:gd name="T13" fmla="*/ 0 h 2387"/>
                <a:gd name="T14" fmla="*/ 94 w 634"/>
                <a:gd name="T15" fmla="*/ 11 h 2387"/>
                <a:gd name="T16" fmla="*/ 55 w 634"/>
                <a:gd name="T17" fmla="*/ 33 h 2387"/>
                <a:gd name="T18" fmla="*/ 30 w 634"/>
                <a:gd name="T19" fmla="*/ 58 h 2387"/>
                <a:gd name="T20" fmla="*/ 8 w 634"/>
                <a:gd name="T21" fmla="*/ 104 h 2387"/>
                <a:gd name="T22" fmla="*/ 0 w 634"/>
                <a:gd name="T23" fmla="*/ 153 h 2387"/>
                <a:gd name="T24" fmla="*/ 5 w 634"/>
                <a:gd name="T25" fmla="*/ 195 h 2387"/>
                <a:gd name="T26" fmla="*/ 19 w 634"/>
                <a:gd name="T27" fmla="*/ 235 h 2387"/>
                <a:gd name="T28" fmla="*/ 98 w 634"/>
                <a:gd name="T29" fmla="*/ 394 h 2387"/>
                <a:gd name="T30" fmla="*/ 156 w 634"/>
                <a:gd name="T31" fmla="*/ 560 h 2387"/>
                <a:gd name="T32" fmla="*/ 183 w 634"/>
                <a:gd name="T33" fmla="*/ 676 h 2387"/>
                <a:gd name="T34" fmla="*/ 205 w 634"/>
                <a:gd name="T35" fmla="*/ 857 h 2387"/>
                <a:gd name="T36" fmla="*/ 202 w 634"/>
                <a:gd name="T37" fmla="*/ 1042 h 2387"/>
                <a:gd name="T38" fmla="*/ 187 w 634"/>
                <a:gd name="T39" fmla="*/ 1163 h 2387"/>
                <a:gd name="T40" fmla="*/ 147 w 634"/>
                <a:gd name="T41" fmla="*/ 1340 h 2387"/>
                <a:gd name="T42" fmla="*/ 85 w 634"/>
                <a:gd name="T43" fmla="*/ 1509 h 2387"/>
                <a:gd name="T44" fmla="*/ 33 w 634"/>
                <a:gd name="T45" fmla="*/ 1616 h 2387"/>
                <a:gd name="T46" fmla="*/ 68 w 634"/>
                <a:gd name="T47" fmla="*/ 1703 h 2387"/>
                <a:gd name="T48" fmla="*/ 80 w 634"/>
                <a:gd name="T49" fmla="*/ 1796 h 2387"/>
                <a:gd name="T50" fmla="*/ 76 w 634"/>
                <a:gd name="T51" fmla="*/ 1842 h 2387"/>
                <a:gd name="T52" fmla="*/ 57 w 634"/>
                <a:gd name="T53" fmla="*/ 1921 h 2387"/>
                <a:gd name="T54" fmla="*/ 24 w 634"/>
                <a:gd name="T55" fmla="*/ 2116 h 2387"/>
                <a:gd name="T56" fmla="*/ 27 w 634"/>
                <a:gd name="T57" fmla="*/ 2200 h 2387"/>
                <a:gd name="T58" fmla="*/ 36 w 634"/>
                <a:gd name="T59" fmla="*/ 2283 h 2387"/>
                <a:gd name="T60" fmla="*/ 61 w 634"/>
                <a:gd name="T61" fmla="*/ 2362 h 2387"/>
                <a:gd name="T62" fmla="*/ 104 w 634"/>
                <a:gd name="T63" fmla="*/ 2358 h 2387"/>
                <a:gd name="T64" fmla="*/ 193 w 634"/>
                <a:gd name="T65" fmla="*/ 2267 h 2387"/>
                <a:gd name="T66" fmla="*/ 276 w 634"/>
                <a:gd name="T67" fmla="*/ 2169 h 2387"/>
                <a:gd name="T68" fmla="*/ 351 w 634"/>
                <a:gd name="T69" fmla="*/ 2065 h 2387"/>
                <a:gd name="T70" fmla="*/ 418 w 634"/>
                <a:gd name="T71" fmla="*/ 1955 h 2387"/>
                <a:gd name="T72" fmla="*/ 477 w 634"/>
                <a:gd name="T73" fmla="*/ 1841 h 2387"/>
                <a:gd name="T74" fmla="*/ 513 w 634"/>
                <a:gd name="T75" fmla="*/ 1756 h 2387"/>
                <a:gd name="T76" fmla="*/ 559 w 634"/>
                <a:gd name="T77" fmla="*/ 1627 h 2387"/>
                <a:gd name="T78" fmla="*/ 594 w 634"/>
                <a:gd name="T79" fmla="*/ 1495 h 2387"/>
                <a:gd name="T80" fmla="*/ 618 w 634"/>
                <a:gd name="T81" fmla="*/ 1361 h 2387"/>
                <a:gd name="T82" fmla="*/ 632 w 634"/>
                <a:gd name="T83" fmla="*/ 1224 h 2387"/>
                <a:gd name="T84" fmla="*/ 634 w 634"/>
                <a:gd name="T85" fmla="*/ 1131 h 2387"/>
                <a:gd name="T86" fmla="*/ 623 w 634"/>
                <a:gd name="T87" fmla="*/ 909 h 2387"/>
                <a:gd name="T88" fmla="*/ 581 w 634"/>
                <a:gd name="T89" fmla="*/ 692 h 2387"/>
                <a:gd name="T90" fmla="*/ 536 w 634"/>
                <a:gd name="T91" fmla="*/ 551 h 2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34" h="2387">
                  <a:moveTo>
                    <a:pt x="536" y="551"/>
                  </a:moveTo>
                  <a:lnTo>
                    <a:pt x="536" y="551"/>
                  </a:lnTo>
                  <a:lnTo>
                    <a:pt x="511" y="484"/>
                  </a:lnTo>
                  <a:lnTo>
                    <a:pt x="484" y="418"/>
                  </a:lnTo>
                  <a:lnTo>
                    <a:pt x="453" y="354"/>
                  </a:lnTo>
                  <a:lnTo>
                    <a:pt x="419" y="291"/>
                  </a:lnTo>
                  <a:lnTo>
                    <a:pt x="383" y="230"/>
                  </a:lnTo>
                  <a:lnTo>
                    <a:pt x="345" y="170"/>
                  </a:lnTo>
                  <a:lnTo>
                    <a:pt x="303" y="112"/>
                  </a:lnTo>
                  <a:lnTo>
                    <a:pt x="260" y="55"/>
                  </a:lnTo>
                  <a:lnTo>
                    <a:pt x="260" y="55"/>
                  </a:lnTo>
                  <a:lnTo>
                    <a:pt x="250" y="43"/>
                  </a:lnTo>
                  <a:lnTo>
                    <a:pt x="239" y="34"/>
                  </a:lnTo>
                  <a:lnTo>
                    <a:pt x="227" y="25"/>
                  </a:lnTo>
                  <a:lnTo>
                    <a:pt x="216" y="18"/>
                  </a:lnTo>
                  <a:lnTo>
                    <a:pt x="202" y="12"/>
                  </a:lnTo>
                  <a:lnTo>
                    <a:pt x="190" y="6"/>
                  </a:lnTo>
                  <a:lnTo>
                    <a:pt x="175" y="3"/>
                  </a:lnTo>
                  <a:lnTo>
                    <a:pt x="162" y="2"/>
                  </a:lnTo>
                  <a:lnTo>
                    <a:pt x="149" y="0"/>
                  </a:lnTo>
                  <a:lnTo>
                    <a:pt x="134" y="0"/>
                  </a:lnTo>
                  <a:lnTo>
                    <a:pt x="120" y="3"/>
                  </a:lnTo>
                  <a:lnTo>
                    <a:pt x="107" y="6"/>
                  </a:lnTo>
                  <a:lnTo>
                    <a:pt x="94" y="11"/>
                  </a:lnTo>
                  <a:lnTo>
                    <a:pt x="80" y="17"/>
                  </a:lnTo>
                  <a:lnTo>
                    <a:pt x="67" y="24"/>
                  </a:lnTo>
                  <a:lnTo>
                    <a:pt x="55" y="33"/>
                  </a:lnTo>
                  <a:lnTo>
                    <a:pt x="55" y="33"/>
                  </a:lnTo>
                  <a:lnTo>
                    <a:pt x="42" y="45"/>
                  </a:lnTo>
                  <a:lnTo>
                    <a:pt x="30" y="58"/>
                  </a:lnTo>
                  <a:lnTo>
                    <a:pt x="21" y="73"/>
                  </a:lnTo>
                  <a:lnTo>
                    <a:pt x="14" y="88"/>
                  </a:lnTo>
                  <a:lnTo>
                    <a:pt x="8" y="104"/>
                  </a:lnTo>
                  <a:lnTo>
                    <a:pt x="3" y="121"/>
                  </a:lnTo>
                  <a:lnTo>
                    <a:pt x="2" y="137"/>
                  </a:lnTo>
                  <a:lnTo>
                    <a:pt x="0" y="153"/>
                  </a:lnTo>
                  <a:lnTo>
                    <a:pt x="0" y="153"/>
                  </a:lnTo>
                  <a:lnTo>
                    <a:pt x="2" y="174"/>
                  </a:lnTo>
                  <a:lnTo>
                    <a:pt x="5" y="195"/>
                  </a:lnTo>
                  <a:lnTo>
                    <a:pt x="11" y="216"/>
                  </a:lnTo>
                  <a:lnTo>
                    <a:pt x="19" y="235"/>
                  </a:lnTo>
                  <a:lnTo>
                    <a:pt x="19" y="235"/>
                  </a:lnTo>
                  <a:lnTo>
                    <a:pt x="48" y="287"/>
                  </a:lnTo>
                  <a:lnTo>
                    <a:pt x="74" y="339"/>
                  </a:lnTo>
                  <a:lnTo>
                    <a:pt x="98" y="394"/>
                  </a:lnTo>
                  <a:lnTo>
                    <a:pt x="120" y="449"/>
                  </a:lnTo>
                  <a:lnTo>
                    <a:pt x="140" y="504"/>
                  </a:lnTo>
                  <a:lnTo>
                    <a:pt x="156" y="560"/>
                  </a:lnTo>
                  <a:lnTo>
                    <a:pt x="171" y="618"/>
                  </a:lnTo>
                  <a:lnTo>
                    <a:pt x="183" y="676"/>
                  </a:lnTo>
                  <a:lnTo>
                    <a:pt x="183" y="676"/>
                  </a:lnTo>
                  <a:lnTo>
                    <a:pt x="193" y="737"/>
                  </a:lnTo>
                  <a:lnTo>
                    <a:pt x="201" y="796"/>
                  </a:lnTo>
                  <a:lnTo>
                    <a:pt x="205" y="857"/>
                  </a:lnTo>
                  <a:lnTo>
                    <a:pt x="207" y="920"/>
                  </a:lnTo>
                  <a:lnTo>
                    <a:pt x="207" y="981"/>
                  </a:lnTo>
                  <a:lnTo>
                    <a:pt x="202" y="1042"/>
                  </a:lnTo>
                  <a:lnTo>
                    <a:pt x="196" y="1102"/>
                  </a:lnTo>
                  <a:lnTo>
                    <a:pt x="187" y="1163"/>
                  </a:lnTo>
                  <a:lnTo>
                    <a:pt x="187" y="1163"/>
                  </a:lnTo>
                  <a:lnTo>
                    <a:pt x="177" y="1223"/>
                  </a:lnTo>
                  <a:lnTo>
                    <a:pt x="164" y="1282"/>
                  </a:lnTo>
                  <a:lnTo>
                    <a:pt x="147" y="1340"/>
                  </a:lnTo>
                  <a:lnTo>
                    <a:pt x="129" y="1398"/>
                  </a:lnTo>
                  <a:lnTo>
                    <a:pt x="109" y="1453"/>
                  </a:lnTo>
                  <a:lnTo>
                    <a:pt x="85" y="1509"/>
                  </a:lnTo>
                  <a:lnTo>
                    <a:pt x="60" y="1563"/>
                  </a:lnTo>
                  <a:lnTo>
                    <a:pt x="33" y="1616"/>
                  </a:lnTo>
                  <a:lnTo>
                    <a:pt x="33" y="1616"/>
                  </a:lnTo>
                  <a:lnTo>
                    <a:pt x="46" y="1643"/>
                  </a:lnTo>
                  <a:lnTo>
                    <a:pt x="58" y="1673"/>
                  </a:lnTo>
                  <a:lnTo>
                    <a:pt x="68" y="1703"/>
                  </a:lnTo>
                  <a:lnTo>
                    <a:pt x="76" y="1734"/>
                  </a:lnTo>
                  <a:lnTo>
                    <a:pt x="79" y="1765"/>
                  </a:lnTo>
                  <a:lnTo>
                    <a:pt x="80" y="1796"/>
                  </a:lnTo>
                  <a:lnTo>
                    <a:pt x="80" y="1812"/>
                  </a:lnTo>
                  <a:lnTo>
                    <a:pt x="79" y="1827"/>
                  </a:lnTo>
                  <a:lnTo>
                    <a:pt x="76" y="1842"/>
                  </a:lnTo>
                  <a:lnTo>
                    <a:pt x="73" y="1857"/>
                  </a:lnTo>
                  <a:lnTo>
                    <a:pt x="73" y="1857"/>
                  </a:lnTo>
                  <a:lnTo>
                    <a:pt x="57" y="1921"/>
                  </a:lnTo>
                  <a:lnTo>
                    <a:pt x="43" y="1985"/>
                  </a:lnTo>
                  <a:lnTo>
                    <a:pt x="33" y="2050"/>
                  </a:lnTo>
                  <a:lnTo>
                    <a:pt x="24" y="2116"/>
                  </a:lnTo>
                  <a:lnTo>
                    <a:pt x="24" y="2116"/>
                  </a:lnTo>
                  <a:lnTo>
                    <a:pt x="24" y="2157"/>
                  </a:lnTo>
                  <a:lnTo>
                    <a:pt x="27" y="2200"/>
                  </a:lnTo>
                  <a:lnTo>
                    <a:pt x="30" y="2242"/>
                  </a:lnTo>
                  <a:lnTo>
                    <a:pt x="36" y="2283"/>
                  </a:lnTo>
                  <a:lnTo>
                    <a:pt x="36" y="2283"/>
                  </a:lnTo>
                  <a:lnTo>
                    <a:pt x="43" y="2310"/>
                  </a:lnTo>
                  <a:lnTo>
                    <a:pt x="52" y="2337"/>
                  </a:lnTo>
                  <a:lnTo>
                    <a:pt x="61" y="2362"/>
                  </a:lnTo>
                  <a:lnTo>
                    <a:pt x="71" y="2387"/>
                  </a:lnTo>
                  <a:lnTo>
                    <a:pt x="71" y="2387"/>
                  </a:lnTo>
                  <a:lnTo>
                    <a:pt x="104" y="2358"/>
                  </a:lnTo>
                  <a:lnTo>
                    <a:pt x="134" y="2328"/>
                  </a:lnTo>
                  <a:lnTo>
                    <a:pt x="165" y="2298"/>
                  </a:lnTo>
                  <a:lnTo>
                    <a:pt x="193" y="2267"/>
                  </a:lnTo>
                  <a:lnTo>
                    <a:pt x="221" y="2234"/>
                  </a:lnTo>
                  <a:lnTo>
                    <a:pt x="250" y="2202"/>
                  </a:lnTo>
                  <a:lnTo>
                    <a:pt x="276" y="2169"/>
                  </a:lnTo>
                  <a:lnTo>
                    <a:pt x="302" y="2135"/>
                  </a:lnTo>
                  <a:lnTo>
                    <a:pt x="327" y="2101"/>
                  </a:lnTo>
                  <a:lnTo>
                    <a:pt x="351" y="2065"/>
                  </a:lnTo>
                  <a:lnTo>
                    <a:pt x="375" y="2029"/>
                  </a:lnTo>
                  <a:lnTo>
                    <a:pt x="397" y="1992"/>
                  </a:lnTo>
                  <a:lnTo>
                    <a:pt x="418" y="1955"/>
                  </a:lnTo>
                  <a:lnTo>
                    <a:pt x="438" y="1918"/>
                  </a:lnTo>
                  <a:lnTo>
                    <a:pt x="458" y="1879"/>
                  </a:lnTo>
                  <a:lnTo>
                    <a:pt x="477" y="1841"/>
                  </a:lnTo>
                  <a:lnTo>
                    <a:pt x="477" y="1841"/>
                  </a:lnTo>
                  <a:lnTo>
                    <a:pt x="495" y="1799"/>
                  </a:lnTo>
                  <a:lnTo>
                    <a:pt x="513" y="1756"/>
                  </a:lnTo>
                  <a:lnTo>
                    <a:pt x="529" y="1714"/>
                  </a:lnTo>
                  <a:lnTo>
                    <a:pt x="545" y="1671"/>
                  </a:lnTo>
                  <a:lnTo>
                    <a:pt x="559" y="1627"/>
                  </a:lnTo>
                  <a:lnTo>
                    <a:pt x="572" y="1584"/>
                  </a:lnTo>
                  <a:lnTo>
                    <a:pt x="584" y="1539"/>
                  </a:lnTo>
                  <a:lnTo>
                    <a:pt x="594" y="1495"/>
                  </a:lnTo>
                  <a:lnTo>
                    <a:pt x="603" y="1450"/>
                  </a:lnTo>
                  <a:lnTo>
                    <a:pt x="612" y="1405"/>
                  </a:lnTo>
                  <a:lnTo>
                    <a:pt x="618" y="1361"/>
                  </a:lnTo>
                  <a:lnTo>
                    <a:pt x="624" y="1315"/>
                  </a:lnTo>
                  <a:lnTo>
                    <a:pt x="629" y="1269"/>
                  </a:lnTo>
                  <a:lnTo>
                    <a:pt x="632" y="1224"/>
                  </a:lnTo>
                  <a:lnTo>
                    <a:pt x="634" y="1177"/>
                  </a:lnTo>
                  <a:lnTo>
                    <a:pt x="634" y="1131"/>
                  </a:lnTo>
                  <a:lnTo>
                    <a:pt x="634" y="1131"/>
                  </a:lnTo>
                  <a:lnTo>
                    <a:pt x="634" y="1056"/>
                  </a:lnTo>
                  <a:lnTo>
                    <a:pt x="630" y="982"/>
                  </a:lnTo>
                  <a:lnTo>
                    <a:pt x="623" y="909"/>
                  </a:lnTo>
                  <a:lnTo>
                    <a:pt x="611" y="837"/>
                  </a:lnTo>
                  <a:lnTo>
                    <a:pt x="597" y="764"/>
                  </a:lnTo>
                  <a:lnTo>
                    <a:pt x="581" y="692"/>
                  </a:lnTo>
                  <a:lnTo>
                    <a:pt x="560" y="621"/>
                  </a:lnTo>
                  <a:lnTo>
                    <a:pt x="536" y="551"/>
                  </a:lnTo>
                  <a:lnTo>
                    <a:pt x="536" y="551"/>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07641891-7573-4EDA-AC49-BBFD1EDC62CF}"/>
                </a:ext>
              </a:extLst>
            </p:cNvPr>
            <p:cNvSpPr>
              <a:spLocks/>
            </p:cNvSpPr>
            <p:nvPr/>
          </p:nvSpPr>
          <p:spPr bwMode="auto">
            <a:xfrm>
              <a:off x="4654550" y="1741488"/>
              <a:ext cx="2290763" cy="2522538"/>
            </a:xfrm>
            <a:custGeom>
              <a:avLst/>
              <a:gdLst>
                <a:gd name="T0" fmla="*/ 646 w 2887"/>
                <a:gd name="T1" fmla="*/ 3172 h 3177"/>
                <a:gd name="T2" fmla="*/ 584 w 2887"/>
                <a:gd name="T3" fmla="*/ 3136 h 3177"/>
                <a:gd name="T4" fmla="*/ 455 w 2887"/>
                <a:gd name="T5" fmla="*/ 3005 h 3177"/>
                <a:gd name="T6" fmla="*/ 313 w 2887"/>
                <a:gd name="T7" fmla="*/ 2824 h 3177"/>
                <a:gd name="T8" fmla="*/ 198 w 2887"/>
                <a:gd name="T9" fmla="*/ 2628 h 3177"/>
                <a:gd name="T10" fmla="*/ 120 w 2887"/>
                <a:gd name="T11" fmla="*/ 2457 h 3177"/>
                <a:gd name="T12" fmla="*/ 50 w 2887"/>
                <a:gd name="T13" fmla="*/ 2231 h 3177"/>
                <a:gd name="T14" fmla="*/ 10 w 2887"/>
                <a:gd name="T15" fmla="*/ 1998 h 3177"/>
                <a:gd name="T16" fmla="*/ 0 w 2887"/>
                <a:gd name="T17" fmla="*/ 1806 h 3177"/>
                <a:gd name="T18" fmla="*/ 13 w 2887"/>
                <a:gd name="T19" fmla="*/ 1582 h 3177"/>
                <a:gd name="T20" fmla="*/ 53 w 2887"/>
                <a:gd name="T21" fmla="*/ 1365 h 3177"/>
                <a:gd name="T22" fmla="*/ 120 w 2887"/>
                <a:gd name="T23" fmla="*/ 1156 h 3177"/>
                <a:gd name="T24" fmla="*/ 212 w 2887"/>
                <a:gd name="T25" fmla="*/ 957 h 3177"/>
                <a:gd name="T26" fmla="*/ 327 w 2887"/>
                <a:gd name="T27" fmla="*/ 768 h 3177"/>
                <a:gd name="T28" fmla="*/ 466 w 2887"/>
                <a:gd name="T29" fmla="*/ 594 h 3177"/>
                <a:gd name="T30" fmla="*/ 594 w 2887"/>
                <a:gd name="T31" fmla="*/ 466 h 3177"/>
                <a:gd name="T32" fmla="*/ 768 w 2887"/>
                <a:gd name="T33" fmla="*/ 327 h 3177"/>
                <a:gd name="T34" fmla="*/ 957 w 2887"/>
                <a:gd name="T35" fmla="*/ 212 h 3177"/>
                <a:gd name="T36" fmla="*/ 1156 w 2887"/>
                <a:gd name="T37" fmla="*/ 120 h 3177"/>
                <a:gd name="T38" fmla="*/ 1365 w 2887"/>
                <a:gd name="T39" fmla="*/ 53 h 3177"/>
                <a:gd name="T40" fmla="*/ 1582 w 2887"/>
                <a:gd name="T41" fmla="*/ 13 h 3177"/>
                <a:gd name="T42" fmla="*/ 1806 w 2887"/>
                <a:gd name="T43" fmla="*/ 0 h 3177"/>
                <a:gd name="T44" fmla="*/ 2072 w 2887"/>
                <a:gd name="T45" fmla="*/ 22 h 3177"/>
                <a:gd name="T46" fmla="*/ 2408 w 2887"/>
                <a:gd name="T47" fmla="*/ 107 h 3177"/>
                <a:gd name="T48" fmla="*/ 2714 w 2887"/>
                <a:gd name="T49" fmla="*/ 245 h 3177"/>
                <a:gd name="T50" fmla="*/ 2845 w 2887"/>
                <a:gd name="T51" fmla="*/ 334 h 3177"/>
                <a:gd name="T52" fmla="*/ 2882 w 2887"/>
                <a:gd name="T53" fmla="*/ 398 h 3177"/>
                <a:gd name="T54" fmla="*/ 2884 w 2887"/>
                <a:gd name="T55" fmla="*/ 472 h 3177"/>
                <a:gd name="T56" fmla="*/ 2858 w 2887"/>
                <a:gd name="T57" fmla="*/ 529 h 3177"/>
                <a:gd name="T58" fmla="*/ 2802 w 2887"/>
                <a:gd name="T59" fmla="*/ 578 h 3177"/>
                <a:gd name="T60" fmla="*/ 2729 w 2887"/>
                <a:gd name="T61" fmla="*/ 594 h 3177"/>
                <a:gd name="T62" fmla="*/ 2656 w 2887"/>
                <a:gd name="T63" fmla="*/ 575 h 3177"/>
                <a:gd name="T64" fmla="*/ 2509 w 2887"/>
                <a:gd name="T65" fmla="*/ 486 h 3177"/>
                <a:gd name="T66" fmla="*/ 2249 w 2887"/>
                <a:gd name="T67" fmla="*/ 380 h 3177"/>
                <a:gd name="T68" fmla="*/ 1970 w 2887"/>
                <a:gd name="T69" fmla="*/ 319 h 3177"/>
                <a:gd name="T70" fmla="*/ 1769 w 2887"/>
                <a:gd name="T71" fmla="*/ 309 h 3177"/>
                <a:gd name="T72" fmla="*/ 1585 w 2887"/>
                <a:gd name="T73" fmla="*/ 325 h 3177"/>
                <a:gd name="T74" fmla="*/ 1405 w 2887"/>
                <a:gd name="T75" fmla="*/ 362 h 3177"/>
                <a:gd name="T76" fmla="*/ 1233 w 2887"/>
                <a:gd name="T77" fmla="*/ 422 h 3177"/>
                <a:gd name="T78" fmla="*/ 1070 w 2887"/>
                <a:gd name="T79" fmla="*/ 502 h 3177"/>
                <a:gd name="T80" fmla="*/ 917 w 2887"/>
                <a:gd name="T81" fmla="*/ 602 h 3177"/>
                <a:gd name="T82" fmla="*/ 774 w 2887"/>
                <a:gd name="T83" fmla="*/ 722 h 3177"/>
                <a:gd name="T84" fmla="*/ 671 w 2887"/>
                <a:gd name="T85" fmla="*/ 829 h 3177"/>
                <a:gd name="T86" fmla="*/ 560 w 2887"/>
                <a:gd name="T87" fmla="*/ 976 h 3177"/>
                <a:gd name="T88" fmla="*/ 468 w 2887"/>
                <a:gd name="T89" fmla="*/ 1133 h 3177"/>
                <a:gd name="T90" fmla="*/ 397 w 2887"/>
                <a:gd name="T91" fmla="*/ 1301 h 3177"/>
                <a:gd name="T92" fmla="*/ 345 w 2887"/>
                <a:gd name="T93" fmla="*/ 1477 h 3177"/>
                <a:gd name="T94" fmla="*/ 316 w 2887"/>
                <a:gd name="T95" fmla="*/ 1658 h 3177"/>
                <a:gd name="T96" fmla="*/ 309 w 2887"/>
                <a:gd name="T97" fmla="*/ 1806 h 3177"/>
                <a:gd name="T98" fmla="*/ 322 w 2887"/>
                <a:gd name="T99" fmla="*/ 2004 h 3177"/>
                <a:gd name="T100" fmla="*/ 359 w 2887"/>
                <a:gd name="T101" fmla="*/ 2196 h 3177"/>
                <a:gd name="T102" fmla="*/ 423 w 2887"/>
                <a:gd name="T103" fmla="*/ 2383 h 3177"/>
                <a:gd name="T104" fmla="*/ 490 w 2887"/>
                <a:gd name="T105" fmla="*/ 2521 h 3177"/>
                <a:gd name="T106" fmla="*/ 591 w 2887"/>
                <a:gd name="T107" fmla="*/ 2681 h 3177"/>
                <a:gd name="T108" fmla="*/ 712 w 2887"/>
                <a:gd name="T109" fmla="*/ 2828 h 3177"/>
                <a:gd name="T110" fmla="*/ 804 w 2887"/>
                <a:gd name="T111" fmla="*/ 2920 h 3177"/>
                <a:gd name="T112" fmla="*/ 839 w 2887"/>
                <a:gd name="T113" fmla="*/ 2986 h 3177"/>
                <a:gd name="T114" fmla="*/ 838 w 2887"/>
                <a:gd name="T115" fmla="*/ 3060 h 3177"/>
                <a:gd name="T116" fmla="*/ 802 w 2887"/>
                <a:gd name="T117" fmla="*/ 3127 h 3177"/>
                <a:gd name="T118" fmla="*/ 749 w 2887"/>
                <a:gd name="T119" fmla="*/ 3164 h 3177"/>
                <a:gd name="T120" fmla="*/ 688 w 2887"/>
                <a:gd name="T121" fmla="*/ 3177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87" h="3177">
                  <a:moveTo>
                    <a:pt x="688" y="3177"/>
                  </a:moveTo>
                  <a:lnTo>
                    <a:pt x="688" y="3177"/>
                  </a:lnTo>
                  <a:lnTo>
                    <a:pt x="674" y="3176"/>
                  </a:lnTo>
                  <a:lnTo>
                    <a:pt x="660" y="3175"/>
                  </a:lnTo>
                  <a:lnTo>
                    <a:pt x="646" y="3172"/>
                  </a:lnTo>
                  <a:lnTo>
                    <a:pt x="633" y="3167"/>
                  </a:lnTo>
                  <a:lnTo>
                    <a:pt x="619" y="3161"/>
                  </a:lnTo>
                  <a:lnTo>
                    <a:pt x="608" y="3154"/>
                  </a:lnTo>
                  <a:lnTo>
                    <a:pt x="596" y="3146"/>
                  </a:lnTo>
                  <a:lnTo>
                    <a:pt x="584" y="3136"/>
                  </a:lnTo>
                  <a:lnTo>
                    <a:pt x="584" y="3136"/>
                  </a:lnTo>
                  <a:lnTo>
                    <a:pt x="550" y="3105"/>
                  </a:lnTo>
                  <a:lnTo>
                    <a:pt x="517" y="3072"/>
                  </a:lnTo>
                  <a:lnTo>
                    <a:pt x="486" y="3038"/>
                  </a:lnTo>
                  <a:lnTo>
                    <a:pt x="455" y="3005"/>
                  </a:lnTo>
                  <a:lnTo>
                    <a:pt x="425" y="2970"/>
                  </a:lnTo>
                  <a:lnTo>
                    <a:pt x="395" y="2935"/>
                  </a:lnTo>
                  <a:lnTo>
                    <a:pt x="367" y="2898"/>
                  </a:lnTo>
                  <a:lnTo>
                    <a:pt x="340" y="2863"/>
                  </a:lnTo>
                  <a:lnTo>
                    <a:pt x="313" y="2824"/>
                  </a:lnTo>
                  <a:lnTo>
                    <a:pt x="288" y="2787"/>
                  </a:lnTo>
                  <a:lnTo>
                    <a:pt x="264" y="2748"/>
                  </a:lnTo>
                  <a:lnTo>
                    <a:pt x="241" y="2708"/>
                  </a:lnTo>
                  <a:lnTo>
                    <a:pt x="218" y="2668"/>
                  </a:lnTo>
                  <a:lnTo>
                    <a:pt x="198" y="2628"/>
                  </a:lnTo>
                  <a:lnTo>
                    <a:pt x="177" y="2586"/>
                  </a:lnTo>
                  <a:lnTo>
                    <a:pt x="157" y="2545"/>
                  </a:lnTo>
                  <a:lnTo>
                    <a:pt x="157" y="2545"/>
                  </a:lnTo>
                  <a:lnTo>
                    <a:pt x="138" y="2502"/>
                  </a:lnTo>
                  <a:lnTo>
                    <a:pt x="120" y="2457"/>
                  </a:lnTo>
                  <a:lnTo>
                    <a:pt x="104" y="2412"/>
                  </a:lnTo>
                  <a:lnTo>
                    <a:pt x="89" y="2368"/>
                  </a:lnTo>
                  <a:lnTo>
                    <a:pt x="74" y="2322"/>
                  </a:lnTo>
                  <a:lnTo>
                    <a:pt x="62" y="2277"/>
                  </a:lnTo>
                  <a:lnTo>
                    <a:pt x="50" y="2231"/>
                  </a:lnTo>
                  <a:lnTo>
                    <a:pt x="40" y="2185"/>
                  </a:lnTo>
                  <a:lnTo>
                    <a:pt x="30" y="2138"/>
                  </a:lnTo>
                  <a:lnTo>
                    <a:pt x="22" y="2092"/>
                  </a:lnTo>
                  <a:lnTo>
                    <a:pt x="15" y="2044"/>
                  </a:lnTo>
                  <a:lnTo>
                    <a:pt x="10" y="1998"/>
                  </a:lnTo>
                  <a:lnTo>
                    <a:pt x="6" y="1950"/>
                  </a:lnTo>
                  <a:lnTo>
                    <a:pt x="3" y="1903"/>
                  </a:lnTo>
                  <a:lnTo>
                    <a:pt x="0" y="1854"/>
                  </a:lnTo>
                  <a:lnTo>
                    <a:pt x="0" y="1806"/>
                  </a:lnTo>
                  <a:lnTo>
                    <a:pt x="0" y="1806"/>
                  </a:lnTo>
                  <a:lnTo>
                    <a:pt x="0" y="1762"/>
                  </a:lnTo>
                  <a:lnTo>
                    <a:pt x="1" y="1716"/>
                  </a:lnTo>
                  <a:lnTo>
                    <a:pt x="4" y="1671"/>
                  </a:lnTo>
                  <a:lnTo>
                    <a:pt x="9" y="1627"/>
                  </a:lnTo>
                  <a:lnTo>
                    <a:pt x="13" y="1582"/>
                  </a:lnTo>
                  <a:lnTo>
                    <a:pt x="19" y="1539"/>
                  </a:lnTo>
                  <a:lnTo>
                    <a:pt x="27" y="1494"/>
                  </a:lnTo>
                  <a:lnTo>
                    <a:pt x="34" y="1451"/>
                  </a:lnTo>
                  <a:lnTo>
                    <a:pt x="43" y="1408"/>
                  </a:lnTo>
                  <a:lnTo>
                    <a:pt x="53" y="1365"/>
                  </a:lnTo>
                  <a:lnTo>
                    <a:pt x="65" y="1322"/>
                  </a:lnTo>
                  <a:lnTo>
                    <a:pt x="77" y="1280"/>
                  </a:lnTo>
                  <a:lnTo>
                    <a:pt x="91" y="1239"/>
                  </a:lnTo>
                  <a:lnTo>
                    <a:pt x="105" y="1197"/>
                  </a:lnTo>
                  <a:lnTo>
                    <a:pt x="120" y="1156"/>
                  </a:lnTo>
                  <a:lnTo>
                    <a:pt x="137" y="1114"/>
                  </a:lnTo>
                  <a:lnTo>
                    <a:pt x="154" y="1074"/>
                  </a:lnTo>
                  <a:lnTo>
                    <a:pt x="172" y="1034"/>
                  </a:lnTo>
                  <a:lnTo>
                    <a:pt x="192" y="995"/>
                  </a:lnTo>
                  <a:lnTo>
                    <a:pt x="212" y="957"/>
                  </a:lnTo>
                  <a:lnTo>
                    <a:pt x="233" y="918"/>
                  </a:lnTo>
                  <a:lnTo>
                    <a:pt x="255" y="879"/>
                  </a:lnTo>
                  <a:lnTo>
                    <a:pt x="278" y="842"/>
                  </a:lnTo>
                  <a:lnTo>
                    <a:pt x="303" y="805"/>
                  </a:lnTo>
                  <a:lnTo>
                    <a:pt x="327" y="768"/>
                  </a:lnTo>
                  <a:lnTo>
                    <a:pt x="354" y="732"/>
                  </a:lnTo>
                  <a:lnTo>
                    <a:pt x="380" y="697"/>
                  </a:lnTo>
                  <a:lnTo>
                    <a:pt x="408" y="663"/>
                  </a:lnTo>
                  <a:lnTo>
                    <a:pt x="437" y="628"/>
                  </a:lnTo>
                  <a:lnTo>
                    <a:pt x="466" y="594"/>
                  </a:lnTo>
                  <a:lnTo>
                    <a:pt x="498" y="562"/>
                  </a:lnTo>
                  <a:lnTo>
                    <a:pt x="529" y="529"/>
                  </a:lnTo>
                  <a:lnTo>
                    <a:pt x="529" y="529"/>
                  </a:lnTo>
                  <a:lnTo>
                    <a:pt x="562" y="498"/>
                  </a:lnTo>
                  <a:lnTo>
                    <a:pt x="594" y="466"/>
                  </a:lnTo>
                  <a:lnTo>
                    <a:pt x="628" y="437"/>
                  </a:lnTo>
                  <a:lnTo>
                    <a:pt x="663" y="409"/>
                  </a:lnTo>
                  <a:lnTo>
                    <a:pt x="697" y="380"/>
                  </a:lnTo>
                  <a:lnTo>
                    <a:pt x="732" y="354"/>
                  </a:lnTo>
                  <a:lnTo>
                    <a:pt x="768" y="327"/>
                  </a:lnTo>
                  <a:lnTo>
                    <a:pt x="805" y="303"/>
                  </a:lnTo>
                  <a:lnTo>
                    <a:pt x="842" y="278"/>
                  </a:lnTo>
                  <a:lnTo>
                    <a:pt x="879" y="255"/>
                  </a:lnTo>
                  <a:lnTo>
                    <a:pt x="918" y="233"/>
                  </a:lnTo>
                  <a:lnTo>
                    <a:pt x="957" y="212"/>
                  </a:lnTo>
                  <a:lnTo>
                    <a:pt x="995" y="192"/>
                  </a:lnTo>
                  <a:lnTo>
                    <a:pt x="1034" y="172"/>
                  </a:lnTo>
                  <a:lnTo>
                    <a:pt x="1074" y="154"/>
                  </a:lnTo>
                  <a:lnTo>
                    <a:pt x="1114" y="137"/>
                  </a:lnTo>
                  <a:lnTo>
                    <a:pt x="1156" y="120"/>
                  </a:lnTo>
                  <a:lnTo>
                    <a:pt x="1197" y="105"/>
                  </a:lnTo>
                  <a:lnTo>
                    <a:pt x="1239" y="91"/>
                  </a:lnTo>
                  <a:lnTo>
                    <a:pt x="1281" y="77"/>
                  </a:lnTo>
                  <a:lnTo>
                    <a:pt x="1322" y="65"/>
                  </a:lnTo>
                  <a:lnTo>
                    <a:pt x="1365" y="53"/>
                  </a:lnTo>
                  <a:lnTo>
                    <a:pt x="1408" y="43"/>
                  </a:lnTo>
                  <a:lnTo>
                    <a:pt x="1451" y="34"/>
                  </a:lnTo>
                  <a:lnTo>
                    <a:pt x="1494" y="27"/>
                  </a:lnTo>
                  <a:lnTo>
                    <a:pt x="1539" y="19"/>
                  </a:lnTo>
                  <a:lnTo>
                    <a:pt x="1582" y="13"/>
                  </a:lnTo>
                  <a:lnTo>
                    <a:pt x="1627" y="9"/>
                  </a:lnTo>
                  <a:lnTo>
                    <a:pt x="1671" y="4"/>
                  </a:lnTo>
                  <a:lnTo>
                    <a:pt x="1716" y="1"/>
                  </a:lnTo>
                  <a:lnTo>
                    <a:pt x="1762" y="0"/>
                  </a:lnTo>
                  <a:lnTo>
                    <a:pt x="1806" y="0"/>
                  </a:lnTo>
                  <a:lnTo>
                    <a:pt x="1806" y="0"/>
                  </a:lnTo>
                  <a:lnTo>
                    <a:pt x="1872" y="1"/>
                  </a:lnTo>
                  <a:lnTo>
                    <a:pt x="1939" y="6"/>
                  </a:lnTo>
                  <a:lnTo>
                    <a:pt x="2006" y="12"/>
                  </a:lnTo>
                  <a:lnTo>
                    <a:pt x="2072" y="22"/>
                  </a:lnTo>
                  <a:lnTo>
                    <a:pt x="2141" y="34"/>
                  </a:lnTo>
                  <a:lnTo>
                    <a:pt x="2209" y="49"/>
                  </a:lnTo>
                  <a:lnTo>
                    <a:pt x="2276" y="65"/>
                  </a:lnTo>
                  <a:lnTo>
                    <a:pt x="2343" y="85"/>
                  </a:lnTo>
                  <a:lnTo>
                    <a:pt x="2408" y="107"/>
                  </a:lnTo>
                  <a:lnTo>
                    <a:pt x="2474" y="131"/>
                  </a:lnTo>
                  <a:lnTo>
                    <a:pt x="2536" y="156"/>
                  </a:lnTo>
                  <a:lnTo>
                    <a:pt x="2597" y="184"/>
                  </a:lnTo>
                  <a:lnTo>
                    <a:pt x="2658" y="214"/>
                  </a:lnTo>
                  <a:lnTo>
                    <a:pt x="2714" y="245"/>
                  </a:lnTo>
                  <a:lnTo>
                    <a:pt x="2769" y="278"/>
                  </a:lnTo>
                  <a:lnTo>
                    <a:pt x="2821" y="313"/>
                  </a:lnTo>
                  <a:lnTo>
                    <a:pt x="2821" y="313"/>
                  </a:lnTo>
                  <a:lnTo>
                    <a:pt x="2835" y="324"/>
                  </a:lnTo>
                  <a:lnTo>
                    <a:pt x="2845" y="334"/>
                  </a:lnTo>
                  <a:lnTo>
                    <a:pt x="2855" y="346"/>
                  </a:lnTo>
                  <a:lnTo>
                    <a:pt x="2864" y="358"/>
                  </a:lnTo>
                  <a:lnTo>
                    <a:pt x="2872" y="371"/>
                  </a:lnTo>
                  <a:lnTo>
                    <a:pt x="2878" y="385"/>
                  </a:lnTo>
                  <a:lnTo>
                    <a:pt x="2882" y="398"/>
                  </a:lnTo>
                  <a:lnTo>
                    <a:pt x="2885" y="413"/>
                  </a:lnTo>
                  <a:lnTo>
                    <a:pt x="2887" y="428"/>
                  </a:lnTo>
                  <a:lnTo>
                    <a:pt x="2887" y="443"/>
                  </a:lnTo>
                  <a:lnTo>
                    <a:pt x="2887" y="458"/>
                  </a:lnTo>
                  <a:lnTo>
                    <a:pt x="2884" y="472"/>
                  </a:lnTo>
                  <a:lnTo>
                    <a:pt x="2879" y="487"/>
                  </a:lnTo>
                  <a:lnTo>
                    <a:pt x="2875" y="502"/>
                  </a:lnTo>
                  <a:lnTo>
                    <a:pt x="2867" y="515"/>
                  </a:lnTo>
                  <a:lnTo>
                    <a:pt x="2858" y="529"/>
                  </a:lnTo>
                  <a:lnTo>
                    <a:pt x="2858" y="529"/>
                  </a:lnTo>
                  <a:lnTo>
                    <a:pt x="2849" y="541"/>
                  </a:lnTo>
                  <a:lnTo>
                    <a:pt x="2839" y="553"/>
                  </a:lnTo>
                  <a:lnTo>
                    <a:pt x="2827" y="562"/>
                  </a:lnTo>
                  <a:lnTo>
                    <a:pt x="2814" y="570"/>
                  </a:lnTo>
                  <a:lnTo>
                    <a:pt x="2802" y="578"/>
                  </a:lnTo>
                  <a:lnTo>
                    <a:pt x="2787" y="584"/>
                  </a:lnTo>
                  <a:lnTo>
                    <a:pt x="2774" y="588"/>
                  </a:lnTo>
                  <a:lnTo>
                    <a:pt x="2759" y="591"/>
                  </a:lnTo>
                  <a:lnTo>
                    <a:pt x="2744" y="594"/>
                  </a:lnTo>
                  <a:lnTo>
                    <a:pt x="2729" y="594"/>
                  </a:lnTo>
                  <a:lnTo>
                    <a:pt x="2714" y="593"/>
                  </a:lnTo>
                  <a:lnTo>
                    <a:pt x="2699" y="591"/>
                  </a:lnTo>
                  <a:lnTo>
                    <a:pt x="2684" y="587"/>
                  </a:lnTo>
                  <a:lnTo>
                    <a:pt x="2671" y="581"/>
                  </a:lnTo>
                  <a:lnTo>
                    <a:pt x="2656" y="575"/>
                  </a:lnTo>
                  <a:lnTo>
                    <a:pt x="2643" y="566"/>
                  </a:lnTo>
                  <a:lnTo>
                    <a:pt x="2643" y="566"/>
                  </a:lnTo>
                  <a:lnTo>
                    <a:pt x="2601" y="538"/>
                  </a:lnTo>
                  <a:lnTo>
                    <a:pt x="2557" y="511"/>
                  </a:lnTo>
                  <a:lnTo>
                    <a:pt x="2509" y="486"/>
                  </a:lnTo>
                  <a:lnTo>
                    <a:pt x="2460" y="460"/>
                  </a:lnTo>
                  <a:lnTo>
                    <a:pt x="2410" y="438"/>
                  </a:lnTo>
                  <a:lnTo>
                    <a:pt x="2358" y="417"/>
                  </a:lnTo>
                  <a:lnTo>
                    <a:pt x="2304" y="398"/>
                  </a:lnTo>
                  <a:lnTo>
                    <a:pt x="2249" y="380"/>
                  </a:lnTo>
                  <a:lnTo>
                    <a:pt x="2194" y="364"/>
                  </a:lnTo>
                  <a:lnTo>
                    <a:pt x="2138" y="349"/>
                  </a:lnTo>
                  <a:lnTo>
                    <a:pt x="2081" y="337"/>
                  </a:lnTo>
                  <a:lnTo>
                    <a:pt x="2026" y="327"/>
                  </a:lnTo>
                  <a:lnTo>
                    <a:pt x="1970" y="319"/>
                  </a:lnTo>
                  <a:lnTo>
                    <a:pt x="1915" y="313"/>
                  </a:lnTo>
                  <a:lnTo>
                    <a:pt x="1860" y="310"/>
                  </a:lnTo>
                  <a:lnTo>
                    <a:pt x="1806" y="309"/>
                  </a:lnTo>
                  <a:lnTo>
                    <a:pt x="1806" y="309"/>
                  </a:lnTo>
                  <a:lnTo>
                    <a:pt x="1769" y="309"/>
                  </a:lnTo>
                  <a:lnTo>
                    <a:pt x="1732" y="310"/>
                  </a:lnTo>
                  <a:lnTo>
                    <a:pt x="1695" y="313"/>
                  </a:lnTo>
                  <a:lnTo>
                    <a:pt x="1658" y="316"/>
                  </a:lnTo>
                  <a:lnTo>
                    <a:pt x="1621" y="321"/>
                  </a:lnTo>
                  <a:lnTo>
                    <a:pt x="1585" y="325"/>
                  </a:lnTo>
                  <a:lnTo>
                    <a:pt x="1548" y="331"/>
                  </a:lnTo>
                  <a:lnTo>
                    <a:pt x="1512" y="337"/>
                  </a:lnTo>
                  <a:lnTo>
                    <a:pt x="1477" y="345"/>
                  </a:lnTo>
                  <a:lnTo>
                    <a:pt x="1441" y="354"/>
                  </a:lnTo>
                  <a:lnTo>
                    <a:pt x="1405" y="362"/>
                  </a:lnTo>
                  <a:lnTo>
                    <a:pt x="1370" y="373"/>
                  </a:lnTo>
                  <a:lnTo>
                    <a:pt x="1336" y="385"/>
                  </a:lnTo>
                  <a:lnTo>
                    <a:pt x="1301" y="397"/>
                  </a:lnTo>
                  <a:lnTo>
                    <a:pt x="1267" y="409"/>
                  </a:lnTo>
                  <a:lnTo>
                    <a:pt x="1233" y="422"/>
                  </a:lnTo>
                  <a:lnTo>
                    <a:pt x="1200" y="437"/>
                  </a:lnTo>
                  <a:lnTo>
                    <a:pt x="1166" y="452"/>
                  </a:lnTo>
                  <a:lnTo>
                    <a:pt x="1133" y="468"/>
                  </a:lnTo>
                  <a:lnTo>
                    <a:pt x="1101" y="484"/>
                  </a:lnTo>
                  <a:lnTo>
                    <a:pt x="1070" y="502"/>
                  </a:lnTo>
                  <a:lnTo>
                    <a:pt x="1038" y="520"/>
                  </a:lnTo>
                  <a:lnTo>
                    <a:pt x="1007" y="539"/>
                  </a:lnTo>
                  <a:lnTo>
                    <a:pt x="976" y="560"/>
                  </a:lnTo>
                  <a:lnTo>
                    <a:pt x="946" y="581"/>
                  </a:lnTo>
                  <a:lnTo>
                    <a:pt x="917" y="602"/>
                  </a:lnTo>
                  <a:lnTo>
                    <a:pt x="887" y="624"/>
                  </a:lnTo>
                  <a:lnTo>
                    <a:pt x="857" y="648"/>
                  </a:lnTo>
                  <a:lnTo>
                    <a:pt x="829" y="671"/>
                  </a:lnTo>
                  <a:lnTo>
                    <a:pt x="802" y="697"/>
                  </a:lnTo>
                  <a:lnTo>
                    <a:pt x="774" y="722"/>
                  </a:lnTo>
                  <a:lnTo>
                    <a:pt x="747" y="747"/>
                  </a:lnTo>
                  <a:lnTo>
                    <a:pt x="747" y="747"/>
                  </a:lnTo>
                  <a:lnTo>
                    <a:pt x="722" y="774"/>
                  </a:lnTo>
                  <a:lnTo>
                    <a:pt x="697" y="802"/>
                  </a:lnTo>
                  <a:lnTo>
                    <a:pt x="671" y="829"/>
                  </a:lnTo>
                  <a:lnTo>
                    <a:pt x="648" y="857"/>
                  </a:lnTo>
                  <a:lnTo>
                    <a:pt x="624" y="887"/>
                  </a:lnTo>
                  <a:lnTo>
                    <a:pt x="602" y="917"/>
                  </a:lnTo>
                  <a:lnTo>
                    <a:pt x="581" y="946"/>
                  </a:lnTo>
                  <a:lnTo>
                    <a:pt x="560" y="976"/>
                  </a:lnTo>
                  <a:lnTo>
                    <a:pt x="539" y="1007"/>
                  </a:lnTo>
                  <a:lnTo>
                    <a:pt x="520" y="1038"/>
                  </a:lnTo>
                  <a:lnTo>
                    <a:pt x="502" y="1070"/>
                  </a:lnTo>
                  <a:lnTo>
                    <a:pt x="484" y="1101"/>
                  </a:lnTo>
                  <a:lnTo>
                    <a:pt x="468" y="1133"/>
                  </a:lnTo>
                  <a:lnTo>
                    <a:pt x="452" y="1166"/>
                  </a:lnTo>
                  <a:lnTo>
                    <a:pt x="437" y="1200"/>
                  </a:lnTo>
                  <a:lnTo>
                    <a:pt x="422" y="1233"/>
                  </a:lnTo>
                  <a:lnTo>
                    <a:pt x="408" y="1267"/>
                  </a:lnTo>
                  <a:lnTo>
                    <a:pt x="397" y="1301"/>
                  </a:lnTo>
                  <a:lnTo>
                    <a:pt x="385" y="1335"/>
                  </a:lnTo>
                  <a:lnTo>
                    <a:pt x="373" y="1370"/>
                  </a:lnTo>
                  <a:lnTo>
                    <a:pt x="362" y="1405"/>
                  </a:lnTo>
                  <a:lnTo>
                    <a:pt x="354" y="1441"/>
                  </a:lnTo>
                  <a:lnTo>
                    <a:pt x="345" y="1477"/>
                  </a:lnTo>
                  <a:lnTo>
                    <a:pt x="337" y="1512"/>
                  </a:lnTo>
                  <a:lnTo>
                    <a:pt x="331" y="1548"/>
                  </a:lnTo>
                  <a:lnTo>
                    <a:pt x="325" y="1585"/>
                  </a:lnTo>
                  <a:lnTo>
                    <a:pt x="321" y="1621"/>
                  </a:lnTo>
                  <a:lnTo>
                    <a:pt x="316" y="1658"/>
                  </a:lnTo>
                  <a:lnTo>
                    <a:pt x="313" y="1695"/>
                  </a:lnTo>
                  <a:lnTo>
                    <a:pt x="310" y="1732"/>
                  </a:lnTo>
                  <a:lnTo>
                    <a:pt x="309" y="1769"/>
                  </a:lnTo>
                  <a:lnTo>
                    <a:pt x="309" y="1806"/>
                  </a:lnTo>
                  <a:lnTo>
                    <a:pt x="309" y="1806"/>
                  </a:lnTo>
                  <a:lnTo>
                    <a:pt x="309" y="1846"/>
                  </a:lnTo>
                  <a:lnTo>
                    <a:pt x="310" y="1887"/>
                  </a:lnTo>
                  <a:lnTo>
                    <a:pt x="313" y="1925"/>
                  </a:lnTo>
                  <a:lnTo>
                    <a:pt x="318" y="1965"/>
                  </a:lnTo>
                  <a:lnTo>
                    <a:pt x="322" y="2004"/>
                  </a:lnTo>
                  <a:lnTo>
                    <a:pt x="327" y="2043"/>
                  </a:lnTo>
                  <a:lnTo>
                    <a:pt x="334" y="2081"/>
                  </a:lnTo>
                  <a:lnTo>
                    <a:pt x="342" y="2120"/>
                  </a:lnTo>
                  <a:lnTo>
                    <a:pt x="351" y="2158"/>
                  </a:lnTo>
                  <a:lnTo>
                    <a:pt x="359" y="2196"/>
                  </a:lnTo>
                  <a:lnTo>
                    <a:pt x="371" y="2234"/>
                  </a:lnTo>
                  <a:lnTo>
                    <a:pt x="382" y="2271"/>
                  </a:lnTo>
                  <a:lnTo>
                    <a:pt x="395" y="2308"/>
                  </a:lnTo>
                  <a:lnTo>
                    <a:pt x="408" y="2346"/>
                  </a:lnTo>
                  <a:lnTo>
                    <a:pt x="423" y="2383"/>
                  </a:lnTo>
                  <a:lnTo>
                    <a:pt x="440" y="2418"/>
                  </a:lnTo>
                  <a:lnTo>
                    <a:pt x="440" y="2418"/>
                  </a:lnTo>
                  <a:lnTo>
                    <a:pt x="456" y="2453"/>
                  </a:lnTo>
                  <a:lnTo>
                    <a:pt x="472" y="2487"/>
                  </a:lnTo>
                  <a:lnTo>
                    <a:pt x="490" y="2521"/>
                  </a:lnTo>
                  <a:lnTo>
                    <a:pt x="508" y="2554"/>
                  </a:lnTo>
                  <a:lnTo>
                    <a:pt x="527" y="2586"/>
                  </a:lnTo>
                  <a:lnTo>
                    <a:pt x="548" y="2619"/>
                  </a:lnTo>
                  <a:lnTo>
                    <a:pt x="569" y="2650"/>
                  </a:lnTo>
                  <a:lnTo>
                    <a:pt x="591" y="2681"/>
                  </a:lnTo>
                  <a:lnTo>
                    <a:pt x="613" y="2711"/>
                  </a:lnTo>
                  <a:lnTo>
                    <a:pt x="637" y="2742"/>
                  </a:lnTo>
                  <a:lnTo>
                    <a:pt x="661" y="2770"/>
                  </a:lnTo>
                  <a:lnTo>
                    <a:pt x="686" y="2800"/>
                  </a:lnTo>
                  <a:lnTo>
                    <a:pt x="712" y="2828"/>
                  </a:lnTo>
                  <a:lnTo>
                    <a:pt x="738" y="2855"/>
                  </a:lnTo>
                  <a:lnTo>
                    <a:pt x="765" y="2882"/>
                  </a:lnTo>
                  <a:lnTo>
                    <a:pt x="793" y="2909"/>
                  </a:lnTo>
                  <a:lnTo>
                    <a:pt x="793" y="2909"/>
                  </a:lnTo>
                  <a:lnTo>
                    <a:pt x="804" y="2920"/>
                  </a:lnTo>
                  <a:lnTo>
                    <a:pt x="814" y="2932"/>
                  </a:lnTo>
                  <a:lnTo>
                    <a:pt x="821" y="2944"/>
                  </a:lnTo>
                  <a:lnTo>
                    <a:pt x="829" y="2958"/>
                  </a:lnTo>
                  <a:lnTo>
                    <a:pt x="835" y="2972"/>
                  </a:lnTo>
                  <a:lnTo>
                    <a:pt x="839" y="2986"/>
                  </a:lnTo>
                  <a:lnTo>
                    <a:pt x="841" y="3001"/>
                  </a:lnTo>
                  <a:lnTo>
                    <a:pt x="842" y="3016"/>
                  </a:lnTo>
                  <a:lnTo>
                    <a:pt x="842" y="3030"/>
                  </a:lnTo>
                  <a:lnTo>
                    <a:pt x="841" y="3045"/>
                  </a:lnTo>
                  <a:lnTo>
                    <a:pt x="838" y="3060"/>
                  </a:lnTo>
                  <a:lnTo>
                    <a:pt x="833" y="3075"/>
                  </a:lnTo>
                  <a:lnTo>
                    <a:pt x="827" y="3088"/>
                  </a:lnTo>
                  <a:lnTo>
                    <a:pt x="821" y="3102"/>
                  </a:lnTo>
                  <a:lnTo>
                    <a:pt x="813" y="3115"/>
                  </a:lnTo>
                  <a:lnTo>
                    <a:pt x="802" y="3127"/>
                  </a:lnTo>
                  <a:lnTo>
                    <a:pt x="802" y="3127"/>
                  </a:lnTo>
                  <a:lnTo>
                    <a:pt x="790" y="3139"/>
                  </a:lnTo>
                  <a:lnTo>
                    <a:pt x="777" y="3149"/>
                  </a:lnTo>
                  <a:lnTo>
                    <a:pt x="764" y="3157"/>
                  </a:lnTo>
                  <a:lnTo>
                    <a:pt x="749" y="3164"/>
                  </a:lnTo>
                  <a:lnTo>
                    <a:pt x="734" y="3170"/>
                  </a:lnTo>
                  <a:lnTo>
                    <a:pt x="719" y="3173"/>
                  </a:lnTo>
                  <a:lnTo>
                    <a:pt x="704" y="3176"/>
                  </a:lnTo>
                  <a:lnTo>
                    <a:pt x="688" y="3177"/>
                  </a:lnTo>
                  <a:lnTo>
                    <a:pt x="688" y="317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315375EB-5509-43D4-BF2E-9A16A43F1405}"/>
                </a:ext>
              </a:extLst>
            </p:cNvPr>
            <p:cNvSpPr>
              <a:spLocks/>
            </p:cNvSpPr>
            <p:nvPr/>
          </p:nvSpPr>
          <p:spPr bwMode="auto">
            <a:xfrm>
              <a:off x="5424488" y="2227263"/>
              <a:ext cx="2097088" cy="2859088"/>
            </a:xfrm>
            <a:custGeom>
              <a:avLst/>
              <a:gdLst>
                <a:gd name="T0" fmla="*/ 2445 w 2643"/>
                <a:gd name="T1" fmla="*/ 374 h 3602"/>
                <a:gd name="T2" fmla="*/ 2239 w 2643"/>
                <a:gd name="T3" fmla="*/ 57 h 3602"/>
                <a:gd name="T4" fmla="*/ 2191 w 2643"/>
                <a:gd name="T5" fmla="*/ 19 h 3602"/>
                <a:gd name="T6" fmla="*/ 2120 w 2643"/>
                <a:gd name="T7" fmla="*/ 0 h 3602"/>
                <a:gd name="T8" fmla="*/ 2049 w 2643"/>
                <a:gd name="T9" fmla="*/ 17 h 3602"/>
                <a:gd name="T10" fmla="*/ 1995 w 2643"/>
                <a:gd name="T11" fmla="*/ 62 h 3602"/>
                <a:gd name="T12" fmla="*/ 1966 w 2643"/>
                <a:gd name="T13" fmla="*/ 147 h 3602"/>
                <a:gd name="T14" fmla="*/ 1976 w 2643"/>
                <a:gd name="T15" fmla="*/ 228 h 3602"/>
                <a:gd name="T16" fmla="*/ 2070 w 2643"/>
                <a:gd name="T17" fmla="*/ 417 h 3602"/>
                <a:gd name="T18" fmla="*/ 2162 w 2643"/>
                <a:gd name="T19" fmla="*/ 716 h 3602"/>
                <a:gd name="T20" fmla="*/ 2188 w 2643"/>
                <a:gd name="T21" fmla="*/ 974 h 3602"/>
                <a:gd name="T22" fmla="*/ 2169 w 2643"/>
                <a:gd name="T23" fmla="*/ 1232 h 3602"/>
                <a:gd name="T24" fmla="*/ 2123 w 2643"/>
                <a:gd name="T25" fmla="*/ 1420 h 3602"/>
                <a:gd name="T26" fmla="*/ 2047 w 2643"/>
                <a:gd name="T27" fmla="*/ 1589 h 3602"/>
                <a:gd name="T28" fmla="*/ 1948 w 2643"/>
                <a:gd name="T29" fmla="*/ 1742 h 3602"/>
                <a:gd name="T30" fmla="*/ 1826 w 2643"/>
                <a:gd name="T31" fmla="*/ 1882 h 3602"/>
                <a:gd name="T32" fmla="*/ 1529 w 2643"/>
                <a:gd name="T33" fmla="*/ 2125 h 3602"/>
                <a:gd name="T34" fmla="*/ 1410 w 2643"/>
                <a:gd name="T35" fmla="*/ 2195 h 3602"/>
                <a:gd name="T36" fmla="*/ 1309 w 2643"/>
                <a:gd name="T37" fmla="*/ 2213 h 3602"/>
                <a:gd name="T38" fmla="*/ 1202 w 2643"/>
                <a:gd name="T39" fmla="*/ 2200 h 3602"/>
                <a:gd name="T40" fmla="*/ 1102 w 2643"/>
                <a:gd name="T41" fmla="*/ 2155 h 3602"/>
                <a:gd name="T42" fmla="*/ 1021 w 2643"/>
                <a:gd name="T43" fmla="*/ 2081 h 3602"/>
                <a:gd name="T44" fmla="*/ 967 w 2643"/>
                <a:gd name="T45" fmla="*/ 1975 h 3602"/>
                <a:gd name="T46" fmla="*/ 952 w 2643"/>
                <a:gd name="T47" fmla="*/ 1870 h 3602"/>
                <a:gd name="T48" fmla="*/ 988 w 2643"/>
                <a:gd name="T49" fmla="*/ 1642 h 3602"/>
                <a:gd name="T50" fmla="*/ 1047 w 2643"/>
                <a:gd name="T51" fmla="*/ 1420 h 3602"/>
                <a:gd name="T52" fmla="*/ 1131 w 2643"/>
                <a:gd name="T53" fmla="*/ 1203 h 3602"/>
                <a:gd name="T54" fmla="*/ 1165 w 2643"/>
                <a:gd name="T55" fmla="*/ 1120 h 3602"/>
                <a:gd name="T56" fmla="*/ 1168 w 2643"/>
                <a:gd name="T57" fmla="*/ 1022 h 3602"/>
                <a:gd name="T58" fmla="*/ 1131 w 2643"/>
                <a:gd name="T59" fmla="*/ 932 h 3602"/>
                <a:gd name="T60" fmla="*/ 1080 w 2643"/>
                <a:gd name="T61" fmla="*/ 877 h 3602"/>
                <a:gd name="T62" fmla="*/ 1012 w 2643"/>
                <a:gd name="T63" fmla="*/ 840 h 3602"/>
                <a:gd name="T64" fmla="*/ 903 w 2643"/>
                <a:gd name="T65" fmla="*/ 831 h 3602"/>
                <a:gd name="T66" fmla="*/ 802 w 2643"/>
                <a:gd name="T67" fmla="*/ 874 h 3602"/>
                <a:gd name="T68" fmla="*/ 743 w 2643"/>
                <a:gd name="T69" fmla="*/ 943 h 3602"/>
                <a:gd name="T70" fmla="*/ 571 w 2643"/>
                <a:gd name="T71" fmla="*/ 1256 h 3602"/>
                <a:gd name="T72" fmla="*/ 434 w 2643"/>
                <a:gd name="T73" fmla="*/ 1607 h 3602"/>
                <a:gd name="T74" fmla="*/ 299 w 2643"/>
                <a:gd name="T75" fmla="*/ 2152 h 3602"/>
                <a:gd name="T76" fmla="*/ 263 w 2643"/>
                <a:gd name="T77" fmla="*/ 2292 h 3602"/>
                <a:gd name="T78" fmla="*/ 155 w 2643"/>
                <a:gd name="T79" fmla="*/ 2534 h 3602"/>
                <a:gd name="T80" fmla="*/ 48 w 2643"/>
                <a:gd name="T81" fmla="*/ 2761 h 3602"/>
                <a:gd name="T82" fmla="*/ 7 w 2643"/>
                <a:gd name="T83" fmla="*/ 2914 h 3602"/>
                <a:gd name="T84" fmla="*/ 6 w 2643"/>
                <a:gd name="T85" fmla="*/ 3088 h 3602"/>
                <a:gd name="T86" fmla="*/ 1594 w 2643"/>
                <a:gd name="T87" fmla="*/ 3483 h 3602"/>
                <a:gd name="T88" fmla="*/ 1625 w 2643"/>
                <a:gd name="T89" fmla="*/ 3233 h 3602"/>
                <a:gd name="T90" fmla="*/ 1682 w 2643"/>
                <a:gd name="T91" fmla="*/ 3031 h 3602"/>
                <a:gd name="T92" fmla="*/ 1756 w 2643"/>
                <a:gd name="T93" fmla="*/ 2871 h 3602"/>
                <a:gd name="T94" fmla="*/ 1869 w 2643"/>
                <a:gd name="T95" fmla="*/ 2708 h 3602"/>
                <a:gd name="T96" fmla="*/ 2012 w 2643"/>
                <a:gd name="T97" fmla="*/ 2568 h 3602"/>
                <a:gd name="T98" fmla="*/ 2138 w 2643"/>
                <a:gd name="T99" fmla="*/ 2449 h 3602"/>
                <a:gd name="T100" fmla="*/ 2289 w 2643"/>
                <a:gd name="T101" fmla="*/ 2271 h 3602"/>
                <a:gd name="T102" fmla="*/ 2416 w 2643"/>
                <a:gd name="T103" fmla="*/ 2075 h 3602"/>
                <a:gd name="T104" fmla="*/ 2499 w 2643"/>
                <a:gd name="T105" fmla="*/ 1904 h 3602"/>
                <a:gd name="T106" fmla="*/ 2579 w 2643"/>
                <a:gd name="T107" fmla="*/ 1675 h 3602"/>
                <a:gd name="T108" fmla="*/ 2627 w 2643"/>
                <a:gd name="T109" fmla="*/ 1439 h 3602"/>
                <a:gd name="T110" fmla="*/ 2643 w 2643"/>
                <a:gd name="T111" fmla="*/ 1195 h 3602"/>
                <a:gd name="T112" fmla="*/ 2616 w 2643"/>
                <a:gd name="T113" fmla="*/ 883 h 3602"/>
                <a:gd name="T114" fmla="*/ 2536 w 2643"/>
                <a:gd name="T115" fmla="*/ 580 h 3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43" h="3602">
                  <a:moveTo>
                    <a:pt x="2536" y="580"/>
                  </a:moveTo>
                  <a:lnTo>
                    <a:pt x="2536" y="580"/>
                  </a:lnTo>
                  <a:lnTo>
                    <a:pt x="2509" y="511"/>
                  </a:lnTo>
                  <a:lnTo>
                    <a:pt x="2478" y="441"/>
                  </a:lnTo>
                  <a:lnTo>
                    <a:pt x="2445" y="374"/>
                  </a:lnTo>
                  <a:lnTo>
                    <a:pt x="2410" y="307"/>
                  </a:lnTo>
                  <a:lnTo>
                    <a:pt x="2371" y="242"/>
                  </a:lnTo>
                  <a:lnTo>
                    <a:pt x="2330" y="179"/>
                  </a:lnTo>
                  <a:lnTo>
                    <a:pt x="2286" y="117"/>
                  </a:lnTo>
                  <a:lnTo>
                    <a:pt x="2239" y="57"/>
                  </a:lnTo>
                  <a:lnTo>
                    <a:pt x="2239" y="57"/>
                  </a:lnTo>
                  <a:lnTo>
                    <a:pt x="2228" y="46"/>
                  </a:lnTo>
                  <a:lnTo>
                    <a:pt x="2217" y="35"/>
                  </a:lnTo>
                  <a:lnTo>
                    <a:pt x="2205" y="26"/>
                  </a:lnTo>
                  <a:lnTo>
                    <a:pt x="2191" y="19"/>
                  </a:lnTo>
                  <a:lnTo>
                    <a:pt x="2178" y="11"/>
                  </a:lnTo>
                  <a:lnTo>
                    <a:pt x="2165" y="7"/>
                  </a:lnTo>
                  <a:lnTo>
                    <a:pt x="2150" y="3"/>
                  </a:lnTo>
                  <a:lnTo>
                    <a:pt x="2135" y="1"/>
                  </a:lnTo>
                  <a:lnTo>
                    <a:pt x="2120" y="0"/>
                  </a:lnTo>
                  <a:lnTo>
                    <a:pt x="2105" y="1"/>
                  </a:lnTo>
                  <a:lnTo>
                    <a:pt x="2090" y="3"/>
                  </a:lnTo>
                  <a:lnTo>
                    <a:pt x="2077" y="7"/>
                  </a:lnTo>
                  <a:lnTo>
                    <a:pt x="2062" y="11"/>
                  </a:lnTo>
                  <a:lnTo>
                    <a:pt x="2049" y="17"/>
                  </a:lnTo>
                  <a:lnTo>
                    <a:pt x="2035" y="25"/>
                  </a:lnTo>
                  <a:lnTo>
                    <a:pt x="2022" y="35"/>
                  </a:lnTo>
                  <a:lnTo>
                    <a:pt x="2022" y="35"/>
                  </a:lnTo>
                  <a:lnTo>
                    <a:pt x="2009" y="47"/>
                  </a:lnTo>
                  <a:lnTo>
                    <a:pt x="1995" y="62"/>
                  </a:lnTo>
                  <a:lnTo>
                    <a:pt x="1986" y="77"/>
                  </a:lnTo>
                  <a:lnTo>
                    <a:pt x="1977" y="93"/>
                  </a:lnTo>
                  <a:lnTo>
                    <a:pt x="1971" y="111"/>
                  </a:lnTo>
                  <a:lnTo>
                    <a:pt x="1967" y="129"/>
                  </a:lnTo>
                  <a:lnTo>
                    <a:pt x="1966" y="147"/>
                  </a:lnTo>
                  <a:lnTo>
                    <a:pt x="1966" y="164"/>
                  </a:lnTo>
                  <a:lnTo>
                    <a:pt x="1966" y="164"/>
                  </a:lnTo>
                  <a:lnTo>
                    <a:pt x="1966" y="185"/>
                  </a:lnTo>
                  <a:lnTo>
                    <a:pt x="1969" y="208"/>
                  </a:lnTo>
                  <a:lnTo>
                    <a:pt x="1976" y="228"/>
                  </a:lnTo>
                  <a:lnTo>
                    <a:pt x="1986" y="249"/>
                  </a:lnTo>
                  <a:lnTo>
                    <a:pt x="1986" y="249"/>
                  </a:lnTo>
                  <a:lnTo>
                    <a:pt x="2016" y="304"/>
                  </a:lnTo>
                  <a:lnTo>
                    <a:pt x="2044" y="361"/>
                  </a:lnTo>
                  <a:lnTo>
                    <a:pt x="2070" y="417"/>
                  </a:lnTo>
                  <a:lnTo>
                    <a:pt x="2093" y="475"/>
                  </a:lnTo>
                  <a:lnTo>
                    <a:pt x="2114" y="534"/>
                  </a:lnTo>
                  <a:lnTo>
                    <a:pt x="2132" y="594"/>
                  </a:lnTo>
                  <a:lnTo>
                    <a:pt x="2148" y="655"/>
                  </a:lnTo>
                  <a:lnTo>
                    <a:pt x="2162" y="716"/>
                  </a:lnTo>
                  <a:lnTo>
                    <a:pt x="2162" y="716"/>
                  </a:lnTo>
                  <a:lnTo>
                    <a:pt x="2172" y="779"/>
                  </a:lnTo>
                  <a:lnTo>
                    <a:pt x="2179" y="845"/>
                  </a:lnTo>
                  <a:lnTo>
                    <a:pt x="2185" y="909"/>
                  </a:lnTo>
                  <a:lnTo>
                    <a:pt x="2188" y="974"/>
                  </a:lnTo>
                  <a:lnTo>
                    <a:pt x="2187" y="1038"/>
                  </a:lnTo>
                  <a:lnTo>
                    <a:pt x="2184" y="1103"/>
                  </a:lnTo>
                  <a:lnTo>
                    <a:pt x="2178" y="1169"/>
                  </a:lnTo>
                  <a:lnTo>
                    <a:pt x="2169" y="1232"/>
                  </a:lnTo>
                  <a:lnTo>
                    <a:pt x="2169" y="1232"/>
                  </a:lnTo>
                  <a:lnTo>
                    <a:pt x="2163" y="1271"/>
                  </a:lnTo>
                  <a:lnTo>
                    <a:pt x="2154" y="1310"/>
                  </a:lnTo>
                  <a:lnTo>
                    <a:pt x="2145" y="1347"/>
                  </a:lnTo>
                  <a:lnTo>
                    <a:pt x="2135" y="1384"/>
                  </a:lnTo>
                  <a:lnTo>
                    <a:pt x="2123" y="1420"/>
                  </a:lnTo>
                  <a:lnTo>
                    <a:pt x="2110" y="1455"/>
                  </a:lnTo>
                  <a:lnTo>
                    <a:pt x="2096" y="1489"/>
                  </a:lnTo>
                  <a:lnTo>
                    <a:pt x="2081" y="1524"/>
                  </a:lnTo>
                  <a:lnTo>
                    <a:pt x="2065" y="1556"/>
                  </a:lnTo>
                  <a:lnTo>
                    <a:pt x="2047" y="1589"/>
                  </a:lnTo>
                  <a:lnTo>
                    <a:pt x="2029" y="1620"/>
                  </a:lnTo>
                  <a:lnTo>
                    <a:pt x="2010" y="1651"/>
                  </a:lnTo>
                  <a:lnTo>
                    <a:pt x="1991" y="1683"/>
                  </a:lnTo>
                  <a:lnTo>
                    <a:pt x="1970" y="1712"/>
                  </a:lnTo>
                  <a:lnTo>
                    <a:pt x="1948" y="1742"/>
                  </a:lnTo>
                  <a:lnTo>
                    <a:pt x="1924" y="1772"/>
                  </a:lnTo>
                  <a:lnTo>
                    <a:pt x="1902" y="1800"/>
                  </a:lnTo>
                  <a:lnTo>
                    <a:pt x="1876" y="1828"/>
                  </a:lnTo>
                  <a:lnTo>
                    <a:pt x="1851" y="1855"/>
                  </a:lnTo>
                  <a:lnTo>
                    <a:pt x="1826" y="1882"/>
                  </a:lnTo>
                  <a:lnTo>
                    <a:pt x="1771" y="1934"/>
                  </a:lnTo>
                  <a:lnTo>
                    <a:pt x="1714" y="1984"/>
                  </a:lnTo>
                  <a:lnTo>
                    <a:pt x="1655" y="2033"/>
                  </a:lnTo>
                  <a:lnTo>
                    <a:pt x="1593" y="2081"/>
                  </a:lnTo>
                  <a:lnTo>
                    <a:pt x="1529" y="2125"/>
                  </a:lnTo>
                  <a:lnTo>
                    <a:pt x="1463" y="2170"/>
                  </a:lnTo>
                  <a:lnTo>
                    <a:pt x="1463" y="2170"/>
                  </a:lnTo>
                  <a:lnTo>
                    <a:pt x="1446" y="2180"/>
                  </a:lnTo>
                  <a:lnTo>
                    <a:pt x="1428" y="2189"/>
                  </a:lnTo>
                  <a:lnTo>
                    <a:pt x="1410" y="2195"/>
                  </a:lnTo>
                  <a:lnTo>
                    <a:pt x="1391" y="2203"/>
                  </a:lnTo>
                  <a:lnTo>
                    <a:pt x="1370" y="2207"/>
                  </a:lnTo>
                  <a:lnTo>
                    <a:pt x="1350" y="2210"/>
                  </a:lnTo>
                  <a:lnTo>
                    <a:pt x="1330" y="2213"/>
                  </a:lnTo>
                  <a:lnTo>
                    <a:pt x="1309" y="2213"/>
                  </a:lnTo>
                  <a:lnTo>
                    <a:pt x="1287" y="2213"/>
                  </a:lnTo>
                  <a:lnTo>
                    <a:pt x="1266" y="2211"/>
                  </a:lnTo>
                  <a:lnTo>
                    <a:pt x="1245" y="2208"/>
                  </a:lnTo>
                  <a:lnTo>
                    <a:pt x="1223" y="2205"/>
                  </a:lnTo>
                  <a:lnTo>
                    <a:pt x="1202" y="2200"/>
                  </a:lnTo>
                  <a:lnTo>
                    <a:pt x="1181" y="2194"/>
                  </a:lnTo>
                  <a:lnTo>
                    <a:pt x="1160" y="2186"/>
                  </a:lnTo>
                  <a:lnTo>
                    <a:pt x="1141" y="2177"/>
                  </a:lnTo>
                  <a:lnTo>
                    <a:pt x="1122" y="2167"/>
                  </a:lnTo>
                  <a:lnTo>
                    <a:pt x="1102" y="2155"/>
                  </a:lnTo>
                  <a:lnTo>
                    <a:pt x="1085" y="2143"/>
                  </a:lnTo>
                  <a:lnTo>
                    <a:pt x="1067" y="2130"/>
                  </a:lnTo>
                  <a:lnTo>
                    <a:pt x="1050" y="2113"/>
                  </a:lnTo>
                  <a:lnTo>
                    <a:pt x="1034" y="2099"/>
                  </a:lnTo>
                  <a:lnTo>
                    <a:pt x="1021" y="2081"/>
                  </a:lnTo>
                  <a:lnTo>
                    <a:pt x="1007" y="2061"/>
                  </a:lnTo>
                  <a:lnTo>
                    <a:pt x="995" y="2042"/>
                  </a:lnTo>
                  <a:lnTo>
                    <a:pt x="984" y="2021"/>
                  </a:lnTo>
                  <a:lnTo>
                    <a:pt x="975" y="1999"/>
                  </a:lnTo>
                  <a:lnTo>
                    <a:pt x="967" y="1975"/>
                  </a:lnTo>
                  <a:lnTo>
                    <a:pt x="960" y="1951"/>
                  </a:lnTo>
                  <a:lnTo>
                    <a:pt x="955" y="1925"/>
                  </a:lnTo>
                  <a:lnTo>
                    <a:pt x="952" y="1898"/>
                  </a:lnTo>
                  <a:lnTo>
                    <a:pt x="952" y="1870"/>
                  </a:lnTo>
                  <a:lnTo>
                    <a:pt x="952" y="1870"/>
                  </a:lnTo>
                  <a:lnTo>
                    <a:pt x="957" y="1824"/>
                  </a:lnTo>
                  <a:lnTo>
                    <a:pt x="964" y="1779"/>
                  </a:lnTo>
                  <a:lnTo>
                    <a:pt x="970" y="1733"/>
                  </a:lnTo>
                  <a:lnTo>
                    <a:pt x="979" y="1687"/>
                  </a:lnTo>
                  <a:lnTo>
                    <a:pt x="988" y="1642"/>
                  </a:lnTo>
                  <a:lnTo>
                    <a:pt x="998" y="1596"/>
                  </a:lnTo>
                  <a:lnTo>
                    <a:pt x="1009" y="1552"/>
                  </a:lnTo>
                  <a:lnTo>
                    <a:pt x="1021" y="1507"/>
                  </a:lnTo>
                  <a:lnTo>
                    <a:pt x="1034" y="1463"/>
                  </a:lnTo>
                  <a:lnTo>
                    <a:pt x="1047" y="1420"/>
                  </a:lnTo>
                  <a:lnTo>
                    <a:pt x="1062" y="1375"/>
                  </a:lnTo>
                  <a:lnTo>
                    <a:pt x="1079" y="1332"/>
                  </a:lnTo>
                  <a:lnTo>
                    <a:pt x="1095" y="1289"/>
                  </a:lnTo>
                  <a:lnTo>
                    <a:pt x="1113" y="1246"/>
                  </a:lnTo>
                  <a:lnTo>
                    <a:pt x="1131" y="1203"/>
                  </a:lnTo>
                  <a:lnTo>
                    <a:pt x="1150" y="1161"/>
                  </a:lnTo>
                  <a:lnTo>
                    <a:pt x="1150" y="1161"/>
                  </a:lnTo>
                  <a:lnTo>
                    <a:pt x="1156" y="1148"/>
                  </a:lnTo>
                  <a:lnTo>
                    <a:pt x="1162" y="1133"/>
                  </a:lnTo>
                  <a:lnTo>
                    <a:pt x="1165" y="1120"/>
                  </a:lnTo>
                  <a:lnTo>
                    <a:pt x="1168" y="1105"/>
                  </a:lnTo>
                  <a:lnTo>
                    <a:pt x="1171" y="1091"/>
                  </a:lnTo>
                  <a:lnTo>
                    <a:pt x="1172" y="1078"/>
                  </a:lnTo>
                  <a:lnTo>
                    <a:pt x="1172" y="1050"/>
                  </a:lnTo>
                  <a:lnTo>
                    <a:pt x="1168" y="1022"/>
                  </a:lnTo>
                  <a:lnTo>
                    <a:pt x="1162" y="995"/>
                  </a:lnTo>
                  <a:lnTo>
                    <a:pt x="1151" y="970"/>
                  </a:lnTo>
                  <a:lnTo>
                    <a:pt x="1138" y="944"/>
                  </a:lnTo>
                  <a:lnTo>
                    <a:pt x="1138" y="944"/>
                  </a:lnTo>
                  <a:lnTo>
                    <a:pt x="1131" y="932"/>
                  </a:lnTo>
                  <a:lnTo>
                    <a:pt x="1122" y="919"/>
                  </a:lnTo>
                  <a:lnTo>
                    <a:pt x="1113" y="909"/>
                  </a:lnTo>
                  <a:lnTo>
                    <a:pt x="1102" y="897"/>
                  </a:lnTo>
                  <a:lnTo>
                    <a:pt x="1092" y="886"/>
                  </a:lnTo>
                  <a:lnTo>
                    <a:pt x="1080" y="877"/>
                  </a:lnTo>
                  <a:lnTo>
                    <a:pt x="1068" y="869"/>
                  </a:lnTo>
                  <a:lnTo>
                    <a:pt x="1055" y="860"/>
                  </a:lnTo>
                  <a:lnTo>
                    <a:pt x="1055" y="860"/>
                  </a:lnTo>
                  <a:lnTo>
                    <a:pt x="1034" y="849"/>
                  </a:lnTo>
                  <a:lnTo>
                    <a:pt x="1012" y="840"/>
                  </a:lnTo>
                  <a:lnTo>
                    <a:pt x="991" y="834"/>
                  </a:lnTo>
                  <a:lnTo>
                    <a:pt x="969" y="831"/>
                  </a:lnTo>
                  <a:lnTo>
                    <a:pt x="946" y="828"/>
                  </a:lnTo>
                  <a:lnTo>
                    <a:pt x="924" y="830"/>
                  </a:lnTo>
                  <a:lnTo>
                    <a:pt x="903" y="831"/>
                  </a:lnTo>
                  <a:lnTo>
                    <a:pt x="881" y="837"/>
                  </a:lnTo>
                  <a:lnTo>
                    <a:pt x="860" y="843"/>
                  </a:lnTo>
                  <a:lnTo>
                    <a:pt x="841" y="852"/>
                  </a:lnTo>
                  <a:lnTo>
                    <a:pt x="822" y="863"/>
                  </a:lnTo>
                  <a:lnTo>
                    <a:pt x="802" y="874"/>
                  </a:lnTo>
                  <a:lnTo>
                    <a:pt x="786" y="889"/>
                  </a:lnTo>
                  <a:lnTo>
                    <a:pt x="770" y="906"/>
                  </a:lnTo>
                  <a:lnTo>
                    <a:pt x="755" y="924"/>
                  </a:lnTo>
                  <a:lnTo>
                    <a:pt x="743" y="943"/>
                  </a:lnTo>
                  <a:lnTo>
                    <a:pt x="743" y="943"/>
                  </a:lnTo>
                  <a:lnTo>
                    <a:pt x="683" y="1044"/>
                  </a:lnTo>
                  <a:lnTo>
                    <a:pt x="655" y="1094"/>
                  </a:lnTo>
                  <a:lnTo>
                    <a:pt x="627" y="1146"/>
                  </a:lnTo>
                  <a:lnTo>
                    <a:pt x="599" y="1200"/>
                  </a:lnTo>
                  <a:lnTo>
                    <a:pt x="571" y="1256"/>
                  </a:lnTo>
                  <a:lnTo>
                    <a:pt x="542" y="1316"/>
                  </a:lnTo>
                  <a:lnTo>
                    <a:pt x="516" y="1380"/>
                  </a:lnTo>
                  <a:lnTo>
                    <a:pt x="487" y="1449"/>
                  </a:lnTo>
                  <a:lnTo>
                    <a:pt x="461" y="1525"/>
                  </a:lnTo>
                  <a:lnTo>
                    <a:pt x="434" y="1607"/>
                  </a:lnTo>
                  <a:lnTo>
                    <a:pt x="407" y="1697"/>
                  </a:lnTo>
                  <a:lnTo>
                    <a:pt x="379" y="1797"/>
                  </a:lnTo>
                  <a:lnTo>
                    <a:pt x="352" y="1904"/>
                  </a:lnTo>
                  <a:lnTo>
                    <a:pt x="325" y="2023"/>
                  </a:lnTo>
                  <a:lnTo>
                    <a:pt x="299" y="2152"/>
                  </a:lnTo>
                  <a:lnTo>
                    <a:pt x="299" y="2152"/>
                  </a:lnTo>
                  <a:lnTo>
                    <a:pt x="291" y="2189"/>
                  </a:lnTo>
                  <a:lnTo>
                    <a:pt x="284" y="2223"/>
                  </a:lnTo>
                  <a:lnTo>
                    <a:pt x="273" y="2257"/>
                  </a:lnTo>
                  <a:lnTo>
                    <a:pt x="263" y="2292"/>
                  </a:lnTo>
                  <a:lnTo>
                    <a:pt x="251" y="2324"/>
                  </a:lnTo>
                  <a:lnTo>
                    <a:pt x="239" y="2356"/>
                  </a:lnTo>
                  <a:lnTo>
                    <a:pt x="212" y="2416"/>
                  </a:lnTo>
                  <a:lnTo>
                    <a:pt x="184" y="2476"/>
                  </a:lnTo>
                  <a:lnTo>
                    <a:pt x="155" y="2534"/>
                  </a:lnTo>
                  <a:lnTo>
                    <a:pt x="125" y="2590"/>
                  </a:lnTo>
                  <a:lnTo>
                    <a:pt x="97" y="2647"/>
                  </a:lnTo>
                  <a:lnTo>
                    <a:pt x="71" y="2703"/>
                  </a:lnTo>
                  <a:lnTo>
                    <a:pt x="58" y="2733"/>
                  </a:lnTo>
                  <a:lnTo>
                    <a:pt x="48" y="2761"/>
                  </a:lnTo>
                  <a:lnTo>
                    <a:pt x="37" y="2791"/>
                  </a:lnTo>
                  <a:lnTo>
                    <a:pt x="28" y="2820"/>
                  </a:lnTo>
                  <a:lnTo>
                    <a:pt x="19" y="2852"/>
                  </a:lnTo>
                  <a:lnTo>
                    <a:pt x="13" y="2883"/>
                  </a:lnTo>
                  <a:lnTo>
                    <a:pt x="7" y="2914"/>
                  </a:lnTo>
                  <a:lnTo>
                    <a:pt x="3" y="2947"/>
                  </a:lnTo>
                  <a:lnTo>
                    <a:pt x="2" y="2981"/>
                  </a:lnTo>
                  <a:lnTo>
                    <a:pt x="0" y="3015"/>
                  </a:lnTo>
                  <a:lnTo>
                    <a:pt x="2" y="3051"/>
                  </a:lnTo>
                  <a:lnTo>
                    <a:pt x="6" y="3088"/>
                  </a:lnTo>
                  <a:lnTo>
                    <a:pt x="10" y="3125"/>
                  </a:lnTo>
                  <a:lnTo>
                    <a:pt x="18" y="3164"/>
                  </a:lnTo>
                  <a:lnTo>
                    <a:pt x="82" y="3602"/>
                  </a:lnTo>
                  <a:lnTo>
                    <a:pt x="1594" y="3483"/>
                  </a:lnTo>
                  <a:lnTo>
                    <a:pt x="1594" y="3483"/>
                  </a:lnTo>
                  <a:lnTo>
                    <a:pt x="1599" y="3430"/>
                  </a:lnTo>
                  <a:lnTo>
                    <a:pt x="1603" y="3378"/>
                  </a:lnTo>
                  <a:lnTo>
                    <a:pt x="1610" y="3327"/>
                  </a:lnTo>
                  <a:lnTo>
                    <a:pt x="1618" y="3280"/>
                  </a:lnTo>
                  <a:lnTo>
                    <a:pt x="1625" y="3233"/>
                  </a:lnTo>
                  <a:lnTo>
                    <a:pt x="1636" y="3190"/>
                  </a:lnTo>
                  <a:lnTo>
                    <a:pt x="1646" y="3147"/>
                  </a:lnTo>
                  <a:lnTo>
                    <a:pt x="1657" y="3107"/>
                  </a:lnTo>
                  <a:lnTo>
                    <a:pt x="1670" y="3069"/>
                  </a:lnTo>
                  <a:lnTo>
                    <a:pt x="1682" y="3031"/>
                  </a:lnTo>
                  <a:lnTo>
                    <a:pt x="1697" y="2996"/>
                  </a:lnTo>
                  <a:lnTo>
                    <a:pt x="1710" y="2963"/>
                  </a:lnTo>
                  <a:lnTo>
                    <a:pt x="1725" y="2930"/>
                  </a:lnTo>
                  <a:lnTo>
                    <a:pt x="1740" y="2901"/>
                  </a:lnTo>
                  <a:lnTo>
                    <a:pt x="1756" y="2871"/>
                  </a:lnTo>
                  <a:lnTo>
                    <a:pt x="1771" y="2844"/>
                  </a:lnTo>
                  <a:lnTo>
                    <a:pt x="1787" y="2818"/>
                  </a:lnTo>
                  <a:lnTo>
                    <a:pt x="1804" y="2792"/>
                  </a:lnTo>
                  <a:lnTo>
                    <a:pt x="1836" y="2748"/>
                  </a:lnTo>
                  <a:lnTo>
                    <a:pt x="1869" y="2708"/>
                  </a:lnTo>
                  <a:lnTo>
                    <a:pt x="1902" y="2670"/>
                  </a:lnTo>
                  <a:lnTo>
                    <a:pt x="1931" y="2639"/>
                  </a:lnTo>
                  <a:lnTo>
                    <a:pt x="1961" y="2613"/>
                  </a:lnTo>
                  <a:lnTo>
                    <a:pt x="2012" y="2568"/>
                  </a:lnTo>
                  <a:lnTo>
                    <a:pt x="2012" y="2568"/>
                  </a:lnTo>
                  <a:lnTo>
                    <a:pt x="2035" y="2546"/>
                  </a:lnTo>
                  <a:lnTo>
                    <a:pt x="2035" y="2546"/>
                  </a:lnTo>
                  <a:lnTo>
                    <a:pt x="2071" y="2514"/>
                  </a:lnTo>
                  <a:lnTo>
                    <a:pt x="2105" y="2482"/>
                  </a:lnTo>
                  <a:lnTo>
                    <a:pt x="2138" y="2449"/>
                  </a:lnTo>
                  <a:lnTo>
                    <a:pt x="2171" y="2415"/>
                  </a:lnTo>
                  <a:lnTo>
                    <a:pt x="2202" y="2379"/>
                  </a:lnTo>
                  <a:lnTo>
                    <a:pt x="2231" y="2344"/>
                  </a:lnTo>
                  <a:lnTo>
                    <a:pt x="2261" y="2308"/>
                  </a:lnTo>
                  <a:lnTo>
                    <a:pt x="2289" y="2271"/>
                  </a:lnTo>
                  <a:lnTo>
                    <a:pt x="2316" y="2232"/>
                  </a:lnTo>
                  <a:lnTo>
                    <a:pt x="2343" y="2194"/>
                  </a:lnTo>
                  <a:lnTo>
                    <a:pt x="2368" y="2155"/>
                  </a:lnTo>
                  <a:lnTo>
                    <a:pt x="2392" y="2115"/>
                  </a:lnTo>
                  <a:lnTo>
                    <a:pt x="2416" y="2075"/>
                  </a:lnTo>
                  <a:lnTo>
                    <a:pt x="2438" y="2033"/>
                  </a:lnTo>
                  <a:lnTo>
                    <a:pt x="2459" y="1992"/>
                  </a:lnTo>
                  <a:lnTo>
                    <a:pt x="2480" y="1949"/>
                  </a:lnTo>
                  <a:lnTo>
                    <a:pt x="2480" y="1949"/>
                  </a:lnTo>
                  <a:lnTo>
                    <a:pt x="2499" y="1904"/>
                  </a:lnTo>
                  <a:lnTo>
                    <a:pt x="2517" y="1859"/>
                  </a:lnTo>
                  <a:lnTo>
                    <a:pt x="2535" y="1813"/>
                  </a:lnTo>
                  <a:lnTo>
                    <a:pt x="2551" y="1767"/>
                  </a:lnTo>
                  <a:lnTo>
                    <a:pt x="2566" y="1721"/>
                  </a:lnTo>
                  <a:lnTo>
                    <a:pt x="2579" y="1675"/>
                  </a:lnTo>
                  <a:lnTo>
                    <a:pt x="2591" y="1629"/>
                  </a:lnTo>
                  <a:lnTo>
                    <a:pt x="2601" y="1582"/>
                  </a:lnTo>
                  <a:lnTo>
                    <a:pt x="2612" y="1534"/>
                  </a:lnTo>
                  <a:lnTo>
                    <a:pt x="2619" y="1487"/>
                  </a:lnTo>
                  <a:lnTo>
                    <a:pt x="2627" y="1439"/>
                  </a:lnTo>
                  <a:lnTo>
                    <a:pt x="2633" y="1390"/>
                  </a:lnTo>
                  <a:lnTo>
                    <a:pt x="2637" y="1342"/>
                  </a:lnTo>
                  <a:lnTo>
                    <a:pt x="2640" y="1293"/>
                  </a:lnTo>
                  <a:lnTo>
                    <a:pt x="2643" y="1244"/>
                  </a:lnTo>
                  <a:lnTo>
                    <a:pt x="2643" y="1195"/>
                  </a:lnTo>
                  <a:lnTo>
                    <a:pt x="2643" y="1195"/>
                  </a:lnTo>
                  <a:lnTo>
                    <a:pt x="2641" y="1117"/>
                  </a:lnTo>
                  <a:lnTo>
                    <a:pt x="2636" y="1038"/>
                  </a:lnTo>
                  <a:lnTo>
                    <a:pt x="2628" y="961"/>
                  </a:lnTo>
                  <a:lnTo>
                    <a:pt x="2616" y="883"/>
                  </a:lnTo>
                  <a:lnTo>
                    <a:pt x="2601" y="806"/>
                  </a:lnTo>
                  <a:lnTo>
                    <a:pt x="2582" y="730"/>
                  </a:lnTo>
                  <a:lnTo>
                    <a:pt x="2561" y="655"/>
                  </a:lnTo>
                  <a:lnTo>
                    <a:pt x="2536" y="580"/>
                  </a:lnTo>
                  <a:lnTo>
                    <a:pt x="2536" y="58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B84EE3A1-AEC9-40AE-94EC-A9E9D5D64025}"/>
                </a:ext>
              </a:extLst>
            </p:cNvPr>
            <p:cNvSpPr>
              <a:spLocks/>
            </p:cNvSpPr>
            <p:nvPr/>
          </p:nvSpPr>
          <p:spPr bwMode="auto">
            <a:xfrm>
              <a:off x="5672138" y="5391151"/>
              <a:ext cx="971550" cy="273050"/>
            </a:xfrm>
            <a:custGeom>
              <a:avLst/>
              <a:gdLst>
                <a:gd name="T0" fmla="*/ 2 w 1224"/>
                <a:gd name="T1" fmla="*/ 219 h 343"/>
                <a:gd name="T2" fmla="*/ 6 w 1224"/>
                <a:gd name="T3" fmla="*/ 246 h 343"/>
                <a:gd name="T4" fmla="*/ 16 w 1224"/>
                <a:gd name="T5" fmla="*/ 270 h 343"/>
                <a:gd name="T6" fmla="*/ 30 w 1224"/>
                <a:gd name="T7" fmla="*/ 292 h 343"/>
                <a:gd name="T8" fmla="*/ 48 w 1224"/>
                <a:gd name="T9" fmla="*/ 310 h 343"/>
                <a:gd name="T10" fmla="*/ 70 w 1224"/>
                <a:gd name="T11" fmla="*/ 325 h 343"/>
                <a:gd name="T12" fmla="*/ 92 w 1224"/>
                <a:gd name="T13" fmla="*/ 335 h 343"/>
                <a:gd name="T14" fmla="*/ 119 w 1224"/>
                <a:gd name="T15" fmla="*/ 341 h 343"/>
                <a:gd name="T16" fmla="*/ 146 w 1224"/>
                <a:gd name="T17" fmla="*/ 343 h 343"/>
                <a:gd name="T18" fmla="*/ 1101 w 1224"/>
                <a:gd name="T19" fmla="*/ 271 h 343"/>
                <a:gd name="T20" fmla="*/ 1128 w 1224"/>
                <a:gd name="T21" fmla="*/ 267 h 343"/>
                <a:gd name="T22" fmla="*/ 1153 w 1224"/>
                <a:gd name="T23" fmla="*/ 258 h 343"/>
                <a:gd name="T24" fmla="*/ 1174 w 1224"/>
                <a:gd name="T25" fmla="*/ 243 h 343"/>
                <a:gd name="T26" fmla="*/ 1193 w 1224"/>
                <a:gd name="T27" fmla="*/ 225 h 343"/>
                <a:gd name="T28" fmla="*/ 1208 w 1224"/>
                <a:gd name="T29" fmla="*/ 205 h 343"/>
                <a:gd name="T30" fmla="*/ 1218 w 1224"/>
                <a:gd name="T31" fmla="*/ 181 h 343"/>
                <a:gd name="T32" fmla="*/ 1224 w 1224"/>
                <a:gd name="T33" fmla="*/ 156 h 343"/>
                <a:gd name="T34" fmla="*/ 1224 w 1224"/>
                <a:gd name="T35" fmla="*/ 127 h 343"/>
                <a:gd name="T36" fmla="*/ 1224 w 1224"/>
                <a:gd name="T37" fmla="*/ 123 h 343"/>
                <a:gd name="T38" fmla="*/ 1220 w 1224"/>
                <a:gd name="T39" fmla="*/ 96 h 343"/>
                <a:gd name="T40" fmla="*/ 1209 w 1224"/>
                <a:gd name="T41" fmla="*/ 71 h 343"/>
                <a:gd name="T42" fmla="*/ 1196 w 1224"/>
                <a:gd name="T43" fmla="*/ 50 h 343"/>
                <a:gd name="T44" fmla="*/ 1177 w 1224"/>
                <a:gd name="T45" fmla="*/ 31 h 343"/>
                <a:gd name="T46" fmla="*/ 1156 w 1224"/>
                <a:gd name="T47" fmla="*/ 16 h 343"/>
                <a:gd name="T48" fmla="*/ 1132 w 1224"/>
                <a:gd name="T49" fmla="*/ 6 h 343"/>
                <a:gd name="T50" fmla="*/ 1107 w 1224"/>
                <a:gd name="T51" fmla="*/ 0 h 343"/>
                <a:gd name="T52" fmla="*/ 1080 w 1224"/>
                <a:gd name="T53" fmla="*/ 0 h 343"/>
                <a:gd name="T54" fmla="*/ 125 w 1224"/>
                <a:gd name="T55" fmla="*/ 69 h 343"/>
                <a:gd name="T56" fmla="*/ 98 w 1224"/>
                <a:gd name="T57" fmla="*/ 74 h 343"/>
                <a:gd name="T58" fmla="*/ 73 w 1224"/>
                <a:gd name="T59" fmla="*/ 84 h 343"/>
                <a:gd name="T60" fmla="*/ 51 w 1224"/>
                <a:gd name="T61" fmla="*/ 98 h 343"/>
                <a:gd name="T62" fmla="*/ 33 w 1224"/>
                <a:gd name="T63" fmla="*/ 115 h 343"/>
                <a:gd name="T64" fmla="*/ 18 w 1224"/>
                <a:gd name="T65" fmla="*/ 138 h 343"/>
                <a:gd name="T66" fmla="*/ 7 w 1224"/>
                <a:gd name="T67" fmla="*/ 162 h 343"/>
                <a:gd name="T68" fmla="*/ 2 w 1224"/>
                <a:gd name="T69" fmla="*/ 187 h 343"/>
                <a:gd name="T70" fmla="*/ 2 w 1224"/>
                <a:gd name="T71" fmla="*/ 21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24" h="343">
                  <a:moveTo>
                    <a:pt x="2" y="219"/>
                  </a:moveTo>
                  <a:lnTo>
                    <a:pt x="2" y="219"/>
                  </a:lnTo>
                  <a:lnTo>
                    <a:pt x="3" y="233"/>
                  </a:lnTo>
                  <a:lnTo>
                    <a:pt x="6" y="246"/>
                  </a:lnTo>
                  <a:lnTo>
                    <a:pt x="10" y="258"/>
                  </a:lnTo>
                  <a:lnTo>
                    <a:pt x="16" y="270"/>
                  </a:lnTo>
                  <a:lnTo>
                    <a:pt x="22" y="282"/>
                  </a:lnTo>
                  <a:lnTo>
                    <a:pt x="30" y="292"/>
                  </a:lnTo>
                  <a:lnTo>
                    <a:pt x="39" y="301"/>
                  </a:lnTo>
                  <a:lnTo>
                    <a:pt x="48" y="310"/>
                  </a:lnTo>
                  <a:lnTo>
                    <a:pt x="58" y="319"/>
                  </a:lnTo>
                  <a:lnTo>
                    <a:pt x="70" y="325"/>
                  </a:lnTo>
                  <a:lnTo>
                    <a:pt x="80" y="331"/>
                  </a:lnTo>
                  <a:lnTo>
                    <a:pt x="92" y="335"/>
                  </a:lnTo>
                  <a:lnTo>
                    <a:pt x="106" y="340"/>
                  </a:lnTo>
                  <a:lnTo>
                    <a:pt x="119" y="341"/>
                  </a:lnTo>
                  <a:lnTo>
                    <a:pt x="132" y="343"/>
                  </a:lnTo>
                  <a:lnTo>
                    <a:pt x="146" y="343"/>
                  </a:lnTo>
                  <a:lnTo>
                    <a:pt x="1101" y="271"/>
                  </a:lnTo>
                  <a:lnTo>
                    <a:pt x="1101" y="271"/>
                  </a:lnTo>
                  <a:lnTo>
                    <a:pt x="1114" y="270"/>
                  </a:lnTo>
                  <a:lnTo>
                    <a:pt x="1128" y="267"/>
                  </a:lnTo>
                  <a:lnTo>
                    <a:pt x="1141" y="263"/>
                  </a:lnTo>
                  <a:lnTo>
                    <a:pt x="1153" y="258"/>
                  </a:lnTo>
                  <a:lnTo>
                    <a:pt x="1163" y="251"/>
                  </a:lnTo>
                  <a:lnTo>
                    <a:pt x="1174" y="243"/>
                  </a:lnTo>
                  <a:lnTo>
                    <a:pt x="1184" y="234"/>
                  </a:lnTo>
                  <a:lnTo>
                    <a:pt x="1193" y="225"/>
                  </a:lnTo>
                  <a:lnTo>
                    <a:pt x="1200" y="215"/>
                  </a:lnTo>
                  <a:lnTo>
                    <a:pt x="1208" y="205"/>
                  </a:lnTo>
                  <a:lnTo>
                    <a:pt x="1214" y="193"/>
                  </a:lnTo>
                  <a:lnTo>
                    <a:pt x="1218" y="181"/>
                  </a:lnTo>
                  <a:lnTo>
                    <a:pt x="1221" y="167"/>
                  </a:lnTo>
                  <a:lnTo>
                    <a:pt x="1224" y="156"/>
                  </a:lnTo>
                  <a:lnTo>
                    <a:pt x="1224" y="142"/>
                  </a:lnTo>
                  <a:lnTo>
                    <a:pt x="1224" y="127"/>
                  </a:lnTo>
                  <a:lnTo>
                    <a:pt x="1224" y="123"/>
                  </a:lnTo>
                  <a:lnTo>
                    <a:pt x="1224" y="123"/>
                  </a:lnTo>
                  <a:lnTo>
                    <a:pt x="1223" y="110"/>
                  </a:lnTo>
                  <a:lnTo>
                    <a:pt x="1220" y="96"/>
                  </a:lnTo>
                  <a:lnTo>
                    <a:pt x="1215" y="83"/>
                  </a:lnTo>
                  <a:lnTo>
                    <a:pt x="1209" y="71"/>
                  </a:lnTo>
                  <a:lnTo>
                    <a:pt x="1203" y="61"/>
                  </a:lnTo>
                  <a:lnTo>
                    <a:pt x="1196" y="50"/>
                  </a:lnTo>
                  <a:lnTo>
                    <a:pt x="1187" y="40"/>
                  </a:lnTo>
                  <a:lnTo>
                    <a:pt x="1177" y="31"/>
                  </a:lnTo>
                  <a:lnTo>
                    <a:pt x="1168" y="23"/>
                  </a:lnTo>
                  <a:lnTo>
                    <a:pt x="1156" y="16"/>
                  </a:lnTo>
                  <a:lnTo>
                    <a:pt x="1144" y="10"/>
                  </a:lnTo>
                  <a:lnTo>
                    <a:pt x="1132" y="6"/>
                  </a:lnTo>
                  <a:lnTo>
                    <a:pt x="1120" y="3"/>
                  </a:lnTo>
                  <a:lnTo>
                    <a:pt x="1107" y="0"/>
                  </a:lnTo>
                  <a:lnTo>
                    <a:pt x="1093" y="0"/>
                  </a:lnTo>
                  <a:lnTo>
                    <a:pt x="1080" y="0"/>
                  </a:lnTo>
                  <a:lnTo>
                    <a:pt x="125" y="69"/>
                  </a:lnTo>
                  <a:lnTo>
                    <a:pt x="125" y="69"/>
                  </a:lnTo>
                  <a:lnTo>
                    <a:pt x="110" y="71"/>
                  </a:lnTo>
                  <a:lnTo>
                    <a:pt x="98" y="74"/>
                  </a:lnTo>
                  <a:lnTo>
                    <a:pt x="85" y="78"/>
                  </a:lnTo>
                  <a:lnTo>
                    <a:pt x="73" y="84"/>
                  </a:lnTo>
                  <a:lnTo>
                    <a:pt x="62" y="90"/>
                  </a:lnTo>
                  <a:lnTo>
                    <a:pt x="51" y="98"/>
                  </a:lnTo>
                  <a:lnTo>
                    <a:pt x="42" y="107"/>
                  </a:lnTo>
                  <a:lnTo>
                    <a:pt x="33" y="115"/>
                  </a:lnTo>
                  <a:lnTo>
                    <a:pt x="25" y="126"/>
                  </a:lnTo>
                  <a:lnTo>
                    <a:pt x="18" y="138"/>
                  </a:lnTo>
                  <a:lnTo>
                    <a:pt x="12" y="148"/>
                  </a:lnTo>
                  <a:lnTo>
                    <a:pt x="7" y="162"/>
                  </a:lnTo>
                  <a:lnTo>
                    <a:pt x="4" y="173"/>
                  </a:lnTo>
                  <a:lnTo>
                    <a:pt x="2" y="187"/>
                  </a:lnTo>
                  <a:lnTo>
                    <a:pt x="0" y="200"/>
                  </a:lnTo>
                  <a:lnTo>
                    <a:pt x="2" y="214"/>
                  </a:lnTo>
                  <a:lnTo>
                    <a:pt x="2" y="21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9812DEFA-1D94-409F-A2A4-02FFC8DC93B3}"/>
                </a:ext>
              </a:extLst>
            </p:cNvPr>
            <p:cNvSpPr>
              <a:spLocks/>
            </p:cNvSpPr>
            <p:nvPr/>
          </p:nvSpPr>
          <p:spPr bwMode="auto">
            <a:xfrm>
              <a:off x="5894388" y="5697538"/>
              <a:ext cx="549275" cy="231775"/>
            </a:xfrm>
            <a:custGeom>
              <a:avLst/>
              <a:gdLst>
                <a:gd name="T0" fmla="*/ 1 w 691"/>
                <a:gd name="T1" fmla="*/ 176 h 293"/>
                <a:gd name="T2" fmla="*/ 6 w 691"/>
                <a:gd name="T3" fmla="*/ 201 h 293"/>
                <a:gd name="T4" fmla="*/ 15 w 691"/>
                <a:gd name="T5" fmla="*/ 225 h 293"/>
                <a:gd name="T6" fmla="*/ 28 w 691"/>
                <a:gd name="T7" fmla="*/ 245 h 293"/>
                <a:gd name="T8" fmla="*/ 46 w 691"/>
                <a:gd name="T9" fmla="*/ 263 h 293"/>
                <a:gd name="T10" fmla="*/ 65 w 691"/>
                <a:gd name="T11" fmla="*/ 277 h 293"/>
                <a:gd name="T12" fmla="*/ 89 w 691"/>
                <a:gd name="T13" fmla="*/ 287 h 293"/>
                <a:gd name="T14" fmla="*/ 113 w 691"/>
                <a:gd name="T15" fmla="*/ 293 h 293"/>
                <a:gd name="T16" fmla="*/ 139 w 691"/>
                <a:gd name="T17" fmla="*/ 293 h 293"/>
                <a:gd name="T18" fmla="*/ 572 w 691"/>
                <a:gd name="T19" fmla="*/ 260 h 293"/>
                <a:gd name="T20" fmla="*/ 597 w 691"/>
                <a:gd name="T21" fmla="*/ 256 h 293"/>
                <a:gd name="T22" fmla="*/ 621 w 691"/>
                <a:gd name="T23" fmla="*/ 247 h 293"/>
                <a:gd name="T24" fmla="*/ 642 w 691"/>
                <a:gd name="T25" fmla="*/ 234 h 293"/>
                <a:gd name="T26" fmla="*/ 659 w 691"/>
                <a:gd name="T27" fmla="*/ 216 h 293"/>
                <a:gd name="T28" fmla="*/ 674 w 691"/>
                <a:gd name="T29" fmla="*/ 196 h 293"/>
                <a:gd name="T30" fmla="*/ 683 w 691"/>
                <a:gd name="T31" fmla="*/ 174 h 293"/>
                <a:gd name="T32" fmla="*/ 689 w 691"/>
                <a:gd name="T33" fmla="*/ 149 h 293"/>
                <a:gd name="T34" fmla="*/ 689 w 691"/>
                <a:gd name="T35" fmla="*/ 124 h 293"/>
                <a:gd name="T36" fmla="*/ 689 w 691"/>
                <a:gd name="T37" fmla="*/ 118 h 293"/>
                <a:gd name="T38" fmla="*/ 685 w 691"/>
                <a:gd name="T39" fmla="*/ 92 h 293"/>
                <a:gd name="T40" fmla="*/ 676 w 691"/>
                <a:gd name="T41" fmla="*/ 70 h 293"/>
                <a:gd name="T42" fmla="*/ 662 w 691"/>
                <a:gd name="T43" fmla="*/ 49 h 293"/>
                <a:gd name="T44" fmla="*/ 645 w 691"/>
                <a:gd name="T45" fmla="*/ 32 h 293"/>
                <a:gd name="T46" fmla="*/ 625 w 691"/>
                <a:gd name="T47" fmla="*/ 17 h 293"/>
                <a:gd name="T48" fmla="*/ 601 w 691"/>
                <a:gd name="T49" fmla="*/ 6 h 293"/>
                <a:gd name="T50" fmla="*/ 578 w 691"/>
                <a:gd name="T51" fmla="*/ 2 h 293"/>
                <a:gd name="T52" fmla="*/ 552 w 691"/>
                <a:gd name="T53" fmla="*/ 0 h 293"/>
                <a:gd name="T54" fmla="*/ 119 w 691"/>
                <a:gd name="T55" fmla="*/ 33 h 293"/>
                <a:gd name="T56" fmla="*/ 93 w 691"/>
                <a:gd name="T57" fmla="*/ 37 h 293"/>
                <a:gd name="T58" fmla="*/ 70 w 691"/>
                <a:gd name="T59" fmla="*/ 48 h 293"/>
                <a:gd name="T60" fmla="*/ 49 w 691"/>
                <a:gd name="T61" fmla="*/ 61 h 293"/>
                <a:gd name="T62" fmla="*/ 31 w 691"/>
                <a:gd name="T63" fmla="*/ 78 h 293"/>
                <a:gd name="T64" fmla="*/ 18 w 691"/>
                <a:gd name="T65" fmla="*/ 98 h 293"/>
                <a:gd name="T66" fmla="*/ 7 w 691"/>
                <a:gd name="T67" fmla="*/ 121 h 293"/>
                <a:gd name="T68" fmla="*/ 1 w 691"/>
                <a:gd name="T69" fmla="*/ 144 h 293"/>
                <a:gd name="T70" fmla="*/ 1 w 691"/>
                <a:gd name="T71" fmla="*/ 171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1" h="293">
                  <a:moveTo>
                    <a:pt x="1" y="176"/>
                  </a:moveTo>
                  <a:lnTo>
                    <a:pt x="1" y="176"/>
                  </a:lnTo>
                  <a:lnTo>
                    <a:pt x="3" y="189"/>
                  </a:lnTo>
                  <a:lnTo>
                    <a:pt x="6" y="201"/>
                  </a:lnTo>
                  <a:lnTo>
                    <a:pt x="10" y="213"/>
                  </a:lnTo>
                  <a:lnTo>
                    <a:pt x="15" y="225"/>
                  </a:lnTo>
                  <a:lnTo>
                    <a:pt x="21" y="235"/>
                  </a:lnTo>
                  <a:lnTo>
                    <a:pt x="28" y="245"/>
                  </a:lnTo>
                  <a:lnTo>
                    <a:pt x="37" y="254"/>
                  </a:lnTo>
                  <a:lnTo>
                    <a:pt x="46" y="263"/>
                  </a:lnTo>
                  <a:lnTo>
                    <a:pt x="55" y="271"/>
                  </a:lnTo>
                  <a:lnTo>
                    <a:pt x="65" y="277"/>
                  </a:lnTo>
                  <a:lnTo>
                    <a:pt x="77" y="283"/>
                  </a:lnTo>
                  <a:lnTo>
                    <a:pt x="89" y="287"/>
                  </a:lnTo>
                  <a:lnTo>
                    <a:pt x="101" y="290"/>
                  </a:lnTo>
                  <a:lnTo>
                    <a:pt x="113" y="293"/>
                  </a:lnTo>
                  <a:lnTo>
                    <a:pt x="126" y="293"/>
                  </a:lnTo>
                  <a:lnTo>
                    <a:pt x="139" y="293"/>
                  </a:lnTo>
                  <a:lnTo>
                    <a:pt x="572" y="260"/>
                  </a:lnTo>
                  <a:lnTo>
                    <a:pt x="572" y="260"/>
                  </a:lnTo>
                  <a:lnTo>
                    <a:pt x="585" y="259"/>
                  </a:lnTo>
                  <a:lnTo>
                    <a:pt x="597" y="256"/>
                  </a:lnTo>
                  <a:lnTo>
                    <a:pt x="610" y="251"/>
                  </a:lnTo>
                  <a:lnTo>
                    <a:pt x="621" y="247"/>
                  </a:lnTo>
                  <a:lnTo>
                    <a:pt x="631" y="241"/>
                  </a:lnTo>
                  <a:lnTo>
                    <a:pt x="642" y="234"/>
                  </a:lnTo>
                  <a:lnTo>
                    <a:pt x="651" y="225"/>
                  </a:lnTo>
                  <a:lnTo>
                    <a:pt x="659" y="216"/>
                  </a:lnTo>
                  <a:lnTo>
                    <a:pt x="667" y="207"/>
                  </a:lnTo>
                  <a:lnTo>
                    <a:pt x="674" y="196"/>
                  </a:lnTo>
                  <a:lnTo>
                    <a:pt x="679" y="185"/>
                  </a:lnTo>
                  <a:lnTo>
                    <a:pt x="683" y="174"/>
                  </a:lnTo>
                  <a:lnTo>
                    <a:pt x="688" y="162"/>
                  </a:lnTo>
                  <a:lnTo>
                    <a:pt x="689" y="149"/>
                  </a:lnTo>
                  <a:lnTo>
                    <a:pt x="691" y="137"/>
                  </a:lnTo>
                  <a:lnTo>
                    <a:pt x="689" y="124"/>
                  </a:lnTo>
                  <a:lnTo>
                    <a:pt x="689" y="118"/>
                  </a:lnTo>
                  <a:lnTo>
                    <a:pt x="689" y="118"/>
                  </a:lnTo>
                  <a:lnTo>
                    <a:pt x="688" y="106"/>
                  </a:lnTo>
                  <a:lnTo>
                    <a:pt x="685" y="92"/>
                  </a:lnTo>
                  <a:lnTo>
                    <a:pt x="680" y="81"/>
                  </a:lnTo>
                  <a:lnTo>
                    <a:pt x="676" y="70"/>
                  </a:lnTo>
                  <a:lnTo>
                    <a:pt x="670" y="58"/>
                  </a:lnTo>
                  <a:lnTo>
                    <a:pt x="662" y="49"/>
                  </a:lnTo>
                  <a:lnTo>
                    <a:pt x="653" y="39"/>
                  </a:lnTo>
                  <a:lnTo>
                    <a:pt x="645" y="32"/>
                  </a:lnTo>
                  <a:lnTo>
                    <a:pt x="636" y="24"/>
                  </a:lnTo>
                  <a:lnTo>
                    <a:pt x="625" y="17"/>
                  </a:lnTo>
                  <a:lnTo>
                    <a:pt x="613" y="11"/>
                  </a:lnTo>
                  <a:lnTo>
                    <a:pt x="601" y="6"/>
                  </a:lnTo>
                  <a:lnTo>
                    <a:pt x="590" y="3"/>
                  </a:lnTo>
                  <a:lnTo>
                    <a:pt x="578" y="2"/>
                  </a:lnTo>
                  <a:lnTo>
                    <a:pt x="564" y="0"/>
                  </a:lnTo>
                  <a:lnTo>
                    <a:pt x="552" y="0"/>
                  </a:lnTo>
                  <a:lnTo>
                    <a:pt x="119" y="33"/>
                  </a:lnTo>
                  <a:lnTo>
                    <a:pt x="119" y="33"/>
                  </a:lnTo>
                  <a:lnTo>
                    <a:pt x="105" y="35"/>
                  </a:lnTo>
                  <a:lnTo>
                    <a:pt x="93" y="37"/>
                  </a:lnTo>
                  <a:lnTo>
                    <a:pt x="80" y="42"/>
                  </a:lnTo>
                  <a:lnTo>
                    <a:pt x="70" y="48"/>
                  </a:lnTo>
                  <a:lnTo>
                    <a:pt x="59" y="54"/>
                  </a:lnTo>
                  <a:lnTo>
                    <a:pt x="49" y="61"/>
                  </a:lnTo>
                  <a:lnTo>
                    <a:pt x="40" y="69"/>
                  </a:lnTo>
                  <a:lnTo>
                    <a:pt x="31" y="78"/>
                  </a:lnTo>
                  <a:lnTo>
                    <a:pt x="24" y="88"/>
                  </a:lnTo>
                  <a:lnTo>
                    <a:pt x="18" y="98"/>
                  </a:lnTo>
                  <a:lnTo>
                    <a:pt x="12" y="109"/>
                  </a:lnTo>
                  <a:lnTo>
                    <a:pt x="7" y="121"/>
                  </a:lnTo>
                  <a:lnTo>
                    <a:pt x="3" y="133"/>
                  </a:lnTo>
                  <a:lnTo>
                    <a:pt x="1" y="144"/>
                  </a:lnTo>
                  <a:lnTo>
                    <a:pt x="0" y="158"/>
                  </a:lnTo>
                  <a:lnTo>
                    <a:pt x="1" y="171"/>
                  </a:lnTo>
                  <a:lnTo>
                    <a:pt x="1" y="17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F00240B9-BA30-4273-8E1E-42FFC18EFF80}"/>
                </a:ext>
              </a:extLst>
            </p:cNvPr>
            <p:cNvSpPr>
              <a:spLocks/>
            </p:cNvSpPr>
            <p:nvPr/>
          </p:nvSpPr>
          <p:spPr bwMode="auto">
            <a:xfrm>
              <a:off x="5483225" y="5083176"/>
              <a:ext cx="1249363" cy="311150"/>
            </a:xfrm>
            <a:custGeom>
              <a:avLst/>
              <a:gdLst>
                <a:gd name="T0" fmla="*/ 2 w 1574"/>
                <a:gd name="T1" fmla="*/ 258 h 391"/>
                <a:gd name="T2" fmla="*/ 6 w 1574"/>
                <a:gd name="T3" fmla="*/ 287 h 391"/>
                <a:gd name="T4" fmla="*/ 17 w 1574"/>
                <a:gd name="T5" fmla="*/ 313 h 391"/>
                <a:gd name="T6" fmla="*/ 32 w 1574"/>
                <a:gd name="T7" fmla="*/ 337 h 391"/>
                <a:gd name="T8" fmla="*/ 51 w 1574"/>
                <a:gd name="T9" fmla="*/ 356 h 391"/>
                <a:gd name="T10" fmla="*/ 75 w 1574"/>
                <a:gd name="T11" fmla="*/ 373 h 391"/>
                <a:gd name="T12" fmla="*/ 100 w 1574"/>
                <a:gd name="T13" fmla="*/ 383 h 391"/>
                <a:gd name="T14" fmla="*/ 127 w 1574"/>
                <a:gd name="T15" fmla="*/ 391 h 391"/>
                <a:gd name="T16" fmla="*/ 156 w 1574"/>
                <a:gd name="T17" fmla="*/ 391 h 391"/>
                <a:gd name="T18" fmla="*/ 1441 w 1574"/>
                <a:gd name="T19" fmla="*/ 293 h 391"/>
                <a:gd name="T20" fmla="*/ 1471 w 1574"/>
                <a:gd name="T21" fmla="*/ 287 h 391"/>
                <a:gd name="T22" fmla="*/ 1496 w 1574"/>
                <a:gd name="T23" fmla="*/ 276 h 391"/>
                <a:gd name="T24" fmla="*/ 1520 w 1574"/>
                <a:gd name="T25" fmla="*/ 261 h 391"/>
                <a:gd name="T26" fmla="*/ 1539 w 1574"/>
                <a:gd name="T27" fmla="*/ 242 h 391"/>
                <a:gd name="T28" fmla="*/ 1556 w 1574"/>
                <a:gd name="T29" fmla="*/ 220 h 391"/>
                <a:gd name="T30" fmla="*/ 1568 w 1574"/>
                <a:gd name="T31" fmla="*/ 194 h 391"/>
                <a:gd name="T32" fmla="*/ 1574 w 1574"/>
                <a:gd name="T33" fmla="*/ 166 h 391"/>
                <a:gd name="T34" fmla="*/ 1574 w 1574"/>
                <a:gd name="T35" fmla="*/ 138 h 391"/>
                <a:gd name="T36" fmla="*/ 1574 w 1574"/>
                <a:gd name="T37" fmla="*/ 132 h 391"/>
                <a:gd name="T38" fmla="*/ 1568 w 1574"/>
                <a:gd name="T39" fmla="*/ 104 h 391"/>
                <a:gd name="T40" fmla="*/ 1557 w 1574"/>
                <a:gd name="T41" fmla="*/ 77 h 391"/>
                <a:gd name="T42" fmla="*/ 1542 w 1574"/>
                <a:gd name="T43" fmla="*/ 53 h 391"/>
                <a:gd name="T44" fmla="*/ 1523 w 1574"/>
                <a:gd name="T45" fmla="*/ 34 h 391"/>
                <a:gd name="T46" fmla="*/ 1501 w 1574"/>
                <a:gd name="T47" fmla="*/ 18 h 391"/>
                <a:gd name="T48" fmla="*/ 1476 w 1574"/>
                <a:gd name="T49" fmla="*/ 7 h 391"/>
                <a:gd name="T50" fmla="*/ 1447 w 1574"/>
                <a:gd name="T51" fmla="*/ 1 h 391"/>
                <a:gd name="T52" fmla="*/ 1419 w 1574"/>
                <a:gd name="T53" fmla="*/ 0 h 391"/>
                <a:gd name="T54" fmla="*/ 133 w 1574"/>
                <a:gd name="T55" fmla="*/ 98 h 391"/>
                <a:gd name="T56" fmla="*/ 104 w 1574"/>
                <a:gd name="T57" fmla="*/ 104 h 391"/>
                <a:gd name="T58" fmla="*/ 78 w 1574"/>
                <a:gd name="T59" fmla="*/ 114 h 391"/>
                <a:gd name="T60" fmla="*/ 55 w 1574"/>
                <a:gd name="T61" fmla="*/ 129 h 391"/>
                <a:gd name="T62" fmla="*/ 35 w 1574"/>
                <a:gd name="T63" fmla="*/ 148 h 391"/>
                <a:gd name="T64" fmla="*/ 20 w 1574"/>
                <a:gd name="T65" fmla="*/ 171 h 391"/>
                <a:gd name="T66" fmla="*/ 8 w 1574"/>
                <a:gd name="T67" fmla="*/ 196 h 391"/>
                <a:gd name="T68" fmla="*/ 2 w 1574"/>
                <a:gd name="T69" fmla="*/ 224 h 391"/>
                <a:gd name="T70" fmla="*/ 0 w 1574"/>
                <a:gd name="T71" fmla="*/ 252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74" h="391">
                  <a:moveTo>
                    <a:pt x="2" y="258"/>
                  </a:moveTo>
                  <a:lnTo>
                    <a:pt x="2" y="258"/>
                  </a:lnTo>
                  <a:lnTo>
                    <a:pt x="3" y="273"/>
                  </a:lnTo>
                  <a:lnTo>
                    <a:pt x="6" y="287"/>
                  </a:lnTo>
                  <a:lnTo>
                    <a:pt x="11" y="300"/>
                  </a:lnTo>
                  <a:lnTo>
                    <a:pt x="17" y="313"/>
                  </a:lnTo>
                  <a:lnTo>
                    <a:pt x="24" y="325"/>
                  </a:lnTo>
                  <a:lnTo>
                    <a:pt x="32" y="337"/>
                  </a:lnTo>
                  <a:lnTo>
                    <a:pt x="42" y="348"/>
                  </a:lnTo>
                  <a:lnTo>
                    <a:pt x="51" y="356"/>
                  </a:lnTo>
                  <a:lnTo>
                    <a:pt x="63" y="365"/>
                  </a:lnTo>
                  <a:lnTo>
                    <a:pt x="75" y="373"/>
                  </a:lnTo>
                  <a:lnTo>
                    <a:pt x="86" y="379"/>
                  </a:lnTo>
                  <a:lnTo>
                    <a:pt x="100" y="383"/>
                  </a:lnTo>
                  <a:lnTo>
                    <a:pt x="113" y="388"/>
                  </a:lnTo>
                  <a:lnTo>
                    <a:pt x="127" y="391"/>
                  </a:lnTo>
                  <a:lnTo>
                    <a:pt x="141" y="391"/>
                  </a:lnTo>
                  <a:lnTo>
                    <a:pt x="156" y="391"/>
                  </a:lnTo>
                  <a:lnTo>
                    <a:pt x="1441" y="293"/>
                  </a:lnTo>
                  <a:lnTo>
                    <a:pt x="1441" y="293"/>
                  </a:lnTo>
                  <a:lnTo>
                    <a:pt x="1456" y="291"/>
                  </a:lnTo>
                  <a:lnTo>
                    <a:pt x="1471" y="287"/>
                  </a:lnTo>
                  <a:lnTo>
                    <a:pt x="1484" y="282"/>
                  </a:lnTo>
                  <a:lnTo>
                    <a:pt x="1496" y="276"/>
                  </a:lnTo>
                  <a:lnTo>
                    <a:pt x="1508" y="270"/>
                  </a:lnTo>
                  <a:lnTo>
                    <a:pt x="1520" y="261"/>
                  </a:lnTo>
                  <a:lnTo>
                    <a:pt x="1531" y="252"/>
                  </a:lnTo>
                  <a:lnTo>
                    <a:pt x="1539" y="242"/>
                  </a:lnTo>
                  <a:lnTo>
                    <a:pt x="1548" y="232"/>
                  </a:lnTo>
                  <a:lnTo>
                    <a:pt x="1556" y="220"/>
                  </a:lnTo>
                  <a:lnTo>
                    <a:pt x="1562" y="208"/>
                  </a:lnTo>
                  <a:lnTo>
                    <a:pt x="1568" y="194"/>
                  </a:lnTo>
                  <a:lnTo>
                    <a:pt x="1571" y="181"/>
                  </a:lnTo>
                  <a:lnTo>
                    <a:pt x="1574" y="166"/>
                  </a:lnTo>
                  <a:lnTo>
                    <a:pt x="1574" y="153"/>
                  </a:lnTo>
                  <a:lnTo>
                    <a:pt x="1574" y="138"/>
                  </a:lnTo>
                  <a:lnTo>
                    <a:pt x="1574" y="132"/>
                  </a:lnTo>
                  <a:lnTo>
                    <a:pt x="1574" y="132"/>
                  </a:lnTo>
                  <a:lnTo>
                    <a:pt x="1572" y="117"/>
                  </a:lnTo>
                  <a:lnTo>
                    <a:pt x="1568" y="104"/>
                  </a:lnTo>
                  <a:lnTo>
                    <a:pt x="1563" y="91"/>
                  </a:lnTo>
                  <a:lnTo>
                    <a:pt x="1557" y="77"/>
                  </a:lnTo>
                  <a:lnTo>
                    <a:pt x="1551" y="65"/>
                  </a:lnTo>
                  <a:lnTo>
                    <a:pt x="1542" y="53"/>
                  </a:lnTo>
                  <a:lnTo>
                    <a:pt x="1533" y="43"/>
                  </a:lnTo>
                  <a:lnTo>
                    <a:pt x="1523" y="34"/>
                  </a:lnTo>
                  <a:lnTo>
                    <a:pt x="1513" y="25"/>
                  </a:lnTo>
                  <a:lnTo>
                    <a:pt x="1501" y="18"/>
                  </a:lnTo>
                  <a:lnTo>
                    <a:pt x="1489" y="12"/>
                  </a:lnTo>
                  <a:lnTo>
                    <a:pt x="1476" y="7"/>
                  </a:lnTo>
                  <a:lnTo>
                    <a:pt x="1462" y="3"/>
                  </a:lnTo>
                  <a:lnTo>
                    <a:pt x="1447" y="1"/>
                  </a:lnTo>
                  <a:lnTo>
                    <a:pt x="1434" y="0"/>
                  </a:lnTo>
                  <a:lnTo>
                    <a:pt x="1419" y="0"/>
                  </a:lnTo>
                  <a:lnTo>
                    <a:pt x="133" y="98"/>
                  </a:lnTo>
                  <a:lnTo>
                    <a:pt x="133" y="98"/>
                  </a:lnTo>
                  <a:lnTo>
                    <a:pt x="119" y="101"/>
                  </a:lnTo>
                  <a:lnTo>
                    <a:pt x="104" y="104"/>
                  </a:lnTo>
                  <a:lnTo>
                    <a:pt x="91" y="108"/>
                  </a:lnTo>
                  <a:lnTo>
                    <a:pt x="78" y="114"/>
                  </a:lnTo>
                  <a:lnTo>
                    <a:pt x="66" y="122"/>
                  </a:lnTo>
                  <a:lnTo>
                    <a:pt x="55" y="129"/>
                  </a:lnTo>
                  <a:lnTo>
                    <a:pt x="45" y="138"/>
                  </a:lnTo>
                  <a:lnTo>
                    <a:pt x="35" y="148"/>
                  </a:lnTo>
                  <a:lnTo>
                    <a:pt x="27" y="159"/>
                  </a:lnTo>
                  <a:lnTo>
                    <a:pt x="20" y="171"/>
                  </a:lnTo>
                  <a:lnTo>
                    <a:pt x="12" y="184"/>
                  </a:lnTo>
                  <a:lnTo>
                    <a:pt x="8" y="196"/>
                  </a:lnTo>
                  <a:lnTo>
                    <a:pt x="5" y="209"/>
                  </a:lnTo>
                  <a:lnTo>
                    <a:pt x="2" y="224"/>
                  </a:lnTo>
                  <a:lnTo>
                    <a:pt x="0" y="239"/>
                  </a:lnTo>
                  <a:lnTo>
                    <a:pt x="0" y="252"/>
                  </a:lnTo>
                  <a:lnTo>
                    <a:pt x="2" y="258"/>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04660A6A-650B-47CD-8833-58283F0B5FD1}"/>
                </a:ext>
              </a:extLst>
            </p:cNvPr>
            <p:cNvSpPr>
              <a:spLocks/>
            </p:cNvSpPr>
            <p:nvPr/>
          </p:nvSpPr>
          <p:spPr bwMode="auto">
            <a:xfrm>
              <a:off x="7250221" y="4340119"/>
              <a:ext cx="519113" cy="519113"/>
            </a:xfrm>
            <a:custGeom>
              <a:avLst/>
              <a:gdLst>
                <a:gd name="T0" fmla="*/ 505 w 653"/>
                <a:gd name="T1" fmla="*/ 654 h 654"/>
                <a:gd name="T2" fmla="*/ 476 w 653"/>
                <a:gd name="T3" fmla="*/ 651 h 654"/>
                <a:gd name="T4" fmla="*/ 448 w 653"/>
                <a:gd name="T5" fmla="*/ 643 h 654"/>
                <a:gd name="T6" fmla="*/ 423 w 653"/>
                <a:gd name="T7" fmla="*/ 630 h 654"/>
                <a:gd name="T8" fmla="*/ 399 w 653"/>
                <a:gd name="T9" fmla="*/ 611 h 654"/>
                <a:gd name="T10" fmla="*/ 43 w 653"/>
                <a:gd name="T11" fmla="*/ 254 h 654"/>
                <a:gd name="T12" fmla="*/ 23 w 653"/>
                <a:gd name="T13" fmla="*/ 230 h 654"/>
                <a:gd name="T14" fmla="*/ 10 w 653"/>
                <a:gd name="T15" fmla="*/ 205 h 654"/>
                <a:gd name="T16" fmla="*/ 3 w 653"/>
                <a:gd name="T17" fmla="*/ 177 h 654"/>
                <a:gd name="T18" fmla="*/ 0 w 653"/>
                <a:gd name="T19" fmla="*/ 149 h 654"/>
                <a:gd name="T20" fmla="*/ 3 w 653"/>
                <a:gd name="T21" fmla="*/ 121 h 654"/>
                <a:gd name="T22" fmla="*/ 10 w 653"/>
                <a:gd name="T23" fmla="*/ 94 h 654"/>
                <a:gd name="T24" fmla="*/ 23 w 653"/>
                <a:gd name="T25" fmla="*/ 67 h 654"/>
                <a:gd name="T26" fmla="*/ 43 w 653"/>
                <a:gd name="T27" fmla="*/ 43 h 654"/>
                <a:gd name="T28" fmla="*/ 55 w 653"/>
                <a:gd name="T29" fmla="*/ 34 h 654"/>
                <a:gd name="T30" fmla="*/ 78 w 653"/>
                <a:gd name="T31" fmla="*/ 18 h 654"/>
                <a:gd name="T32" fmla="*/ 105 w 653"/>
                <a:gd name="T33" fmla="*/ 6 h 654"/>
                <a:gd name="T34" fmla="*/ 133 w 653"/>
                <a:gd name="T35" fmla="*/ 2 h 654"/>
                <a:gd name="T36" fmla="*/ 163 w 653"/>
                <a:gd name="T37" fmla="*/ 2 h 654"/>
                <a:gd name="T38" fmla="*/ 190 w 653"/>
                <a:gd name="T39" fmla="*/ 6 h 654"/>
                <a:gd name="T40" fmla="*/ 217 w 653"/>
                <a:gd name="T41" fmla="*/ 18 h 654"/>
                <a:gd name="T42" fmla="*/ 242 w 653"/>
                <a:gd name="T43" fmla="*/ 34 h 654"/>
                <a:gd name="T44" fmla="*/ 610 w 653"/>
                <a:gd name="T45" fmla="*/ 401 h 654"/>
                <a:gd name="T46" fmla="*/ 621 w 653"/>
                <a:gd name="T47" fmla="*/ 412 h 654"/>
                <a:gd name="T48" fmla="*/ 637 w 653"/>
                <a:gd name="T49" fmla="*/ 437 h 654"/>
                <a:gd name="T50" fmla="*/ 647 w 653"/>
                <a:gd name="T51" fmla="*/ 464 h 654"/>
                <a:gd name="T52" fmla="*/ 653 w 653"/>
                <a:gd name="T53" fmla="*/ 492 h 654"/>
                <a:gd name="T54" fmla="*/ 653 w 653"/>
                <a:gd name="T55" fmla="*/ 520 h 654"/>
                <a:gd name="T56" fmla="*/ 647 w 653"/>
                <a:gd name="T57" fmla="*/ 548 h 654"/>
                <a:gd name="T58" fmla="*/ 637 w 653"/>
                <a:gd name="T59" fmla="*/ 575 h 654"/>
                <a:gd name="T60" fmla="*/ 621 w 653"/>
                <a:gd name="T61" fmla="*/ 599 h 654"/>
                <a:gd name="T62" fmla="*/ 610 w 653"/>
                <a:gd name="T63" fmla="*/ 611 h 654"/>
                <a:gd name="T64" fmla="*/ 586 w 653"/>
                <a:gd name="T65" fmla="*/ 630 h 654"/>
                <a:gd name="T66" fmla="*/ 561 w 653"/>
                <a:gd name="T67" fmla="*/ 643 h 654"/>
                <a:gd name="T68" fmla="*/ 533 w 653"/>
                <a:gd name="T69" fmla="*/ 651 h 654"/>
                <a:gd name="T70" fmla="*/ 505 w 653"/>
                <a:gd name="T71"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3" h="654">
                  <a:moveTo>
                    <a:pt x="505" y="654"/>
                  </a:moveTo>
                  <a:lnTo>
                    <a:pt x="505" y="654"/>
                  </a:lnTo>
                  <a:lnTo>
                    <a:pt x="490" y="654"/>
                  </a:lnTo>
                  <a:lnTo>
                    <a:pt x="476" y="651"/>
                  </a:lnTo>
                  <a:lnTo>
                    <a:pt x="463" y="648"/>
                  </a:lnTo>
                  <a:lnTo>
                    <a:pt x="448" y="643"/>
                  </a:lnTo>
                  <a:lnTo>
                    <a:pt x="435" y="638"/>
                  </a:lnTo>
                  <a:lnTo>
                    <a:pt x="423" y="630"/>
                  </a:lnTo>
                  <a:lnTo>
                    <a:pt x="411" y="621"/>
                  </a:lnTo>
                  <a:lnTo>
                    <a:pt x="399" y="611"/>
                  </a:lnTo>
                  <a:lnTo>
                    <a:pt x="43" y="254"/>
                  </a:lnTo>
                  <a:lnTo>
                    <a:pt x="43" y="254"/>
                  </a:lnTo>
                  <a:lnTo>
                    <a:pt x="32" y="242"/>
                  </a:lnTo>
                  <a:lnTo>
                    <a:pt x="23" y="230"/>
                  </a:lnTo>
                  <a:lnTo>
                    <a:pt x="16" y="219"/>
                  </a:lnTo>
                  <a:lnTo>
                    <a:pt x="10" y="205"/>
                  </a:lnTo>
                  <a:lnTo>
                    <a:pt x="6" y="192"/>
                  </a:lnTo>
                  <a:lnTo>
                    <a:pt x="3" y="177"/>
                  </a:lnTo>
                  <a:lnTo>
                    <a:pt x="0" y="164"/>
                  </a:lnTo>
                  <a:lnTo>
                    <a:pt x="0" y="149"/>
                  </a:lnTo>
                  <a:lnTo>
                    <a:pt x="0" y="135"/>
                  </a:lnTo>
                  <a:lnTo>
                    <a:pt x="3" y="121"/>
                  </a:lnTo>
                  <a:lnTo>
                    <a:pt x="6" y="107"/>
                  </a:lnTo>
                  <a:lnTo>
                    <a:pt x="10" y="94"/>
                  </a:lnTo>
                  <a:lnTo>
                    <a:pt x="16" y="80"/>
                  </a:lnTo>
                  <a:lnTo>
                    <a:pt x="23" y="67"/>
                  </a:lnTo>
                  <a:lnTo>
                    <a:pt x="32" y="55"/>
                  </a:lnTo>
                  <a:lnTo>
                    <a:pt x="43" y="43"/>
                  </a:lnTo>
                  <a:lnTo>
                    <a:pt x="43" y="43"/>
                  </a:lnTo>
                  <a:lnTo>
                    <a:pt x="55" y="34"/>
                  </a:lnTo>
                  <a:lnTo>
                    <a:pt x="66" y="25"/>
                  </a:lnTo>
                  <a:lnTo>
                    <a:pt x="78" y="18"/>
                  </a:lnTo>
                  <a:lnTo>
                    <a:pt x="92" y="12"/>
                  </a:lnTo>
                  <a:lnTo>
                    <a:pt x="105" y="6"/>
                  </a:lnTo>
                  <a:lnTo>
                    <a:pt x="120" y="3"/>
                  </a:lnTo>
                  <a:lnTo>
                    <a:pt x="133" y="2"/>
                  </a:lnTo>
                  <a:lnTo>
                    <a:pt x="148" y="0"/>
                  </a:lnTo>
                  <a:lnTo>
                    <a:pt x="163" y="2"/>
                  </a:lnTo>
                  <a:lnTo>
                    <a:pt x="176" y="3"/>
                  </a:lnTo>
                  <a:lnTo>
                    <a:pt x="190" y="6"/>
                  </a:lnTo>
                  <a:lnTo>
                    <a:pt x="205" y="12"/>
                  </a:lnTo>
                  <a:lnTo>
                    <a:pt x="217" y="18"/>
                  </a:lnTo>
                  <a:lnTo>
                    <a:pt x="230" y="25"/>
                  </a:lnTo>
                  <a:lnTo>
                    <a:pt x="242" y="34"/>
                  </a:lnTo>
                  <a:lnTo>
                    <a:pt x="254" y="43"/>
                  </a:lnTo>
                  <a:lnTo>
                    <a:pt x="610" y="401"/>
                  </a:lnTo>
                  <a:lnTo>
                    <a:pt x="610" y="401"/>
                  </a:lnTo>
                  <a:lnTo>
                    <a:pt x="621" y="412"/>
                  </a:lnTo>
                  <a:lnTo>
                    <a:pt x="630" y="424"/>
                  </a:lnTo>
                  <a:lnTo>
                    <a:pt x="637" y="437"/>
                  </a:lnTo>
                  <a:lnTo>
                    <a:pt x="643" y="450"/>
                  </a:lnTo>
                  <a:lnTo>
                    <a:pt x="647" y="464"/>
                  </a:lnTo>
                  <a:lnTo>
                    <a:pt x="650" y="477"/>
                  </a:lnTo>
                  <a:lnTo>
                    <a:pt x="653" y="492"/>
                  </a:lnTo>
                  <a:lnTo>
                    <a:pt x="653" y="505"/>
                  </a:lnTo>
                  <a:lnTo>
                    <a:pt x="653" y="520"/>
                  </a:lnTo>
                  <a:lnTo>
                    <a:pt x="650" y="534"/>
                  </a:lnTo>
                  <a:lnTo>
                    <a:pt x="647" y="548"/>
                  </a:lnTo>
                  <a:lnTo>
                    <a:pt x="643" y="562"/>
                  </a:lnTo>
                  <a:lnTo>
                    <a:pt x="637" y="575"/>
                  </a:lnTo>
                  <a:lnTo>
                    <a:pt x="630" y="587"/>
                  </a:lnTo>
                  <a:lnTo>
                    <a:pt x="621" y="599"/>
                  </a:lnTo>
                  <a:lnTo>
                    <a:pt x="610" y="611"/>
                  </a:lnTo>
                  <a:lnTo>
                    <a:pt x="610" y="611"/>
                  </a:lnTo>
                  <a:lnTo>
                    <a:pt x="598" y="621"/>
                  </a:lnTo>
                  <a:lnTo>
                    <a:pt x="586" y="630"/>
                  </a:lnTo>
                  <a:lnTo>
                    <a:pt x="575" y="638"/>
                  </a:lnTo>
                  <a:lnTo>
                    <a:pt x="561" y="643"/>
                  </a:lnTo>
                  <a:lnTo>
                    <a:pt x="546" y="648"/>
                  </a:lnTo>
                  <a:lnTo>
                    <a:pt x="533" y="651"/>
                  </a:lnTo>
                  <a:lnTo>
                    <a:pt x="520" y="654"/>
                  </a:lnTo>
                  <a:lnTo>
                    <a:pt x="505" y="654"/>
                  </a:lnTo>
                  <a:lnTo>
                    <a:pt x="505" y="65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3A6E1818-6E12-4A7C-983E-9F380E55998E}"/>
                </a:ext>
              </a:extLst>
            </p:cNvPr>
            <p:cNvSpPr>
              <a:spLocks/>
            </p:cNvSpPr>
            <p:nvPr/>
          </p:nvSpPr>
          <p:spPr bwMode="auto">
            <a:xfrm>
              <a:off x="4451457" y="1542943"/>
              <a:ext cx="519113" cy="517526"/>
            </a:xfrm>
            <a:custGeom>
              <a:avLst/>
              <a:gdLst>
                <a:gd name="T0" fmla="*/ 505 w 653"/>
                <a:gd name="T1" fmla="*/ 654 h 654"/>
                <a:gd name="T2" fmla="*/ 477 w 653"/>
                <a:gd name="T3" fmla="*/ 651 h 654"/>
                <a:gd name="T4" fmla="*/ 450 w 653"/>
                <a:gd name="T5" fmla="*/ 642 h 654"/>
                <a:gd name="T6" fmla="*/ 423 w 653"/>
                <a:gd name="T7" fmla="*/ 629 h 654"/>
                <a:gd name="T8" fmla="*/ 401 w 653"/>
                <a:gd name="T9" fmla="*/ 609 h 654"/>
                <a:gd name="T10" fmla="*/ 44 w 653"/>
                <a:gd name="T11" fmla="*/ 253 h 654"/>
                <a:gd name="T12" fmla="*/ 25 w 653"/>
                <a:gd name="T13" fmla="*/ 230 h 654"/>
                <a:gd name="T14" fmla="*/ 12 w 653"/>
                <a:gd name="T15" fmla="*/ 204 h 654"/>
                <a:gd name="T16" fmla="*/ 3 w 653"/>
                <a:gd name="T17" fmla="*/ 177 h 654"/>
                <a:gd name="T18" fmla="*/ 0 w 653"/>
                <a:gd name="T19" fmla="*/ 149 h 654"/>
                <a:gd name="T20" fmla="*/ 3 w 653"/>
                <a:gd name="T21" fmla="*/ 119 h 654"/>
                <a:gd name="T22" fmla="*/ 12 w 653"/>
                <a:gd name="T23" fmla="*/ 92 h 654"/>
                <a:gd name="T24" fmla="*/ 25 w 653"/>
                <a:gd name="T25" fmla="*/ 66 h 654"/>
                <a:gd name="T26" fmla="*/ 44 w 653"/>
                <a:gd name="T27" fmla="*/ 43 h 654"/>
                <a:gd name="T28" fmla="*/ 55 w 653"/>
                <a:gd name="T29" fmla="*/ 33 h 654"/>
                <a:gd name="T30" fmla="*/ 80 w 653"/>
                <a:gd name="T31" fmla="*/ 16 h 654"/>
                <a:gd name="T32" fmla="*/ 107 w 653"/>
                <a:gd name="T33" fmla="*/ 6 h 654"/>
                <a:gd name="T34" fmla="*/ 135 w 653"/>
                <a:gd name="T35" fmla="*/ 0 h 654"/>
                <a:gd name="T36" fmla="*/ 163 w 653"/>
                <a:gd name="T37" fmla="*/ 0 h 654"/>
                <a:gd name="T38" fmla="*/ 191 w 653"/>
                <a:gd name="T39" fmla="*/ 6 h 654"/>
                <a:gd name="T40" fmla="*/ 218 w 653"/>
                <a:gd name="T41" fmla="*/ 16 h 654"/>
                <a:gd name="T42" fmla="*/ 242 w 653"/>
                <a:gd name="T43" fmla="*/ 33 h 654"/>
                <a:gd name="T44" fmla="*/ 610 w 653"/>
                <a:gd name="T45" fmla="*/ 400 h 654"/>
                <a:gd name="T46" fmla="*/ 621 w 653"/>
                <a:gd name="T47" fmla="*/ 410 h 654"/>
                <a:gd name="T48" fmla="*/ 637 w 653"/>
                <a:gd name="T49" fmla="*/ 435 h 654"/>
                <a:gd name="T50" fmla="*/ 647 w 653"/>
                <a:gd name="T51" fmla="*/ 462 h 654"/>
                <a:gd name="T52" fmla="*/ 653 w 653"/>
                <a:gd name="T53" fmla="*/ 490 h 654"/>
                <a:gd name="T54" fmla="*/ 653 w 653"/>
                <a:gd name="T55" fmla="*/ 519 h 654"/>
                <a:gd name="T56" fmla="*/ 647 w 653"/>
                <a:gd name="T57" fmla="*/ 547 h 654"/>
                <a:gd name="T58" fmla="*/ 637 w 653"/>
                <a:gd name="T59" fmla="*/ 574 h 654"/>
                <a:gd name="T60" fmla="*/ 621 w 653"/>
                <a:gd name="T61" fmla="*/ 599 h 654"/>
                <a:gd name="T62" fmla="*/ 610 w 653"/>
                <a:gd name="T63" fmla="*/ 609 h 654"/>
                <a:gd name="T64" fmla="*/ 587 w 653"/>
                <a:gd name="T65" fmla="*/ 629 h 654"/>
                <a:gd name="T66" fmla="*/ 561 w 653"/>
                <a:gd name="T67" fmla="*/ 642 h 654"/>
                <a:gd name="T68" fmla="*/ 533 w 653"/>
                <a:gd name="T69" fmla="*/ 651 h 654"/>
                <a:gd name="T70" fmla="*/ 505 w 653"/>
                <a:gd name="T71"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3" h="654">
                  <a:moveTo>
                    <a:pt x="505" y="654"/>
                  </a:moveTo>
                  <a:lnTo>
                    <a:pt x="505" y="654"/>
                  </a:lnTo>
                  <a:lnTo>
                    <a:pt x="491" y="652"/>
                  </a:lnTo>
                  <a:lnTo>
                    <a:pt x="477" y="651"/>
                  </a:lnTo>
                  <a:lnTo>
                    <a:pt x="463" y="646"/>
                  </a:lnTo>
                  <a:lnTo>
                    <a:pt x="450" y="642"/>
                  </a:lnTo>
                  <a:lnTo>
                    <a:pt x="436" y="636"/>
                  </a:lnTo>
                  <a:lnTo>
                    <a:pt x="423" y="629"/>
                  </a:lnTo>
                  <a:lnTo>
                    <a:pt x="411" y="620"/>
                  </a:lnTo>
                  <a:lnTo>
                    <a:pt x="401" y="609"/>
                  </a:lnTo>
                  <a:lnTo>
                    <a:pt x="44" y="253"/>
                  </a:lnTo>
                  <a:lnTo>
                    <a:pt x="44" y="253"/>
                  </a:lnTo>
                  <a:lnTo>
                    <a:pt x="34" y="242"/>
                  </a:lnTo>
                  <a:lnTo>
                    <a:pt x="25" y="230"/>
                  </a:lnTo>
                  <a:lnTo>
                    <a:pt x="18" y="217"/>
                  </a:lnTo>
                  <a:lnTo>
                    <a:pt x="12" y="204"/>
                  </a:lnTo>
                  <a:lnTo>
                    <a:pt x="6" y="190"/>
                  </a:lnTo>
                  <a:lnTo>
                    <a:pt x="3" y="177"/>
                  </a:lnTo>
                  <a:lnTo>
                    <a:pt x="1" y="162"/>
                  </a:lnTo>
                  <a:lnTo>
                    <a:pt x="0" y="149"/>
                  </a:lnTo>
                  <a:lnTo>
                    <a:pt x="1" y="134"/>
                  </a:lnTo>
                  <a:lnTo>
                    <a:pt x="3" y="119"/>
                  </a:lnTo>
                  <a:lnTo>
                    <a:pt x="6" y="106"/>
                  </a:lnTo>
                  <a:lnTo>
                    <a:pt x="12" y="92"/>
                  </a:lnTo>
                  <a:lnTo>
                    <a:pt x="18" y="79"/>
                  </a:lnTo>
                  <a:lnTo>
                    <a:pt x="25" y="66"/>
                  </a:lnTo>
                  <a:lnTo>
                    <a:pt x="34" y="54"/>
                  </a:lnTo>
                  <a:lnTo>
                    <a:pt x="44" y="43"/>
                  </a:lnTo>
                  <a:lnTo>
                    <a:pt x="44" y="43"/>
                  </a:lnTo>
                  <a:lnTo>
                    <a:pt x="55" y="33"/>
                  </a:lnTo>
                  <a:lnTo>
                    <a:pt x="67" y="24"/>
                  </a:lnTo>
                  <a:lnTo>
                    <a:pt x="80" y="16"/>
                  </a:lnTo>
                  <a:lnTo>
                    <a:pt x="93" y="11"/>
                  </a:lnTo>
                  <a:lnTo>
                    <a:pt x="107" y="6"/>
                  </a:lnTo>
                  <a:lnTo>
                    <a:pt x="120" y="2"/>
                  </a:lnTo>
                  <a:lnTo>
                    <a:pt x="135" y="0"/>
                  </a:lnTo>
                  <a:lnTo>
                    <a:pt x="148" y="0"/>
                  </a:lnTo>
                  <a:lnTo>
                    <a:pt x="163" y="0"/>
                  </a:lnTo>
                  <a:lnTo>
                    <a:pt x="177" y="2"/>
                  </a:lnTo>
                  <a:lnTo>
                    <a:pt x="191" y="6"/>
                  </a:lnTo>
                  <a:lnTo>
                    <a:pt x="205" y="11"/>
                  </a:lnTo>
                  <a:lnTo>
                    <a:pt x="218" y="16"/>
                  </a:lnTo>
                  <a:lnTo>
                    <a:pt x="230" y="24"/>
                  </a:lnTo>
                  <a:lnTo>
                    <a:pt x="242" y="33"/>
                  </a:lnTo>
                  <a:lnTo>
                    <a:pt x="254" y="43"/>
                  </a:lnTo>
                  <a:lnTo>
                    <a:pt x="610" y="400"/>
                  </a:lnTo>
                  <a:lnTo>
                    <a:pt x="610" y="400"/>
                  </a:lnTo>
                  <a:lnTo>
                    <a:pt x="621" y="410"/>
                  </a:lnTo>
                  <a:lnTo>
                    <a:pt x="630" y="424"/>
                  </a:lnTo>
                  <a:lnTo>
                    <a:pt x="637" y="435"/>
                  </a:lnTo>
                  <a:lnTo>
                    <a:pt x="643" y="449"/>
                  </a:lnTo>
                  <a:lnTo>
                    <a:pt x="647" y="462"/>
                  </a:lnTo>
                  <a:lnTo>
                    <a:pt x="652" y="475"/>
                  </a:lnTo>
                  <a:lnTo>
                    <a:pt x="653" y="490"/>
                  </a:lnTo>
                  <a:lnTo>
                    <a:pt x="653" y="505"/>
                  </a:lnTo>
                  <a:lnTo>
                    <a:pt x="653" y="519"/>
                  </a:lnTo>
                  <a:lnTo>
                    <a:pt x="652" y="533"/>
                  </a:lnTo>
                  <a:lnTo>
                    <a:pt x="647" y="547"/>
                  </a:lnTo>
                  <a:lnTo>
                    <a:pt x="643" y="560"/>
                  </a:lnTo>
                  <a:lnTo>
                    <a:pt x="637" y="574"/>
                  </a:lnTo>
                  <a:lnTo>
                    <a:pt x="630" y="587"/>
                  </a:lnTo>
                  <a:lnTo>
                    <a:pt x="621" y="599"/>
                  </a:lnTo>
                  <a:lnTo>
                    <a:pt x="610" y="609"/>
                  </a:lnTo>
                  <a:lnTo>
                    <a:pt x="610" y="609"/>
                  </a:lnTo>
                  <a:lnTo>
                    <a:pt x="598" y="620"/>
                  </a:lnTo>
                  <a:lnTo>
                    <a:pt x="587" y="629"/>
                  </a:lnTo>
                  <a:lnTo>
                    <a:pt x="575" y="636"/>
                  </a:lnTo>
                  <a:lnTo>
                    <a:pt x="561" y="642"/>
                  </a:lnTo>
                  <a:lnTo>
                    <a:pt x="548" y="646"/>
                  </a:lnTo>
                  <a:lnTo>
                    <a:pt x="533" y="651"/>
                  </a:lnTo>
                  <a:lnTo>
                    <a:pt x="520" y="652"/>
                  </a:lnTo>
                  <a:lnTo>
                    <a:pt x="505" y="654"/>
                  </a:lnTo>
                  <a:lnTo>
                    <a:pt x="505" y="65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
              <a:extLst>
                <a:ext uri="{FF2B5EF4-FFF2-40B4-BE49-F238E27FC236}">
                  <a16:creationId xmlns:a16="http://schemas.microsoft.com/office/drawing/2014/main" id="{3D8B5331-237C-4999-AF4E-4FCEF8E52C4D}"/>
                </a:ext>
              </a:extLst>
            </p:cNvPr>
            <p:cNvSpPr>
              <a:spLocks/>
            </p:cNvSpPr>
            <p:nvPr/>
          </p:nvSpPr>
          <p:spPr bwMode="auto">
            <a:xfrm>
              <a:off x="7250222" y="1542943"/>
              <a:ext cx="519113" cy="517524"/>
            </a:xfrm>
            <a:custGeom>
              <a:avLst/>
              <a:gdLst>
                <a:gd name="T0" fmla="*/ 148 w 653"/>
                <a:gd name="T1" fmla="*/ 654 h 654"/>
                <a:gd name="T2" fmla="*/ 120 w 653"/>
                <a:gd name="T3" fmla="*/ 651 h 654"/>
                <a:gd name="T4" fmla="*/ 92 w 653"/>
                <a:gd name="T5" fmla="*/ 642 h 654"/>
                <a:gd name="T6" fmla="*/ 66 w 653"/>
                <a:gd name="T7" fmla="*/ 629 h 654"/>
                <a:gd name="T8" fmla="*/ 43 w 653"/>
                <a:gd name="T9" fmla="*/ 609 h 654"/>
                <a:gd name="T10" fmla="*/ 32 w 653"/>
                <a:gd name="T11" fmla="*/ 599 h 654"/>
                <a:gd name="T12" fmla="*/ 16 w 653"/>
                <a:gd name="T13" fmla="*/ 574 h 654"/>
                <a:gd name="T14" fmla="*/ 6 w 653"/>
                <a:gd name="T15" fmla="*/ 547 h 654"/>
                <a:gd name="T16" fmla="*/ 0 w 653"/>
                <a:gd name="T17" fmla="*/ 519 h 654"/>
                <a:gd name="T18" fmla="*/ 0 w 653"/>
                <a:gd name="T19" fmla="*/ 490 h 654"/>
                <a:gd name="T20" fmla="*/ 6 w 653"/>
                <a:gd name="T21" fmla="*/ 462 h 654"/>
                <a:gd name="T22" fmla="*/ 16 w 653"/>
                <a:gd name="T23" fmla="*/ 435 h 654"/>
                <a:gd name="T24" fmla="*/ 32 w 653"/>
                <a:gd name="T25" fmla="*/ 410 h 654"/>
                <a:gd name="T26" fmla="*/ 399 w 653"/>
                <a:gd name="T27" fmla="*/ 43 h 654"/>
                <a:gd name="T28" fmla="*/ 411 w 653"/>
                <a:gd name="T29" fmla="*/ 33 h 654"/>
                <a:gd name="T30" fmla="*/ 435 w 653"/>
                <a:gd name="T31" fmla="*/ 16 h 654"/>
                <a:gd name="T32" fmla="*/ 463 w 653"/>
                <a:gd name="T33" fmla="*/ 6 h 654"/>
                <a:gd name="T34" fmla="*/ 490 w 653"/>
                <a:gd name="T35" fmla="*/ 0 h 654"/>
                <a:gd name="T36" fmla="*/ 520 w 653"/>
                <a:gd name="T37" fmla="*/ 0 h 654"/>
                <a:gd name="T38" fmla="*/ 546 w 653"/>
                <a:gd name="T39" fmla="*/ 6 h 654"/>
                <a:gd name="T40" fmla="*/ 575 w 653"/>
                <a:gd name="T41" fmla="*/ 16 h 654"/>
                <a:gd name="T42" fmla="*/ 598 w 653"/>
                <a:gd name="T43" fmla="*/ 33 h 654"/>
                <a:gd name="T44" fmla="*/ 610 w 653"/>
                <a:gd name="T45" fmla="*/ 43 h 654"/>
                <a:gd name="T46" fmla="*/ 630 w 653"/>
                <a:gd name="T47" fmla="*/ 66 h 654"/>
                <a:gd name="T48" fmla="*/ 643 w 653"/>
                <a:gd name="T49" fmla="*/ 92 h 654"/>
                <a:gd name="T50" fmla="*/ 650 w 653"/>
                <a:gd name="T51" fmla="*/ 119 h 654"/>
                <a:gd name="T52" fmla="*/ 653 w 653"/>
                <a:gd name="T53" fmla="*/ 149 h 654"/>
                <a:gd name="T54" fmla="*/ 650 w 653"/>
                <a:gd name="T55" fmla="*/ 177 h 654"/>
                <a:gd name="T56" fmla="*/ 643 w 653"/>
                <a:gd name="T57" fmla="*/ 204 h 654"/>
                <a:gd name="T58" fmla="*/ 630 w 653"/>
                <a:gd name="T59" fmla="*/ 230 h 654"/>
                <a:gd name="T60" fmla="*/ 610 w 653"/>
                <a:gd name="T61" fmla="*/ 253 h 654"/>
                <a:gd name="T62" fmla="*/ 254 w 653"/>
                <a:gd name="T63" fmla="*/ 609 h 654"/>
                <a:gd name="T64" fmla="*/ 230 w 653"/>
                <a:gd name="T65" fmla="*/ 629 h 654"/>
                <a:gd name="T66" fmla="*/ 205 w 653"/>
                <a:gd name="T67" fmla="*/ 642 h 654"/>
                <a:gd name="T68" fmla="*/ 176 w 653"/>
                <a:gd name="T69" fmla="*/ 651 h 654"/>
                <a:gd name="T70" fmla="*/ 148 w 653"/>
                <a:gd name="T71"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3" h="654">
                  <a:moveTo>
                    <a:pt x="148" y="654"/>
                  </a:moveTo>
                  <a:lnTo>
                    <a:pt x="148" y="654"/>
                  </a:lnTo>
                  <a:lnTo>
                    <a:pt x="133" y="652"/>
                  </a:lnTo>
                  <a:lnTo>
                    <a:pt x="120" y="651"/>
                  </a:lnTo>
                  <a:lnTo>
                    <a:pt x="105" y="646"/>
                  </a:lnTo>
                  <a:lnTo>
                    <a:pt x="92" y="642"/>
                  </a:lnTo>
                  <a:lnTo>
                    <a:pt x="78" y="636"/>
                  </a:lnTo>
                  <a:lnTo>
                    <a:pt x="66" y="629"/>
                  </a:lnTo>
                  <a:lnTo>
                    <a:pt x="55" y="620"/>
                  </a:lnTo>
                  <a:lnTo>
                    <a:pt x="43" y="609"/>
                  </a:lnTo>
                  <a:lnTo>
                    <a:pt x="43" y="609"/>
                  </a:lnTo>
                  <a:lnTo>
                    <a:pt x="32" y="599"/>
                  </a:lnTo>
                  <a:lnTo>
                    <a:pt x="23" y="587"/>
                  </a:lnTo>
                  <a:lnTo>
                    <a:pt x="16" y="574"/>
                  </a:lnTo>
                  <a:lnTo>
                    <a:pt x="10" y="560"/>
                  </a:lnTo>
                  <a:lnTo>
                    <a:pt x="6" y="547"/>
                  </a:lnTo>
                  <a:lnTo>
                    <a:pt x="3" y="533"/>
                  </a:lnTo>
                  <a:lnTo>
                    <a:pt x="0" y="519"/>
                  </a:lnTo>
                  <a:lnTo>
                    <a:pt x="0" y="505"/>
                  </a:lnTo>
                  <a:lnTo>
                    <a:pt x="0" y="490"/>
                  </a:lnTo>
                  <a:lnTo>
                    <a:pt x="3" y="475"/>
                  </a:lnTo>
                  <a:lnTo>
                    <a:pt x="6" y="462"/>
                  </a:lnTo>
                  <a:lnTo>
                    <a:pt x="10" y="449"/>
                  </a:lnTo>
                  <a:lnTo>
                    <a:pt x="16" y="435"/>
                  </a:lnTo>
                  <a:lnTo>
                    <a:pt x="23" y="424"/>
                  </a:lnTo>
                  <a:lnTo>
                    <a:pt x="32" y="410"/>
                  </a:lnTo>
                  <a:lnTo>
                    <a:pt x="43" y="400"/>
                  </a:lnTo>
                  <a:lnTo>
                    <a:pt x="399" y="43"/>
                  </a:lnTo>
                  <a:lnTo>
                    <a:pt x="399" y="43"/>
                  </a:lnTo>
                  <a:lnTo>
                    <a:pt x="411" y="33"/>
                  </a:lnTo>
                  <a:lnTo>
                    <a:pt x="423" y="24"/>
                  </a:lnTo>
                  <a:lnTo>
                    <a:pt x="435" y="16"/>
                  </a:lnTo>
                  <a:lnTo>
                    <a:pt x="448" y="11"/>
                  </a:lnTo>
                  <a:lnTo>
                    <a:pt x="463" y="6"/>
                  </a:lnTo>
                  <a:lnTo>
                    <a:pt x="476" y="2"/>
                  </a:lnTo>
                  <a:lnTo>
                    <a:pt x="490" y="0"/>
                  </a:lnTo>
                  <a:lnTo>
                    <a:pt x="505" y="0"/>
                  </a:lnTo>
                  <a:lnTo>
                    <a:pt x="520" y="0"/>
                  </a:lnTo>
                  <a:lnTo>
                    <a:pt x="533" y="2"/>
                  </a:lnTo>
                  <a:lnTo>
                    <a:pt x="546" y="6"/>
                  </a:lnTo>
                  <a:lnTo>
                    <a:pt x="561" y="11"/>
                  </a:lnTo>
                  <a:lnTo>
                    <a:pt x="575" y="16"/>
                  </a:lnTo>
                  <a:lnTo>
                    <a:pt x="586" y="24"/>
                  </a:lnTo>
                  <a:lnTo>
                    <a:pt x="598" y="33"/>
                  </a:lnTo>
                  <a:lnTo>
                    <a:pt x="610" y="43"/>
                  </a:lnTo>
                  <a:lnTo>
                    <a:pt x="610" y="43"/>
                  </a:lnTo>
                  <a:lnTo>
                    <a:pt x="621" y="54"/>
                  </a:lnTo>
                  <a:lnTo>
                    <a:pt x="630" y="66"/>
                  </a:lnTo>
                  <a:lnTo>
                    <a:pt x="637" y="79"/>
                  </a:lnTo>
                  <a:lnTo>
                    <a:pt x="643" y="92"/>
                  </a:lnTo>
                  <a:lnTo>
                    <a:pt x="647" y="106"/>
                  </a:lnTo>
                  <a:lnTo>
                    <a:pt x="650" y="119"/>
                  </a:lnTo>
                  <a:lnTo>
                    <a:pt x="653" y="134"/>
                  </a:lnTo>
                  <a:lnTo>
                    <a:pt x="653" y="149"/>
                  </a:lnTo>
                  <a:lnTo>
                    <a:pt x="653" y="162"/>
                  </a:lnTo>
                  <a:lnTo>
                    <a:pt x="650" y="177"/>
                  </a:lnTo>
                  <a:lnTo>
                    <a:pt x="647" y="190"/>
                  </a:lnTo>
                  <a:lnTo>
                    <a:pt x="643" y="204"/>
                  </a:lnTo>
                  <a:lnTo>
                    <a:pt x="637" y="217"/>
                  </a:lnTo>
                  <a:lnTo>
                    <a:pt x="630" y="230"/>
                  </a:lnTo>
                  <a:lnTo>
                    <a:pt x="621" y="242"/>
                  </a:lnTo>
                  <a:lnTo>
                    <a:pt x="610" y="253"/>
                  </a:lnTo>
                  <a:lnTo>
                    <a:pt x="254" y="609"/>
                  </a:lnTo>
                  <a:lnTo>
                    <a:pt x="254" y="609"/>
                  </a:lnTo>
                  <a:lnTo>
                    <a:pt x="242" y="620"/>
                  </a:lnTo>
                  <a:lnTo>
                    <a:pt x="230" y="629"/>
                  </a:lnTo>
                  <a:lnTo>
                    <a:pt x="217" y="636"/>
                  </a:lnTo>
                  <a:lnTo>
                    <a:pt x="205" y="642"/>
                  </a:lnTo>
                  <a:lnTo>
                    <a:pt x="190" y="646"/>
                  </a:lnTo>
                  <a:lnTo>
                    <a:pt x="176" y="651"/>
                  </a:lnTo>
                  <a:lnTo>
                    <a:pt x="163" y="652"/>
                  </a:lnTo>
                  <a:lnTo>
                    <a:pt x="148" y="654"/>
                  </a:lnTo>
                  <a:lnTo>
                    <a:pt x="148" y="65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0">
              <a:extLst>
                <a:ext uri="{FF2B5EF4-FFF2-40B4-BE49-F238E27FC236}">
                  <a16:creationId xmlns:a16="http://schemas.microsoft.com/office/drawing/2014/main" id="{111B5964-E48A-40AE-A0CE-51712CB93B46}"/>
                </a:ext>
              </a:extLst>
            </p:cNvPr>
            <p:cNvSpPr>
              <a:spLocks/>
            </p:cNvSpPr>
            <p:nvPr/>
          </p:nvSpPr>
          <p:spPr bwMode="auto">
            <a:xfrm>
              <a:off x="4451457" y="4340119"/>
              <a:ext cx="519113" cy="519113"/>
            </a:xfrm>
            <a:custGeom>
              <a:avLst/>
              <a:gdLst>
                <a:gd name="T0" fmla="*/ 148 w 653"/>
                <a:gd name="T1" fmla="*/ 654 h 654"/>
                <a:gd name="T2" fmla="*/ 120 w 653"/>
                <a:gd name="T3" fmla="*/ 651 h 654"/>
                <a:gd name="T4" fmla="*/ 93 w 653"/>
                <a:gd name="T5" fmla="*/ 643 h 654"/>
                <a:gd name="T6" fmla="*/ 67 w 653"/>
                <a:gd name="T7" fmla="*/ 630 h 654"/>
                <a:gd name="T8" fmla="*/ 44 w 653"/>
                <a:gd name="T9" fmla="*/ 611 h 654"/>
                <a:gd name="T10" fmla="*/ 34 w 653"/>
                <a:gd name="T11" fmla="*/ 599 h 654"/>
                <a:gd name="T12" fmla="*/ 18 w 653"/>
                <a:gd name="T13" fmla="*/ 575 h 654"/>
                <a:gd name="T14" fmla="*/ 6 w 653"/>
                <a:gd name="T15" fmla="*/ 548 h 654"/>
                <a:gd name="T16" fmla="*/ 1 w 653"/>
                <a:gd name="T17" fmla="*/ 520 h 654"/>
                <a:gd name="T18" fmla="*/ 1 w 653"/>
                <a:gd name="T19" fmla="*/ 492 h 654"/>
                <a:gd name="T20" fmla="*/ 6 w 653"/>
                <a:gd name="T21" fmla="*/ 464 h 654"/>
                <a:gd name="T22" fmla="*/ 18 w 653"/>
                <a:gd name="T23" fmla="*/ 437 h 654"/>
                <a:gd name="T24" fmla="*/ 34 w 653"/>
                <a:gd name="T25" fmla="*/ 412 h 654"/>
                <a:gd name="T26" fmla="*/ 401 w 653"/>
                <a:gd name="T27" fmla="*/ 43 h 654"/>
                <a:gd name="T28" fmla="*/ 411 w 653"/>
                <a:gd name="T29" fmla="*/ 34 h 654"/>
                <a:gd name="T30" fmla="*/ 436 w 653"/>
                <a:gd name="T31" fmla="*/ 18 h 654"/>
                <a:gd name="T32" fmla="*/ 463 w 653"/>
                <a:gd name="T33" fmla="*/ 6 h 654"/>
                <a:gd name="T34" fmla="*/ 491 w 653"/>
                <a:gd name="T35" fmla="*/ 2 h 654"/>
                <a:gd name="T36" fmla="*/ 520 w 653"/>
                <a:gd name="T37" fmla="*/ 2 h 654"/>
                <a:gd name="T38" fmla="*/ 548 w 653"/>
                <a:gd name="T39" fmla="*/ 6 h 654"/>
                <a:gd name="T40" fmla="*/ 575 w 653"/>
                <a:gd name="T41" fmla="*/ 18 h 654"/>
                <a:gd name="T42" fmla="*/ 598 w 653"/>
                <a:gd name="T43" fmla="*/ 34 h 654"/>
                <a:gd name="T44" fmla="*/ 610 w 653"/>
                <a:gd name="T45" fmla="*/ 43 h 654"/>
                <a:gd name="T46" fmla="*/ 630 w 653"/>
                <a:gd name="T47" fmla="*/ 67 h 654"/>
                <a:gd name="T48" fmla="*/ 643 w 653"/>
                <a:gd name="T49" fmla="*/ 94 h 654"/>
                <a:gd name="T50" fmla="*/ 650 w 653"/>
                <a:gd name="T51" fmla="*/ 121 h 654"/>
                <a:gd name="T52" fmla="*/ 653 w 653"/>
                <a:gd name="T53" fmla="*/ 149 h 654"/>
                <a:gd name="T54" fmla="*/ 650 w 653"/>
                <a:gd name="T55" fmla="*/ 177 h 654"/>
                <a:gd name="T56" fmla="*/ 643 w 653"/>
                <a:gd name="T57" fmla="*/ 205 h 654"/>
                <a:gd name="T58" fmla="*/ 630 w 653"/>
                <a:gd name="T59" fmla="*/ 230 h 654"/>
                <a:gd name="T60" fmla="*/ 610 w 653"/>
                <a:gd name="T61" fmla="*/ 254 h 654"/>
                <a:gd name="T62" fmla="*/ 254 w 653"/>
                <a:gd name="T63" fmla="*/ 611 h 654"/>
                <a:gd name="T64" fmla="*/ 230 w 653"/>
                <a:gd name="T65" fmla="*/ 630 h 654"/>
                <a:gd name="T66" fmla="*/ 205 w 653"/>
                <a:gd name="T67" fmla="*/ 643 h 654"/>
                <a:gd name="T68" fmla="*/ 177 w 653"/>
                <a:gd name="T69" fmla="*/ 651 h 654"/>
                <a:gd name="T70" fmla="*/ 148 w 653"/>
                <a:gd name="T71"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3" h="654">
                  <a:moveTo>
                    <a:pt x="148" y="654"/>
                  </a:moveTo>
                  <a:lnTo>
                    <a:pt x="148" y="654"/>
                  </a:lnTo>
                  <a:lnTo>
                    <a:pt x="135" y="654"/>
                  </a:lnTo>
                  <a:lnTo>
                    <a:pt x="120" y="651"/>
                  </a:lnTo>
                  <a:lnTo>
                    <a:pt x="107" y="648"/>
                  </a:lnTo>
                  <a:lnTo>
                    <a:pt x="93" y="643"/>
                  </a:lnTo>
                  <a:lnTo>
                    <a:pt x="80" y="638"/>
                  </a:lnTo>
                  <a:lnTo>
                    <a:pt x="67" y="630"/>
                  </a:lnTo>
                  <a:lnTo>
                    <a:pt x="55" y="621"/>
                  </a:lnTo>
                  <a:lnTo>
                    <a:pt x="44" y="611"/>
                  </a:lnTo>
                  <a:lnTo>
                    <a:pt x="44" y="611"/>
                  </a:lnTo>
                  <a:lnTo>
                    <a:pt x="34" y="599"/>
                  </a:lnTo>
                  <a:lnTo>
                    <a:pt x="25" y="587"/>
                  </a:lnTo>
                  <a:lnTo>
                    <a:pt x="18" y="575"/>
                  </a:lnTo>
                  <a:lnTo>
                    <a:pt x="12" y="562"/>
                  </a:lnTo>
                  <a:lnTo>
                    <a:pt x="6" y="548"/>
                  </a:lnTo>
                  <a:lnTo>
                    <a:pt x="3" y="534"/>
                  </a:lnTo>
                  <a:lnTo>
                    <a:pt x="1" y="520"/>
                  </a:lnTo>
                  <a:lnTo>
                    <a:pt x="0" y="505"/>
                  </a:lnTo>
                  <a:lnTo>
                    <a:pt x="1" y="492"/>
                  </a:lnTo>
                  <a:lnTo>
                    <a:pt x="3" y="477"/>
                  </a:lnTo>
                  <a:lnTo>
                    <a:pt x="6" y="464"/>
                  </a:lnTo>
                  <a:lnTo>
                    <a:pt x="12" y="450"/>
                  </a:lnTo>
                  <a:lnTo>
                    <a:pt x="18" y="437"/>
                  </a:lnTo>
                  <a:lnTo>
                    <a:pt x="25" y="424"/>
                  </a:lnTo>
                  <a:lnTo>
                    <a:pt x="34" y="412"/>
                  </a:lnTo>
                  <a:lnTo>
                    <a:pt x="44" y="401"/>
                  </a:lnTo>
                  <a:lnTo>
                    <a:pt x="401" y="43"/>
                  </a:lnTo>
                  <a:lnTo>
                    <a:pt x="401" y="43"/>
                  </a:lnTo>
                  <a:lnTo>
                    <a:pt x="411" y="34"/>
                  </a:lnTo>
                  <a:lnTo>
                    <a:pt x="423" y="25"/>
                  </a:lnTo>
                  <a:lnTo>
                    <a:pt x="436" y="18"/>
                  </a:lnTo>
                  <a:lnTo>
                    <a:pt x="450" y="12"/>
                  </a:lnTo>
                  <a:lnTo>
                    <a:pt x="463" y="6"/>
                  </a:lnTo>
                  <a:lnTo>
                    <a:pt x="477" y="3"/>
                  </a:lnTo>
                  <a:lnTo>
                    <a:pt x="491" y="2"/>
                  </a:lnTo>
                  <a:lnTo>
                    <a:pt x="505" y="0"/>
                  </a:lnTo>
                  <a:lnTo>
                    <a:pt x="520" y="2"/>
                  </a:lnTo>
                  <a:lnTo>
                    <a:pt x="533" y="3"/>
                  </a:lnTo>
                  <a:lnTo>
                    <a:pt x="548" y="6"/>
                  </a:lnTo>
                  <a:lnTo>
                    <a:pt x="561" y="11"/>
                  </a:lnTo>
                  <a:lnTo>
                    <a:pt x="575" y="18"/>
                  </a:lnTo>
                  <a:lnTo>
                    <a:pt x="587" y="25"/>
                  </a:lnTo>
                  <a:lnTo>
                    <a:pt x="598" y="34"/>
                  </a:lnTo>
                  <a:lnTo>
                    <a:pt x="610" y="43"/>
                  </a:lnTo>
                  <a:lnTo>
                    <a:pt x="610" y="43"/>
                  </a:lnTo>
                  <a:lnTo>
                    <a:pt x="621" y="55"/>
                  </a:lnTo>
                  <a:lnTo>
                    <a:pt x="630" y="67"/>
                  </a:lnTo>
                  <a:lnTo>
                    <a:pt x="637" y="80"/>
                  </a:lnTo>
                  <a:lnTo>
                    <a:pt x="643" y="94"/>
                  </a:lnTo>
                  <a:lnTo>
                    <a:pt x="647" y="107"/>
                  </a:lnTo>
                  <a:lnTo>
                    <a:pt x="650" y="121"/>
                  </a:lnTo>
                  <a:lnTo>
                    <a:pt x="653" y="135"/>
                  </a:lnTo>
                  <a:lnTo>
                    <a:pt x="653" y="149"/>
                  </a:lnTo>
                  <a:lnTo>
                    <a:pt x="653" y="164"/>
                  </a:lnTo>
                  <a:lnTo>
                    <a:pt x="650" y="177"/>
                  </a:lnTo>
                  <a:lnTo>
                    <a:pt x="647" y="192"/>
                  </a:lnTo>
                  <a:lnTo>
                    <a:pt x="643" y="205"/>
                  </a:lnTo>
                  <a:lnTo>
                    <a:pt x="637" y="219"/>
                  </a:lnTo>
                  <a:lnTo>
                    <a:pt x="630" y="230"/>
                  </a:lnTo>
                  <a:lnTo>
                    <a:pt x="621" y="242"/>
                  </a:lnTo>
                  <a:lnTo>
                    <a:pt x="610" y="254"/>
                  </a:lnTo>
                  <a:lnTo>
                    <a:pt x="254" y="611"/>
                  </a:lnTo>
                  <a:lnTo>
                    <a:pt x="254" y="611"/>
                  </a:lnTo>
                  <a:lnTo>
                    <a:pt x="242" y="621"/>
                  </a:lnTo>
                  <a:lnTo>
                    <a:pt x="230" y="630"/>
                  </a:lnTo>
                  <a:lnTo>
                    <a:pt x="218" y="638"/>
                  </a:lnTo>
                  <a:lnTo>
                    <a:pt x="205" y="643"/>
                  </a:lnTo>
                  <a:lnTo>
                    <a:pt x="191" y="648"/>
                  </a:lnTo>
                  <a:lnTo>
                    <a:pt x="177" y="651"/>
                  </a:lnTo>
                  <a:lnTo>
                    <a:pt x="163" y="654"/>
                  </a:lnTo>
                  <a:lnTo>
                    <a:pt x="148" y="654"/>
                  </a:lnTo>
                  <a:lnTo>
                    <a:pt x="148" y="65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1">
              <a:extLst>
                <a:ext uri="{FF2B5EF4-FFF2-40B4-BE49-F238E27FC236}">
                  <a16:creationId xmlns:a16="http://schemas.microsoft.com/office/drawing/2014/main" id="{8EE023D6-E176-497C-A886-DE2A6E2CA24E}"/>
                </a:ext>
              </a:extLst>
            </p:cNvPr>
            <p:cNvSpPr>
              <a:spLocks/>
            </p:cNvSpPr>
            <p:nvPr/>
          </p:nvSpPr>
          <p:spPr bwMode="auto">
            <a:xfrm>
              <a:off x="7772507" y="3082819"/>
              <a:ext cx="635001" cy="234950"/>
            </a:xfrm>
            <a:custGeom>
              <a:avLst/>
              <a:gdLst>
                <a:gd name="T0" fmla="*/ 149 w 801"/>
                <a:gd name="T1" fmla="*/ 297 h 297"/>
                <a:gd name="T2" fmla="*/ 134 w 801"/>
                <a:gd name="T3" fmla="*/ 297 h 297"/>
                <a:gd name="T4" fmla="*/ 104 w 801"/>
                <a:gd name="T5" fmla="*/ 291 h 297"/>
                <a:gd name="T6" fmla="*/ 78 w 801"/>
                <a:gd name="T7" fmla="*/ 279 h 297"/>
                <a:gd name="T8" fmla="*/ 54 w 801"/>
                <a:gd name="T9" fmla="*/ 265 h 297"/>
                <a:gd name="T10" fmla="*/ 34 w 801"/>
                <a:gd name="T11" fmla="*/ 244 h 297"/>
                <a:gd name="T12" fmla="*/ 18 w 801"/>
                <a:gd name="T13" fmla="*/ 220 h 297"/>
                <a:gd name="T14" fmla="*/ 6 w 801"/>
                <a:gd name="T15" fmla="*/ 193 h 297"/>
                <a:gd name="T16" fmla="*/ 0 w 801"/>
                <a:gd name="T17" fmla="*/ 165 h 297"/>
                <a:gd name="T18" fmla="*/ 0 w 801"/>
                <a:gd name="T19" fmla="*/ 149 h 297"/>
                <a:gd name="T20" fmla="*/ 3 w 801"/>
                <a:gd name="T21" fmla="*/ 119 h 297"/>
                <a:gd name="T22" fmla="*/ 12 w 801"/>
                <a:gd name="T23" fmla="*/ 91 h 297"/>
                <a:gd name="T24" fmla="*/ 26 w 801"/>
                <a:gd name="T25" fmla="*/ 66 h 297"/>
                <a:gd name="T26" fmla="*/ 43 w 801"/>
                <a:gd name="T27" fmla="*/ 45 h 297"/>
                <a:gd name="T28" fmla="*/ 66 w 801"/>
                <a:gd name="T29" fmla="*/ 25 h 297"/>
                <a:gd name="T30" fmla="*/ 91 w 801"/>
                <a:gd name="T31" fmla="*/ 12 h 297"/>
                <a:gd name="T32" fmla="*/ 119 w 801"/>
                <a:gd name="T33" fmla="*/ 3 h 297"/>
                <a:gd name="T34" fmla="*/ 149 w 801"/>
                <a:gd name="T35" fmla="*/ 0 h 297"/>
                <a:gd name="T36" fmla="*/ 652 w 801"/>
                <a:gd name="T37" fmla="*/ 0 h 297"/>
                <a:gd name="T38" fmla="*/ 682 w 801"/>
                <a:gd name="T39" fmla="*/ 3 h 297"/>
                <a:gd name="T40" fmla="*/ 710 w 801"/>
                <a:gd name="T41" fmla="*/ 12 h 297"/>
                <a:gd name="T42" fmla="*/ 736 w 801"/>
                <a:gd name="T43" fmla="*/ 25 h 297"/>
                <a:gd name="T44" fmla="*/ 758 w 801"/>
                <a:gd name="T45" fmla="*/ 45 h 297"/>
                <a:gd name="T46" fmla="*/ 776 w 801"/>
                <a:gd name="T47" fmla="*/ 66 h 297"/>
                <a:gd name="T48" fmla="*/ 789 w 801"/>
                <a:gd name="T49" fmla="*/ 91 h 297"/>
                <a:gd name="T50" fmla="*/ 798 w 801"/>
                <a:gd name="T51" fmla="*/ 119 h 297"/>
                <a:gd name="T52" fmla="*/ 801 w 801"/>
                <a:gd name="T53" fmla="*/ 149 h 297"/>
                <a:gd name="T54" fmla="*/ 801 w 801"/>
                <a:gd name="T55" fmla="*/ 165 h 297"/>
                <a:gd name="T56" fmla="*/ 795 w 801"/>
                <a:gd name="T57" fmla="*/ 193 h 297"/>
                <a:gd name="T58" fmla="*/ 783 w 801"/>
                <a:gd name="T59" fmla="*/ 220 h 297"/>
                <a:gd name="T60" fmla="*/ 767 w 801"/>
                <a:gd name="T61" fmla="*/ 244 h 297"/>
                <a:gd name="T62" fmla="*/ 748 w 801"/>
                <a:gd name="T63" fmla="*/ 265 h 297"/>
                <a:gd name="T64" fmla="*/ 724 w 801"/>
                <a:gd name="T65" fmla="*/ 279 h 297"/>
                <a:gd name="T66" fmla="*/ 697 w 801"/>
                <a:gd name="T67" fmla="*/ 291 h 297"/>
                <a:gd name="T68" fmla="*/ 669 w 801"/>
                <a:gd name="T69" fmla="*/ 297 h 297"/>
                <a:gd name="T70" fmla="*/ 652 w 801"/>
                <a:gd name="T71"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1" h="297">
                  <a:moveTo>
                    <a:pt x="652" y="297"/>
                  </a:moveTo>
                  <a:lnTo>
                    <a:pt x="149" y="297"/>
                  </a:lnTo>
                  <a:lnTo>
                    <a:pt x="149" y="297"/>
                  </a:lnTo>
                  <a:lnTo>
                    <a:pt x="134" y="297"/>
                  </a:lnTo>
                  <a:lnTo>
                    <a:pt x="119" y="294"/>
                  </a:lnTo>
                  <a:lnTo>
                    <a:pt x="104" y="291"/>
                  </a:lnTo>
                  <a:lnTo>
                    <a:pt x="91" y="287"/>
                  </a:lnTo>
                  <a:lnTo>
                    <a:pt x="78" y="279"/>
                  </a:lnTo>
                  <a:lnTo>
                    <a:pt x="66" y="272"/>
                  </a:lnTo>
                  <a:lnTo>
                    <a:pt x="54" y="265"/>
                  </a:lnTo>
                  <a:lnTo>
                    <a:pt x="43" y="254"/>
                  </a:lnTo>
                  <a:lnTo>
                    <a:pt x="34" y="244"/>
                  </a:lnTo>
                  <a:lnTo>
                    <a:pt x="26" y="232"/>
                  </a:lnTo>
                  <a:lnTo>
                    <a:pt x="18" y="220"/>
                  </a:lnTo>
                  <a:lnTo>
                    <a:pt x="12" y="207"/>
                  </a:lnTo>
                  <a:lnTo>
                    <a:pt x="6" y="193"/>
                  </a:lnTo>
                  <a:lnTo>
                    <a:pt x="3" y="180"/>
                  </a:lnTo>
                  <a:lnTo>
                    <a:pt x="0" y="165"/>
                  </a:lnTo>
                  <a:lnTo>
                    <a:pt x="0" y="149"/>
                  </a:lnTo>
                  <a:lnTo>
                    <a:pt x="0" y="149"/>
                  </a:lnTo>
                  <a:lnTo>
                    <a:pt x="0" y="134"/>
                  </a:lnTo>
                  <a:lnTo>
                    <a:pt x="3" y="119"/>
                  </a:lnTo>
                  <a:lnTo>
                    <a:pt x="6" y="106"/>
                  </a:lnTo>
                  <a:lnTo>
                    <a:pt x="12" y="91"/>
                  </a:lnTo>
                  <a:lnTo>
                    <a:pt x="18" y="79"/>
                  </a:lnTo>
                  <a:lnTo>
                    <a:pt x="26" y="66"/>
                  </a:lnTo>
                  <a:lnTo>
                    <a:pt x="34" y="55"/>
                  </a:lnTo>
                  <a:lnTo>
                    <a:pt x="43" y="45"/>
                  </a:lnTo>
                  <a:lnTo>
                    <a:pt x="54" y="34"/>
                  </a:lnTo>
                  <a:lnTo>
                    <a:pt x="66" y="25"/>
                  </a:lnTo>
                  <a:lnTo>
                    <a:pt x="78" y="18"/>
                  </a:lnTo>
                  <a:lnTo>
                    <a:pt x="91" y="12"/>
                  </a:lnTo>
                  <a:lnTo>
                    <a:pt x="104" y="8"/>
                  </a:lnTo>
                  <a:lnTo>
                    <a:pt x="119" y="3"/>
                  </a:lnTo>
                  <a:lnTo>
                    <a:pt x="134" y="2"/>
                  </a:lnTo>
                  <a:lnTo>
                    <a:pt x="149" y="0"/>
                  </a:lnTo>
                  <a:lnTo>
                    <a:pt x="652" y="0"/>
                  </a:lnTo>
                  <a:lnTo>
                    <a:pt x="652" y="0"/>
                  </a:lnTo>
                  <a:lnTo>
                    <a:pt x="669" y="2"/>
                  </a:lnTo>
                  <a:lnTo>
                    <a:pt x="682" y="3"/>
                  </a:lnTo>
                  <a:lnTo>
                    <a:pt x="697" y="8"/>
                  </a:lnTo>
                  <a:lnTo>
                    <a:pt x="710" y="12"/>
                  </a:lnTo>
                  <a:lnTo>
                    <a:pt x="724" y="18"/>
                  </a:lnTo>
                  <a:lnTo>
                    <a:pt x="736" y="25"/>
                  </a:lnTo>
                  <a:lnTo>
                    <a:pt x="748" y="34"/>
                  </a:lnTo>
                  <a:lnTo>
                    <a:pt x="758" y="45"/>
                  </a:lnTo>
                  <a:lnTo>
                    <a:pt x="767" y="55"/>
                  </a:lnTo>
                  <a:lnTo>
                    <a:pt x="776" y="66"/>
                  </a:lnTo>
                  <a:lnTo>
                    <a:pt x="783" y="79"/>
                  </a:lnTo>
                  <a:lnTo>
                    <a:pt x="789" y="91"/>
                  </a:lnTo>
                  <a:lnTo>
                    <a:pt x="795" y="106"/>
                  </a:lnTo>
                  <a:lnTo>
                    <a:pt x="798" y="119"/>
                  </a:lnTo>
                  <a:lnTo>
                    <a:pt x="801" y="134"/>
                  </a:lnTo>
                  <a:lnTo>
                    <a:pt x="801" y="149"/>
                  </a:lnTo>
                  <a:lnTo>
                    <a:pt x="801" y="149"/>
                  </a:lnTo>
                  <a:lnTo>
                    <a:pt x="801" y="165"/>
                  </a:lnTo>
                  <a:lnTo>
                    <a:pt x="798" y="180"/>
                  </a:lnTo>
                  <a:lnTo>
                    <a:pt x="795" y="193"/>
                  </a:lnTo>
                  <a:lnTo>
                    <a:pt x="789" y="207"/>
                  </a:lnTo>
                  <a:lnTo>
                    <a:pt x="783" y="220"/>
                  </a:lnTo>
                  <a:lnTo>
                    <a:pt x="776" y="232"/>
                  </a:lnTo>
                  <a:lnTo>
                    <a:pt x="767" y="244"/>
                  </a:lnTo>
                  <a:lnTo>
                    <a:pt x="758" y="254"/>
                  </a:lnTo>
                  <a:lnTo>
                    <a:pt x="748" y="265"/>
                  </a:lnTo>
                  <a:lnTo>
                    <a:pt x="736" y="272"/>
                  </a:lnTo>
                  <a:lnTo>
                    <a:pt x="724" y="279"/>
                  </a:lnTo>
                  <a:lnTo>
                    <a:pt x="710" y="287"/>
                  </a:lnTo>
                  <a:lnTo>
                    <a:pt x="697" y="291"/>
                  </a:lnTo>
                  <a:lnTo>
                    <a:pt x="682" y="294"/>
                  </a:lnTo>
                  <a:lnTo>
                    <a:pt x="669" y="297"/>
                  </a:lnTo>
                  <a:lnTo>
                    <a:pt x="652" y="297"/>
                  </a:lnTo>
                  <a:lnTo>
                    <a:pt x="652" y="29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2">
              <a:extLst>
                <a:ext uri="{FF2B5EF4-FFF2-40B4-BE49-F238E27FC236}">
                  <a16:creationId xmlns:a16="http://schemas.microsoft.com/office/drawing/2014/main" id="{BCF51518-2032-4E20-B8C7-A09D80EFAD76}"/>
                </a:ext>
              </a:extLst>
            </p:cNvPr>
            <p:cNvSpPr>
              <a:spLocks/>
            </p:cNvSpPr>
            <p:nvPr/>
          </p:nvSpPr>
          <p:spPr bwMode="auto">
            <a:xfrm>
              <a:off x="3813282" y="3082819"/>
              <a:ext cx="635001" cy="234950"/>
            </a:xfrm>
            <a:custGeom>
              <a:avLst/>
              <a:gdLst>
                <a:gd name="T0" fmla="*/ 149 w 801"/>
                <a:gd name="T1" fmla="*/ 297 h 297"/>
                <a:gd name="T2" fmla="*/ 134 w 801"/>
                <a:gd name="T3" fmla="*/ 297 h 297"/>
                <a:gd name="T4" fmla="*/ 104 w 801"/>
                <a:gd name="T5" fmla="*/ 291 h 297"/>
                <a:gd name="T6" fmla="*/ 77 w 801"/>
                <a:gd name="T7" fmla="*/ 279 h 297"/>
                <a:gd name="T8" fmla="*/ 53 w 801"/>
                <a:gd name="T9" fmla="*/ 265 h 297"/>
                <a:gd name="T10" fmla="*/ 34 w 801"/>
                <a:gd name="T11" fmla="*/ 244 h 297"/>
                <a:gd name="T12" fmla="*/ 18 w 801"/>
                <a:gd name="T13" fmla="*/ 220 h 297"/>
                <a:gd name="T14" fmla="*/ 6 w 801"/>
                <a:gd name="T15" fmla="*/ 193 h 297"/>
                <a:gd name="T16" fmla="*/ 0 w 801"/>
                <a:gd name="T17" fmla="*/ 165 h 297"/>
                <a:gd name="T18" fmla="*/ 0 w 801"/>
                <a:gd name="T19" fmla="*/ 149 h 297"/>
                <a:gd name="T20" fmla="*/ 3 w 801"/>
                <a:gd name="T21" fmla="*/ 119 h 297"/>
                <a:gd name="T22" fmla="*/ 12 w 801"/>
                <a:gd name="T23" fmla="*/ 91 h 297"/>
                <a:gd name="T24" fmla="*/ 25 w 801"/>
                <a:gd name="T25" fmla="*/ 66 h 297"/>
                <a:gd name="T26" fmla="*/ 43 w 801"/>
                <a:gd name="T27" fmla="*/ 45 h 297"/>
                <a:gd name="T28" fmla="*/ 65 w 801"/>
                <a:gd name="T29" fmla="*/ 25 h 297"/>
                <a:gd name="T30" fmla="*/ 91 w 801"/>
                <a:gd name="T31" fmla="*/ 12 h 297"/>
                <a:gd name="T32" fmla="*/ 119 w 801"/>
                <a:gd name="T33" fmla="*/ 3 h 297"/>
                <a:gd name="T34" fmla="*/ 149 w 801"/>
                <a:gd name="T35" fmla="*/ 0 h 297"/>
                <a:gd name="T36" fmla="*/ 652 w 801"/>
                <a:gd name="T37" fmla="*/ 0 h 297"/>
                <a:gd name="T38" fmla="*/ 683 w 801"/>
                <a:gd name="T39" fmla="*/ 3 h 297"/>
                <a:gd name="T40" fmla="*/ 710 w 801"/>
                <a:gd name="T41" fmla="*/ 12 h 297"/>
                <a:gd name="T42" fmla="*/ 735 w 801"/>
                <a:gd name="T43" fmla="*/ 25 h 297"/>
                <a:gd name="T44" fmla="*/ 758 w 801"/>
                <a:gd name="T45" fmla="*/ 45 h 297"/>
                <a:gd name="T46" fmla="*/ 775 w 801"/>
                <a:gd name="T47" fmla="*/ 66 h 297"/>
                <a:gd name="T48" fmla="*/ 790 w 801"/>
                <a:gd name="T49" fmla="*/ 91 h 297"/>
                <a:gd name="T50" fmla="*/ 798 w 801"/>
                <a:gd name="T51" fmla="*/ 119 h 297"/>
                <a:gd name="T52" fmla="*/ 801 w 801"/>
                <a:gd name="T53" fmla="*/ 149 h 297"/>
                <a:gd name="T54" fmla="*/ 801 w 801"/>
                <a:gd name="T55" fmla="*/ 165 h 297"/>
                <a:gd name="T56" fmla="*/ 795 w 801"/>
                <a:gd name="T57" fmla="*/ 193 h 297"/>
                <a:gd name="T58" fmla="*/ 783 w 801"/>
                <a:gd name="T59" fmla="*/ 220 h 297"/>
                <a:gd name="T60" fmla="*/ 768 w 801"/>
                <a:gd name="T61" fmla="*/ 244 h 297"/>
                <a:gd name="T62" fmla="*/ 747 w 801"/>
                <a:gd name="T63" fmla="*/ 265 h 297"/>
                <a:gd name="T64" fmla="*/ 724 w 801"/>
                <a:gd name="T65" fmla="*/ 279 h 297"/>
                <a:gd name="T66" fmla="*/ 697 w 801"/>
                <a:gd name="T67" fmla="*/ 291 h 297"/>
                <a:gd name="T68" fmla="*/ 669 w 801"/>
                <a:gd name="T69" fmla="*/ 297 h 297"/>
                <a:gd name="T70" fmla="*/ 652 w 801"/>
                <a:gd name="T71"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1" h="297">
                  <a:moveTo>
                    <a:pt x="652" y="297"/>
                  </a:moveTo>
                  <a:lnTo>
                    <a:pt x="149" y="297"/>
                  </a:lnTo>
                  <a:lnTo>
                    <a:pt x="149" y="297"/>
                  </a:lnTo>
                  <a:lnTo>
                    <a:pt x="134" y="297"/>
                  </a:lnTo>
                  <a:lnTo>
                    <a:pt x="119" y="294"/>
                  </a:lnTo>
                  <a:lnTo>
                    <a:pt x="104" y="291"/>
                  </a:lnTo>
                  <a:lnTo>
                    <a:pt x="91" y="285"/>
                  </a:lnTo>
                  <a:lnTo>
                    <a:pt x="77" y="279"/>
                  </a:lnTo>
                  <a:lnTo>
                    <a:pt x="65" y="272"/>
                  </a:lnTo>
                  <a:lnTo>
                    <a:pt x="53" y="265"/>
                  </a:lnTo>
                  <a:lnTo>
                    <a:pt x="43" y="254"/>
                  </a:lnTo>
                  <a:lnTo>
                    <a:pt x="34" y="244"/>
                  </a:lnTo>
                  <a:lnTo>
                    <a:pt x="25" y="232"/>
                  </a:lnTo>
                  <a:lnTo>
                    <a:pt x="18" y="220"/>
                  </a:lnTo>
                  <a:lnTo>
                    <a:pt x="12" y="207"/>
                  </a:lnTo>
                  <a:lnTo>
                    <a:pt x="6" y="193"/>
                  </a:lnTo>
                  <a:lnTo>
                    <a:pt x="3" y="180"/>
                  </a:lnTo>
                  <a:lnTo>
                    <a:pt x="0" y="165"/>
                  </a:lnTo>
                  <a:lnTo>
                    <a:pt x="0" y="149"/>
                  </a:lnTo>
                  <a:lnTo>
                    <a:pt x="0" y="149"/>
                  </a:lnTo>
                  <a:lnTo>
                    <a:pt x="0" y="134"/>
                  </a:lnTo>
                  <a:lnTo>
                    <a:pt x="3" y="119"/>
                  </a:lnTo>
                  <a:lnTo>
                    <a:pt x="6" y="106"/>
                  </a:lnTo>
                  <a:lnTo>
                    <a:pt x="12" y="91"/>
                  </a:lnTo>
                  <a:lnTo>
                    <a:pt x="18" y="79"/>
                  </a:lnTo>
                  <a:lnTo>
                    <a:pt x="25" y="66"/>
                  </a:lnTo>
                  <a:lnTo>
                    <a:pt x="34" y="55"/>
                  </a:lnTo>
                  <a:lnTo>
                    <a:pt x="43" y="45"/>
                  </a:lnTo>
                  <a:lnTo>
                    <a:pt x="53" y="34"/>
                  </a:lnTo>
                  <a:lnTo>
                    <a:pt x="65" y="25"/>
                  </a:lnTo>
                  <a:lnTo>
                    <a:pt x="77" y="18"/>
                  </a:lnTo>
                  <a:lnTo>
                    <a:pt x="91" y="12"/>
                  </a:lnTo>
                  <a:lnTo>
                    <a:pt x="104" y="8"/>
                  </a:lnTo>
                  <a:lnTo>
                    <a:pt x="119" y="3"/>
                  </a:lnTo>
                  <a:lnTo>
                    <a:pt x="134" y="2"/>
                  </a:lnTo>
                  <a:lnTo>
                    <a:pt x="149" y="0"/>
                  </a:lnTo>
                  <a:lnTo>
                    <a:pt x="652" y="0"/>
                  </a:lnTo>
                  <a:lnTo>
                    <a:pt x="652" y="0"/>
                  </a:lnTo>
                  <a:lnTo>
                    <a:pt x="669" y="2"/>
                  </a:lnTo>
                  <a:lnTo>
                    <a:pt x="683" y="3"/>
                  </a:lnTo>
                  <a:lnTo>
                    <a:pt x="697" y="8"/>
                  </a:lnTo>
                  <a:lnTo>
                    <a:pt x="710" y="12"/>
                  </a:lnTo>
                  <a:lnTo>
                    <a:pt x="724" y="18"/>
                  </a:lnTo>
                  <a:lnTo>
                    <a:pt x="735" y="25"/>
                  </a:lnTo>
                  <a:lnTo>
                    <a:pt x="747" y="34"/>
                  </a:lnTo>
                  <a:lnTo>
                    <a:pt x="758" y="45"/>
                  </a:lnTo>
                  <a:lnTo>
                    <a:pt x="768" y="55"/>
                  </a:lnTo>
                  <a:lnTo>
                    <a:pt x="775" y="66"/>
                  </a:lnTo>
                  <a:lnTo>
                    <a:pt x="783" y="79"/>
                  </a:lnTo>
                  <a:lnTo>
                    <a:pt x="790" y="91"/>
                  </a:lnTo>
                  <a:lnTo>
                    <a:pt x="795" y="106"/>
                  </a:lnTo>
                  <a:lnTo>
                    <a:pt x="798" y="119"/>
                  </a:lnTo>
                  <a:lnTo>
                    <a:pt x="801" y="134"/>
                  </a:lnTo>
                  <a:lnTo>
                    <a:pt x="801" y="149"/>
                  </a:lnTo>
                  <a:lnTo>
                    <a:pt x="801" y="149"/>
                  </a:lnTo>
                  <a:lnTo>
                    <a:pt x="801" y="165"/>
                  </a:lnTo>
                  <a:lnTo>
                    <a:pt x="798" y="180"/>
                  </a:lnTo>
                  <a:lnTo>
                    <a:pt x="795" y="193"/>
                  </a:lnTo>
                  <a:lnTo>
                    <a:pt x="790" y="207"/>
                  </a:lnTo>
                  <a:lnTo>
                    <a:pt x="783" y="220"/>
                  </a:lnTo>
                  <a:lnTo>
                    <a:pt x="775" y="232"/>
                  </a:lnTo>
                  <a:lnTo>
                    <a:pt x="768" y="244"/>
                  </a:lnTo>
                  <a:lnTo>
                    <a:pt x="758" y="254"/>
                  </a:lnTo>
                  <a:lnTo>
                    <a:pt x="747" y="265"/>
                  </a:lnTo>
                  <a:lnTo>
                    <a:pt x="735" y="272"/>
                  </a:lnTo>
                  <a:lnTo>
                    <a:pt x="724" y="279"/>
                  </a:lnTo>
                  <a:lnTo>
                    <a:pt x="710" y="285"/>
                  </a:lnTo>
                  <a:lnTo>
                    <a:pt x="697" y="291"/>
                  </a:lnTo>
                  <a:lnTo>
                    <a:pt x="683" y="294"/>
                  </a:lnTo>
                  <a:lnTo>
                    <a:pt x="669" y="297"/>
                  </a:lnTo>
                  <a:lnTo>
                    <a:pt x="652" y="297"/>
                  </a:lnTo>
                  <a:lnTo>
                    <a:pt x="652" y="29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3">
              <a:extLst>
                <a:ext uri="{FF2B5EF4-FFF2-40B4-BE49-F238E27FC236}">
                  <a16:creationId xmlns:a16="http://schemas.microsoft.com/office/drawing/2014/main" id="{E4581B81-2721-4D43-8B6D-926B620C33F7}"/>
                </a:ext>
              </a:extLst>
            </p:cNvPr>
            <p:cNvSpPr>
              <a:spLocks/>
            </p:cNvSpPr>
            <p:nvPr/>
          </p:nvSpPr>
          <p:spPr bwMode="auto">
            <a:xfrm>
              <a:off x="5992919" y="903181"/>
              <a:ext cx="234950" cy="636589"/>
            </a:xfrm>
            <a:custGeom>
              <a:avLst/>
              <a:gdLst>
                <a:gd name="T0" fmla="*/ 149 w 298"/>
                <a:gd name="T1" fmla="*/ 802 h 802"/>
                <a:gd name="T2" fmla="*/ 119 w 298"/>
                <a:gd name="T3" fmla="*/ 799 h 802"/>
                <a:gd name="T4" fmla="*/ 91 w 298"/>
                <a:gd name="T5" fmla="*/ 790 h 802"/>
                <a:gd name="T6" fmla="*/ 66 w 298"/>
                <a:gd name="T7" fmla="*/ 777 h 802"/>
                <a:gd name="T8" fmla="*/ 44 w 298"/>
                <a:gd name="T9" fmla="*/ 758 h 802"/>
                <a:gd name="T10" fmla="*/ 26 w 298"/>
                <a:gd name="T11" fmla="*/ 737 h 802"/>
                <a:gd name="T12" fmla="*/ 12 w 298"/>
                <a:gd name="T13" fmla="*/ 712 h 802"/>
                <a:gd name="T14" fmla="*/ 3 w 298"/>
                <a:gd name="T15" fmla="*/ 683 h 802"/>
                <a:gd name="T16" fmla="*/ 0 w 298"/>
                <a:gd name="T17" fmla="*/ 654 h 802"/>
                <a:gd name="T18" fmla="*/ 0 w 298"/>
                <a:gd name="T19" fmla="*/ 149 h 802"/>
                <a:gd name="T20" fmla="*/ 3 w 298"/>
                <a:gd name="T21" fmla="*/ 119 h 802"/>
                <a:gd name="T22" fmla="*/ 12 w 298"/>
                <a:gd name="T23" fmla="*/ 91 h 802"/>
                <a:gd name="T24" fmla="*/ 26 w 298"/>
                <a:gd name="T25" fmla="*/ 65 h 802"/>
                <a:gd name="T26" fmla="*/ 44 w 298"/>
                <a:gd name="T27" fmla="*/ 43 h 802"/>
                <a:gd name="T28" fmla="*/ 66 w 298"/>
                <a:gd name="T29" fmla="*/ 25 h 802"/>
                <a:gd name="T30" fmla="*/ 91 w 298"/>
                <a:gd name="T31" fmla="*/ 12 h 802"/>
                <a:gd name="T32" fmla="*/ 119 w 298"/>
                <a:gd name="T33" fmla="*/ 3 h 802"/>
                <a:gd name="T34" fmla="*/ 149 w 298"/>
                <a:gd name="T35" fmla="*/ 0 h 802"/>
                <a:gd name="T36" fmla="*/ 164 w 298"/>
                <a:gd name="T37" fmla="*/ 1 h 802"/>
                <a:gd name="T38" fmla="*/ 194 w 298"/>
                <a:gd name="T39" fmla="*/ 7 h 802"/>
                <a:gd name="T40" fmla="*/ 220 w 298"/>
                <a:gd name="T41" fmla="*/ 18 h 802"/>
                <a:gd name="T42" fmla="*/ 244 w 298"/>
                <a:gd name="T43" fmla="*/ 34 h 802"/>
                <a:gd name="T44" fmla="*/ 263 w 298"/>
                <a:gd name="T45" fmla="*/ 55 h 802"/>
                <a:gd name="T46" fmla="*/ 280 w 298"/>
                <a:gd name="T47" fmla="*/ 79 h 802"/>
                <a:gd name="T48" fmla="*/ 292 w 298"/>
                <a:gd name="T49" fmla="*/ 104 h 802"/>
                <a:gd name="T50" fmla="*/ 298 w 298"/>
                <a:gd name="T51" fmla="*/ 134 h 802"/>
                <a:gd name="T52" fmla="*/ 298 w 298"/>
                <a:gd name="T53" fmla="*/ 654 h 802"/>
                <a:gd name="T54" fmla="*/ 298 w 298"/>
                <a:gd name="T55" fmla="*/ 668 h 802"/>
                <a:gd name="T56" fmla="*/ 292 w 298"/>
                <a:gd name="T57" fmla="*/ 697 h 802"/>
                <a:gd name="T58" fmla="*/ 280 w 298"/>
                <a:gd name="T59" fmla="*/ 723 h 802"/>
                <a:gd name="T60" fmla="*/ 263 w 298"/>
                <a:gd name="T61" fmla="*/ 747 h 802"/>
                <a:gd name="T62" fmla="*/ 244 w 298"/>
                <a:gd name="T63" fmla="*/ 768 h 802"/>
                <a:gd name="T64" fmla="*/ 220 w 298"/>
                <a:gd name="T65" fmla="*/ 784 h 802"/>
                <a:gd name="T66" fmla="*/ 194 w 298"/>
                <a:gd name="T67" fmla="*/ 795 h 802"/>
                <a:gd name="T68" fmla="*/ 164 w 298"/>
                <a:gd name="T69" fmla="*/ 801 h 802"/>
                <a:gd name="T70" fmla="*/ 149 w 298"/>
                <a:gd name="T71"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8" h="802">
                  <a:moveTo>
                    <a:pt x="149" y="802"/>
                  </a:moveTo>
                  <a:lnTo>
                    <a:pt x="149" y="802"/>
                  </a:lnTo>
                  <a:lnTo>
                    <a:pt x="134" y="801"/>
                  </a:lnTo>
                  <a:lnTo>
                    <a:pt x="119" y="799"/>
                  </a:lnTo>
                  <a:lnTo>
                    <a:pt x="104" y="795"/>
                  </a:lnTo>
                  <a:lnTo>
                    <a:pt x="91" y="790"/>
                  </a:lnTo>
                  <a:lnTo>
                    <a:pt x="78" y="784"/>
                  </a:lnTo>
                  <a:lnTo>
                    <a:pt x="66" y="777"/>
                  </a:lnTo>
                  <a:lnTo>
                    <a:pt x="55" y="768"/>
                  </a:lnTo>
                  <a:lnTo>
                    <a:pt x="44" y="758"/>
                  </a:lnTo>
                  <a:lnTo>
                    <a:pt x="35" y="747"/>
                  </a:lnTo>
                  <a:lnTo>
                    <a:pt x="26" y="737"/>
                  </a:lnTo>
                  <a:lnTo>
                    <a:pt x="18" y="723"/>
                  </a:lnTo>
                  <a:lnTo>
                    <a:pt x="12" y="712"/>
                  </a:lnTo>
                  <a:lnTo>
                    <a:pt x="8" y="697"/>
                  </a:lnTo>
                  <a:lnTo>
                    <a:pt x="3" y="683"/>
                  </a:lnTo>
                  <a:lnTo>
                    <a:pt x="2" y="668"/>
                  </a:lnTo>
                  <a:lnTo>
                    <a:pt x="0" y="654"/>
                  </a:lnTo>
                  <a:lnTo>
                    <a:pt x="0" y="149"/>
                  </a:lnTo>
                  <a:lnTo>
                    <a:pt x="0" y="149"/>
                  </a:lnTo>
                  <a:lnTo>
                    <a:pt x="2" y="134"/>
                  </a:lnTo>
                  <a:lnTo>
                    <a:pt x="3" y="119"/>
                  </a:lnTo>
                  <a:lnTo>
                    <a:pt x="8" y="104"/>
                  </a:lnTo>
                  <a:lnTo>
                    <a:pt x="12" y="91"/>
                  </a:lnTo>
                  <a:lnTo>
                    <a:pt x="18" y="79"/>
                  </a:lnTo>
                  <a:lnTo>
                    <a:pt x="26" y="65"/>
                  </a:lnTo>
                  <a:lnTo>
                    <a:pt x="35" y="55"/>
                  </a:lnTo>
                  <a:lnTo>
                    <a:pt x="44" y="43"/>
                  </a:lnTo>
                  <a:lnTo>
                    <a:pt x="55" y="34"/>
                  </a:lnTo>
                  <a:lnTo>
                    <a:pt x="66" y="25"/>
                  </a:lnTo>
                  <a:lnTo>
                    <a:pt x="78" y="18"/>
                  </a:lnTo>
                  <a:lnTo>
                    <a:pt x="91" y="12"/>
                  </a:lnTo>
                  <a:lnTo>
                    <a:pt x="104" y="7"/>
                  </a:lnTo>
                  <a:lnTo>
                    <a:pt x="119" y="3"/>
                  </a:lnTo>
                  <a:lnTo>
                    <a:pt x="134" y="1"/>
                  </a:lnTo>
                  <a:lnTo>
                    <a:pt x="149" y="0"/>
                  </a:lnTo>
                  <a:lnTo>
                    <a:pt x="149" y="0"/>
                  </a:lnTo>
                  <a:lnTo>
                    <a:pt x="164" y="1"/>
                  </a:lnTo>
                  <a:lnTo>
                    <a:pt x="179" y="3"/>
                  </a:lnTo>
                  <a:lnTo>
                    <a:pt x="194" y="7"/>
                  </a:lnTo>
                  <a:lnTo>
                    <a:pt x="207" y="12"/>
                  </a:lnTo>
                  <a:lnTo>
                    <a:pt x="220" y="18"/>
                  </a:lnTo>
                  <a:lnTo>
                    <a:pt x="232" y="25"/>
                  </a:lnTo>
                  <a:lnTo>
                    <a:pt x="244" y="34"/>
                  </a:lnTo>
                  <a:lnTo>
                    <a:pt x="254" y="43"/>
                  </a:lnTo>
                  <a:lnTo>
                    <a:pt x="263" y="55"/>
                  </a:lnTo>
                  <a:lnTo>
                    <a:pt x="272" y="65"/>
                  </a:lnTo>
                  <a:lnTo>
                    <a:pt x="280" y="79"/>
                  </a:lnTo>
                  <a:lnTo>
                    <a:pt x="286" y="91"/>
                  </a:lnTo>
                  <a:lnTo>
                    <a:pt x="292" y="104"/>
                  </a:lnTo>
                  <a:lnTo>
                    <a:pt x="295" y="119"/>
                  </a:lnTo>
                  <a:lnTo>
                    <a:pt x="298" y="134"/>
                  </a:lnTo>
                  <a:lnTo>
                    <a:pt x="298" y="149"/>
                  </a:lnTo>
                  <a:lnTo>
                    <a:pt x="298" y="654"/>
                  </a:lnTo>
                  <a:lnTo>
                    <a:pt x="298" y="654"/>
                  </a:lnTo>
                  <a:lnTo>
                    <a:pt x="298" y="668"/>
                  </a:lnTo>
                  <a:lnTo>
                    <a:pt x="295" y="683"/>
                  </a:lnTo>
                  <a:lnTo>
                    <a:pt x="292" y="697"/>
                  </a:lnTo>
                  <a:lnTo>
                    <a:pt x="286" y="712"/>
                  </a:lnTo>
                  <a:lnTo>
                    <a:pt x="280" y="723"/>
                  </a:lnTo>
                  <a:lnTo>
                    <a:pt x="272" y="737"/>
                  </a:lnTo>
                  <a:lnTo>
                    <a:pt x="263" y="747"/>
                  </a:lnTo>
                  <a:lnTo>
                    <a:pt x="254" y="758"/>
                  </a:lnTo>
                  <a:lnTo>
                    <a:pt x="244" y="768"/>
                  </a:lnTo>
                  <a:lnTo>
                    <a:pt x="232" y="777"/>
                  </a:lnTo>
                  <a:lnTo>
                    <a:pt x="220" y="784"/>
                  </a:lnTo>
                  <a:lnTo>
                    <a:pt x="207" y="790"/>
                  </a:lnTo>
                  <a:lnTo>
                    <a:pt x="194" y="795"/>
                  </a:lnTo>
                  <a:lnTo>
                    <a:pt x="179" y="799"/>
                  </a:lnTo>
                  <a:lnTo>
                    <a:pt x="164" y="801"/>
                  </a:lnTo>
                  <a:lnTo>
                    <a:pt x="149" y="802"/>
                  </a:lnTo>
                  <a:lnTo>
                    <a:pt x="149" y="80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4">
              <a:extLst>
                <a:ext uri="{FF2B5EF4-FFF2-40B4-BE49-F238E27FC236}">
                  <a16:creationId xmlns:a16="http://schemas.microsoft.com/office/drawing/2014/main" id="{376CD233-6284-4A82-89DA-8B17A4DB62FD}"/>
                </a:ext>
              </a:extLst>
            </p:cNvPr>
            <p:cNvSpPr>
              <a:spLocks/>
            </p:cNvSpPr>
            <p:nvPr/>
          </p:nvSpPr>
          <p:spPr bwMode="auto">
            <a:xfrm>
              <a:off x="5173771" y="1063518"/>
              <a:ext cx="385763" cy="606425"/>
            </a:xfrm>
            <a:custGeom>
              <a:avLst/>
              <a:gdLst>
                <a:gd name="T0" fmla="*/ 338 w 486"/>
                <a:gd name="T1" fmla="*/ 764 h 764"/>
                <a:gd name="T2" fmla="*/ 295 w 486"/>
                <a:gd name="T3" fmla="*/ 758 h 764"/>
                <a:gd name="T4" fmla="*/ 256 w 486"/>
                <a:gd name="T5" fmla="*/ 740 h 764"/>
                <a:gd name="T6" fmla="*/ 223 w 486"/>
                <a:gd name="T7" fmla="*/ 710 h 764"/>
                <a:gd name="T8" fmla="*/ 205 w 486"/>
                <a:gd name="T9" fmla="*/ 682 h 764"/>
                <a:gd name="T10" fmla="*/ 11 w 486"/>
                <a:gd name="T11" fmla="*/ 204 h 764"/>
                <a:gd name="T12" fmla="*/ 5 w 486"/>
                <a:gd name="T13" fmla="*/ 190 h 764"/>
                <a:gd name="T14" fmla="*/ 0 w 486"/>
                <a:gd name="T15" fmla="*/ 160 h 764"/>
                <a:gd name="T16" fmla="*/ 0 w 486"/>
                <a:gd name="T17" fmla="*/ 132 h 764"/>
                <a:gd name="T18" fmla="*/ 6 w 486"/>
                <a:gd name="T19" fmla="*/ 104 h 764"/>
                <a:gd name="T20" fmla="*/ 18 w 486"/>
                <a:gd name="T21" fmla="*/ 77 h 764"/>
                <a:gd name="T22" fmla="*/ 33 w 486"/>
                <a:gd name="T23" fmla="*/ 54 h 764"/>
                <a:gd name="T24" fmla="*/ 54 w 486"/>
                <a:gd name="T25" fmla="*/ 33 h 764"/>
                <a:gd name="T26" fmla="*/ 79 w 486"/>
                <a:gd name="T27" fmla="*/ 16 h 764"/>
                <a:gd name="T28" fmla="*/ 93 w 486"/>
                <a:gd name="T29" fmla="*/ 10 h 764"/>
                <a:gd name="T30" fmla="*/ 121 w 486"/>
                <a:gd name="T31" fmla="*/ 2 h 764"/>
                <a:gd name="T32" fmla="*/ 150 w 486"/>
                <a:gd name="T33" fmla="*/ 0 h 764"/>
                <a:gd name="T34" fmla="*/ 179 w 486"/>
                <a:gd name="T35" fmla="*/ 3 h 764"/>
                <a:gd name="T36" fmla="*/ 205 w 486"/>
                <a:gd name="T37" fmla="*/ 12 h 764"/>
                <a:gd name="T38" fmla="*/ 231 w 486"/>
                <a:gd name="T39" fmla="*/ 25 h 764"/>
                <a:gd name="T40" fmla="*/ 253 w 486"/>
                <a:gd name="T41" fmla="*/ 43 h 764"/>
                <a:gd name="T42" fmla="*/ 272 w 486"/>
                <a:gd name="T43" fmla="*/ 65 h 764"/>
                <a:gd name="T44" fmla="*/ 286 w 486"/>
                <a:gd name="T45" fmla="*/ 92 h 764"/>
                <a:gd name="T46" fmla="*/ 476 w 486"/>
                <a:gd name="T47" fmla="*/ 560 h 764"/>
                <a:gd name="T48" fmla="*/ 483 w 486"/>
                <a:gd name="T49" fmla="*/ 588 h 764"/>
                <a:gd name="T50" fmla="*/ 486 w 486"/>
                <a:gd name="T51" fmla="*/ 618 h 764"/>
                <a:gd name="T52" fmla="*/ 483 w 486"/>
                <a:gd name="T53" fmla="*/ 646 h 764"/>
                <a:gd name="T54" fmla="*/ 474 w 486"/>
                <a:gd name="T55" fmla="*/ 673 h 764"/>
                <a:gd name="T56" fmla="*/ 461 w 486"/>
                <a:gd name="T57" fmla="*/ 698 h 764"/>
                <a:gd name="T58" fmla="*/ 443 w 486"/>
                <a:gd name="T59" fmla="*/ 720 h 764"/>
                <a:gd name="T60" fmla="*/ 421 w 486"/>
                <a:gd name="T61" fmla="*/ 738 h 764"/>
                <a:gd name="T62" fmla="*/ 394 w 486"/>
                <a:gd name="T63" fmla="*/ 753 h 764"/>
                <a:gd name="T64" fmla="*/ 379 w 486"/>
                <a:gd name="T65" fmla="*/ 758 h 764"/>
                <a:gd name="T66" fmla="*/ 353 w 486"/>
                <a:gd name="T67" fmla="*/ 764 h 764"/>
                <a:gd name="T68" fmla="*/ 338 w 486"/>
                <a:gd name="T69" fmla="*/ 76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6" h="764">
                  <a:moveTo>
                    <a:pt x="338" y="764"/>
                  </a:moveTo>
                  <a:lnTo>
                    <a:pt x="338" y="764"/>
                  </a:lnTo>
                  <a:lnTo>
                    <a:pt x="315" y="762"/>
                  </a:lnTo>
                  <a:lnTo>
                    <a:pt x="295" y="758"/>
                  </a:lnTo>
                  <a:lnTo>
                    <a:pt x="275" y="750"/>
                  </a:lnTo>
                  <a:lnTo>
                    <a:pt x="256" y="740"/>
                  </a:lnTo>
                  <a:lnTo>
                    <a:pt x="238" y="726"/>
                  </a:lnTo>
                  <a:lnTo>
                    <a:pt x="223" y="710"/>
                  </a:lnTo>
                  <a:lnTo>
                    <a:pt x="210" y="692"/>
                  </a:lnTo>
                  <a:lnTo>
                    <a:pt x="205" y="682"/>
                  </a:lnTo>
                  <a:lnTo>
                    <a:pt x="199" y="671"/>
                  </a:lnTo>
                  <a:lnTo>
                    <a:pt x="11" y="204"/>
                  </a:lnTo>
                  <a:lnTo>
                    <a:pt x="11" y="204"/>
                  </a:lnTo>
                  <a:lnTo>
                    <a:pt x="5" y="190"/>
                  </a:lnTo>
                  <a:lnTo>
                    <a:pt x="2" y="175"/>
                  </a:lnTo>
                  <a:lnTo>
                    <a:pt x="0" y="160"/>
                  </a:lnTo>
                  <a:lnTo>
                    <a:pt x="0" y="146"/>
                  </a:lnTo>
                  <a:lnTo>
                    <a:pt x="0" y="132"/>
                  </a:lnTo>
                  <a:lnTo>
                    <a:pt x="3" y="117"/>
                  </a:lnTo>
                  <a:lnTo>
                    <a:pt x="6" y="104"/>
                  </a:lnTo>
                  <a:lnTo>
                    <a:pt x="11" y="91"/>
                  </a:lnTo>
                  <a:lnTo>
                    <a:pt x="18" y="77"/>
                  </a:lnTo>
                  <a:lnTo>
                    <a:pt x="26" y="65"/>
                  </a:lnTo>
                  <a:lnTo>
                    <a:pt x="33" y="54"/>
                  </a:lnTo>
                  <a:lnTo>
                    <a:pt x="43" y="43"/>
                  </a:lnTo>
                  <a:lnTo>
                    <a:pt x="54" y="33"/>
                  </a:lnTo>
                  <a:lnTo>
                    <a:pt x="66" y="24"/>
                  </a:lnTo>
                  <a:lnTo>
                    <a:pt x="79" y="16"/>
                  </a:lnTo>
                  <a:lnTo>
                    <a:pt x="93" y="10"/>
                  </a:lnTo>
                  <a:lnTo>
                    <a:pt x="93" y="10"/>
                  </a:lnTo>
                  <a:lnTo>
                    <a:pt x="107" y="6"/>
                  </a:lnTo>
                  <a:lnTo>
                    <a:pt x="121" y="2"/>
                  </a:lnTo>
                  <a:lnTo>
                    <a:pt x="136" y="0"/>
                  </a:lnTo>
                  <a:lnTo>
                    <a:pt x="150" y="0"/>
                  </a:lnTo>
                  <a:lnTo>
                    <a:pt x="165" y="0"/>
                  </a:lnTo>
                  <a:lnTo>
                    <a:pt x="179" y="3"/>
                  </a:lnTo>
                  <a:lnTo>
                    <a:pt x="192" y="6"/>
                  </a:lnTo>
                  <a:lnTo>
                    <a:pt x="205" y="12"/>
                  </a:lnTo>
                  <a:lnTo>
                    <a:pt x="219" y="18"/>
                  </a:lnTo>
                  <a:lnTo>
                    <a:pt x="231" y="25"/>
                  </a:lnTo>
                  <a:lnTo>
                    <a:pt x="243" y="33"/>
                  </a:lnTo>
                  <a:lnTo>
                    <a:pt x="253" y="43"/>
                  </a:lnTo>
                  <a:lnTo>
                    <a:pt x="263" y="54"/>
                  </a:lnTo>
                  <a:lnTo>
                    <a:pt x="272" y="65"/>
                  </a:lnTo>
                  <a:lnTo>
                    <a:pt x="280" y="79"/>
                  </a:lnTo>
                  <a:lnTo>
                    <a:pt x="286" y="92"/>
                  </a:lnTo>
                  <a:lnTo>
                    <a:pt x="476" y="560"/>
                  </a:lnTo>
                  <a:lnTo>
                    <a:pt x="476" y="560"/>
                  </a:lnTo>
                  <a:lnTo>
                    <a:pt x="480" y="573"/>
                  </a:lnTo>
                  <a:lnTo>
                    <a:pt x="483" y="588"/>
                  </a:lnTo>
                  <a:lnTo>
                    <a:pt x="486" y="603"/>
                  </a:lnTo>
                  <a:lnTo>
                    <a:pt x="486" y="618"/>
                  </a:lnTo>
                  <a:lnTo>
                    <a:pt x="486" y="631"/>
                  </a:lnTo>
                  <a:lnTo>
                    <a:pt x="483" y="646"/>
                  </a:lnTo>
                  <a:lnTo>
                    <a:pt x="480" y="660"/>
                  </a:lnTo>
                  <a:lnTo>
                    <a:pt x="474" y="673"/>
                  </a:lnTo>
                  <a:lnTo>
                    <a:pt x="468" y="686"/>
                  </a:lnTo>
                  <a:lnTo>
                    <a:pt x="461" y="698"/>
                  </a:lnTo>
                  <a:lnTo>
                    <a:pt x="452" y="710"/>
                  </a:lnTo>
                  <a:lnTo>
                    <a:pt x="443" y="720"/>
                  </a:lnTo>
                  <a:lnTo>
                    <a:pt x="433" y="731"/>
                  </a:lnTo>
                  <a:lnTo>
                    <a:pt x="421" y="738"/>
                  </a:lnTo>
                  <a:lnTo>
                    <a:pt x="407" y="747"/>
                  </a:lnTo>
                  <a:lnTo>
                    <a:pt x="394" y="753"/>
                  </a:lnTo>
                  <a:lnTo>
                    <a:pt x="394" y="753"/>
                  </a:lnTo>
                  <a:lnTo>
                    <a:pt x="379" y="758"/>
                  </a:lnTo>
                  <a:lnTo>
                    <a:pt x="366" y="761"/>
                  </a:lnTo>
                  <a:lnTo>
                    <a:pt x="353" y="764"/>
                  </a:lnTo>
                  <a:lnTo>
                    <a:pt x="338" y="764"/>
                  </a:lnTo>
                  <a:lnTo>
                    <a:pt x="338" y="76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5">
              <a:extLst>
                <a:ext uri="{FF2B5EF4-FFF2-40B4-BE49-F238E27FC236}">
                  <a16:creationId xmlns:a16="http://schemas.microsoft.com/office/drawing/2014/main" id="{098E12D2-E3E9-4566-B278-707F7BF20C3C}"/>
                </a:ext>
              </a:extLst>
            </p:cNvPr>
            <p:cNvSpPr>
              <a:spLocks/>
            </p:cNvSpPr>
            <p:nvPr/>
          </p:nvSpPr>
          <p:spPr bwMode="auto">
            <a:xfrm>
              <a:off x="7640744" y="2263668"/>
              <a:ext cx="608013" cy="385763"/>
            </a:xfrm>
            <a:custGeom>
              <a:avLst/>
              <a:gdLst>
                <a:gd name="T0" fmla="*/ 149 w 765"/>
                <a:gd name="T1" fmla="*/ 486 h 486"/>
                <a:gd name="T2" fmla="*/ 106 w 765"/>
                <a:gd name="T3" fmla="*/ 480 h 486"/>
                <a:gd name="T4" fmla="*/ 67 w 765"/>
                <a:gd name="T5" fmla="*/ 462 h 486"/>
                <a:gd name="T6" fmla="*/ 35 w 765"/>
                <a:gd name="T7" fmla="*/ 433 h 486"/>
                <a:gd name="T8" fmla="*/ 17 w 765"/>
                <a:gd name="T9" fmla="*/ 404 h 486"/>
                <a:gd name="T10" fmla="*/ 12 w 765"/>
                <a:gd name="T11" fmla="*/ 394 h 486"/>
                <a:gd name="T12" fmla="*/ 3 w 765"/>
                <a:gd name="T13" fmla="*/ 364 h 486"/>
                <a:gd name="T14" fmla="*/ 0 w 765"/>
                <a:gd name="T15" fmla="*/ 336 h 486"/>
                <a:gd name="T16" fmla="*/ 3 w 765"/>
                <a:gd name="T17" fmla="*/ 308 h 486"/>
                <a:gd name="T18" fmla="*/ 12 w 765"/>
                <a:gd name="T19" fmla="*/ 280 h 486"/>
                <a:gd name="T20" fmla="*/ 26 w 765"/>
                <a:gd name="T21" fmla="*/ 254 h 486"/>
                <a:gd name="T22" fmla="*/ 45 w 765"/>
                <a:gd name="T23" fmla="*/ 233 h 486"/>
                <a:gd name="T24" fmla="*/ 67 w 765"/>
                <a:gd name="T25" fmla="*/ 214 h 486"/>
                <a:gd name="T26" fmla="*/ 94 w 765"/>
                <a:gd name="T27" fmla="*/ 201 h 486"/>
                <a:gd name="T28" fmla="*/ 560 w 765"/>
                <a:gd name="T29" fmla="*/ 11 h 486"/>
                <a:gd name="T30" fmla="*/ 590 w 765"/>
                <a:gd name="T31" fmla="*/ 2 h 486"/>
                <a:gd name="T32" fmla="*/ 618 w 765"/>
                <a:gd name="T33" fmla="*/ 0 h 486"/>
                <a:gd name="T34" fmla="*/ 647 w 765"/>
                <a:gd name="T35" fmla="*/ 3 h 486"/>
                <a:gd name="T36" fmla="*/ 675 w 765"/>
                <a:gd name="T37" fmla="*/ 12 h 486"/>
                <a:gd name="T38" fmla="*/ 700 w 765"/>
                <a:gd name="T39" fmla="*/ 26 h 486"/>
                <a:gd name="T40" fmla="*/ 722 w 765"/>
                <a:gd name="T41" fmla="*/ 43 h 486"/>
                <a:gd name="T42" fmla="*/ 740 w 765"/>
                <a:gd name="T43" fmla="*/ 66 h 486"/>
                <a:gd name="T44" fmla="*/ 754 w 765"/>
                <a:gd name="T45" fmla="*/ 92 h 486"/>
                <a:gd name="T46" fmla="*/ 759 w 765"/>
                <a:gd name="T47" fmla="*/ 107 h 486"/>
                <a:gd name="T48" fmla="*/ 764 w 765"/>
                <a:gd name="T49" fmla="*/ 135 h 486"/>
                <a:gd name="T50" fmla="*/ 764 w 765"/>
                <a:gd name="T51" fmla="*/ 165 h 486"/>
                <a:gd name="T52" fmla="*/ 758 w 765"/>
                <a:gd name="T53" fmla="*/ 193 h 486"/>
                <a:gd name="T54" fmla="*/ 748 w 765"/>
                <a:gd name="T55" fmla="*/ 219 h 486"/>
                <a:gd name="T56" fmla="*/ 731 w 765"/>
                <a:gd name="T57" fmla="*/ 242 h 486"/>
                <a:gd name="T58" fmla="*/ 710 w 765"/>
                <a:gd name="T59" fmla="*/ 263 h 486"/>
                <a:gd name="T60" fmla="*/ 687 w 765"/>
                <a:gd name="T61" fmla="*/ 280 h 486"/>
                <a:gd name="T62" fmla="*/ 205 w 765"/>
                <a:gd name="T63" fmla="*/ 476 h 486"/>
                <a:gd name="T64" fmla="*/ 192 w 765"/>
                <a:gd name="T65" fmla="*/ 480 h 486"/>
                <a:gd name="T66" fmla="*/ 164 w 765"/>
                <a:gd name="T67" fmla="*/ 486 h 486"/>
                <a:gd name="T68" fmla="*/ 149 w 765"/>
                <a:gd name="T69"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5" h="486">
                  <a:moveTo>
                    <a:pt x="149" y="486"/>
                  </a:moveTo>
                  <a:lnTo>
                    <a:pt x="149" y="486"/>
                  </a:lnTo>
                  <a:lnTo>
                    <a:pt x="128" y="485"/>
                  </a:lnTo>
                  <a:lnTo>
                    <a:pt x="106" y="480"/>
                  </a:lnTo>
                  <a:lnTo>
                    <a:pt x="87" y="473"/>
                  </a:lnTo>
                  <a:lnTo>
                    <a:pt x="67" y="462"/>
                  </a:lnTo>
                  <a:lnTo>
                    <a:pt x="49" y="449"/>
                  </a:lnTo>
                  <a:lnTo>
                    <a:pt x="35" y="433"/>
                  </a:lnTo>
                  <a:lnTo>
                    <a:pt x="21" y="415"/>
                  </a:lnTo>
                  <a:lnTo>
                    <a:pt x="17" y="404"/>
                  </a:lnTo>
                  <a:lnTo>
                    <a:pt x="12" y="394"/>
                  </a:lnTo>
                  <a:lnTo>
                    <a:pt x="12" y="394"/>
                  </a:lnTo>
                  <a:lnTo>
                    <a:pt x="6" y="379"/>
                  </a:lnTo>
                  <a:lnTo>
                    <a:pt x="3" y="364"/>
                  </a:lnTo>
                  <a:lnTo>
                    <a:pt x="2" y="351"/>
                  </a:lnTo>
                  <a:lnTo>
                    <a:pt x="0" y="336"/>
                  </a:lnTo>
                  <a:lnTo>
                    <a:pt x="2" y="321"/>
                  </a:lnTo>
                  <a:lnTo>
                    <a:pt x="3" y="308"/>
                  </a:lnTo>
                  <a:lnTo>
                    <a:pt x="8" y="293"/>
                  </a:lnTo>
                  <a:lnTo>
                    <a:pt x="12" y="280"/>
                  </a:lnTo>
                  <a:lnTo>
                    <a:pt x="18" y="268"/>
                  </a:lnTo>
                  <a:lnTo>
                    <a:pt x="26" y="254"/>
                  </a:lnTo>
                  <a:lnTo>
                    <a:pt x="35" y="244"/>
                  </a:lnTo>
                  <a:lnTo>
                    <a:pt x="45" y="233"/>
                  </a:lnTo>
                  <a:lnTo>
                    <a:pt x="55" y="223"/>
                  </a:lnTo>
                  <a:lnTo>
                    <a:pt x="67" y="214"/>
                  </a:lnTo>
                  <a:lnTo>
                    <a:pt x="79" y="207"/>
                  </a:lnTo>
                  <a:lnTo>
                    <a:pt x="94" y="201"/>
                  </a:lnTo>
                  <a:lnTo>
                    <a:pt x="560" y="11"/>
                  </a:lnTo>
                  <a:lnTo>
                    <a:pt x="560" y="11"/>
                  </a:lnTo>
                  <a:lnTo>
                    <a:pt x="575" y="6"/>
                  </a:lnTo>
                  <a:lnTo>
                    <a:pt x="590" y="2"/>
                  </a:lnTo>
                  <a:lnTo>
                    <a:pt x="604" y="0"/>
                  </a:lnTo>
                  <a:lnTo>
                    <a:pt x="618" y="0"/>
                  </a:lnTo>
                  <a:lnTo>
                    <a:pt x="633" y="0"/>
                  </a:lnTo>
                  <a:lnTo>
                    <a:pt x="647" y="3"/>
                  </a:lnTo>
                  <a:lnTo>
                    <a:pt x="661" y="6"/>
                  </a:lnTo>
                  <a:lnTo>
                    <a:pt x="675" y="12"/>
                  </a:lnTo>
                  <a:lnTo>
                    <a:pt x="687" y="18"/>
                  </a:lnTo>
                  <a:lnTo>
                    <a:pt x="700" y="26"/>
                  </a:lnTo>
                  <a:lnTo>
                    <a:pt x="710" y="34"/>
                  </a:lnTo>
                  <a:lnTo>
                    <a:pt x="722" y="43"/>
                  </a:lnTo>
                  <a:lnTo>
                    <a:pt x="731" y="54"/>
                  </a:lnTo>
                  <a:lnTo>
                    <a:pt x="740" y="66"/>
                  </a:lnTo>
                  <a:lnTo>
                    <a:pt x="748" y="79"/>
                  </a:lnTo>
                  <a:lnTo>
                    <a:pt x="754" y="92"/>
                  </a:lnTo>
                  <a:lnTo>
                    <a:pt x="754" y="92"/>
                  </a:lnTo>
                  <a:lnTo>
                    <a:pt x="759" y="107"/>
                  </a:lnTo>
                  <a:lnTo>
                    <a:pt x="762" y="122"/>
                  </a:lnTo>
                  <a:lnTo>
                    <a:pt x="764" y="135"/>
                  </a:lnTo>
                  <a:lnTo>
                    <a:pt x="765" y="150"/>
                  </a:lnTo>
                  <a:lnTo>
                    <a:pt x="764" y="165"/>
                  </a:lnTo>
                  <a:lnTo>
                    <a:pt x="762" y="179"/>
                  </a:lnTo>
                  <a:lnTo>
                    <a:pt x="758" y="193"/>
                  </a:lnTo>
                  <a:lnTo>
                    <a:pt x="754" y="207"/>
                  </a:lnTo>
                  <a:lnTo>
                    <a:pt x="748" y="219"/>
                  </a:lnTo>
                  <a:lnTo>
                    <a:pt x="740" y="232"/>
                  </a:lnTo>
                  <a:lnTo>
                    <a:pt x="731" y="242"/>
                  </a:lnTo>
                  <a:lnTo>
                    <a:pt x="722" y="253"/>
                  </a:lnTo>
                  <a:lnTo>
                    <a:pt x="710" y="263"/>
                  </a:lnTo>
                  <a:lnTo>
                    <a:pt x="699" y="272"/>
                  </a:lnTo>
                  <a:lnTo>
                    <a:pt x="687" y="280"/>
                  </a:lnTo>
                  <a:lnTo>
                    <a:pt x="672" y="285"/>
                  </a:lnTo>
                  <a:lnTo>
                    <a:pt x="205" y="476"/>
                  </a:lnTo>
                  <a:lnTo>
                    <a:pt x="205" y="476"/>
                  </a:lnTo>
                  <a:lnTo>
                    <a:pt x="192" y="480"/>
                  </a:lnTo>
                  <a:lnTo>
                    <a:pt x="177" y="485"/>
                  </a:lnTo>
                  <a:lnTo>
                    <a:pt x="164" y="486"/>
                  </a:lnTo>
                  <a:lnTo>
                    <a:pt x="149" y="486"/>
                  </a:lnTo>
                  <a:lnTo>
                    <a:pt x="149" y="486"/>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a16="http://schemas.microsoft.com/office/drawing/2014/main" id="{F9F142ED-153D-452E-913F-AC14ED1CCA52}"/>
                </a:ext>
              </a:extLst>
            </p:cNvPr>
            <p:cNvSpPr>
              <a:spLocks/>
            </p:cNvSpPr>
            <p:nvPr/>
          </p:nvSpPr>
          <p:spPr bwMode="auto">
            <a:xfrm>
              <a:off x="3972031" y="3751156"/>
              <a:ext cx="608013" cy="385763"/>
            </a:xfrm>
            <a:custGeom>
              <a:avLst/>
              <a:gdLst>
                <a:gd name="T0" fmla="*/ 150 w 765"/>
                <a:gd name="T1" fmla="*/ 488 h 488"/>
                <a:gd name="T2" fmla="*/ 107 w 765"/>
                <a:gd name="T3" fmla="*/ 482 h 488"/>
                <a:gd name="T4" fmla="*/ 66 w 765"/>
                <a:gd name="T5" fmla="*/ 462 h 488"/>
                <a:gd name="T6" fmla="*/ 34 w 765"/>
                <a:gd name="T7" fmla="*/ 434 h 488"/>
                <a:gd name="T8" fmla="*/ 16 w 765"/>
                <a:gd name="T9" fmla="*/ 406 h 488"/>
                <a:gd name="T10" fmla="*/ 11 w 765"/>
                <a:gd name="T11" fmla="*/ 396 h 488"/>
                <a:gd name="T12" fmla="*/ 3 w 765"/>
                <a:gd name="T13" fmla="*/ 366 h 488"/>
                <a:gd name="T14" fmla="*/ 0 w 765"/>
                <a:gd name="T15" fmla="*/ 338 h 488"/>
                <a:gd name="T16" fmla="*/ 4 w 765"/>
                <a:gd name="T17" fmla="*/ 308 h 488"/>
                <a:gd name="T18" fmla="*/ 11 w 765"/>
                <a:gd name="T19" fmla="*/ 281 h 488"/>
                <a:gd name="T20" fmla="*/ 26 w 765"/>
                <a:gd name="T21" fmla="*/ 256 h 488"/>
                <a:gd name="T22" fmla="*/ 44 w 765"/>
                <a:gd name="T23" fmla="*/ 234 h 488"/>
                <a:gd name="T24" fmla="*/ 66 w 765"/>
                <a:gd name="T25" fmla="*/ 216 h 488"/>
                <a:gd name="T26" fmla="*/ 93 w 765"/>
                <a:gd name="T27" fmla="*/ 201 h 488"/>
                <a:gd name="T28" fmla="*/ 560 w 765"/>
                <a:gd name="T29" fmla="*/ 12 h 488"/>
                <a:gd name="T30" fmla="*/ 589 w 765"/>
                <a:gd name="T31" fmla="*/ 3 h 488"/>
                <a:gd name="T32" fmla="*/ 618 w 765"/>
                <a:gd name="T33" fmla="*/ 0 h 488"/>
                <a:gd name="T34" fmla="*/ 647 w 765"/>
                <a:gd name="T35" fmla="*/ 5 h 488"/>
                <a:gd name="T36" fmla="*/ 674 w 765"/>
                <a:gd name="T37" fmla="*/ 12 h 488"/>
                <a:gd name="T38" fmla="*/ 699 w 765"/>
                <a:gd name="T39" fmla="*/ 26 h 488"/>
                <a:gd name="T40" fmla="*/ 722 w 765"/>
                <a:gd name="T41" fmla="*/ 45 h 488"/>
                <a:gd name="T42" fmla="*/ 739 w 765"/>
                <a:gd name="T43" fmla="*/ 67 h 488"/>
                <a:gd name="T44" fmla="*/ 754 w 765"/>
                <a:gd name="T45" fmla="*/ 94 h 488"/>
                <a:gd name="T46" fmla="*/ 759 w 765"/>
                <a:gd name="T47" fmla="*/ 107 h 488"/>
                <a:gd name="T48" fmla="*/ 765 w 765"/>
                <a:gd name="T49" fmla="*/ 137 h 488"/>
                <a:gd name="T50" fmla="*/ 763 w 765"/>
                <a:gd name="T51" fmla="*/ 167 h 488"/>
                <a:gd name="T52" fmla="*/ 757 w 765"/>
                <a:gd name="T53" fmla="*/ 194 h 488"/>
                <a:gd name="T54" fmla="*/ 747 w 765"/>
                <a:gd name="T55" fmla="*/ 220 h 488"/>
                <a:gd name="T56" fmla="*/ 730 w 765"/>
                <a:gd name="T57" fmla="*/ 244 h 488"/>
                <a:gd name="T58" fmla="*/ 711 w 765"/>
                <a:gd name="T59" fmla="*/ 265 h 488"/>
                <a:gd name="T60" fmla="*/ 686 w 765"/>
                <a:gd name="T61" fmla="*/ 281 h 488"/>
                <a:gd name="T62" fmla="*/ 205 w 765"/>
                <a:gd name="T63" fmla="*/ 477 h 488"/>
                <a:gd name="T64" fmla="*/ 191 w 765"/>
                <a:gd name="T65" fmla="*/ 482 h 488"/>
                <a:gd name="T66" fmla="*/ 163 w 765"/>
                <a:gd name="T67" fmla="*/ 488 h 488"/>
                <a:gd name="T68" fmla="*/ 150 w 765"/>
                <a:gd name="T69" fmla="*/ 48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5" h="488">
                  <a:moveTo>
                    <a:pt x="150" y="488"/>
                  </a:moveTo>
                  <a:lnTo>
                    <a:pt x="150" y="488"/>
                  </a:lnTo>
                  <a:lnTo>
                    <a:pt x="127" y="486"/>
                  </a:lnTo>
                  <a:lnTo>
                    <a:pt x="107" y="482"/>
                  </a:lnTo>
                  <a:lnTo>
                    <a:pt x="86" y="474"/>
                  </a:lnTo>
                  <a:lnTo>
                    <a:pt x="66" y="462"/>
                  </a:lnTo>
                  <a:lnTo>
                    <a:pt x="50" y="449"/>
                  </a:lnTo>
                  <a:lnTo>
                    <a:pt x="34" y="434"/>
                  </a:lnTo>
                  <a:lnTo>
                    <a:pt x="22" y="415"/>
                  </a:lnTo>
                  <a:lnTo>
                    <a:pt x="16" y="406"/>
                  </a:lnTo>
                  <a:lnTo>
                    <a:pt x="11" y="396"/>
                  </a:lnTo>
                  <a:lnTo>
                    <a:pt x="11" y="396"/>
                  </a:lnTo>
                  <a:lnTo>
                    <a:pt x="6" y="381"/>
                  </a:lnTo>
                  <a:lnTo>
                    <a:pt x="3" y="366"/>
                  </a:lnTo>
                  <a:lnTo>
                    <a:pt x="1" y="351"/>
                  </a:lnTo>
                  <a:lnTo>
                    <a:pt x="0" y="338"/>
                  </a:lnTo>
                  <a:lnTo>
                    <a:pt x="1" y="323"/>
                  </a:lnTo>
                  <a:lnTo>
                    <a:pt x="4" y="308"/>
                  </a:lnTo>
                  <a:lnTo>
                    <a:pt x="7" y="295"/>
                  </a:lnTo>
                  <a:lnTo>
                    <a:pt x="11" y="281"/>
                  </a:lnTo>
                  <a:lnTo>
                    <a:pt x="19" y="268"/>
                  </a:lnTo>
                  <a:lnTo>
                    <a:pt x="26" y="256"/>
                  </a:lnTo>
                  <a:lnTo>
                    <a:pt x="34" y="244"/>
                  </a:lnTo>
                  <a:lnTo>
                    <a:pt x="44" y="234"/>
                  </a:lnTo>
                  <a:lnTo>
                    <a:pt x="55" y="225"/>
                  </a:lnTo>
                  <a:lnTo>
                    <a:pt x="66" y="216"/>
                  </a:lnTo>
                  <a:lnTo>
                    <a:pt x="80" y="208"/>
                  </a:lnTo>
                  <a:lnTo>
                    <a:pt x="93" y="201"/>
                  </a:lnTo>
                  <a:lnTo>
                    <a:pt x="560" y="12"/>
                  </a:lnTo>
                  <a:lnTo>
                    <a:pt x="560" y="12"/>
                  </a:lnTo>
                  <a:lnTo>
                    <a:pt x="574" y="6"/>
                  </a:lnTo>
                  <a:lnTo>
                    <a:pt x="589" y="3"/>
                  </a:lnTo>
                  <a:lnTo>
                    <a:pt x="604" y="2"/>
                  </a:lnTo>
                  <a:lnTo>
                    <a:pt x="618" y="0"/>
                  </a:lnTo>
                  <a:lnTo>
                    <a:pt x="632" y="2"/>
                  </a:lnTo>
                  <a:lnTo>
                    <a:pt x="647" y="5"/>
                  </a:lnTo>
                  <a:lnTo>
                    <a:pt x="661" y="8"/>
                  </a:lnTo>
                  <a:lnTo>
                    <a:pt x="674" y="12"/>
                  </a:lnTo>
                  <a:lnTo>
                    <a:pt x="687" y="18"/>
                  </a:lnTo>
                  <a:lnTo>
                    <a:pt x="699" y="26"/>
                  </a:lnTo>
                  <a:lnTo>
                    <a:pt x="711" y="35"/>
                  </a:lnTo>
                  <a:lnTo>
                    <a:pt x="722" y="45"/>
                  </a:lnTo>
                  <a:lnTo>
                    <a:pt x="730" y="55"/>
                  </a:lnTo>
                  <a:lnTo>
                    <a:pt x="739" y="67"/>
                  </a:lnTo>
                  <a:lnTo>
                    <a:pt x="747" y="81"/>
                  </a:lnTo>
                  <a:lnTo>
                    <a:pt x="754" y="94"/>
                  </a:lnTo>
                  <a:lnTo>
                    <a:pt x="754" y="94"/>
                  </a:lnTo>
                  <a:lnTo>
                    <a:pt x="759" y="107"/>
                  </a:lnTo>
                  <a:lnTo>
                    <a:pt x="762" y="122"/>
                  </a:lnTo>
                  <a:lnTo>
                    <a:pt x="765" y="137"/>
                  </a:lnTo>
                  <a:lnTo>
                    <a:pt x="765" y="152"/>
                  </a:lnTo>
                  <a:lnTo>
                    <a:pt x="763" y="167"/>
                  </a:lnTo>
                  <a:lnTo>
                    <a:pt x="762" y="180"/>
                  </a:lnTo>
                  <a:lnTo>
                    <a:pt x="757" y="194"/>
                  </a:lnTo>
                  <a:lnTo>
                    <a:pt x="753" y="207"/>
                  </a:lnTo>
                  <a:lnTo>
                    <a:pt x="747" y="220"/>
                  </a:lnTo>
                  <a:lnTo>
                    <a:pt x="739" y="232"/>
                  </a:lnTo>
                  <a:lnTo>
                    <a:pt x="730" y="244"/>
                  </a:lnTo>
                  <a:lnTo>
                    <a:pt x="722" y="254"/>
                  </a:lnTo>
                  <a:lnTo>
                    <a:pt x="711" y="265"/>
                  </a:lnTo>
                  <a:lnTo>
                    <a:pt x="699" y="274"/>
                  </a:lnTo>
                  <a:lnTo>
                    <a:pt x="686" y="281"/>
                  </a:lnTo>
                  <a:lnTo>
                    <a:pt x="673" y="287"/>
                  </a:lnTo>
                  <a:lnTo>
                    <a:pt x="205" y="477"/>
                  </a:lnTo>
                  <a:lnTo>
                    <a:pt x="205" y="477"/>
                  </a:lnTo>
                  <a:lnTo>
                    <a:pt x="191" y="482"/>
                  </a:lnTo>
                  <a:lnTo>
                    <a:pt x="176" y="485"/>
                  </a:lnTo>
                  <a:lnTo>
                    <a:pt x="163" y="488"/>
                  </a:lnTo>
                  <a:lnTo>
                    <a:pt x="150" y="488"/>
                  </a:lnTo>
                  <a:lnTo>
                    <a:pt x="150" y="488"/>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7">
              <a:extLst>
                <a:ext uri="{FF2B5EF4-FFF2-40B4-BE49-F238E27FC236}">
                  <a16:creationId xmlns:a16="http://schemas.microsoft.com/office/drawing/2014/main" id="{940F6C47-0707-43E2-B2D4-8DBB2661EE27}"/>
                </a:ext>
              </a:extLst>
            </p:cNvPr>
            <p:cNvSpPr>
              <a:spLocks/>
            </p:cNvSpPr>
            <p:nvPr/>
          </p:nvSpPr>
          <p:spPr bwMode="auto">
            <a:xfrm>
              <a:off x="7631220" y="3774968"/>
              <a:ext cx="604837" cy="392114"/>
            </a:xfrm>
            <a:custGeom>
              <a:avLst/>
              <a:gdLst>
                <a:gd name="T0" fmla="*/ 613 w 761"/>
                <a:gd name="T1" fmla="*/ 493 h 493"/>
                <a:gd name="T2" fmla="*/ 584 w 761"/>
                <a:gd name="T3" fmla="*/ 490 h 493"/>
                <a:gd name="T4" fmla="*/ 555 w 761"/>
                <a:gd name="T5" fmla="*/ 481 h 493"/>
                <a:gd name="T6" fmla="*/ 91 w 761"/>
                <a:gd name="T7" fmla="*/ 285 h 493"/>
                <a:gd name="T8" fmla="*/ 64 w 761"/>
                <a:gd name="T9" fmla="*/ 270 h 493"/>
                <a:gd name="T10" fmla="*/ 42 w 761"/>
                <a:gd name="T11" fmla="*/ 252 h 493"/>
                <a:gd name="T12" fmla="*/ 24 w 761"/>
                <a:gd name="T13" fmla="*/ 230 h 493"/>
                <a:gd name="T14" fmla="*/ 11 w 761"/>
                <a:gd name="T15" fmla="*/ 205 h 493"/>
                <a:gd name="T16" fmla="*/ 3 w 761"/>
                <a:gd name="T17" fmla="*/ 176 h 493"/>
                <a:gd name="T18" fmla="*/ 0 w 761"/>
                <a:gd name="T19" fmla="*/ 148 h 493"/>
                <a:gd name="T20" fmla="*/ 3 w 761"/>
                <a:gd name="T21" fmla="*/ 119 h 493"/>
                <a:gd name="T22" fmla="*/ 12 w 761"/>
                <a:gd name="T23" fmla="*/ 90 h 493"/>
                <a:gd name="T24" fmla="*/ 18 w 761"/>
                <a:gd name="T25" fmla="*/ 77 h 493"/>
                <a:gd name="T26" fmla="*/ 35 w 761"/>
                <a:gd name="T27" fmla="*/ 52 h 493"/>
                <a:gd name="T28" fmla="*/ 55 w 761"/>
                <a:gd name="T29" fmla="*/ 32 h 493"/>
                <a:gd name="T30" fmla="*/ 79 w 761"/>
                <a:gd name="T31" fmla="*/ 16 h 493"/>
                <a:gd name="T32" fmla="*/ 106 w 761"/>
                <a:gd name="T33" fmla="*/ 6 h 493"/>
                <a:gd name="T34" fmla="*/ 134 w 761"/>
                <a:gd name="T35" fmla="*/ 0 h 493"/>
                <a:gd name="T36" fmla="*/ 164 w 761"/>
                <a:gd name="T37" fmla="*/ 0 h 493"/>
                <a:gd name="T38" fmla="*/ 192 w 761"/>
                <a:gd name="T39" fmla="*/ 6 h 493"/>
                <a:gd name="T40" fmla="*/ 670 w 761"/>
                <a:gd name="T41" fmla="*/ 208 h 493"/>
                <a:gd name="T42" fmla="*/ 685 w 761"/>
                <a:gd name="T43" fmla="*/ 215 h 493"/>
                <a:gd name="T44" fmla="*/ 709 w 761"/>
                <a:gd name="T45" fmla="*/ 231 h 493"/>
                <a:gd name="T46" fmla="*/ 730 w 761"/>
                <a:gd name="T47" fmla="*/ 252 h 493"/>
                <a:gd name="T48" fmla="*/ 745 w 761"/>
                <a:gd name="T49" fmla="*/ 276 h 493"/>
                <a:gd name="T50" fmla="*/ 755 w 761"/>
                <a:gd name="T51" fmla="*/ 303 h 493"/>
                <a:gd name="T52" fmla="*/ 761 w 761"/>
                <a:gd name="T53" fmla="*/ 331 h 493"/>
                <a:gd name="T54" fmla="*/ 761 w 761"/>
                <a:gd name="T55" fmla="*/ 359 h 493"/>
                <a:gd name="T56" fmla="*/ 755 w 761"/>
                <a:gd name="T57" fmla="*/ 389 h 493"/>
                <a:gd name="T58" fmla="*/ 749 w 761"/>
                <a:gd name="T59" fmla="*/ 402 h 493"/>
                <a:gd name="T60" fmla="*/ 727 w 761"/>
                <a:gd name="T61" fmla="*/ 441 h 493"/>
                <a:gd name="T62" fmla="*/ 694 w 761"/>
                <a:gd name="T63" fmla="*/ 469 h 493"/>
                <a:gd name="T64" fmla="*/ 656 w 761"/>
                <a:gd name="T65" fmla="*/ 487 h 493"/>
                <a:gd name="T66" fmla="*/ 613 w 761"/>
                <a:gd name="T67" fmla="*/ 493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1" h="493">
                  <a:moveTo>
                    <a:pt x="613" y="493"/>
                  </a:moveTo>
                  <a:lnTo>
                    <a:pt x="613" y="493"/>
                  </a:lnTo>
                  <a:lnTo>
                    <a:pt x="599" y="493"/>
                  </a:lnTo>
                  <a:lnTo>
                    <a:pt x="584" y="490"/>
                  </a:lnTo>
                  <a:lnTo>
                    <a:pt x="569" y="487"/>
                  </a:lnTo>
                  <a:lnTo>
                    <a:pt x="555" y="481"/>
                  </a:lnTo>
                  <a:lnTo>
                    <a:pt x="91" y="285"/>
                  </a:lnTo>
                  <a:lnTo>
                    <a:pt x="91" y="285"/>
                  </a:lnTo>
                  <a:lnTo>
                    <a:pt x="78" y="279"/>
                  </a:lnTo>
                  <a:lnTo>
                    <a:pt x="64" y="270"/>
                  </a:lnTo>
                  <a:lnTo>
                    <a:pt x="52" y="261"/>
                  </a:lnTo>
                  <a:lnTo>
                    <a:pt x="42" y="252"/>
                  </a:lnTo>
                  <a:lnTo>
                    <a:pt x="33" y="240"/>
                  </a:lnTo>
                  <a:lnTo>
                    <a:pt x="24" y="230"/>
                  </a:lnTo>
                  <a:lnTo>
                    <a:pt x="17" y="217"/>
                  </a:lnTo>
                  <a:lnTo>
                    <a:pt x="11" y="205"/>
                  </a:lnTo>
                  <a:lnTo>
                    <a:pt x="6" y="191"/>
                  </a:lnTo>
                  <a:lnTo>
                    <a:pt x="3" y="176"/>
                  </a:lnTo>
                  <a:lnTo>
                    <a:pt x="0" y="163"/>
                  </a:lnTo>
                  <a:lnTo>
                    <a:pt x="0" y="148"/>
                  </a:lnTo>
                  <a:lnTo>
                    <a:pt x="0" y="133"/>
                  </a:lnTo>
                  <a:lnTo>
                    <a:pt x="3" y="119"/>
                  </a:lnTo>
                  <a:lnTo>
                    <a:pt x="6" y="105"/>
                  </a:lnTo>
                  <a:lnTo>
                    <a:pt x="12" y="90"/>
                  </a:lnTo>
                  <a:lnTo>
                    <a:pt x="12" y="90"/>
                  </a:lnTo>
                  <a:lnTo>
                    <a:pt x="18" y="77"/>
                  </a:lnTo>
                  <a:lnTo>
                    <a:pt x="26" y="64"/>
                  </a:lnTo>
                  <a:lnTo>
                    <a:pt x="35" y="52"/>
                  </a:lnTo>
                  <a:lnTo>
                    <a:pt x="45" y="41"/>
                  </a:lnTo>
                  <a:lnTo>
                    <a:pt x="55" y="32"/>
                  </a:lnTo>
                  <a:lnTo>
                    <a:pt x="67" y="23"/>
                  </a:lnTo>
                  <a:lnTo>
                    <a:pt x="79" y="16"/>
                  </a:lnTo>
                  <a:lnTo>
                    <a:pt x="93" y="10"/>
                  </a:lnTo>
                  <a:lnTo>
                    <a:pt x="106" y="6"/>
                  </a:lnTo>
                  <a:lnTo>
                    <a:pt x="121" y="3"/>
                  </a:lnTo>
                  <a:lnTo>
                    <a:pt x="134" y="0"/>
                  </a:lnTo>
                  <a:lnTo>
                    <a:pt x="149" y="0"/>
                  </a:lnTo>
                  <a:lnTo>
                    <a:pt x="164" y="0"/>
                  </a:lnTo>
                  <a:lnTo>
                    <a:pt x="177" y="3"/>
                  </a:lnTo>
                  <a:lnTo>
                    <a:pt x="192" y="6"/>
                  </a:lnTo>
                  <a:lnTo>
                    <a:pt x="207" y="12"/>
                  </a:lnTo>
                  <a:lnTo>
                    <a:pt x="670" y="208"/>
                  </a:lnTo>
                  <a:lnTo>
                    <a:pt x="670" y="208"/>
                  </a:lnTo>
                  <a:lnTo>
                    <a:pt x="685" y="215"/>
                  </a:lnTo>
                  <a:lnTo>
                    <a:pt x="697" y="222"/>
                  </a:lnTo>
                  <a:lnTo>
                    <a:pt x="709" y="231"/>
                  </a:lnTo>
                  <a:lnTo>
                    <a:pt x="720" y="242"/>
                  </a:lnTo>
                  <a:lnTo>
                    <a:pt x="730" y="252"/>
                  </a:lnTo>
                  <a:lnTo>
                    <a:pt x="737" y="264"/>
                  </a:lnTo>
                  <a:lnTo>
                    <a:pt x="745" y="276"/>
                  </a:lnTo>
                  <a:lnTo>
                    <a:pt x="751" y="289"/>
                  </a:lnTo>
                  <a:lnTo>
                    <a:pt x="755" y="303"/>
                  </a:lnTo>
                  <a:lnTo>
                    <a:pt x="760" y="316"/>
                  </a:lnTo>
                  <a:lnTo>
                    <a:pt x="761" y="331"/>
                  </a:lnTo>
                  <a:lnTo>
                    <a:pt x="761" y="344"/>
                  </a:lnTo>
                  <a:lnTo>
                    <a:pt x="761" y="359"/>
                  </a:lnTo>
                  <a:lnTo>
                    <a:pt x="758" y="374"/>
                  </a:lnTo>
                  <a:lnTo>
                    <a:pt x="755" y="389"/>
                  </a:lnTo>
                  <a:lnTo>
                    <a:pt x="749" y="402"/>
                  </a:lnTo>
                  <a:lnTo>
                    <a:pt x="749" y="402"/>
                  </a:lnTo>
                  <a:lnTo>
                    <a:pt x="739" y="423"/>
                  </a:lnTo>
                  <a:lnTo>
                    <a:pt x="727" y="441"/>
                  </a:lnTo>
                  <a:lnTo>
                    <a:pt x="711" y="456"/>
                  </a:lnTo>
                  <a:lnTo>
                    <a:pt x="694" y="469"/>
                  </a:lnTo>
                  <a:lnTo>
                    <a:pt x="675" y="479"/>
                  </a:lnTo>
                  <a:lnTo>
                    <a:pt x="656" y="487"/>
                  </a:lnTo>
                  <a:lnTo>
                    <a:pt x="635" y="491"/>
                  </a:lnTo>
                  <a:lnTo>
                    <a:pt x="613" y="493"/>
                  </a:lnTo>
                  <a:lnTo>
                    <a:pt x="613" y="49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8">
              <a:extLst>
                <a:ext uri="{FF2B5EF4-FFF2-40B4-BE49-F238E27FC236}">
                  <a16:creationId xmlns:a16="http://schemas.microsoft.com/office/drawing/2014/main" id="{2A862452-FE16-473C-A48A-B7BF4369E0D5}"/>
                </a:ext>
              </a:extLst>
            </p:cNvPr>
            <p:cNvSpPr>
              <a:spLocks/>
            </p:cNvSpPr>
            <p:nvPr/>
          </p:nvSpPr>
          <p:spPr bwMode="auto">
            <a:xfrm>
              <a:off x="3984732" y="2233505"/>
              <a:ext cx="606425" cy="392114"/>
            </a:xfrm>
            <a:custGeom>
              <a:avLst/>
              <a:gdLst>
                <a:gd name="T0" fmla="*/ 613 w 762"/>
                <a:gd name="T1" fmla="*/ 494 h 494"/>
                <a:gd name="T2" fmla="*/ 584 w 762"/>
                <a:gd name="T3" fmla="*/ 491 h 494"/>
                <a:gd name="T4" fmla="*/ 556 w 762"/>
                <a:gd name="T5" fmla="*/ 482 h 494"/>
                <a:gd name="T6" fmla="*/ 91 w 762"/>
                <a:gd name="T7" fmla="*/ 286 h 494"/>
                <a:gd name="T8" fmla="*/ 64 w 762"/>
                <a:gd name="T9" fmla="*/ 271 h 494"/>
                <a:gd name="T10" fmla="*/ 41 w 762"/>
                <a:gd name="T11" fmla="*/ 252 h 494"/>
                <a:gd name="T12" fmla="*/ 24 w 762"/>
                <a:gd name="T13" fmla="*/ 230 h 494"/>
                <a:gd name="T14" fmla="*/ 10 w 762"/>
                <a:gd name="T15" fmla="*/ 205 h 494"/>
                <a:gd name="T16" fmla="*/ 3 w 762"/>
                <a:gd name="T17" fmla="*/ 178 h 494"/>
                <a:gd name="T18" fmla="*/ 0 w 762"/>
                <a:gd name="T19" fmla="*/ 148 h 494"/>
                <a:gd name="T20" fmla="*/ 3 w 762"/>
                <a:gd name="T21" fmla="*/ 120 h 494"/>
                <a:gd name="T22" fmla="*/ 12 w 762"/>
                <a:gd name="T23" fmla="*/ 92 h 494"/>
                <a:gd name="T24" fmla="*/ 18 w 762"/>
                <a:gd name="T25" fmla="*/ 77 h 494"/>
                <a:gd name="T26" fmla="*/ 36 w 762"/>
                <a:gd name="T27" fmla="*/ 53 h 494"/>
                <a:gd name="T28" fmla="*/ 56 w 762"/>
                <a:gd name="T29" fmla="*/ 32 h 494"/>
                <a:gd name="T30" fmla="*/ 80 w 762"/>
                <a:gd name="T31" fmla="*/ 17 h 494"/>
                <a:gd name="T32" fmla="*/ 105 w 762"/>
                <a:gd name="T33" fmla="*/ 7 h 494"/>
                <a:gd name="T34" fmla="*/ 134 w 762"/>
                <a:gd name="T35" fmla="*/ 1 h 494"/>
                <a:gd name="T36" fmla="*/ 163 w 762"/>
                <a:gd name="T37" fmla="*/ 1 h 494"/>
                <a:gd name="T38" fmla="*/ 192 w 762"/>
                <a:gd name="T39" fmla="*/ 7 h 494"/>
                <a:gd name="T40" fmla="*/ 671 w 762"/>
                <a:gd name="T41" fmla="*/ 209 h 494"/>
                <a:gd name="T42" fmla="*/ 685 w 762"/>
                <a:gd name="T43" fmla="*/ 215 h 494"/>
                <a:gd name="T44" fmla="*/ 709 w 762"/>
                <a:gd name="T45" fmla="*/ 231 h 494"/>
                <a:gd name="T46" fmla="*/ 729 w 762"/>
                <a:gd name="T47" fmla="*/ 252 h 494"/>
                <a:gd name="T48" fmla="*/ 744 w 762"/>
                <a:gd name="T49" fmla="*/ 276 h 494"/>
                <a:gd name="T50" fmla="*/ 755 w 762"/>
                <a:gd name="T51" fmla="*/ 303 h 494"/>
                <a:gd name="T52" fmla="*/ 761 w 762"/>
                <a:gd name="T53" fmla="*/ 331 h 494"/>
                <a:gd name="T54" fmla="*/ 761 w 762"/>
                <a:gd name="T55" fmla="*/ 361 h 494"/>
                <a:gd name="T56" fmla="*/ 755 w 762"/>
                <a:gd name="T57" fmla="*/ 389 h 494"/>
                <a:gd name="T58" fmla="*/ 750 w 762"/>
                <a:gd name="T59" fmla="*/ 404 h 494"/>
                <a:gd name="T60" fmla="*/ 726 w 762"/>
                <a:gd name="T61" fmla="*/ 441 h 494"/>
                <a:gd name="T62" fmla="*/ 694 w 762"/>
                <a:gd name="T63" fmla="*/ 471 h 494"/>
                <a:gd name="T64" fmla="*/ 655 w 762"/>
                <a:gd name="T65" fmla="*/ 488 h 494"/>
                <a:gd name="T66" fmla="*/ 613 w 762"/>
                <a:gd name="T67" fmla="*/ 494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62" h="494">
                  <a:moveTo>
                    <a:pt x="613" y="494"/>
                  </a:moveTo>
                  <a:lnTo>
                    <a:pt x="613" y="494"/>
                  </a:lnTo>
                  <a:lnTo>
                    <a:pt x="599" y="493"/>
                  </a:lnTo>
                  <a:lnTo>
                    <a:pt x="584" y="491"/>
                  </a:lnTo>
                  <a:lnTo>
                    <a:pt x="569" y="487"/>
                  </a:lnTo>
                  <a:lnTo>
                    <a:pt x="556" y="482"/>
                  </a:lnTo>
                  <a:lnTo>
                    <a:pt x="91" y="286"/>
                  </a:lnTo>
                  <a:lnTo>
                    <a:pt x="91" y="286"/>
                  </a:lnTo>
                  <a:lnTo>
                    <a:pt x="77" y="279"/>
                  </a:lnTo>
                  <a:lnTo>
                    <a:pt x="64" y="271"/>
                  </a:lnTo>
                  <a:lnTo>
                    <a:pt x="52" y="263"/>
                  </a:lnTo>
                  <a:lnTo>
                    <a:pt x="41" y="252"/>
                  </a:lnTo>
                  <a:lnTo>
                    <a:pt x="33" y="242"/>
                  </a:lnTo>
                  <a:lnTo>
                    <a:pt x="24" y="230"/>
                  </a:lnTo>
                  <a:lnTo>
                    <a:pt x="16" y="218"/>
                  </a:lnTo>
                  <a:lnTo>
                    <a:pt x="10" y="205"/>
                  </a:lnTo>
                  <a:lnTo>
                    <a:pt x="6" y="191"/>
                  </a:lnTo>
                  <a:lnTo>
                    <a:pt x="3" y="178"/>
                  </a:lnTo>
                  <a:lnTo>
                    <a:pt x="0" y="163"/>
                  </a:lnTo>
                  <a:lnTo>
                    <a:pt x="0" y="148"/>
                  </a:lnTo>
                  <a:lnTo>
                    <a:pt x="0" y="135"/>
                  </a:lnTo>
                  <a:lnTo>
                    <a:pt x="3" y="120"/>
                  </a:lnTo>
                  <a:lnTo>
                    <a:pt x="6" y="105"/>
                  </a:lnTo>
                  <a:lnTo>
                    <a:pt x="12" y="92"/>
                  </a:lnTo>
                  <a:lnTo>
                    <a:pt x="12" y="92"/>
                  </a:lnTo>
                  <a:lnTo>
                    <a:pt x="18" y="77"/>
                  </a:lnTo>
                  <a:lnTo>
                    <a:pt x="27" y="65"/>
                  </a:lnTo>
                  <a:lnTo>
                    <a:pt x="36" y="53"/>
                  </a:lnTo>
                  <a:lnTo>
                    <a:pt x="44" y="43"/>
                  </a:lnTo>
                  <a:lnTo>
                    <a:pt x="56" y="32"/>
                  </a:lnTo>
                  <a:lnTo>
                    <a:pt x="67" y="25"/>
                  </a:lnTo>
                  <a:lnTo>
                    <a:pt x="80" y="17"/>
                  </a:lnTo>
                  <a:lnTo>
                    <a:pt x="92" y="12"/>
                  </a:lnTo>
                  <a:lnTo>
                    <a:pt x="105" y="7"/>
                  </a:lnTo>
                  <a:lnTo>
                    <a:pt x="120" y="3"/>
                  </a:lnTo>
                  <a:lnTo>
                    <a:pt x="134" y="1"/>
                  </a:lnTo>
                  <a:lnTo>
                    <a:pt x="148" y="0"/>
                  </a:lnTo>
                  <a:lnTo>
                    <a:pt x="163" y="1"/>
                  </a:lnTo>
                  <a:lnTo>
                    <a:pt x="178" y="3"/>
                  </a:lnTo>
                  <a:lnTo>
                    <a:pt x="192" y="7"/>
                  </a:lnTo>
                  <a:lnTo>
                    <a:pt x="206" y="12"/>
                  </a:lnTo>
                  <a:lnTo>
                    <a:pt x="671" y="209"/>
                  </a:lnTo>
                  <a:lnTo>
                    <a:pt x="671" y="209"/>
                  </a:lnTo>
                  <a:lnTo>
                    <a:pt x="685" y="215"/>
                  </a:lnTo>
                  <a:lnTo>
                    <a:pt x="697" y="222"/>
                  </a:lnTo>
                  <a:lnTo>
                    <a:pt x="709" y="231"/>
                  </a:lnTo>
                  <a:lnTo>
                    <a:pt x="719" y="242"/>
                  </a:lnTo>
                  <a:lnTo>
                    <a:pt x="729" y="252"/>
                  </a:lnTo>
                  <a:lnTo>
                    <a:pt x="737" y="264"/>
                  </a:lnTo>
                  <a:lnTo>
                    <a:pt x="744" y="276"/>
                  </a:lnTo>
                  <a:lnTo>
                    <a:pt x="750" y="289"/>
                  </a:lnTo>
                  <a:lnTo>
                    <a:pt x="755" y="303"/>
                  </a:lnTo>
                  <a:lnTo>
                    <a:pt x="759" y="318"/>
                  </a:lnTo>
                  <a:lnTo>
                    <a:pt x="761" y="331"/>
                  </a:lnTo>
                  <a:lnTo>
                    <a:pt x="762" y="346"/>
                  </a:lnTo>
                  <a:lnTo>
                    <a:pt x="761" y="361"/>
                  </a:lnTo>
                  <a:lnTo>
                    <a:pt x="759" y="374"/>
                  </a:lnTo>
                  <a:lnTo>
                    <a:pt x="755" y="389"/>
                  </a:lnTo>
                  <a:lnTo>
                    <a:pt x="750" y="404"/>
                  </a:lnTo>
                  <a:lnTo>
                    <a:pt x="750" y="404"/>
                  </a:lnTo>
                  <a:lnTo>
                    <a:pt x="740" y="423"/>
                  </a:lnTo>
                  <a:lnTo>
                    <a:pt x="726" y="441"/>
                  </a:lnTo>
                  <a:lnTo>
                    <a:pt x="712" y="457"/>
                  </a:lnTo>
                  <a:lnTo>
                    <a:pt x="694" y="471"/>
                  </a:lnTo>
                  <a:lnTo>
                    <a:pt x="676" y="479"/>
                  </a:lnTo>
                  <a:lnTo>
                    <a:pt x="655" y="488"/>
                  </a:lnTo>
                  <a:lnTo>
                    <a:pt x="634" y="493"/>
                  </a:lnTo>
                  <a:lnTo>
                    <a:pt x="613" y="494"/>
                  </a:lnTo>
                  <a:lnTo>
                    <a:pt x="613" y="49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9">
              <a:extLst>
                <a:ext uri="{FF2B5EF4-FFF2-40B4-BE49-F238E27FC236}">
                  <a16:creationId xmlns:a16="http://schemas.microsoft.com/office/drawing/2014/main" id="{9AFEC122-DD0D-4450-A0C3-E4E25EB27093}"/>
                </a:ext>
              </a:extLst>
            </p:cNvPr>
            <p:cNvSpPr>
              <a:spLocks/>
            </p:cNvSpPr>
            <p:nvPr/>
          </p:nvSpPr>
          <p:spPr bwMode="auto">
            <a:xfrm>
              <a:off x="6685070" y="1074631"/>
              <a:ext cx="392113" cy="604837"/>
            </a:xfrm>
            <a:custGeom>
              <a:avLst/>
              <a:gdLst>
                <a:gd name="T0" fmla="*/ 149 w 493"/>
                <a:gd name="T1" fmla="*/ 762 h 762"/>
                <a:gd name="T2" fmla="*/ 119 w 493"/>
                <a:gd name="T3" fmla="*/ 759 h 762"/>
                <a:gd name="T4" fmla="*/ 91 w 493"/>
                <a:gd name="T5" fmla="*/ 750 h 762"/>
                <a:gd name="T6" fmla="*/ 77 w 493"/>
                <a:gd name="T7" fmla="*/ 743 h 762"/>
                <a:gd name="T8" fmla="*/ 52 w 493"/>
                <a:gd name="T9" fmla="*/ 726 h 762"/>
                <a:gd name="T10" fmla="*/ 33 w 493"/>
                <a:gd name="T11" fmla="*/ 705 h 762"/>
                <a:gd name="T12" fmla="*/ 16 w 493"/>
                <a:gd name="T13" fmla="*/ 682 h 762"/>
                <a:gd name="T14" fmla="*/ 6 w 493"/>
                <a:gd name="T15" fmla="*/ 655 h 762"/>
                <a:gd name="T16" fmla="*/ 0 w 493"/>
                <a:gd name="T17" fmla="*/ 627 h 762"/>
                <a:gd name="T18" fmla="*/ 0 w 493"/>
                <a:gd name="T19" fmla="*/ 599 h 762"/>
                <a:gd name="T20" fmla="*/ 6 w 493"/>
                <a:gd name="T21" fmla="*/ 569 h 762"/>
                <a:gd name="T22" fmla="*/ 208 w 493"/>
                <a:gd name="T23" fmla="*/ 90 h 762"/>
                <a:gd name="T24" fmla="*/ 214 w 493"/>
                <a:gd name="T25" fmla="*/ 77 h 762"/>
                <a:gd name="T26" fmla="*/ 232 w 493"/>
                <a:gd name="T27" fmla="*/ 53 h 762"/>
                <a:gd name="T28" fmla="*/ 253 w 493"/>
                <a:gd name="T29" fmla="*/ 33 h 762"/>
                <a:gd name="T30" fmla="*/ 276 w 493"/>
                <a:gd name="T31" fmla="*/ 18 h 762"/>
                <a:gd name="T32" fmla="*/ 302 w 493"/>
                <a:gd name="T33" fmla="*/ 6 h 762"/>
                <a:gd name="T34" fmla="*/ 330 w 493"/>
                <a:gd name="T35" fmla="*/ 1 h 762"/>
                <a:gd name="T36" fmla="*/ 360 w 493"/>
                <a:gd name="T37" fmla="*/ 1 h 762"/>
                <a:gd name="T38" fmla="*/ 388 w 493"/>
                <a:gd name="T39" fmla="*/ 7 h 762"/>
                <a:gd name="T40" fmla="*/ 403 w 493"/>
                <a:gd name="T41" fmla="*/ 12 h 762"/>
                <a:gd name="T42" fmla="*/ 429 w 493"/>
                <a:gd name="T43" fmla="*/ 27 h 762"/>
                <a:gd name="T44" fmla="*/ 452 w 493"/>
                <a:gd name="T45" fmla="*/ 44 h 762"/>
                <a:gd name="T46" fmla="*/ 469 w 493"/>
                <a:gd name="T47" fmla="*/ 68 h 762"/>
                <a:gd name="T48" fmla="*/ 483 w 493"/>
                <a:gd name="T49" fmla="*/ 93 h 762"/>
                <a:gd name="T50" fmla="*/ 490 w 493"/>
                <a:gd name="T51" fmla="*/ 120 h 762"/>
                <a:gd name="T52" fmla="*/ 493 w 493"/>
                <a:gd name="T53" fmla="*/ 148 h 762"/>
                <a:gd name="T54" fmla="*/ 490 w 493"/>
                <a:gd name="T55" fmla="*/ 178 h 762"/>
                <a:gd name="T56" fmla="*/ 481 w 493"/>
                <a:gd name="T57" fmla="*/ 206 h 762"/>
                <a:gd name="T58" fmla="*/ 285 w 493"/>
                <a:gd name="T59" fmla="*/ 671 h 762"/>
                <a:gd name="T60" fmla="*/ 261 w 493"/>
                <a:gd name="T61" fmla="*/ 708 h 762"/>
                <a:gd name="T62" fmla="*/ 229 w 493"/>
                <a:gd name="T63" fmla="*/ 738 h 762"/>
                <a:gd name="T64" fmla="*/ 190 w 493"/>
                <a:gd name="T65" fmla="*/ 756 h 762"/>
                <a:gd name="T66" fmla="*/ 149 w 493"/>
                <a:gd name="T67" fmla="*/ 762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3" h="762">
                  <a:moveTo>
                    <a:pt x="149" y="762"/>
                  </a:moveTo>
                  <a:lnTo>
                    <a:pt x="149" y="762"/>
                  </a:lnTo>
                  <a:lnTo>
                    <a:pt x="134" y="760"/>
                  </a:lnTo>
                  <a:lnTo>
                    <a:pt x="119" y="759"/>
                  </a:lnTo>
                  <a:lnTo>
                    <a:pt x="104" y="755"/>
                  </a:lnTo>
                  <a:lnTo>
                    <a:pt x="91" y="750"/>
                  </a:lnTo>
                  <a:lnTo>
                    <a:pt x="91" y="750"/>
                  </a:lnTo>
                  <a:lnTo>
                    <a:pt x="77" y="743"/>
                  </a:lnTo>
                  <a:lnTo>
                    <a:pt x="64" y="735"/>
                  </a:lnTo>
                  <a:lnTo>
                    <a:pt x="52" y="726"/>
                  </a:lnTo>
                  <a:lnTo>
                    <a:pt x="42" y="716"/>
                  </a:lnTo>
                  <a:lnTo>
                    <a:pt x="33" y="705"/>
                  </a:lnTo>
                  <a:lnTo>
                    <a:pt x="24" y="694"/>
                  </a:lnTo>
                  <a:lnTo>
                    <a:pt x="16" y="682"/>
                  </a:lnTo>
                  <a:lnTo>
                    <a:pt x="10" y="668"/>
                  </a:lnTo>
                  <a:lnTo>
                    <a:pt x="6" y="655"/>
                  </a:lnTo>
                  <a:lnTo>
                    <a:pt x="3" y="642"/>
                  </a:lnTo>
                  <a:lnTo>
                    <a:pt x="0" y="627"/>
                  </a:lnTo>
                  <a:lnTo>
                    <a:pt x="0" y="613"/>
                  </a:lnTo>
                  <a:lnTo>
                    <a:pt x="0" y="599"/>
                  </a:lnTo>
                  <a:lnTo>
                    <a:pt x="3" y="584"/>
                  </a:lnTo>
                  <a:lnTo>
                    <a:pt x="6" y="569"/>
                  </a:lnTo>
                  <a:lnTo>
                    <a:pt x="12" y="555"/>
                  </a:lnTo>
                  <a:lnTo>
                    <a:pt x="208" y="90"/>
                  </a:lnTo>
                  <a:lnTo>
                    <a:pt x="208" y="90"/>
                  </a:lnTo>
                  <a:lnTo>
                    <a:pt x="214" y="77"/>
                  </a:lnTo>
                  <a:lnTo>
                    <a:pt x="223" y="64"/>
                  </a:lnTo>
                  <a:lnTo>
                    <a:pt x="232" y="53"/>
                  </a:lnTo>
                  <a:lnTo>
                    <a:pt x="241" y="41"/>
                  </a:lnTo>
                  <a:lnTo>
                    <a:pt x="253" y="33"/>
                  </a:lnTo>
                  <a:lnTo>
                    <a:pt x="263" y="24"/>
                  </a:lnTo>
                  <a:lnTo>
                    <a:pt x="276" y="18"/>
                  </a:lnTo>
                  <a:lnTo>
                    <a:pt x="288" y="10"/>
                  </a:lnTo>
                  <a:lnTo>
                    <a:pt x="302" y="6"/>
                  </a:lnTo>
                  <a:lnTo>
                    <a:pt x="316" y="3"/>
                  </a:lnTo>
                  <a:lnTo>
                    <a:pt x="330" y="1"/>
                  </a:lnTo>
                  <a:lnTo>
                    <a:pt x="345" y="0"/>
                  </a:lnTo>
                  <a:lnTo>
                    <a:pt x="360" y="1"/>
                  </a:lnTo>
                  <a:lnTo>
                    <a:pt x="374" y="3"/>
                  </a:lnTo>
                  <a:lnTo>
                    <a:pt x="388" y="7"/>
                  </a:lnTo>
                  <a:lnTo>
                    <a:pt x="403" y="12"/>
                  </a:lnTo>
                  <a:lnTo>
                    <a:pt x="403" y="12"/>
                  </a:lnTo>
                  <a:lnTo>
                    <a:pt x="416" y="19"/>
                  </a:lnTo>
                  <a:lnTo>
                    <a:pt x="429" y="27"/>
                  </a:lnTo>
                  <a:lnTo>
                    <a:pt x="441" y="36"/>
                  </a:lnTo>
                  <a:lnTo>
                    <a:pt x="452" y="44"/>
                  </a:lnTo>
                  <a:lnTo>
                    <a:pt x="461" y="56"/>
                  </a:lnTo>
                  <a:lnTo>
                    <a:pt x="469" y="68"/>
                  </a:lnTo>
                  <a:lnTo>
                    <a:pt x="477" y="80"/>
                  </a:lnTo>
                  <a:lnTo>
                    <a:pt x="483" y="93"/>
                  </a:lnTo>
                  <a:lnTo>
                    <a:pt x="487" y="107"/>
                  </a:lnTo>
                  <a:lnTo>
                    <a:pt x="490" y="120"/>
                  </a:lnTo>
                  <a:lnTo>
                    <a:pt x="493" y="134"/>
                  </a:lnTo>
                  <a:lnTo>
                    <a:pt x="493" y="148"/>
                  </a:lnTo>
                  <a:lnTo>
                    <a:pt x="493" y="163"/>
                  </a:lnTo>
                  <a:lnTo>
                    <a:pt x="490" y="178"/>
                  </a:lnTo>
                  <a:lnTo>
                    <a:pt x="487" y="192"/>
                  </a:lnTo>
                  <a:lnTo>
                    <a:pt x="481" y="206"/>
                  </a:lnTo>
                  <a:lnTo>
                    <a:pt x="285" y="671"/>
                  </a:lnTo>
                  <a:lnTo>
                    <a:pt x="285" y="671"/>
                  </a:lnTo>
                  <a:lnTo>
                    <a:pt x="275" y="691"/>
                  </a:lnTo>
                  <a:lnTo>
                    <a:pt x="261" y="708"/>
                  </a:lnTo>
                  <a:lnTo>
                    <a:pt x="247" y="725"/>
                  </a:lnTo>
                  <a:lnTo>
                    <a:pt x="229" y="738"/>
                  </a:lnTo>
                  <a:lnTo>
                    <a:pt x="211" y="749"/>
                  </a:lnTo>
                  <a:lnTo>
                    <a:pt x="190" y="756"/>
                  </a:lnTo>
                  <a:lnTo>
                    <a:pt x="169" y="760"/>
                  </a:lnTo>
                  <a:lnTo>
                    <a:pt x="149" y="762"/>
                  </a:lnTo>
                  <a:lnTo>
                    <a:pt x="149" y="76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4" name="Rounded Rectangle 33"/>
          <p:cNvSpPr/>
          <p:nvPr/>
        </p:nvSpPr>
        <p:spPr>
          <a:xfrm>
            <a:off x="7848910" y="1265373"/>
            <a:ext cx="3970557" cy="61967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1C819E"/>
                </a:solidFill>
              </a:rPr>
              <a:t>WEAKNESS</a:t>
            </a:r>
          </a:p>
        </p:txBody>
      </p:sp>
      <p:sp>
        <p:nvSpPr>
          <p:cNvPr id="35" name="Rounded Rectangle 34"/>
          <p:cNvSpPr/>
          <p:nvPr/>
        </p:nvSpPr>
        <p:spPr>
          <a:xfrm>
            <a:off x="7856885" y="5970692"/>
            <a:ext cx="3970557" cy="619670"/>
          </a:xfrm>
          <a:prstGeom prst="roundRect">
            <a:avLst>
              <a:gd name="adj" fmla="val 50000"/>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1C819E"/>
                </a:solidFill>
              </a:rPr>
              <a:t>THREATS</a:t>
            </a:r>
          </a:p>
        </p:txBody>
      </p:sp>
      <p:sp>
        <p:nvSpPr>
          <p:cNvPr id="36" name="Rounded Rectangle 35"/>
          <p:cNvSpPr/>
          <p:nvPr/>
        </p:nvSpPr>
        <p:spPr>
          <a:xfrm>
            <a:off x="433154" y="1265373"/>
            <a:ext cx="3970557" cy="61967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1C819E"/>
                </a:solidFill>
              </a:rPr>
              <a:t>STRENGTH</a:t>
            </a:r>
          </a:p>
        </p:txBody>
      </p:sp>
      <p:sp>
        <p:nvSpPr>
          <p:cNvPr id="37" name="Rounded Rectangle 36"/>
          <p:cNvSpPr/>
          <p:nvPr/>
        </p:nvSpPr>
        <p:spPr>
          <a:xfrm>
            <a:off x="444647" y="5941987"/>
            <a:ext cx="3970557" cy="619670"/>
          </a:xfrm>
          <a:prstGeom prst="roundRect">
            <a:avLst>
              <a:gd name="adj" fmla="val 50000"/>
            </a:avLst>
          </a:prstGeom>
          <a:solidFill>
            <a:srgbClr val="FF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1C819E"/>
                </a:solidFill>
              </a:rPr>
              <a:t>OPPORTUNITY</a:t>
            </a:r>
          </a:p>
        </p:txBody>
      </p:sp>
      <p:sp>
        <p:nvSpPr>
          <p:cNvPr id="38" name="Rectangle 37"/>
          <p:cNvSpPr/>
          <p:nvPr/>
        </p:nvSpPr>
        <p:spPr>
          <a:xfrm flipH="1">
            <a:off x="498978" y="1937678"/>
            <a:ext cx="3878721" cy="1000274"/>
          </a:xfrm>
          <a:prstGeom prst="rect">
            <a:avLst/>
          </a:prstGeom>
        </p:spPr>
        <p:txBody>
          <a:bodyPr wrap="square" lIns="0" tIns="0" rIns="0" bIns="0" anchor="t">
            <a:spAutoFit/>
          </a:bodyPr>
          <a:lstStyle/>
          <a:p>
            <a:pPr marL="285750" lvl="0" indent="-285750" fontAlgn="base">
              <a:buFont typeface="Arial" panose="020B0604020202020204" pitchFamily="34" charset="0"/>
              <a:buChar char="•"/>
            </a:pPr>
            <a:r>
              <a:rPr lang="en-US" dirty="0">
                <a:latin typeface="Calibri" panose="020F0502020204030204" pitchFamily="34" charset="0"/>
                <a:cs typeface="Calibri" panose="020F0502020204030204" pitchFamily="34" charset="0"/>
              </a:rPr>
              <a:t>Can Understand the Demographics patterns of the customers.</a:t>
            </a:r>
            <a:endParaRPr lang="en-IN" dirty="0">
              <a:latin typeface="Calibri" panose="020F0502020204030204" pitchFamily="34" charset="0"/>
              <a:cs typeface="Calibri" panose="020F0502020204030204" pitchFamily="34" charset="0"/>
            </a:endParaRPr>
          </a:p>
          <a:p>
            <a:pPr marL="285750" lvl="0" indent="-285750" fontAlgn="base">
              <a:buFont typeface="Arial" panose="020B0604020202020204" pitchFamily="34" charset="0"/>
              <a:buChar char="•"/>
            </a:pPr>
            <a:r>
              <a:rPr lang="en-US" dirty="0">
                <a:latin typeface="Calibri" panose="020F0502020204030204" pitchFamily="34" charset="0"/>
                <a:cs typeface="Calibri" panose="020F0502020204030204" pitchFamily="34" charset="0"/>
              </a:rPr>
              <a:t>No missing values</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100" dirty="0">
              <a:solidFill>
                <a:srgbClr val="1C819E"/>
              </a:solidFill>
              <a:latin typeface="Gotham Light" charset="0"/>
              <a:ea typeface="Gotham Light" charset="0"/>
              <a:cs typeface="Gotham Light" charset="0"/>
            </a:endParaRPr>
          </a:p>
        </p:txBody>
      </p:sp>
      <p:sp>
        <p:nvSpPr>
          <p:cNvPr id="39" name="Rectangle 38"/>
          <p:cNvSpPr/>
          <p:nvPr/>
        </p:nvSpPr>
        <p:spPr>
          <a:xfrm flipH="1">
            <a:off x="7937769" y="1937678"/>
            <a:ext cx="3878721" cy="1292662"/>
          </a:xfrm>
          <a:prstGeom prst="rect">
            <a:avLst/>
          </a:prstGeom>
        </p:spPr>
        <p:txBody>
          <a:bodyPr wrap="square" lIns="0" tIns="0" rIns="0" bIns="0" anchor="t">
            <a:spAutoFit/>
          </a:bodyPr>
          <a:lstStyle/>
          <a:p>
            <a:pPr marL="285750" indent="-285750" fontAlgn="base">
              <a:buFont typeface="Arial" panose="020B0604020202020204" pitchFamily="34" charset="0"/>
              <a:buChar char="•"/>
            </a:pPr>
            <a:r>
              <a:rPr lang="en-IN" dirty="0">
                <a:latin typeface="Calibri" panose="020F0502020204030204" pitchFamily="34" charset="0"/>
                <a:cs typeface="Calibri" panose="020F0502020204030204" pitchFamily="34" charset="0"/>
              </a:rPr>
              <a:t>Imbalanced data.</a:t>
            </a:r>
          </a:p>
          <a:p>
            <a:pPr marL="285750" indent="-285750" fontAlgn="base">
              <a:buFont typeface="Arial" panose="020B0604020202020204" pitchFamily="34" charset="0"/>
              <a:buChar char="•"/>
            </a:pPr>
            <a:r>
              <a:rPr lang="en-IN" dirty="0">
                <a:latin typeface="Calibri" panose="020F0502020204030204" pitchFamily="34" charset="0"/>
                <a:cs typeface="Calibri" panose="020F0502020204030204" pitchFamily="34" charset="0"/>
              </a:rPr>
              <a:t>Having outliers in the data set.</a:t>
            </a:r>
          </a:p>
          <a:p>
            <a:pPr marL="285750" indent="-285750" fontAlgn="base">
              <a:buFont typeface="Arial" panose="020B0604020202020204" pitchFamily="34" charset="0"/>
              <a:buChar char="•"/>
            </a:pPr>
            <a:r>
              <a:rPr lang="en-IN" dirty="0">
                <a:latin typeface="Calibri" panose="020F0502020204030204" pitchFamily="34" charset="0"/>
                <a:cs typeface="Calibri" panose="020F0502020204030204" pitchFamily="34" charset="0"/>
              </a:rPr>
              <a:t>Having many unknown in  subcategories of the data set.</a:t>
            </a:r>
          </a:p>
          <a:p>
            <a:pPr marL="285750" lvl="0" indent="-285750" fontAlgn="base">
              <a:buFont typeface="Arial" panose="020B0604020202020204" pitchFamily="34" charset="0"/>
              <a:buChar char="•"/>
            </a:pPr>
            <a:endParaRPr lang="en-US" sz="1200" dirty="0">
              <a:solidFill>
                <a:srgbClr val="1C819E"/>
              </a:solidFill>
              <a:latin typeface="Gotham Light" charset="0"/>
              <a:ea typeface="Gotham Light" charset="0"/>
              <a:cs typeface="Gotham Light" charset="0"/>
            </a:endParaRPr>
          </a:p>
        </p:txBody>
      </p:sp>
      <p:sp>
        <p:nvSpPr>
          <p:cNvPr id="40" name="Rectangle 39"/>
          <p:cNvSpPr/>
          <p:nvPr/>
        </p:nvSpPr>
        <p:spPr>
          <a:xfrm flipH="1">
            <a:off x="583552" y="4480935"/>
            <a:ext cx="3878721" cy="830997"/>
          </a:xfrm>
          <a:prstGeom prst="rect">
            <a:avLst/>
          </a:prstGeom>
        </p:spPr>
        <p:txBody>
          <a:bodyPr wrap="square" lIns="0" tIns="0" rIns="0" bIns="0" anchor="t">
            <a:spAutoFit/>
          </a:bodyPr>
          <a:lstStyle/>
          <a:p>
            <a:pPr marL="285750" indent="-285750" fontAlgn="base">
              <a:buFont typeface="Arial" panose="020B0604020202020204" pitchFamily="34" charset="0"/>
              <a:buChar char="•"/>
            </a:pPr>
            <a:r>
              <a:rPr lang="en-IN" dirty="0">
                <a:latin typeface="Calibri" panose="020F0502020204030204" pitchFamily="34" charset="0"/>
                <a:cs typeface="Calibri" panose="020F0502020204030204" pitchFamily="34" charset="0"/>
              </a:rPr>
              <a:t>Study the hidden patterns in demographics and make relevant recommendation to the business</a:t>
            </a:r>
          </a:p>
        </p:txBody>
      </p:sp>
      <p:sp>
        <p:nvSpPr>
          <p:cNvPr id="41" name="Rectangle 40"/>
          <p:cNvSpPr/>
          <p:nvPr/>
        </p:nvSpPr>
        <p:spPr>
          <a:xfrm flipH="1">
            <a:off x="7901184" y="4279336"/>
            <a:ext cx="3878721" cy="1661993"/>
          </a:xfrm>
          <a:prstGeom prst="rect">
            <a:avLst/>
          </a:prstGeom>
        </p:spPr>
        <p:txBody>
          <a:bodyPr wrap="square" lIns="0" tIns="0" rIns="0" bIns="0" anchor="t">
            <a:spAutoFit/>
          </a:bodyPr>
          <a:lstStyle/>
          <a:p>
            <a:pPr marL="285750" lvl="0" indent="-285750" fontAlgn="base">
              <a:buFont typeface="Arial" panose="020B0604020202020204" pitchFamily="34" charset="0"/>
              <a:buChar char="•"/>
            </a:pPr>
            <a:r>
              <a:rPr lang="en-IN" dirty="0">
                <a:latin typeface="Calibri" panose="020F0502020204030204" pitchFamily="34" charset="0"/>
                <a:cs typeface="Calibri" panose="020F0502020204030204" pitchFamily="34" charset="0"/>
              </a:rPr>
              <a:t>When a subscriber is classified as a non-subscriber it can lead to a bad customer experience (basically wrong conclusions) and it can be a loss to business.</a:t>
            </a:r>
          </a:p>
          <a:p>
            <a:pPr marL="285750" lvl="0" indent="-285750" fontAlgn="base">
              <a:buFont typeface="Arial" panose="020B0604020202020204" pitchFamily="34" charset="0"/>
              <a:buChar char="•"/>
            </a:pPr>
            <a:endParaRPr lang="en-US" dirty="0">
              <a:solidFill>
                <a:srgbClr val="1C819E"/>
              </a:solidFill>
              <a:latin typeface="Times New Roman" pitchFamily="18" charset="0"/>
              <a:cs typeface="Times New Roman" pitchFamily="18" charset="0"/>
            </a:endParaRPr>
          </a:p>
        </p:txBody>
      </p:sp>
      <p:pic>
        <p:nvPicPr>
          <p:cNvPr id="191" name="Graphic 190" descr="Bullseye">
            <a:extLst>
              <a:ext uri="{FF2B5EF4-FFF2-40B4-BE49-F238E27FC236}">
                <a16:creationId xmlns:a16="http://schemas.microsoft.com/office/drawing/2014/main" id="{5B77E492-BEE8-46C9-8D3A-CCA6DA7E3D8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1566" y="1190604"/>
            <a:ext cx="777240" cy="777240"/>
          </a:xfrm>
          <a:prstGeom prst="rect">
            <a:avLst/>
          </a:prstGeom>
        </p:spPr>
      </p:pic>
      <p:pic>
        <p:nvPicPr>
          <p:cNvPr id="193" name="Graphic 192" descr="Target">
            <a:extLst>
              <a:ext uri="{FF2B5EF4-FFF2-40B4-BE49-F238E27FC236}">
                <a16:creationId xmlns:a16="http://schemas.microsoft.com/office/drawing/2014/main" id="{42EEA32C-26E5-473F-AFC6-A6CF7216EFF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1670" y="1194744"/>
            <a:ext cx="777240" cy="777240"/>
          </a:xfrm>
          <a:prstGeom prst="rect">
            <a:avLst/>
          </a:prstGeom>
        </p:spPr>
      </p:pic>
      <p:pic>
        <p:nvPicPr>
          <p:cNvPr id="195" name="Graphic 194" descr="No sign">
            <a:extLst>
              <a:ext uri="{FF2B5EF4-FFF2-40B4-BE49-F238E27FC236}">
                <a16:creationId xmlns:a16="http://schemas.microsoft.com/office/drawing/2014/main" id="{FD18FFF2-F229-491D-B9A4-0C7B0E172A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39780" y="5927236"/>
            <a:ext cx="706582" cy="706582"/>
          </a:xfrm>
          <a:prstGeom prst="rect">
            <a:avLst/>
          </a:prstGeom>
        </p:spPr>
      </p:pic>
      <p:pic>
        <p:nvPicPr>
          <p:cNvPr id="198" name="Graphic 197" descr="Group brainstorm">
            <a:extLst>
              <a:ext uri="{FF2B5EF4-FFF2-40B4-BE49-F238E27FC236}">
                <a16:creationId xmlns:a16="http://schemas.microsoft.com/office/drawing/2014/main" id="{12A29CFB-9D37-4BFF-ABFF-41EEE72E82D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64998" y="5823349"/>
            <a:ext cx="777240" cy="777240"/>
          </a:xfrm>
          <a:prstGeom prst="rect">
            <a:avLst/>
          </a:prstGeom>
        </p:spPr>
      </p:pic>
      <p:sp>
        <p:nvSpPr>
          <p:cNvPr id="42" name="TextBox 41">
            <a:extLst>
              <a:ext uri="{FF2B5EF4-FFF2-40B4-BE49-F238E27FC236}">
                <a16:creationId xmlns:a16="http://schemas.microsoft.com/office/drawing/2014/main" id="{462E3BB7-72E6-447B-913B-6AD6D8EE6823}"/>
              </a:ext>
            </a:extLst>
          </p:cNvPr>
          <p:cNvSpPr txBox="1"/>
          <p:nvPr/>
        </p:nvSpPr>
        <p:spPr>
          <a:xfrm>
            <a:off x="1788526" y="299227"/>
            <a:ext cx="3982533" cy="430887"/>
          </a:xfrm>
          <a:prstGeom prst="rect">
            <a:avLst/>
          </a:prstGeom>
          <a:noFill/>
        </p:spPr>
        <p:txBody>
          <a:bodyPr wrap="square" lIns="0" tIns="0" rIns="0" bIns="0" rtlCol="0" anchor="t">
            <a:spAutoFit/>
          </a:bodyPr>
          <a:lstStyle/>
          <a:p>
            <a:r>
              <a:rPr lang="en-IN" sz="2800" b="1" dirty="0">
                <a:solidFill>
                  <a:srgbClr val="1C819E"/>
                </a:solidFill>
                <a:latin typeface="Calibri" panose="020F0502020204030204" pitchFamily="34" charset="0"/>
                <a:cs typeface="Calibri" panose="020F0502020204030204" pitchFamily="34" charset="0"/>
              </a:rPr>
              <a:t>SWOT </a:t>
            </a:r>
            <a:r>
              <a:rPr lang="en-IN" sz="2800" b="1" dirty="0">
                <a:solidFill>
                  <a:srgbClr val="FFC000"/>
                </a:solidFill>
                <a:latin typeface="Calibri" panose="020F0502020204030204" pitchFamily="34" charset="0"/>
                <a:cs typeface="Calibri" panose="020F0502020204030204" pitchFamily="34" charset="0"/>
              </a:rPr>
              <a:t>ANALYSIS</a:t>
            </a:r>
            <a:endPar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endParaRPr>
          </a:p>
        </p:txBody>
      </p:sp>
      <p:sp>
        <p:nvSpPr>
          <p:cNvPr id="43" name="Flowchart: Manual Input 7">
            <a:extLst>
              <a:ext uri="{FF2B5EF4-FFF2-40B4-BE49-F238E27FC236}">
                <a16:creationId xmlns:a16="http://schemas.microsoft.com/office/drawing/2014/main" id="{0C9DBE47-18B7-4575-BF54-6DBE0384FF4F}"/>
              </a:ext>
            </a:extLst>
          </p:cNvPr>
          <p:cNvSpPr/>
          <p:nvPr/>
        </p:nvSpPr>
        <p:spPr>
          <a:xfrm rot="5400000" flipH="1" flipV="1">
            <a:off x="623116" y="-167772"/>
            <a:ext cx="619670" cy="15149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44" name="Straight Connector 43">
            <a:extLst>
              <a:ext uri="{FF2B5EF4-FFF2-40B4-BE49-F238E27FC236}">
                <a16:creationId xmlns:a16="http://schemas.microsoft.com/office/drawing/2014/main" id="{670ECCF3-D77E-4DB1-86BA-219F9441C7C3}"/>
              </a:ext>
            </a:extLst>
          </p:cNvPr>
          <p:cNvCxnSpPr>
            <a:cxnSpLocks/>
          </p:cNvCxnSpPr>
          <p:nvPr/>
        </p:nvCxnSpPr>
        <p:spPr>
          <a:xfrm>
            <a:off x="1349207" y="162530"/>
            <a:ext cx="450377" cy="468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69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5A2E3F92-BBE5-453D-8653-4DE8C7A3C0E5}"/>
              </a:ext>
            </a:extLst>
          </p:cNvPr>
          <p:cNvSpPr txBox="1"/>
          <p:nvPr/>
        </p:nvSpPr>
        <p:spPr>
          <a:xfrm>
            <a:off x="160770" y="108057"/>
            <a:ext cx="4646361"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1C819E"/>
                </a:solidFill>
                <a:ea typeface="Ebrima" panose="02000000000000000000" pitchFamily="2" charset="0"/>
                <a:cs typeface="Segoe UI" panose="020B0502040204020203" pitchFamily="34" charset="0"/>
              </a:rPr>
              <a:t> </a:t>
            </a:r>
            <a:endParaRPr lang="en-US" sz="2800" b="1" dirty="0">
              <a:solidFill>
                <a:srgbClr val="00B0F0"/>
              </a:solidFill>
              <a:ea typeface="Ebrima" panose="02000000000000000000" pitchFamily="2" charset="0"/>
              <a:cs typeface="Segoe UI"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69" y="747580"/>
            <a:ext cx="11351622" cy="5888351"/>
          </a:xfrm>
          <a:prstGeom prst="rect">
            <a:avLst/>
          </a:prstGeom>
        </p:spPr>
      </p:pic>
      <p:sp>
        <p:nvSpPr>
          <p:cNvPr id="4" name="Flowchart: Manual Input 7">
            <a:extLst>
              <a:ext uri="{FF2B5EF4-FFF2-40B4-BE49-F238E27FC236}">
                <a16:creationId xmlns:a16="http://schemas.microsoft.com/office/drawing/2014/main" id="{0C9DBE47-18B7-4575-BF54-6DBE0384FF4F}"/>
              </a:ext>
            </a:extLst>
          </p:cNvPr>
          <p:cNvSpPr/>
          <p:nvPr/>
        </p:nvSpPr>
        <p:spPr>
          <a:xfrm rot="5400000" flipH="1" flipV="1">
            <a:off x="483130" y="-52057"/>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5" name="Straight Connector 4">
            <a:extLst>
              <a:ext uri="{FF2B5EF4-FFF2-40B4-BE49-F238E27FC236}">
                <a16:creationId xmlns:a16="http://schemas.microsoft.com/office/drawing/2014/main" id="{350C1562-09B7-4398-A23F-BCBBAF218E5D}"/>
              </a:ext>
            </a:extLst>
          </p:cNvPr>
          <p:cNvCxnSpPr>
            <a:cxnSpLocks/>
          </p:cNvCxnSpPr>
          <p:nvPr/>
        </p:nvCxnSpPr>
        <p:spPr>
          <a:xfrm>
            <a:off x="770709" y="156755"/>
            <a:ext cx="38832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237405" y="161500"/>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5619A-4927-4BB4-A90C-897AD19685EB}" type="datetime1">
              <a:rPr lang="en-US" smtClean="0"/>
              <a:pPr/>
              <a:t>6/17/2020</a:t>
            </a:fld>
            <a:endParaRPr lang="en-US"/>
          </a:p>
        </p:txBody>
      </p:sp>
      <p:sp>
        <p:nvSpPr>
          <p:cNvPr id="3" name="Slide Number Placeholder 2"/>
          <p:cNvSpPr>
            <a:spLocks noGrp="1"/>
          </p:cNvSpPr>
          <p:nvPr>
            <p:ph type="sldNum" sz="quarter" idx="12"/>
          </p:nvPr>
        </p:nvSpPr>
        <p:spPr/>
        <p:txBody>
          <a:bodyPr/>
          <a:lstStyle/>
          <a:p>
            <a:fld id="{0BD159D0-FDDA-4ACF-B155-6BF318D512AF}" type="slidenum">
              <a:rPr lang="en-US" smtClean="0"/>
              <a:pPr/>
              <a:t>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70" y="744583"/>
            <a:ext cx="11752556" cy="5891348"/>
          </a:xfrm>
          <a:prstGeom prst="rect">
            <a:avLst/>
          </a:prstGeom>
        </p:spPr>
      </p:pic>
      <p:sp>
        <p:nvSpPr>
          <p:cNvPr id="5" name="Flowchart: Manual Input 7">
            <a:extLst>
              <a:ext uri="{FF2B5EF4-FFF2-40B4-BE49-F238E27FC236}">
                <a16:creationId xmlns:a16="http://schemas.microsoft.com/office/drawing/2014/main" id="{0C9DBE47-18B7-4575-BF54-6DBE0384FF4F}"/>
              </a:ext>
            </a:extLst>
          </p:cNvPr>
          <p:cNvSpPr/>
          <p:nvPr/>
        </p:nvSpPr>
        <p:spPr>
          <a:xfrm rot="5400000" flipH="1" flipV="1">
            <a:off x="548444" y="-52057"/>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 name="Straight Connector 5">
            <a:extLst>
              <a:ext uri="{FF2B5EF4-FFF2-40B4-BE49-F238E27FC236}">
                <a16:creationId xmlns:a16="http://schemas.microsoft.com/office/drawing/2014/main" id="{350C1562-09B7-4398-A23F-BCBBAF218E5D}"/>
              </a:ext>
            </a:extLst>
          </p:cNvPr>
          <p:cNvCxnSpPr>
            <a:cxnSpLocks/>
          </p:cNvCxnSpPr>
          <p:nvPr/>
        </p:nvCxnSpPr>
        <p:spPr>
          <a:xfrm>
            <a:off x="770709" y="156755"/>
            <a:ext cx="457200" cy="274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302720" y="213751"/>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31" y="838106"/>
            <a:ext cx="11018520" cy="5689563"/>
          </a:xfrm>
          <a:prstGeom prst="rect">
            <a:avLst/>
          </a:prstGeom>
        </p:spPr>
      </p:pic>
      <p:sp>
        <p:nvSpPr>
          <p:cNvPr id="7" name="Flowchart: Manual Input 7">
            <a:extLst>
              <a:ext uri="{FF2B5EF4-FFF2-40B4-BE49-F238E27FC236}">
                <a16:creationId xmlns:a16="http://schemas.microsoft.com/office/drawing/2014/main" id="{0C9DBE47-18B7-4575-BF54-6DBE0384FF4F}"/>
              </a:ext>
            </a:extLst>
          </p:cNvPr>
          <p:cNvSpPr/>
          <p:nvPr/>
        </p:nvSpPr>
        <p:spPr>
          <a:xfrm rot="5400000" flipH="1" flipV="1">
            <a:off x="639884" y="-78183"/>
            <a:ext cx="339635" cy="86175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Straight Connector 7">
            <a:extLst>
              <a:ext uri="{FF2B5EF4-FFF2-40B4-BE49-F238E27FC236}">
                <a16:creationId xmlns:a16="http://schemas.microsoft.com/office/drawing/2014/main" id="{350C1562-09B7-4398-A23F-BCBBAF218E5D}"/>
              </a:ext>
            </a:extLst>
          </p:cNvPr>
          <p:cNvCxnSpPr>
            <a:cxnSpLocks/>
          </p:cNvCxnSpPr>
          <p:nvPr/>
        </p:nvCxnSpPr>
        <p:spPr>
          <a:xfrm>
            <a:off x="836023" y="156754"/>
            <a:ext cx="522514"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381097" y="174562"/>
            <a:ext cx="4668394" cy="523220"/>
          </a:xfrm>
          <a:prstGeom prst="rect">
            <a:avLst/>
          </a:prstGeom>
        </p:spPr>
        <p:txBody>
          <a:bodyPr wrap="none">
            <a:spAutoFit/>
          </a:bodyPr>
          <a:lstStyle/>
          <a:p>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EXPLORATORY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DATA</a:t>
            </a:r>
            <a:r>
              <a:rPr lang="en-US" sz="2800" b="1" dirty="0">
                <a:solidFill>
                  <a:srgbClr val="1C819E"/>
                </a:solidFill>
                <a:latin typeface="Calibri" panose="020F0502020204030204" pitchFamily="34" charset="0"/>
                <a:ea typeface="Ebrima" panose="02000000000000000000" pitchFamily="2" charset="0"/>
                <a:cs typeface="Calibri" panose="020F0502020204030204" pitchFamily="34" charset="0"/>
              </a:rPr>
              <a:t> </a:t>
            </a:r>
            <a:r>
              <a:rPr lang="en-US" sz="2800" b="1" dirty="0">
                <a:solidFill>
                  <a:srgbClr val="FFC000"/>
                </a:solidFill>
                <a:latin typeface="Calibri" panose="020F0502020204030204" pitchFamily="34" charset="0"/>
                <a:ea typeface="Ebrima" panose="02000000000000000000" pitchFamily="2" charset="0"/>
                <a:cs typeface="Calibri" panose="020F0502020204030204" pitchFamily="34" charset="0"/>
              </a:rPr>
              <a:t>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Custom">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2630</TotalTime>
  <Words>844</Words>
  <Application>Microsoft Office PowerPoint</Application>
  <PresentationFormat>Widescreen</PresentationFormat>
  <Paragraphs>383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ROAD MAP</dc:title>
  <dc:creator>Laptop</dc:creator>
  <cp:lastModifiedBy>Unknown User</cp:lastModifiedBy>
  <cp:revision>189</cp:revision>
  <dcterms:created xsi:type="dcterms:W3CDTF">2018-07-17T07:25:14Z</dcterms:created>
  <dcterms:modified xsi:type="dcterms:W3CDTF">2020-06-17T16:08:03Z</dcterms:modified>
</cp:coreProperties>
</file>