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83" r:id="rId4"/>
    <p:sldId id="282" r:id="rId5"/>
    <p:sldId id="281" r:id="rId6"/>
    <p:sldId id="280" r:id="rId7"/>
    <p:sldId id="302" r:id="rId8"/>
    <p:sldId id="315" r:id="rId9"/>
    <p:sldId id="316" r:id="rId10"/>
    <p:sldId id="314" r:id="rId11"/>
    <p:sldId id="303" r:id="rId12"/>
    <p:sldId id="304" r:id="rId13"/>
    <p:sldId id="317" r:id="rId14"/>
    <p:sldId id="307" r:id="rId15"/>
    <p:sldId id="313" r:id="rId16"/>
    <p:sldId id="272" r:id="rId17"/>
    <p:sldId id="292" r:id="rId18"/>
    <p:sldId id="308" r:id="rId19"/>
    <p:sldId id="310" r:id="rId20"/>
    <p:sldId id="311" r:id="rId21"/>
    <p:sldId id="312" r:id="rId22"/>
    <p:sldId id="318" r:id="rId23"/>
    <p:sldId id="29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244"/>
    <a:srgbClr val="EF3078"/>
    <a:srgbClr val="03A1A4"/>
    <a:srgbClr val="0070C0"/>
    <a:srgbClr val="385723"/>
    <a:srgbClr val="1C7CBB"/>
    <a:srgbClr val="EE9524"/>
    <a:srgbClr val="25AAE1"/>
    <a:srgbClr val="E6E7E9"/>
    <a:srgbClr val="0F7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varScale="1">
        <p:scale>
          <a:sx n="84" d="100"/>
          <a:sy n="84" d="100"/>
        </p:scale>
        <p:origin x="389" y="67"/>
      </p:cViewPr>
      <p:guideLst>
        <p:guide orient="horz" pos="2160"/>
        <p:guide pos="3840"/>
      </p:guideLst>
    </p:cSldViewPr>
  </p:slideViewPr>
  <p:notesTextViewPr>
    <p:cViewPr>
      <p:scale>
        <a:sx n="1" d="1"/>
        <a:sy n="1" d="1"/>
      </p:scale>
      <p:origin x="0" y="0"/>
    </p:cViewPr>
  </p:notesTextViewPr>
  <p:sorterViewPr>
    <p:cViewPr>
      <p:scale>
        <a:sx n="100" d="100"/>
        <a:sy n="100" d="100"/>
      </p:scale>
      <p:origin x="0" y="-31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6/8/2020</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6/8/2020</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7" Type="http://schemas.openxmlformats.org/officeDocument/2006/relationships/image" Target="../media/image5.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7.xml" /><Relationship Id="rId4" Type="http://schemas.openxmlformats.org/officeDocument/2006/relationships/image" Target="../media/image20.PNG" /></Relationships>
</file>

<file path=ppt/slides/_rels/slide1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7.xml" /><Relationship Id="rId5" Type="http://schemas.openxmlformats.org/officeDocument/2006/relationships/image" Target="../media/image26.PNG" /><Relationship Id="rId4" Type="http://schemas.openxmlformats.org/officeDocument/2006/relationships/image" Target="../media/image25.PNG" /></Relationships>
</file>

<file path=ppt/slides/_rels/slide13.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31.PNG" /></Relationships>
</file>

<file path=ppt/slides/_rels/slide18.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33.PNG" /></Relationships>
</file>

<file path=ppt/slides/_rels/slide19.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35.PNG" /></Relationships>
</file>

<file path=ppt/slides/_rels/slide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37.PNG" /></Relationships>
</file>

<file path=ppt/slides/_rels/slide22.xml.rels><?xml version="1.0" encoding="UTF-8" standalone="yes"?>
<Relationships xmlns="http://schemas.openxmlformats.org/package/2006/relationships"><Relationship Id="rId3" Type="http://schemas.openxmlformats.org/officeDocument/2006/relationships/image" Target="../media/image38.jp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8" Type="http://schemas.openxmlformats.org/officeDocument/2006/relationships/image" Target="../media/image44.jpeg" /><Relationship Id="rId3" Type="http://schemas.openxmlformats.org/officeDocument/2006/relationships/image" Target="../media/image40.svg" /><Relationship Id="rId7" Type="http://schemas.openxmlformats.org/officeDocument/2006/relationships/image" Target="../media/image43.jpeg" /><Relationship Id="rId2" Type="http://schemas.openxmlformats.org/officeDocument/2006/relationships/image" Target="../media/image39.png" /><Relationship Id="rId1" Type="http://schemas.openxmlformats.org/officeDocument/2006/relationships/slideLayout" Target="../slideLayouts/slideLayout7.xml" /><Relationship Id="rId6" Type="http://schemas.openxmlformats.org/officeDocument/2006/relationships/image" Target="../media/image42.png" /><Relationship Id="rId5" Type="http://schemas.openxmlformats.org/officeDocument/2006/relationships/image" Target="../media/image41.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7"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1.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BCB2369-4D37-429D-8C0E-0CE6D7668B9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trans="51000"/>
                    </a14:imgEffect>
                  </a14:imgLayer>
                </a14:imgProps>
              </a:ext>
              <a:ext uri="{28A0092B-C50C-407E-A947-70E740481C1C}">
                <a14:useLocalDpi xmlns:a14="http://schemas.microsoft.com/office/drawing/2010/main" val="0"/>
              </a:ext>
            </a:extLst>
          </a:blip>
          <a:stretch>
            <a:fillRect/>
          </a:stretch>
        </p:blipFill>
        <p:spPr>
          <a:xfrm>
            <a:off x="30480" y="12357"/>
            <a:ext cx="12192000" cy="6858001"/>
          </a:xfrm>
          <a:prstGeom prst="rect">
            <a:avLst/>
          </a:prstGeom>
        </p:spPr>
      </p:pic>
      <p:sp>
        <p:nvSpPr>
          <p:cNvPr id="34" name="Rounded Rectangle 15">
            <a:extLst>
              <a:ext uri="{FF2B5EF4-FFF2-40B4-BE49-F238E27FC236}">
                <a16:creationId xmlns:a16="http://schemas.microsoft.com/office/drawing/2014/main" id="{5944D33A-5E82-4744-8169-9DA656106F47}"/>
              </a:ext>
            </a:extLst>
          </p:cNvPr>
          <p:cNvSpPr/>
          <p:nvPr/>
        </p:nvSpPr>
        <p:spPr>
          <a:xfrm>
            <a:off x="0" y="1406096"/>
            <a:ext cx="12192000" cy="4529128"/>
          </a:xfrm>
          <a:prstGeom prst="roundRect">
            <a:avLst>
              <a:gd name="adj" fmla="val 0"/>
            </a:avLst>
          </a:prstGeom>
          <a:solidFill>
            <a:schemeClr val="accent1">
              <a:lumMod val="40000"/>
              <a:lumOff val="6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8AA9BD-5B28-4BB1-803B-54BB6E1B0DE1}"/>
              </a:ext>
            </a:extLst>
          </p:cNvPr>
          <p:cNvSpPr txBox="1"/>
          <p:nvPr/>
        </p:nvSpPr>
        <p:spPr>
          <a:xfrm>
            <a:off x="-60158" y="1482398"/>
            <a:ext cx="12312316" cy="646331"/>
          </a:xfrm>
          <a:prstGeom prst="rect">
            <a:avLst/>
          </a:prstGeom>
          <a:noFill/>
        </p:spPr>
        <p:txBody>
          <a:bodyPr wrap="square" rtlCol="0">
            <a:spAutoFit/>
          </a:bodyPr>
          <a:lstStyle/>
          <a:p>
            <a:pPr algn="ctr"/>
            <a:r>
              <a:rPr lang="en-IN" sz="3600" b="1" dirty="0">
                <a:solidFill>
                  <a:srgbClr val="0F76BE"/>
                </a:solidFill>
                <a:latin typeface="+mj-lt"/>
              </a:rPr>
              <a:t>Banking, Financial Services And Insurance (BFSI) </a:t>
            </a:r>
            <a:endParaRPr lang="en-US" sz="3600" b="1" dirty="0">
              <a:solidFill>
                <a:srgbClr val="0F76BE"/>
              </a:solidFill>
              <a:latin typeface="+mj-lt"/>
            </a:endParaRPr>
          </a:p>
        </p:txBody>
      </p:sp>
      <p:sp>
        <p:nvSpPr>
          <p:cNvPr id="28" name="TextBox 27">
            <a:extLst>
              <a:ext uri="{FF2B5EF4-FFF2-40B4-BE49-F238E27FC236}">
                <a16:creationId xmlns:a16="http://schemas.microsoft.com/office/drawing/2014/main" id="{B8583709-595F-4CE2-B8B0-C47733F186E5}"/>
              </a:ext>
            </a:extLst>
          </p:cNvPr>
          <p:cNvSpPr txBox="1"/>
          <p:nvPr/>
        </p:nvSpPr>
        <p:spPr>
          <a:xfrm>
            <a:off x="2505416" y="2334347"/>
            <a:ext cx="7278915" cy="769441"/>
          </a:xfrm>
          <a:prstGeom prst="rect">
            <a:avLst/>
          </a:prstGeom>
          <a:noFill/>
          <a:scene3d>
            <a:camera prst="orthographicFront"/>
            <a:lightRig rig="threePt" dir="t"/>
          </a:scene3d>
          <a:sp3d prstMaterial="softEdge"/>
        </p:spPr>
        <p:txBody>
          <a:bodyPr wrap="square" rtlCol="0">
            <a:spAutoFit/>
          </a:bodyPr>
          <a:lstStyle/>
          <a:p>
            <a:pPr algn="ctr"/>
            <a:r>
              <a:rPr lang="en-US" sz="4400" b="1" dirty="0">
                <a:solidFill>
                  <a:schemeClr val="tx2"/>
                </a:solidFill>
                <a:latin typeface="Tw Cen MT" panose="020B0602020104020603" pitchFamily="34" charset="0"/>
              </a:rPr>
              <a:t>BANK MARKETING</a:t>
            </a:r>
          </a:p>
        </p:txBody>
      </p:sp>
      <p:pic>
        <p:nvPicPr>
          <p:cNvPr id="12" name="Picture 2">
            <a:extLst>
              <a:ext uri="{FF2B5EF4-FFF2-40B4-BE49-F238E27FC236}">
                <a16:creationId xmlns:a16="http://schemas.microsoft.com/office/drawing/2014/main" id="{8A437EE0-6865-4D0C-9AD4-8F800ADC5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a:extLst>
              <a:ext uri="{FF2B5EF4-FFF2-40B4-BE49-F238E27FC236}">
                <a16:creationId xmlns:a16="http://schemas.microsoft.com/office/drawing/2014/main" id="{E8F4FD9B-EEBF-42D3-9ACB-42799A0ED433}"/>
              </a:ext>
            </a:extLst>
          </p:cNvPr>
          <p:cNvPicPr>
            <a:picLocks noChangeAspect="1"/>
          </p:cNvPicPr>
          <p:nvPr/>
        </p:nvPicPr>
        <p:blipFill>
          <a:blip r:embed="rId5"/>
          <a:stretch>
            <a:fillRect/>
          </a:stretch>
        </p:blipFill>
        <p:spPr>
          <a:xfrm>
            <a:off x="4948699" y="4105295"/>
            <a:ext cx="2392347" cy="1593339"/>
          </a:xfrm>
          <a:prstGeom prst="rect">
            <a:avLst/>
          </a:prstGeom>
        </p:spPr>
      </p:pic>
      <p:cxnSp>
        <p:nvCxnSpPr>
          <p:cNvPr id="36" name="Straight Connector 35">
            <a:extLst>
              <a:ext uri="{FF2B5EF4-FFF2-40B4-BE49-F238E27FC236}">
                <a16:creationId xmlns:a16="http://schemas.microsoft.com/office/drawing/2014/main" id="{DC481B7A-13AA-4928-9195-A6A92BCF3391}"/>
              </a:ext>
            </a:extLst>
          </p:cNvPr>
          <p:cNvCxnSpPr>
            <a:cxnSpLocks/>
          </p:cNvCxnSpPr>
          <p:nvPr/>
        </p:nvCxnSpPr>
        <p:spPr>
          <a:xfrm>
            <a:off x="981773" y="2284519"/>
            <a:ext cx="1026294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7FCA333F-5764-46DC-A684-23D81E826103}"/>
              </a:ext>
            </a:extLst>
          </p:cNvPr>
          <p:cNvGrpSpPr/>
          <p:nvPr/>
        </p:nvGrpSpPr>
        <p:grpSpPr>
          <a:xfrm>
            <a:off x="5503575" y="3059270"/>
            <a:ext cx="373983" cy="405515"/>
            <a:chOff x="8415130" y="2849217"/>
            <a:chExt cx="450574" cy="450574"/>
          </a:xfrm>
        </p:grpSpPr>
        <p:sp>
          <p:nvSpPr>
            <p:cNvPr id="41" name="Teardrop 40">
              <a:extLst>
                <a:ext uri="{FF2B5EF4-FFF2-40B4-BE49-F238E27FC236}">
                  <a16:creationId xmlns:a16="http://schemas.microsoft.com/office/drawing/2014/main" id="{8C4C78C9-8E15-4CD7-A888-0E5A9AE58B6D}"/>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C86C11D-DC75-4E95-B693-E3653A9EF414}"/>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AB5B921C-10BB-4A27-8C42-07BD1759F9AA}"/>
              </a:ext>
            </a:extLst>
          </p:cNvPr>
          <p:cNvSpPr txBox="1"/>
          <p:nvPr/>
        </p:nvSpPr>
        <p:spPr>
          <a:xfrm>
            <a:off x="5769089" y="3489993"/>
            <a:ext cx="1193414" cy="338554"/>
          </a:xfrm>
          <a:prstGeom prst="rect">
            <a:avLst/>
          </a:prstGeom>
          <a:noFill/>
        </p:spPr>
        <p:txBody>
          <a:bodyPr wrap="square" rtlCol="0">
            <a:spAutoFit/>
          </a:bodyPr>
          <a:lstStyle/>
          <a:p>
            <a:r>
              <a:rPr lang="en-US" sz="1600" b="1" dirty="0">
                <a:solidFill>
                  <a:srgbClr val="EF3078"/>
                </a:solidFill>
                <a:latin typeface="Tw Cen MT" panose="020B0602020104020603" pitchFamily="34" charset="0"/>
              </a:rPr>
              <a:t>PORTUGAL</a:t>
            </a:r>
          </a:p>
        </p:txBody>
      </p:sp>
      <p:pic>
        <p:nvPicPr>
          <p:cNvPr id="46" name="Graphic 45">
            <a:extLst>
              <a:ext uri="{FF2B5EF4-FFF2-40B4-BE49-F238E27FC236}">
                <a16:creationId xmlns:a16="http://schemas.microsoft.com/office/drawing/2014/main" id="{A9CEC9C5-0C9A-4F93-8240-C57539AC01A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101" y="12357"/>
            <a:ext cx="1781349" cy="636196"/>
          </a:xfrm>
          <a:prstGeom prst="rect">
            <a:avLst/>
          </a:prstGeom>
        </p:spPr>
      </p:pic>
    </p:spTree>
    <p:extLst>
      <p:ext uri="{BB962C8B-B14F-4D97-AF65-F5344CB8AC3E}">
        <p14:creationId xmlns:p14="http://schemas.microsoft.com/office/powerpoint/2010/main" val="669643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1000"/>
                                        <p:tgtEl>
                                          <p:spTgt spid="43"/>
                                        </p:tgtEl>
                                      </p:cBhvr>
                                    </p:animEffect>
                                    <p:anim calcmode="lin" valueType="num">
                                      <p:cBhvr>
                                        <p:cTn id="39" dur="1000" fill="hold"/>
                                        <p:tgtEl>
                                          <p:spTgt spid="43"/>
                                        </p:tgtEl>
                                        <p:attrNameLst>
                                          <p:attrName>ppt_x</p:attrName>
                                        </p:attrNameLst>
                                      </p:cBhvr>
                                      <p:tavLst>
                                        <p:tav tm="0">
                                          <p:val>
                                            <p:strVal val="#ppt_x"/>
                                          </p:val>
                                        </p:tav>
                                        <p:tav tm="100000">
                                          <p:val>
                                            <p:strVal val="#ppt_x"/>
                                          </p:val>
                                        </p:tav>
                                      </p:tavLst>
                                    </p:anim>
                                    <p:anim calcmode="lin" valueType="num">
                                      <p:cBhvr>
                                        <p:cTn id="4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36" y="706991"/>
            <a:ext cx="4129084" cy="297230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274" y="706991"/>
            <a:ext cx="4071596" cy="29723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005" y="3814355"/>
            <a:ext cx="7227607" cy="2908661"/>
          </a:xfrm>
          <a:prstGeom prst="rect">
            <a:avLst/>
          </a:prstGeom>
        </p:spPr>
      </p:pic>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Tree>
    <p:extLst>
      <p:ext uri="{BB962C8B-B14F-4D97-AF65-F5344CB8AC3E}">
        <p14:creationId xmlns:p14="http://schemas.microsoft.com/office/powerpoint/2010/main" val="258002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94" y="1071951"/>
            <a:ext cx="5383069" cy="4963089"/>
          </a:xfrm>
          <a:prstGeom prst="rect">
            <a:avLst/>
          </a:prstGeom>
        </p:spPr>
      </p:pic>
      <p:sp>
        <p:nvSpPr>
          <p:cNvPr id="11"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 y="1071950"/>
            <a:ext cx="6091944" cy="4963089"/>
          </a:xfrm>
          <a:prstGeom prst="rect">
            <a:avLst/>
          </a:prstGeom>
        </p:spPr>
      </p:pic>
    </p:spTree>
    <p:extLst>
      <p:ext uri="{BB962C8B-B14F-4D97-AF65-F5344CB8AC3E}">
        <p14:creationId xmlns:p14="http://schemas.microsoft.com/office/powerpoint/2010/main" val="403787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4942453" cy="29579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93" y="3771549"/>
            <a:ext cx="6100693" cy="28718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692" y="538944"/>
            <a:ext cx="6100693" cy="3001027"/>
          </a:xfrm>
          <a:prstGeom prst="rect">
            <a:avLst/>
          </a:prstGeom>
        </p:spPr>
      </p:pic>
      <p:sp>
        <p:nvSpPr>
          <p:cNvPr id="8"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72" y="3771549"/>
            <a:ext cx="4160155" cy="2871833"/>
          </a:xfrm>
          <a:prstGeom prst="rect">
            <a:avLst/>
          </a:prstGeom>
        </p:spPr>
      </p:pic>
    </p:spTree>
    <p:extLst>
      <p:ext uri="{BB962C8B-B14F-4D97-AF65-F5344CB8AC3E}">
        <p14:creationId xmlns:p14="http://schemas.microsoft.com/office/powerpoint/2010/main" val="119258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5A2E3F92-BBE5-453D-8653-4DE8C7A3C0E5}"/>
              </a:ext>
            </a:extLst>
          </p:cNvPr>
          <p:cNvSpPr txBox="1"/>
          <p:nvPr/>
        </p:nvSpPr>
        <p:spPr>
          <a:xfrm>
            <a:off x="160770" y="108057"/>
            <a:ext cx="786451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
        <p:nvSpPr>
          <p:cNvPr id="7" name="TextBox 6"/>
          <p:cNvSpPr txBox="1"/>
          <p:nvPr/>
        </p:nvSpPr>
        <p:spPr>
          <a:xfrm>
            <a:off x="2233747" y="538944"/>
            <a:ext cx="7445829"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NORMALITY &amp; OUTLIERS OF THE FEATURES AFTER OUTLIER’S TREATMENT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89" y="877496"/>
            <a:ext cx="5880638" cy="57708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614" y="877496"/>
            <a:ext cx="5499103" cy="5770871"/>
          </a:xfrm>
          <a:prstGeom prst="rect">
            <a:avLst/>
          </a:prstGeom>
        </p:spPr>
      </p:pic>
    </p:spTree>
    <p:extLst>
      <p:ext uri="{BB962C8B-B14F-4D97-AF65-F5344CB8AC3E}">
        <p14:creationId xmlns:p14="http://schemas.microsoft.com/office/powerpoint/2010/main" val="94694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81460965"/>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0.009</a:t>
                      </a:r>
                    </a:p>
                  </a:txBody>
                  <a:tcPr anchor="ctr"/>
                </a:tc>
                <a:tc>
                  <a:txBody>
                    <a:bodyPr/>
                    <a:lstStyle/>
                    <a:p>
                      <a:pPr algn="ct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71495">
                <a:tc>
                  <a:txBody>
                    <a:bodyPr/>
                    <a:lstStyle/>
                    <a:p>
                      <a:pPr algn="ctr"/>
                      <a:r>
                        <a:rPr lang="en-IN" sz="1200" dirty="0">
                          <a:latin typeface="+mn-lt"/>
                          <a:cs typeface="Times New Roman" pitchFamily="18"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71495">
                <a:tc>
                  <a:txBody>
                    <a:bodyPr/>
                    <a:lstStyle/>
                    <a:p>
                      <a:pPr algn="ctr"/>
                      <a:r>
                        <a:rPr lang="en-IN" sz="1200" dirty="0">
                          <a:solidFill>
                            <a:srgbClr val="C00000"/>
                          </a:solidFill>
                          <a:latin typeface="+mn-lt"/>
                          <a:cs typeface="Times New Roman" pitchFamily="18" charset="0"/>
                        </a:rPr>
                        <a:t>Day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0.691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3"/>
                  </a:ext>
                </a:extLst>
              </a:tr>
              <a:tr h="371495">
                <a:tc>
                  <a:txBody>
                    <a:bodyPr/>
                    <a:lstStyle/>
                    <a:p>
                      <a:pPr algn="ctr"/>
                      <a:r>
                        <a:rPr lang="en-IN" sz="1200" dirty="0">
                          <a:latin typeface="+mn-lt"/>
                          <a:cs typeface="Times New Roman" pitchFamily="18"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Previous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7"/>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job_blue</a:t>
                      </a:r>
                      <a:r>
                        <a:rPr lang="en-IN" sz="1200" kern="1200" dirty="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71495">
                <a:tc>
                  <a:txBody>
                    <a:bodyPr/>
                    <a:lstStyle/>
                    <a:p>
                      <a:pPr algn="ctr"/>
                      <a:r>
                        <a:rPr lang="en-IN" sz="1200" dirty="0" err="1">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9"/>
                  </a:ext>
                </a:extLst>
              </a:tr>
              <a:tr h="371495">
                <a:tc>
                  <a:txBody>
                    <a:bodyPr/>
                    <a:lstStyle/>
                    <a:p>
                      <a:pPr algn="ctr"/>
                      <a:r>
                        <a:rPr lang="en-IN" sz="1200" dirty="0">
                          <a:latin typeface="+mn-lt"/>
                          <a:cs typeface="Times New Roman" pitchFamily="18" charset="0"/>
                        </a:rPr>
                        <a:t>job</a:t>
                      </a:r>
                      <a:r>
                        <a:rPr lang="en-IN" sz="1200" baseline="0" dirty="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solidFill>
                            <a:srgbClr val="C00000"/>
                          </a:solidFill>
                          <a:latin typeface="+mn-lt"/>
                          <a:cs typeface="Times New Roman" pitchFamily="18" charset="0"/>
                        </a:rPr>
                        <a:t>job_retired</a:t>
                      </a:r>
                      <a:endParaRPr lang="en-IN" sz="1200" dirty="0">
                        <a:solidFill>
                          <a:srgbClr val="C00000"/>
                        </a:solidFill>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0.367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job_self</a:t>
                      </a:r>
                      <a:r>
                        <a:rPr lang="en-IN" sz="1200" dirty="0">
                          <a:latin typeface="+mn-lt"/>
                          <a:cs typeface="Times New Roman" pitchFamily="18"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a:solidFill>
                  <a:srgbClr val="1C819E"/>
                </a:solidFill>
                <a:ea typeface="Ebrima" panose="02000000000000000000" pitchFamily="2" charset="0"/>
                <a:cs typeface="Segoe UI" panose="020B0502040204020203" pitchFamily="34" charset="0"/>
              </a:rPr>
              <a:t>STATISTICAL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13802532"/>
              </p:ext>
            </p:extLst>
          </p:nvPr>
        </p:nvGraphicFramePr>
        <p:xfrm>
          <a:off x="4056743" y="976002"/>
          <a:ext cx="3715656" cy="5502237"/>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795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3"/>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Marital_single</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0.259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6"/>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Education secondary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0.716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7"/>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Default_yes</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0.197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9"/>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telephone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0.124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2037833"/>
              </p:ext>
            </p:extLst>
          </p:nvPr>
        </p:nvGraphicFramePr>
        <p:xfrm>
          <a:off x="8162834" y="976003"/>
          <a:ext cx="3715656" cy="5530994"/>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19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3"/>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6"/>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7"/>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9"/>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Poutcome_other</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0.583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2936836120"/>
                  </a:ext>
                </a:extLst>
              </a:tr>
            </a:tbl>
          </a:graphicData>
        </a:graphic>
      </p:graphicFrame>
    </p:spTree>
    <p:extLst>
      <p:ext uri="{BB962C8B-B14F-4D97-AF65-F5344CB8AC3E}">
        <p14:creationId xmlns:p14="http://schemas.microsoft.com/office/powerpoint/2010/main" val="101553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66167675"/>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1.191235</a:t>
                      </a:r>
                    </a:p>
                  </a:txBody>
                  <a:tcPr anchor="ctr"/>
                </a:tc>
                <a:tc>
                  <a:txBody>
                    <a:bodyPr/>
                    <a:lstStyle/>
                    <a:p>
                      <a:pPr algn="ctr"/>
                      <a:r>
                        <a:rPr lang="en-IN" sz="1200" dirty="0" err="1">
                          <a:latin typeface="+mn-lt"/>
                          <a:cs typeface="Times New Roman" pitchFamily="18" charset="0"/>
                        </a:rPr>
                        <a:t>Vif</a:t>
                      </a:r>
                      <a:r>
                        <a:rPr lang="en-IN" sz="1200" dirty="0">
                          <a:latin typeface="+mn-lt"/>
                          <a:cs typeface="Times New Roman" pitchFamily="18" charset="0"/>
                        </a:rPr>
                        <a:t>&lt;4</a:t>
                      </a:r>
                    </a:p>
                  </a:txBody>
                  <a:tcPr anchor="ctr"/>
                </a:tc>
                <a:extLst>
                  <a:ext uri="{0D108BD9-81ED-4DB2-BD59-A6C34878D82A}">
                    <a16:rowId xmlns:a16="http://schemas.microsoft.com/office/drawing/2014/main" val="10001"/>
                  </a:ext>
                </a:extLst>
              </a:tr>
              <a:tr h="371495">
                <a:tc>
                  <a:txBody>
                    <a:bodyPr/>
                    <a:lstStyle/>
                    <a:p>
                      <a:pPr algn="ctr"/>
                      <a:r>
                        <a:rPr lang="en-IN" sz="1200" dirty="0">
                          <a:latin typeface="+mn-lt"/>
                          <a:cs typeface="Times New Roman" pitchFamily="18"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1.254509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2"/>
                  </a:ext>
                </a:extLst>
              </a:tr>
              <a:tr h="371495">
                <a:tc>
                  <a:txBody>
                    <a:bodyPr/>
                    <a:lstStyle/>
                    <a:p>
                      <a:pPr algn="ctr"/>
                      <a:r>
                        <a:rPr lang="en-IN" sz="1200" dirty="0">
                          <a:latin typeface="+mn-lt"/>
                          <a:cs typeface="Times New Roman" pitchFamily="18"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1.095079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1.172748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9.854012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job_blue</a:t>
                      </a:r>
                      <a:r>
                        <a:rPr lang="en-IN" sz="1200" kern="1200" dirty="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2.400730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71495">
                <a:tc>
                  <a:txBody>
                    <a:bodyPr/>
                    <a:lstStyle/>
                    <a:p>
                      <a:pPr algn="ctr"/>
                      <a:r>
                        <a:rPr lang="en-IN" sz="1200" dirty="0" err="1">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1.253233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9"/>
                  </a:ext>
                </a:extLst>
              </a:tr>
              <a:tr h="371495">
                <a:tc>
                  <a:txBody>
                    <a:bodyPr/>
                    <a:lstStyle/>
                    <a:p>
                      <a:pPr algn="ctr"/>
                      <a:r>
                        <a:rPr lang="en-IN" sz="1200" dirty="0">
                          <a:latin typeface="+mn-lt"/>
                          <a:cs typeface="Times New Roman" pitchFamily="18" charset="0"/>
                        </a:rPr>
                        <a:t>job</a:t>
                      </a:r>
                      <a:r>
                        <a:rPr lang="en-IN" sz="1200" baseline="0" dirty="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1.169404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3.208361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job_self</a:t>
                      </a:r>
                      <a:r>
                        <a:rPr lang="en-IN" sz="1200" dirty="0">
                          <a:latin typeface="+mn-lt"/>
                          <a:cs typeface="Times New Roman" pitchFamily="18"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1.266121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1.568416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445374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1.175649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55530834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2.050722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22802992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a:solidFill>
                  <a:srgbClr val="1C819E"/>
                </a:solidFill>
                <a:ea typeface="Ebrima" panose="02000000000000000000" pitchFamily="2" charset="0"/>
                <a:cs typeface="Segoe UI" panose="020B0502040204020203" pitchFamily="34" charset="0"/>
              </a:rPr>
              <a:t>TEST FOR </a:t>
            </a:r>
            <a:r>
              <a:rPr lang="en-US" sz="2800" b="1" dirty="0">
                <a:solidFill>
                  <a:srgbClr val="00B0F0"/>
                </a:solidFill>
                <a:ea typeface="Ebrima" panose="02000000000000000000" pitchFamily="2" charset="0"/>
                <a:cs typeface="Segoe UI" panose="020B0502040204020203" pitchFamily="34" charset="0"/>
              </a:rPr>
              <a:t>MULTICOLLINEARITY</a:t>
            </a: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29428108"/>
              </p:ext>
            </p:extLst>
          </p:nvPr>
        </p:nvGraphicFramePr>
        <p:xfrm>
          <a:off x="4056743" y="976002"/>
          <a:ext cx="3715656" cy="5468032"/>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897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1.183071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2.791225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2.680599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3.126247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1.255778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3.292653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3.120586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84027241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1.069575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13256906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1.697968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69066092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1.369884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6998680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3.205897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4200886895"/>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3.354037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312242459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8483702"/>
              </p:ext>
            </p:extLst>
          </p:nvPr>
        </p:nvGraphicFramePr>
        <p:xfrm>
          <a:off x="8171543" y="976002"/>
          <a:ext cx="3715656" cy="3168231"/>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54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1.141809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1"/>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Month_may</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6.000556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2.074751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87521892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1.215499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73267324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1.176379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02889498"/>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1.227866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37766163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36.643430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723175975"/>
                  </a:ext>
                </a:extLst>
              </a:tr>
            </a:tbl>
          </a:graphicData>
        </a:graphic>
      </p:graphicFrame>
    </p:spTree>
    <p:extLst>
      <p:ext uri="{BB962C8B-B14F-4D97-AF65-F5344CB8AC3E}">
        <p14:creationId xmlns:p14="http://schemas.microsoft.com/office/powerpoint/2010/main" val="201538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757364" y="1790772"/>
              <a:ext cx="2460308" cy="1754326"/>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F1</a:t>
              </a:r>
              <a:endParaRPr lang="en-US" sz="3600" b="1" dirty="0">
                <a:solidFill>
                  <a:srgbClr val="E6E7E9"/>
                </a:solidFill>
                <a:latin typeface="Tw Cen MT" panose="020B0602020104020603" pitchFamily="34" charset="0"/>
              </a:endParaRPr>
            </a:p>
            <a:p>
              <a:pPr algn="ctr"/>
              <a:r>
                <a:rPr lang="en-US" sz="4800" b="1" dirty="0">
                  <a:solidFill>
                    <a:srgbClr val="E6E7E9"/>
                  </a:solidFill>
                  <a:latin typeface="Tw Cen MT" panose="020B0602020104020603" pitchFamily="34" charset="0"/>
                </a:rPr>
                <a:t>SCORE</a:t>
              </a:r>
              <a:endParaRPr lang="en-US" sz="9600" b="1" dirty="0">
                <a:solidFill>
                  <a:srgbClr val="E6E7E9"/>
                </a:solidFill>
                <a:latin typeface="Tw Cen MT" panose="020B0602020104020603" pitchFamily="34" charset="0"/>
              </a:endParaRPr>
            </a:p>
          </p:txBody>
        </p:sp>
      </p:grpSp>
      <p:grpSp>
        <p:nvGrpSpPr>
          <p:cNvPr id="40" name="Group 39">
            <a:extLst>
              <a:ext uri="{FF2B5EF4-FFF2-40B4-BE49-F238E27FC236}">
                <a16:creationId xmlns:a16="http://schemas.microsoft.com/office/drawing/2014/main" id="{0E692376-2A24-4484-A15F-BFD943EDB35A}"/>
              </a:ext>
            </a:extLst>
          </p:cNvPr>
          <p:cNvGrpSpPr/>
          <p:nvPr/>
        </p:nvGrpSpPr>
        <p:grpSpPr>
          <a:xfrm>
            <a:off x="5167201" y="3120591"/>
            <a:ext cx="2848086" cy="2848086"/>
            <a:chOff x="5746584" y="3207677"/>
            <a:chExt cx="2848086" cy="2848086"/>
          </a:xfrm>
        </p:grpSpPr>
        <p:sp>
          <p:nvSpPr>
            <p:cNvPr id="1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7793E54-EDCB-403F-AB85-619D15D93E6B}"/>
                </a:ext>
              </a:extLst>
            </p:cNvPr>
            <p:cNvSpPr txBox="1"/>
            <p:nvPr/>
          </p:nvSpPr>
          <p:spPr>
            <a:xfrm>
              <a:off x="5755418" y="4251361"/>
              <a:ext cx="2706339" cy="710964"/>
            </a:xfrm>
            <a:prstGeom prst="rect">
              <a:avLst/>
            </a:prstGeom>
            <a:noFill/>
          </p:spPr>
          <p:txBody>
            <a:bodyPr wrap="square" rtlCol="0">
              <a:noAutofit/>
            </a:bodyPr>
            <a:lstStyle/>
            <a:p>
              <a:pPr algn="ctr"/>
              <a:r>
                <a:rPr lang="en-US" sz="4400" b="1" dirty="0">
                  <a:solidFill>
                    <a:srgbClr val="E6E7E9"/>
                  </a:solidFill>
                  <a:latin typeface="Tw Cen MT" panose="020B0602020104020603" pitchFamily="34" charset="0"/>
                </a:rPr>
                <a:t>RECALL</a:t>
              </a:r>
              <a:endParaRPr lang="en-US" sz="3600" b="1" dirty="0">
                <a:solidFill>
                  <a:srgbClr val="E6E7E9"/>
                </a:solidFill>
                <a:latin typeface="Tw Cen MT" panose="020B0602020104020603" pitchFamily="34" charset="0"/>
              </a:endParaRPr>
            </a:p>
          </p:txBody>
        </p:sp>
      </p:grpSp>
      <p:grpSp>
        <p:nvGrpSpPr>
          <p:cNvPr id="41" name="Group 40">
            <a:extLst>
              <a:ext uri="{FF2B5EF4-FFF2-40B4-BE49-F238E27FC236}">
                <a16:creationId xmlns:a16="http://schemas.microsoft.com/office/drawing/2014/main" id="{BEC12C7D-108F-4F76-8A10-FC9A7EDF7FED}"/>
              </a:ext>
            </a:extLst>
          </p:cNvPr>
          <p:cNvGrpSpPr/>
          <p:nvPr/>
        </p:nvGrpSpPr>
        <p:grpSpPr>
          <a:xfrm>
            <a:off x="2187390" y="4338979"/>
            <a:ext cx="2460308" cy="2030750"/>
            <a:chOff x="3338361" y="4390306"/>
            <a:chExt cx="2460308" cy="2030750"/>
          </a:xfrm>
        </p:grpSpPr>
        <p:sp>
          <p:nvSpPr>
            <p:cNvPr id="15" name="Oval 14">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ECA9496-E382-4B3E-B952-4354E7517B07}"/>
                </a:ext>
              </a:extLst>
            </p:cNvPr>
            <p:cNvSpPr txBox="1"/>
            <p:nvPr/>
          </p:nvSpPr>
          <p:spPr>
            <a:xfrm>
              <a:off x="3338361" y="5155664"/>
              <a:ext cx="2460308" cy="584775"/>
            </a:xfrm>
            <a:prstGeom prst="rect">
              <a:avLst/>
            </a:prstGeom>
            <a:noFill/>
          </p:spPr>
          <p:txBody>
            <a:bodyPr wrap="square" rtlCol="0">
              <a:spAutoFit/>
            </a:bodyPr>
            <a:lstStyle/>
            <a:p>
              <a:pPr algn="ctr"/>
              <a:r>
                <a:rPr lang="en-US" sz="3200" b="1" dirty="0">
                  <a:solidFill>
                    <a:srgbClr val="E6E7E9"/>
                  </a:solidFill>
                  <a:latin typeface="Tw Cen MT" panose="020B0602020104020603" pitchFamily="34" charset="0"/>
                </a:rPr>
                <a:t>PRECISION</a:t>
              </a:r>
              <a:endParaRPr lang="en-US" sz="2800" b="1" dirty="0">
                <a:solidFill>
                  <a:srgbClr val="E6E7E9"/>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E09EDEE8-7571-4CCC-9ABD-53EE078F8931}"/>
              </a:ext>
            </a:extLst>
          </p:cNvPr>
          <p:cNvGrpSpPr/>
          <p:nvPr/>
        </p:nvGrpSpPr>
        <p:grpSpPr>
          <a:xfrm>
            <a:off x="351727" y="4764594"/>
            <a:ext cx="1131450" cy="1050394"/>
            <a:chOff x="434140" y="4528400"/>
            <a:chExt cx="1131450" cy="1050394"/>
          </a:xfrm>
        </p:grpSpPr>
        <p:sp>
          <p:nvSpPr>
            <p:cNvPr id="17" name="Oval 16">
              <a:extLst>
                <a:ext uri="{FF2B5EF4-FFF2-40B4-BE49-F238E27FC236}">
                  <a16:creationId xmlns:a16="http://schemas.microsoft.com/office/drawing/2014/main" id="{8AB2B324-B882-4AA8-9BBA-48C5917166DA}"/>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0FE16B6-7E9A-4449-9207-3F6D4B89329D}"/>
                </a:ext>
              </a:extLst>
            </p:cNvPr>
            <p:cNvSpPr txBox="1"/>
            <p:nvPr/>
          </p:nvSpPr>
          <p:spPr>
            <a:xfrm>
              <a:off x="434140" y="4940219"/>
              <a:ext cx="1131450" cy="307777"/>
            </a:xfrm>
            <a:prstGeom prst="rect">
              <a:avLst/>
            </a:prstGeom>
            <a:noFill/>
          </p:spPr>
          <p:txBody>
            <a:bodyPr wrap="square" rtlCol="0">
              <a:spAutoFit/>
            </a:bodyPr>
            <a:lstStyle/>
            <a:p>
              <a:pPr algn="ctr"/>
              <a:r>
                <a:rPr lang="en-US" sz="1400" b="1" dirty="0">
                  <a:solidFill>
                    <a:srgbClr val="E6E7E9"/>
                  </a:solidFill>
                  <a:latin typeface="Tw Cen MT" panose="020B0602020104020603" pitchFamily="34" charset="0"/>
                </a:rPr>
                <a:t>ACCURACY</a:t>
              </a:r>
              <a:endParaRPr lang="en-US" sz="2000" b="1" dirty="0">
                <a:solidFill>
                  <a:srgbClr val="E6E7E9"/>
                </a:solidFill>
                <a:latin typeface="Tw Cen MT" panose="020B0602020104020603" pitchFamily="34" charset="0"/>
              </a:endParaRPr>
            </a:p>
          </p:txBody>
        </p:sp>
      </p:grpSp>
      <p:sp>
        <p:nvSpPr>
          <p:cNvPr id="45" name="TextBox 44">
            <a:extLst>
              <a:ext uri="{FF2B5EF4-FFF2-40B4-BE49-F238E27FC236}">
                <a16:creationId xmlns:a16="http://schemas.microsoft.com/office/drawing/2014/main" id="{A0175B61-0BDD-4260-BC3F-EB21A6844255}"/>
              </a:ext>
            </a:extLst>
          </p:cNvPr>
          <p:cNvSpPr txBox="1"/>
          <p:nvPr/>
        </p:nvSpPr>
        <p:spPr>
          <a:xfrm>
            <a:off x="1447924" y="310511"/>
            <a:ext cx="335049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EVALUATION </a:t>
            </a:r>
            <a:r>
              <a:rPr lang="en-US" sz="2800" b="1" dirty="0">
                <a:solidFill>
                  <a:srgbClr val="00B0F0"/>
                </a:solidFill>
                <a:ea typeface="Ebrima" panose="02000000000000000000" pitchFamily="2" charset="0"/>
                <a:cs typeface="Segoe UI" panose="020B0502040204020203" pitchFamily="34" charset="0"/>
              </a:rPr>
              <a:t>METRICS</a:t>
            </a:r>
          </a:p>
        </p:txBody>
      </p:sp>
      <p:sp>
        <p:nvSpPr>
          <p:cNvPr id="2" name="Rectangle 1">
            <a:extLst>
              <a:ext uri="{FF2B5EF4-FFF2-40B4-BE49-F238E27FC236}">
                <a16:creationId xmlns:a16="http://schemas.microsoft.com/office/drawing/2014/main" id="{668BE1BD-4B73-4C94-AD15-9909EF0F259A}"/>
              </a:ext>
            </a:extLst>
          </p:cNvPr>
          <p:cNvSpPr/>
          <p:nvPr/>
        </p:nvSpPr>
        <p:spPr>
          <a:xfrm>
            <a:off x="62035" y="1299741"/>
            <a:ext cx="4467890" cy="369332"/>
          </a:xfrm>
          <a:prstGeom prst="rect">
            <a:avLst/>
          </a:prstGeom>
        </p:spPr>
        <p:txBody>
          <a:bodyPr wrap="none">
            <a:spAutoFit/>
          </a:bodyPr>
          <a:lstStyle/>
          <a:p>
            <a:r>
              <a:rPr lang="en-IN" dirty="0">
                <a:solidFill>
                  <a:srgbClr val="0070C0"/>
                </a:solidFill>
                <a:latin typeface="Arial" panose="020B0604020202020204" pitchFamily="34" charset="0"/>
              </a:rPr>
              <a:t>Proportion of correctly identified instances</a:t>
            </a:r>
            <a:endParaRPr lang="en-IN" dirty="0">
              <a:solidFill>
                <a:srgbClr val="0070C0"/>
              </a:solidFill>
            </a:endParaRPr>
          </a:p>
        </p:txBody>
      </p:sp>
      <p:sp>
        <p:nvSpPr>
          <p:cNvPr id="55" name="Rectangle 54">
            <a:extLst>
              <a:ext uri="{FF2B5EF4-FFF2-40B4-BE49-F238E27FC236}">
                <a16:creationId xmlns:a16="http://schemas.microsoft.com/office/drawing/2014/main" id="{A54B20BF-4FDA-4F3E-801E-F64D5F144A32}"/>
              </a:ext>
            </a:extLst>
          </p:cNvPr>
          <p:cNvSpPr/>
          <p:nvPr/>
        </p:nvSpPr>
        <p:spPr>
          <a:xfrm>
            <a:off x="799369" y="2153939"/>
            <a:ext cx="3480440" cy="369332"/>
          </a:xfrm>
          <a:prstGeom prst="rect">
            <a:avLst/>
          </a:prstGeom>
        </p:spPr>
        <p:txBody>
          <a:bodyPr wrap="none">
            <a:spAutoFit/>
          </a:bodyPr>
          <a:lstStyle/>
          <a:p>
            <a:r>
              <a:rPr lang="en-IN" dirty="0">
                <a:solidFill>
                  <a:srgbClr val="EE9524"/>
                </a:solidFill>
                <a:latin typeface="Arial" panose="020B0604020202020204" pitchFamily="34" charset="0"/>
              </a:rPr>
              <a:t>Proportion of predicted positives</a:t>
            </a:r>
            <a:endParaRPr lang="en-IN" dirty="0">
              <a:solidFill>
                <a:srgbClr val="EE9524"/>
              </a:solidFill>
            </a:endParaRPr>
          </a:p>
        </p:txBody>
      </p:sp>
      <p:cxnSp>
        <p:nvCxnSpPr>
          <p:cNvPr id="58" name="Straight Connector 57">
            <a:extLst>
              <a:ext uri="{FF2B5EF4-FFF2-40B4-BE49-F238E27FC236}">
                <a16:creationId xmlns:a16="http://schemas.microsoft.com/office/drawing/2014/main" id="{18F3EA1E-6A51-4B71-B46E-B773F435A1EA}"/>
              </a:ext>
            </a:extLst>
          </p:cNvPr>
          <p:cNvCxnSpPr>
            <a:cxnSpLocks/>
          </p:cNvCxnSpPr>
          <p:nvPr/>
        </p:nvCxnSpPr>
        <p:spPr>
          <a:xfrm>
            <a:off x="2547076" y="2545839"/>
            <a:ext cx="13982" cy="265919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69DA257-9CEB-44CA-A9B7-0D96EB0065B7}"/>
              </a:ext>
            </a:extLst>
          </p:cNvPr>
          <p:cNvSpPr/>
          <p:nvPr/>
        </p:nvSpPr>
        <p:spPr>
          <a:xfrm>
            <a:off x="3222548" y="6388846"/>
            <a:ext cx="5109156" cy="369332"/>
          </a:xfrm>
          <a:prstGeom prst="rect">
            <a:avLst/>
          </a:prstGeom>
        </p:spPr>
        <p:txBody>
          <a:bodyPr wrap="none">
            <a:spAutoFit/>
          </a:bodyPr>
          <a:lstStyle/>
          <a:p>
            <a:r>
              <a:rPr lang="en-IN" dirty="0">
                <a:solidFill>
                  <a:srgbClr val="03A1A4"/>
                </a:solidFill>
                <a:latin typeface="Arial" panose="020B0604020202020204" pitchFamily="34" charset="0"/>
              </a:rPr>
              <a:t>Proportion of Actual positives predicted correctly</a:t>
            </a:r>
            <a:endParaRPr lang="en-IN" dirty="0">
              <a:solidFill>
                <a:srgbClr val="03A1A4"/>
              </a:solidFill>
            </a:endParaRPr>
          </a:p>
        </p:txBody>
      </p:sp>
      <p:cxnSp>
        <p:nvCxnSpPr>
          <p:cNvPr id="63" name="Straight Connector 62">
            <a:extLst>
              <a:ext uri="{FF2B5EF4-FFF2-40B4-BE49-F238E27FC236}">
                <a16:creationId xmlns:a16="http://schemas.microsoft.com/office/drawing/2014/main" id="{8222AC2D-28AC-4C42-9864-77E0F978B218}"/>
              </a:ext>
            </a:extLst>
          </p:cNvPr>
          <p:cNvCxnSpPr>
            <a:cxnSpLocks/>
          </p:cNvCxnSpPr>
          <p:nvPr/>
        </p:nvCxnSpPr>
        <p:spPr>
          <a:xfrm>
            <a:off x="5434065" y="3817111"/>
            <a:ext cx="13982" cy="265919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DCD376A-2E45-4257-97E4-050638D38F33}"/>
              </a:ext>
            </a:extLst>
          </p:cNvPr>
          <p:cNvSpPr/>
          <p:nvPr/>
        </p:nvSpPr>
        <p:spPr>
          <a:xfrm>
            <a:off x="7868989" y="6048484"/>
            <a:ext cx="4237057" cy="369332"/>
          </a:xfrm>
          <a:prstGeom prst="rect">
            <a:avLst/>
          </a:prstGeom>
        </p:spPr>
        <p:txBody>
          <a:bodyPr wrap="none">
            <a:spAutoFit/>
          </a:bodyPr>
          <a:lstStyle/>
          <a:p>
            <a:r>
              <a:rPr lang="en-IN" dirty="0">
                <a:solidFill>
                  <a:srgbClr val="EF3078"/>
                </a:solidFill>
                <a:latin typeface="Arial" panose="020B0604020202020204" pitchFamily="34" charset="0"/>
              </a:rPr>
              <a:t>Harmonic mean of Precision and Recall</a:t>
            </a:r>
            <a:endParaRPr lang="en-IN" dirty="0">
              <a:solidFill>
                <a:srgbClr val="EF3078"/>
              </a:solidFill>
            </a:endParaRPr>
          </a:p>
        </p:txBody>
      </p:sp>
      <p:cxnSp>
        <p:nvCxnSpPr>
          <p:cNvPr id="65" name="Straight Connector 64">
            <a:extLst>
              <a:ext uri="{FF2B5EF4-FFF2-40B4-BE49-F238E27FC236}">
                <a16:creationId xmlns:a16="http://schemas.microsoft.com/office/drawing/2014/main" id="{E3F1F967-F58C-4BF2-9973-A7F868A84D6A}"/>
              </a:ext>
            </a:extLst>
          </p:cNvPr>
          <p:cNvCxnSpPr>
            <a:cxnSpLocks/>
          </p:cNvCxnSpPr>
          <p:nvPr/>
        </p:nvCxnSpPr>
        <p:spPr>
          <a:xfrm>
            <a:off x="8751514" y="3421069"/>
            <a:ext cx="13982" cy="2659198"/>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19B7A70-35D1-4E85-9023-E3BD48D533EE}"/>
              </a:ext>
            </a:extLst>
          </p:cNvPr>
          <p:cNvCxnSpPr>
            <a:cxnSpLocks/>
          </p:cNvCxnSpPr>
          <p:nvPr/>
        </p:nvCxnSpPr>
        <p:spPr>
          <a:xfrm>
            <a:off x="561480" y="1669073"/>
            <a:ext cx="0" cy="3371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anim calcmode="lin" valueType="num">
                                      <p:cBhvr>
                                        <p:cTn id="38" dur="1000" fill="hold"/>
                                        <p:tgtEl>
                                          <p:spTgt spid="66"/>
                                        </p:tgtEl>
                                        <p:attrNameLst>
                                          <p:attrName>ppt_x</p:attrName>
                                        </p:attrNameLst>
                                      </p:cBhvr>
                                      <p:tavLst>
                                        <p:tav tm="0">
                                          <p:val>
                                            <p:strVal val="#ppt_x"/>
                                          </p:val>
                                        </p:tav>
                                        <p:tav tm="100000">
                                          <p:val>
                                            <p:strVal val="#ppt_x"/>
                                          </p:val>
                                        </p:tav>
                                      </p:tavLst>
                                    </p:anim>
                                    <p:anim calcmode="lin" valueType="num">
                                      <p:cBhvr>
                                        <p:cTn id="39" dur="10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1000"/>
                                        <p:tgtEl>
                                          <p:spTgt spid="65"/>
                                        </p:tgtEl>
                                      </p:cBhvr>
                                    </p:animEffect>
                                    <p:anim calcmode="lin" valueType="num">
                                      <p:cBhvr>
                                        <p:cTn id="53" dur="1000" fill="hold"/>
                                        <p:tgtEl>
                                          <p:spTgt spid="65"/>
                                        </p:tgtEl>
                                        <p:attrNameLst>
                                          <p:attrName>ppt_x</p:attrName>
                                        </p:attrNameLst>
                                      </p:cBhvr>
                                      <p:tavLst>
                                        <p:tav tm="0">
                                          <p:val>
                                            <p:strVal val="#ppt_x"/>
                                          </p:val>
                                        </p:tav>
                                        <p:tav tm="100000">
                                          <p:val>
                                            <p:strVal val="#ppt_x"/>
                                          </p:val>
                                        </p:tav>
                                      </p:tavLst>
                                    </p:anim>
                                    <p:anim calcmode="lin" valueType="num">
                                      <p:cBhvr>
                                        <p:cTn id="54" dur="10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1000"/>
                                        <p:tgtEl>
                                          <p:spTgt spid="63"/>
                                        </p:tgtEl>
                                      </p:cBhvr>
                                    </p:animEffect>
                                    <p:anim calcmode="lin" valueType="num">
                                      <p:cBhvr>
                                        <p:cTn id="68" dur="1000" fill="hold"/>
                                        <p:tgtEl>
                                          <p:spTgt spid="63"/>
                                        </p:tgtEl>
                                        <p:attrNameLst>
                                          <p:attrName>ppt_x</p:attrName>
                                        </p:attrNameLst>
                                      </p:cBhvr>
                                      <p:tavLst>
                                        <p:tav tm="0">
                                          <p:val>
                                            <p:strVal val="#ppt_x"/>
                                          </p:val>
                                        </p:tav>
                                        <p:tav tm="100000">
                                          <p:val>
                                            <p:strVal val="#ppt_x"/>
                                          </p:val>
                                        </p:tav>
                                      </p:tavLst>
                                    </p:anim>
                                    <p:anim calcmode="lin" valueType="num">
                                      <p:cBhvr>
                                        <p:cTn id="6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P spid="62"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653813"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a:solidFill>
                  <a:srgbClr val="00B0F0"/>
                </a:solidFill>
                <a:ea typeface="Ebrima" panose="02000000000000000000" pitchFamily="2" charset="0"/>
                <a:cs typeface="Segoe UI" panose="020B0502040204020203" pitchFamily="34" charset="0"/>
              </a:rPr>
              <a:t>MODEL</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22351091"/>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Logistic Regression Metrics</a:t>
                      </a:r>
                      <a:r>
                        <a:rPr lang="en-IN" sz="1600" baseline="0" dirty="0"/>
                        <a:t> (Imbalanced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algn="ctr"/>
                      <a:r>
                        <a:rPr lang="en-IN" sz="1600" dirty="0"/>
                        <a:t>0.9015039811265113</a:t>
                      </a:r>
                    </a:p>
                  </a:txBody>
                  <a:tcPr/>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algn="ctr"/>
                      <a:r>
                        <a:rPr lang="en-IN" sz="1600" dirty="0"/>
                        <a:t>0.6511954992967651 </a:t>
                      </a:r>
                    </a:p>
                  </a:txBody>
                  <a:tcPr/>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algn="ctr"/>
                      <a:r>
                        <a:rPr lang="en-IN" sz="1600" dirty="0"/>
                        <a:t>0.2985170857511283 </a:t>
                      </a:r>
                    </a:p>
                  </a:txBody>
                  <a:tcPr/>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algn="ctr"/>
                      <a:r>
                        <a:rPr lang="en-IN" sz="1600" dirty="0"/>
                        <a:t>0.4093722369584439</a:t>
                      </a:r>
                    </a:p>
                  </a:txBody>
                  <a:tcPr/>
                </a:tc>
                <a:extLst>
                  <a:ext uri="{0D108BD9-81ED-4DB2-BD59-A6C34878D82A}">
                    <a16:rowId xmlns:a16="http://schemas.microsoft.com/office/drawing/2014/main" val="2846937730"/>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053" y="3474721"/>
            <a:ext cx="3901778" cy="272819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209" y="3474721"/>
            <a:ext cx="3853222" cy="2856410"/>
          </a:xfrm>
          <a:prstGeom prst="rect">
            <a:avLst/>
          </a:prstGeom>
        </p:spPr>
      </p:pic>
    </p:spTree>
    <p:extLst>
      <p:ext uri="{BB962C8B-B14F-4D97-AF65-F5344CB8AC3E}">
        <p14:creationId xmlns:p14="http://schemas.microsoft.com/office/powerpoint/2010/main" val="128310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37" y="1863237"/>
            <a:ext cx="5193392" cy="4253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503" y="1907987"/>
            <a:ext cx="5211069" cy="4253732"/>
          </a:xfrm>
          <a:prstGeom prst="rect">
            <a:avLst/>
          </a:prstGeom>
        </p:spPr>
      </p:pic>
      <p:sp>
        <p:nvSpPr>
          <p:cNvPr id="9" name="TextBox 8"/>
          <p:cNvSpPr txBox="1"/>
          <p:nvPr/>
        </p:nvSpPr>
        <p:spPr>
          <a:xfrm>
            <a:off x="860796" y="1257630"/>
            <a:ext cx="4545874"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IMBALANCE IN THE TARGET VARIABLE</a:t>
            </a:r>
          </a:p>
        </p:txBody>
      </p:sp>
      <p:sp>
        <p:nvSpPr>
          <p:cNvPr id="10" name="TextBox 9"/>
          <p:cNvSpPr txBox="1"/>
          <p:nvPr/>
        </p:nvSpPr>
        <p:spPr>
          <a:xfrm>
            <a:off x="6679476" y="1257630"/>
            <a:ext cx="5077096" cy="584775"/>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OVERSAMPLING THE TARGET VARIABLE BY USING SMOTE</a:t>
            </a:r>
          </a:p>
        </p:txBody>
      </p:sp>
      <p:sp>
        <p:nvSpPr>
          <p:cNvPr id="11" name="TextBox 10">
            <a:extLst>
              <a:ext uri="{FF2B5EF4-FFF2-40B4-BE49-F238E27FC236}">
                <a16:creationId xmlns:a16="http://schemas.microsoft.com/office/drawing/2014/main" id="{15CA09F1-B904-4488-B9A9-BB36A46F6F8E}"/>
              </a:ext>
            </a:extLst>
          </p:cNvPr>
          <p:cNvSpPr txBox="1"/>
          <p:nvPr/>
        </p:nvSpPr>
        <p:spPr>
          <a:xfrm>
            <a:off x="1447923" y="310511"/>
            <a:ext cx="542313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OVERSAMPLING DATA WITH SMOTE</a:t>
            </a:r>
            <a:endParaRPr lang="en-US" sz="2800" b="1" dirty="0">
              <a:solidFill>
                <a:srgbClr val="00B0F0"/>
              </a:solidFill>
              <a:ea typeface="Ebrima" panose="02000000000000000000" pitchFamily="2" charset="0"/>
              <a:cs typeface="Segoe UI" panose="020B0502040204020203" pitchFamily="34" charset="0"/>
            </a:endParaRPr>
          </a:p>
        </p:txBody>
      </p:sp>
    </p:spTree>
    <p:extLst>
      <p:ext uri="{BB962C8B-B14F-4D97-AF65-F5344CB8AC3E}">
        <p14:creationId xmlns:p14="http://schemas.microsoft.com/office/powerpoint/2010/main" val="3981745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784442"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a:solidFill>
                  <a:srgbClr val="00B0F0"/>
                </a:solidFill>
                <a:ea typeface="Ebrima" panose="02000000000000000000" pitchFamily="2" charset="0"/>
                <a:cs typeface="Segoe UI" panose="020B0502040204020203" pitchFamily="34" charset="0"/>
              </a:rPr>
              <a:t>MODEL</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816294928"/>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Logistic Regression Metrics</a:t>
                      </a:r>
                      <a:r>
                        <a:rPr lang="en-IN" sz="1600" baseline="0" dirty="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0.8373549302830425</a:t>
                      </a:r>
                    </a:p>
                  </a:txBody>
                  <a:tcPr marL="68580" marR="68580" marT="0" marB="0"/>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0.8261999512710144</a:t>
                      </a:r>
                    </a:p>
                  </a:txBody>
                  <a:tcPr marL="68580" marR="68580" marT="0" marB="0"/>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0.8527957079386369</a:t>
                      </a:r>
                    </a:p>
                  </a:txBody>
                  <a:tcPr marL="68580" marR="68580" marT="0" marB="0"/>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0.8392871875257817</a:t>
                      </a:r>
                    </a:p>
                  </a:txBody>
                  <a:tcPr marL="68580" marR="68580" marT="0" marB="0"/>
                </a:tc>
                <a:extLst>
                  <a:ext uri="{0D108BD9-81ED-4DB2-BD59-A6C34878D82A}">
                    <a16:rowId xmlns:a16="http://schemas.microsoft.com/office/drawing/2014/main" val="2846937730"/>
                  </a:ext>
                </a:extLst>
              </a:tr>
            </a:tbl>
          </a:graphicData>
        </a:graphic>
      </p:graphicFrame>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62108" y="3484426"/>
            <a:ext cx="3484064" cy="2794453"/>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6531430" y="3484426"/>
            <a:ext cx="3474720" cy="2794453"/>
          </a:xfrm>
          <a:prstGeom prst="rect">
            <a:avLst/>
          </a:prstGeom>
        </p:spPr>
      </p:pic>
    </p:spTree>
    <p:extLst>
      <p:ext uri="{BB962C8B-B14F-4D97-AF65-F5344CB8AC3E}">
        <p14:creationId xmlns:p14="http://schemas.microsoft.com/office/powerpoint/2010/main" val="6944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F3F65E3-FA48-45EB-93D4-7FEDB70F3AC3}"/>
              </a:ext>
            </a:extLst>
          </p:cNvPr>
          <p:cNvGrpSpPr/>
          <p:nvPr/>
        </p:nvGrpSpPr>
        <p:grpSpPr>
          <a:xfrm>
            <a:off x="9826937" y="1625005"/>
            <a:ext cx="2124597" cy="2729268"/>
            <a:chOff x="896732" y="2351258"/>
            <a:chExt cx="2124597" cy="2729268"/>
          </a:xfrm>
        </p:grpSpPr>
        <p:grpSp>
          <p:nvGrpSpPr>
            <p:cNvPr id="61" name="Group 60">
              <a:extLst>
                <a:ext uri="{FF2B5EF4-FFF2-40B4-BE49-F238E27FC236}">
                  <a16:creationId xmlns:a16="http://schemas.microsoft.com/office/drawing/2014/main" id="{540AD20D-4281-4811-A3B2-F4D7E3A7DF7C}"/>
                </a:ext>
              </a:extLst>
            </p:cNvPr>
            <p:cNvGrpSpPr/>
            <p:nvPr/>
          </p:nvGrpSpPr>
          <p:grpSpPr>
            <a:xfrm>
              <a:off x="962737" y="2351258"/>
              <a:ext cx="1992586" cy="1992586"/>
              <a:chOff x="928460" y="2351258"/>
              <a:chExt cx="1992586" cy="1992586"/>
            </a:xfrm>
          </p:grpSpPr>
          <p:sp>
            <p:nvSpPr>
              <p:cNvPr id="63" name="Oval 62">
                <a:extLst>
                  <a:ext uri="{FF2B5EF4-FFF2-40B4-BE49-F238E27FC236}">
                    <a16:creationId xmlns:a16="http://schemas.microsoft.com/office/drawing/2014/main" id="{13A84F8A-6B4B-4AF1-AEF6-1455CDB63721}"/>
                  </a:ext>
                </a:extLst>
              </p:cNvPr>
              <p:cNvSpPr/>
              <p:nvPr/>
            </p:nvSpPr>
            <p:spPr>
              <a:xfrm>
                <a:off x="928460" y="2351258"/>
                <a:ext cx="1992586" cy="19925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4" name="Group 63">
                <a:extLst>
                  <a:ext uri="{FF2B5EF4-FFF2-40B4-BE49-F238E27FC236}">
                    <a16:creationId xmlns:a16="http://schemas.microsoft.com/office/drawing/2014/main" id="{35665144-A149-46DE-9416-0F60A4D4D466}"/>
                  </a:ext>
                </a:extLst>
              </p:cNvPr>
              <p:cNvGrpSpPr/>
              <p:nvPr/>
            </p:nvGrpSpPr>
            <p:grpSpPr>
              <a:xfrm>
                <a:off x="1821213" y="3222114"/>
                <a:ext cx="207061" cy="39819"/>
                <a:chOff x="2701925" y="3730625"/>
                <a:chExt cx="82551" cy="15875"/>
              </a:xfrm>
              <a:solidFill>
                <a:srgbClr val="FFC000"/>
              </a:solidFill>
            </p:grpSpPr>
            <p:sp>
              <p:nvSpPr>
                <p:cNvPr id="66" name="Freeform 173">
                  <a:extLst>
                    <a:ext uri="{FF2B5EF4-FFF2-40B4-BE49-F238E27FC236}">
                      <a16:creationId xmlns:a16="http://schemas.microsoft.com/office/drawing/2014/main" id="{6183E0AE-593C-4795-8D0B-3104F5DE848E}"/>
                    </a:ext>
                  </a:extLst>
                </p:cNvPr>
                <p:cNvSpPr>
                  <a:spLocks/>
                </p:cNvSpPr>
                <p:nvPr/>
              </p:nvSpPr>
              <p:spPr bwMode="auto">
                <a:xfrm>
                  <a:off x="2701925" y="3730625"/>
                  <a:ext cx="33338" cy="15875"/>
                </a:xfrm>
                <a:custGeom>
                  <a:avLst/>
                  <a:gdLst>
                    <a:gd name="T0" fmla="*/ 30 w 105"/>
                    <a:gd name="T1" fmla="*/ 32 h 48"/>
                    <a:gd name="T2" fmla="*/ 38 w 105"/>
                    <a:gd name="T3" fmla="*/ 30 h 48"/>
                    <a:gd name="T4" fmla="*/ 53 w 105"/>
                    <a:gd name="T5" fmla="*/ 30 h 48"/>
                    <a:gd name="T6" fmla="*/ 69 w 105"/>
                    <a:gd name="T7" fmla="*/ 30 h 48"/>
                    <a:gd name="T8" fmla="*/ 75 w 105"/>
                    <a:gd name="T9" fmla="*/ 31 h 48"/>
                    <a:gd name="T10" fmla="*/ 77 w 105"/>
                    <a:gd name="T11" fmla="*/ 36 h 48"/>
                    <a:gd name="T12" fmla="*/ 79 w 105"/>
                    <a:gd name="T13" fmla="*/ 42 h 48"/>
                    <a:gd name="T14" fmla="*/ 83 w 105"/>
                    <a:gd name="T15" fmla="*/ 46 h 48"/>
                    <a:gd name="T16" fmla="*/ 88 w 105"/>
                    <a:gd name="T17" fmla="*/ 48 h 48"/>
                    <a:gd name="T18" fmla="*/ 94 w 105"/>
                    <a:gd name="T19" fmla="*/ 48 h 48"/>
                    <a:gd name="T20" fmla="*/ 99 w 105"/>
                    <a:gd name="T21" fmla="*/ 46 h 48"/>
                    <a:gd name="T22" fmla="*/ 103 w 105"/>
                    <a:gd name="T23" fmla="*/ 42 h 48"/>
                    <a:gd name="T24" fmla="*/ 105 w 105"/>
                    <a:gd name="T25" fmla="*/ 36 h 48"/>
                    <a:gd name="T26" fmla="*/ 105 w 105"/>
                    <a:gd name="T27" fmla="*/ 27 h 48"/>
                    <a:gd name="T28" fmla="*/ 101 w 105"/>
                    <a:gd name="T29" fmla="*/ 14 h 48"/>
                    <a:gd name="T30" fmla="*/ 93 w 105"/>
                    <a:gd name="T31" fmla="*/ 6 h 48"/>
                    <a:gd name="T32" fmla="*/ 84 w 105"/>
                    <a:gd name="T33" fmla="*/ 2 h 48"/>
                    <a:gd name="T34" fmla="*/ 69 w 105"/>
                    <a:gd name="T35" fmla="*/ 0 h 48"/>
                    <a:gd name="T36" fmla="*/ 53 w 105"/>
                    <a:gd name="T37" fmla="*/ 0 h 48"/>
                    <a:gd name="T38" fmla="*/ 37 w 105"/>
                    <a:gd name="T39" fmla="*/ 0 h 48"/>
                    <a:gd name="T40" fmla="*/ 22 w 105"/>
                    <a:gd name="T41" fmla="*/ 2 h 48"/>
                    <a:gd name="T42" fmla="*/ 13 w 105"/>
                    <a:gd name="T43" fmla="*/ 6 h 48"/>
                    <a:gd name="T44" fmla="*/ 5 w 105"/>
                    <a:gd name="T45" fmla="*/ 14 h 48"/>
                    <a:gd name="T46" fmla="*/ 0 w 105"/>
                    <a:gd name="T47" fmla="*/ 27 h 48"/>
                    <a:gd name="T48" fmla="*/ 0 w 105"/>
                    <a:gd name="T49" fmla="*/ 36 h 48"/>
                    <a:gd name="T50" fmla="*/ 3 w 105"/>
                    <a:gd name="T51" fmla="*/ 42 h 48"/>
                    <a:gd name="T52" fmla="*/ 7 w 105"/>
                    <a:gd name="T53" fmla="*/ 46 h 48"/>
                    <a:gd name="T54" fmla="*/ 12 w 105"/>
                    <a:gd name="T55" fmla="*/ 48 h 48"/>
                    <a:gd name="T56" fmla="*/ 19 w 105"/>
                    <a:gd name="T57" fmla="*/ 48 h 48"/>
                    <a:gd name="T58" fmla="*/ 24 w 105"/>
                    <a:gd name="T59" fmla="*/ 46 h 48"/>
                    <a:gd name="T60" fmla="*/ 27 w 105"/>
                    <a:gd name="T61" fmla="*/ 42 h 48"/>
                    <a:gd name="T62" fmla="*/ 29 w 105"/>
                    <a:gd name="T6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8">
                      <a:moveTo>
                        <a:pt x="30" y="33"/>
                      </a:moveTo>
                      <a:lnTo>
                        <a:pt x="30" y="32"/>
                      </a:lnTo>
                      <a:lnTo>
                        <a:pt x="30" y="31"/>
                      </a:lnTo>
                      <a:lnTo>
                        <a:pt x="38" y="30"/>
                      </a:lnTo>
                      <a:lnTo>
                        <a:pt x="48" y="30"/>
                      </a:lnTo>
                      <a:lnTo>
                        <a:pt x="53" y="30"/>
                      </a:lnTo>
                      <a:lnTo>
                        <a:pt x="58" y="30"/>
                      </a:lnTo>
                      <a:lnTo>
                        <a:pt x="69" y="30"/>
                      </a:lnTo>
                      <a:lnTo>
                        <a:pt x="75" y="30"/>
                      </a:lnTo>
                      <a:lnTo>
                        <a:pt x="75" y="31"/>
                      </a:lnTo>
                      <a:lnTo>
                        <a:pt x="75" y="33"/>
                      </a:lnTo>
                      <a:lnTo>
                        <a:pt x="77" y="36"/>
                      </a:lnTo>
                      <a:lnTo>
                        <a:pt x="78" y="40"/>
                      </a:lnTo>
                      <a:lnTo>
                        <a:pt x="79" y="42"/>
                      </a:lnTo>
                      <a:lnTo>
                        <a:pt x="81" y="44"/>
                      </a:lnTo>
                      <a:lnTo>
                        <a:pt x="83" y="46"/>
                      </a:lnTo>
                      <a:lnTo>
                        <a:pt x="85" y="47"/>
                      </a:lnTo>
                      <a:lnTo>
                        <a:pt x="88" y="48"/>
                      </a:lnTo>
                      <a:lnTo>
                        <a:pt x="90" y="48"/>
                      </a:lnTo>
                      <a:lnTo>
                        <a:pt x="94" y="48"/>
                      </a:lnTo>
                      <a:lnTo>
                        <a:pt x="97" y="47"/>
                      </a:lnTo>
                      <a:lnTo>
                        <a:pt x="99" y="46"/>
                      </a:lnTo>
                      <a:lnTo>
                        <a:pt x="101" y="44"/>
                      </a:lnTo>
                      <a:lnTo>
                        <a:pt x="103" y="42"/>
                      </a:lnTo>
                      <a:lnTo>
                        <a:pt x="104" y="40"/>
                      </a:lnTo>
                      <a:lnTo>
                        <a:pt x="105" y="36"/>
                      </a:lnTo>
                      <a:lnTo>
                        <a:pt x="105" y="33"/>
                      </a:lnTo>
                      <a:lnTo>
                        <a:pt x="105" y="27"/>
                      </a:lnTo>
                      <a:lnTo>
                        <a:pt x="103" y="20"/>
                      </a:lnTo>
                      <a:lnTo>
                        <a:pt x="101" y="14"/>
                      </a:lnTo>
                      <a:lnTo>
                        <a:pt x="97" y="10"/>
                      </a:lnTo>
                      <a:lnTo>
                        <a:pt x="93" y="6"/>
                      </a:lnTo>
                      <a:lnTo>
                        <a:pt x="88" y="3"/>
                      </a:lnTo>
                      <a:lnTo>
                        <a:pt x="84" y="2"/>
                      </a:lnTo>
                      <a:lnTo>
                        <a:pt x="79" y="1"/>
                      </a:lnTo>
                      <a:lnTo>
                        <a:pt x="69" y="0"/>
                      </a:lnTo>
                      <a:lnTo>
                        <a:pt x="58" y="0"/>
                      </a:lnTo>
                      <a:lnTo>
                        <a:pt x="53" y="0"/>
                      </a:lnTo>
                      <a:lnTo>
                        <a:pt x="49" y="0"/>
                      </a:lnTo>
                      <a:lnTo>
                        <a:pt x="37" y="0"/>
                      </a:lnTo>
                      <a:lnTo>
                        <a:pt x="27" y="1"/>
                      </a:lnTo>
                      <a:lnTo>
                        <a:pt x="22" y="2"/>
                      </a:lnTo>
                      <a:lnTo>
                        <a:pt x="18" y="3"/>
                      </a:lnTo>
                      <a:lnTo>
                        <a:pt x="13" y="6"/>
                      </a:lnTo>
                      <a:lnTo>
                        <a:pt x="9" y="10"/>
                      </a:lnTo>
                      <a:lnTo>
                        <a:pt x="5" y="14"/>
                      </a:lnTo>
                      <a:lnTo>
                        <a:pt x="3" y="20"/>
                      </a:lnTo>
                      <a:lnTo>
                        <a:pt x="0" y="27"/>
                      </a:lnTo>
                      <a:lnTo>
                        <a:pt x="0" y="33"/>
                      </a:lnTo>
                      <a:lnTo>
                        <a:pt x="0" y="36"/>
                      </a:lnTo>
                      <a:lnTo>
                        <a:pt x="1" y="40"/>
                      </a:lnTo>
                      <a:lnTo>
                        <a:pt x="3" y="42"/>
                      </a:lnTo>
                      <a:lnTo>
                        <a:pt x="5" y="44"/>
                      </a:lnTo>
                      <a:lnTo>
                        <a:pt x="7" y="46"/>
                      </a:lnTo>
                      <a:lnTo>
                        <a:pt x="9" y="47"/>
                      </a:lnTo>
                      <a:lnTo>
                        <a:pt x="12" y="48"/>
                      </a:lnTo>
                      <a:lnTo>
                        <a:pt x="15" y="48"/>
                      </a:lnTo>
                      <a:lnTo>
                        <a:pt x="19" y="48"/>
                      </a:lnTo>
                      <a:lnTo>
                        <a:pt x="21" y="47"/>
                      </a:lnTo>
                      <a:lnTo>
                        <a:pt x="24" y="46"/>
                      </a:lnTo>
                      <a:lnTo>
                        <a:pt x="26" y="44"/>
                      </a:lnTo>
                      <a:lnTo>
                        <a:pt x="27" y="42"/>
                      </a:lnTo>
                      <a:lnTo>
                        <a:pt x="29" y="40"/>
                      </a:lnTo>
                      <a:lnTo>
                        <a:pt x="29" y="36"/>
                      </a:lnTo>
                      <a:lnTo>
                        <a:pt x="3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74">
                  <a:extLst>
                    <a:ext uri="{FF2B5EF4-FFF2-40B4-BE49-F238E27FC236}">
                      <a16:creationId xmlns:a16="http://schemas.microsoft.com/office/drawing/2014/main" id="{86D01458-8EB6-4B49-91CF-0689A2240A4D}"/>
                    </a:ext>
                  </a:extLst>
                </p:cNvPr>
                <p:cNvSpPr>
                  <a:spLocks/>
                </p:cNvSpPr>
                <p:nvPr/>
              </p:nvSpPr>
              <p:spPr bwMode="auto">
                <a:xfrm>
                  <a:off x="2751138" y="3730625"/>
                  <a:ext cx="33338" cy="15875"/>
                </a:xfrm>
                <a:custGeom>
                  <a:avLst/>
                  <a:gdLst>
                    <a:gd name="T0" fmla="*/ 18 w 106"/>
                    <a:gd name="T1" fmla="*/ 48 h 48"/>
                    <a:gd name="T2" fmla="*/ 23 w 106"/>
                    <a:gd name="T3" fmla="*/ 46 h 48"/>
                    <a:gd name="T4" fmla="*/ 27 w 106"/>
                    <a:gd name="T5" fmla="*/ 42 h 48"/>
                    <a:gd name="T6" fmla="*/ 30 w 106"/>
                    <a:gd name="T7" fmla="*/ 36 h 48"/>
                    <a:gd name="T8" fmla="*/ 30 w 106"/>
                    <a:gd name="T9" fmla="*/ 32 h 48"/>
                    <a:gd name="T10" fmla="*/ 37 w 106"/>
                    <a:gd name="T11" fmla="*/ 30 h 48"/>
                    <a:gd name="T12" fmla="*/ 53 w 106"/>
                    <a:gd name="T13" fmla="*/ 30 h 48"/>
                    <a:gd name="T14" fmla="*/ 68 w 106"/>
                    <a:gd name="T15" fmla="*/ 30 h 48"/>
                    <a:gd name="T16" fmla="*/ 76 w 106"/>
                    <a:gd name="T17" fmla="*/ 31 h 48"/>
                    <a:gd name="T18" fmla="*/ 76 w 106"/>
                    <a:gd name="T19" fmla="*/ 36 h 48"/>
                    <a:gd name="T20" fmla="*/ 78 w 106"/>
                    <a:gd name="T21" fmla="*/ 42 h 48"/>
                    <a:gd name="T22" fmla="*/ 82 w 106"/>
                    <a:gd name="T23" fmla="*/ 46 h 48"/>
                    <a:gd name="T24" fmla="*/ 88 w 106"/>
                    <a:gd name="T25" fmla="*/ 48 h 48"/>
                    <a:gd name="T26" fmla="*/ 94 w 106"/>
                    <a:gd name="T27" fmla="*/ 48 h 48"/>
                    <a:gd name="T28" fmla="*/ 99 w 106"/>
                    <a:gd name="T29" fmla="*/ 46 h 48"/>
                    <a:gd name="T30" fmla="*/ 104 w 106"/>
                    <a:gd name="T31" fmla="*/ 42 h 48"/>
                    <a:gd name="T32" fmla="*/ 106 w 106"/>
                    <a:gd name="T33" fmla="*/ 36 h 48"/>
                    <a:gd name="T34" fmla="*/ 105 w 106"/>
                    <a:gd name="T35" fmla="*/ 27 h 48"/>
                    <a:gd name="T36" fmla="*/ 100 w 106"/>
                    <a:gd name="T37" fmla="*/ 14 h 48"/>
                    <a:gd name="T38" fmla="*/ 93 w 106"/>
                    <a:gd name="T39" fmla="*/ 6 h 48"/>
                    <a:gd name="T40" fmla="*/ 83 w 106"/>
                    <a:gd name="T41" fmla="*/ 2 h 48"/>
                    <a:gd name="T42" fmla="*/ 68 w 106"/>
                    <a:gd name="T43" fmla="*/ 0 h 48"/>
                    <a:gd name="T44" fmla="*/ 53 w 106"/>
                    <a:gd name="T45" fmla="*/ 0 h 48"/>
                    <a:gd name="T46" fmla="*/ 37 w 106"/>
                    <a:gd name="T47" fmla="*/ 0 h 48"/>
                    <a:gd name="T48" fmla="*/ 22 w 106"/>
                    <a:gd name="T49" fmla="*/ 2 h 48"/>
                    <a:gd name="T50" fmla="*/ 12 w 106"/>
                    <a:gd name="T51" fmla="*/ 6 h 48"/>
                    <a:gd name="T52" fmla="*/ 5 w 106"/>
                    <a:gd name="T53" fmla="*/ 14 h 48"/>
                    <a:gd name="T54" fmla="*/ 1 w 106"/>
                    <a:gd name="T55" fmla="*/ 27 h 48"/>
                    <a:gd name="T56" fmla="*/ 0 w 106"/>
                    <a:gd name="T57" fmla="*/ 36 h 48"/>
                    <a:gd name="T58" fmla="*/ 3 w 106"/>
                    <a:gd name="T59" fmla="*/ 42 h 48"/>
                    <a:gd name="T60" fmla="*/ 6 w 106"/>
                    <a:gd name="T61" fmla="*/ 46 h 48"/>
                    <a:gd name="T62" fmla="*/ 11 w 106"/>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8">
                      <a:moveTo>
                        <a:pt x="15" y="48"/>
                      </a:moveTo>
                      <a:lnTo>
                        <a:pt x="18" y="48"/>
                      </a:lnTo>
                      <a:lnTo>
                        <a:pt x="21" y="47"/>
                      </a:lnTo>
                      <a:lnTo>
                        <a:pt x="23" y="46"/>
                      </a:lnTo>
                      <a:lnTo>
                        <a:pt x="25" y="44"/>
                      </a:lnTo>
                      <a:lnTo>
                        <a:pt x="27" y="42"/>
                      </a:lnTo>
                      <a:lnTo>
                        <a:pt x="29" y="40"/>
                      </a:lnTo>
                      <a:lnTo>
                        <a:pt x="30" y="36"/>
                      </a:lnTo>
                      <a:lnTo>
                        <a:pt x="30" y="33"/>
                      </a:lnTo>
                      <a:lnTo>
                        <a:pt x="30" y="32"/>
                      </a:lnTo>
                      <a:lnTo>
                        <a:pt x="30" y="31"/>
                      </a:lnTo>
                      <a:lnTo>
                        <a:pt x="37" y="30"/>
                      </a:lnTo>
                      <a:lnTo>
                        <a:pt x="48" y="30"/>
                      </a:lnTo>
                      <a:lnTo>
                        <a:pt x="53" y="30"/>
                      </a:lnTo>
                      <a:lnTo>
                        <a:pt x="57" y="30"/>
                      </a:lnTo>
                      <a:lnTo>
                        <a:pt x="68" y="30"/>
                      </a:lnTo>
                      <a:lnTo>
                        <a:pt x="76" y="30"/>
                      </a:lnTo>
                      <a:lnTo>
                        <a:pt x="76" y="31"/>
                      </a:lnTo>
                      <a:lnTo>
                        <a:pt x="76" y="33"/>
                      </a:lnTo>
                      <a:lnTo>
                        <a:pt x="76" y="36"/>
                      </a:lnTo>
                      <a:lnTo>
                        <a:pt x="77" y="40"/>
                      </a:lnTo>
                      <a:lnTo>
                        <a:pt x="78" y="42"/>
                      </a:lnTo>
                      <a:lnTo>
                        <a:pt x="80" y="44"/>
                      </a:lnTo>
                      <a:lnTo>
                        <a:pt x="82" y="46"/>
                      </a:lnTo>
                      <a:lnTo>
                        <a:pt x="84" y="47"/>
                      </a:lnTo>
                      <a:lnTo>
                        <a:pt x="88" y="48"/>
                      </a:lnTo>
                      <a:lnTo>
                        <a:pt x="91" y="48"/>
                      </a:lnTo>
                      <a:lnTo>
                        <a:pt x="94" y="48"/>
                      </a:lnTo>
                      <a:lnTo>
                        <a:pt x="96" y="47"/>
                      </a:lnTo>
                      <a:lnTo>
                        <a:pt x="99" y="46"/>
                      </a:lnTo>
                      <a:lnTo>
                        <a:pt x="101" y="44"/>
                      </a:lnTo>
                      <a:lnTo>
                        <a:pt x="104" y="42"/>
                      </a:lnTo>
                      <a:lnTo>
                        <a:pt x="105" y="40"/>
                      </a:lnTo>
                      <a:lnTo>
                        <a:pt x="106" y="36"/>
                      </a:lnTo>
                      <a:lnTo>
                        <a:pt x="106" y="33"/>
                      </a:lnTo>
                      <a:lnTo>
                        <a:pt x="105" y="27"/>
                      </a:lnTo>
                      <a:lnTo>
                        <a:pt x="104" y="20"/>
                      </a:lnTo>
                      <a:lnTo>
                        <a:pt x="100" y="14"/>
                      </a:lnTo>
                      <a:lnTo>
                        <a:pt x="97" y="10"/>
                      </a:lnTo>
                      <a:lnTo>
                        <a:pt x="93" y="6"/>
                      </a:lnTo>
                      <a:lnTo>
                        <a:pt x="89" y="3"/>
                      </a:lnTo>
                      <a:lnTo>
                        <a:pt x="83" y="2"/>
                      </a:lnTo>
                      <a:lnTo>
                        <a:pt x="79" y="1"/>
                      </a:lnTo>
                      <a:lnTo>
                        <a:pt x="68" y="0"/>
                      </a:lnTo>
                      <a:lnTo>
                        <a:pt x="57" y="0"/>
                      </a:lnTo>
                      <a:lnTo>
                        <a:pt x="53" y="0"/>
                      </a:lnTo>
                      <a:lnTo>
                        <a:pt x="48" y="0"/>
                      </a:lnTo>
                      <a:lnTo>
                        <a:pt x="37" y="0"/>
                      </a:lnTo>
                      <a:lnTo>
                        <a:pt x="26" y="1"/>
                      </a:lnTo>
                      <a:lnTo>
                        <a:pt x="22" y="2"/>
                      </a:lnTo>
                      <a:lnTo>
                        <a:pt x="17" y="3"/>
                      </a:lnTo>
                      <a:lnTo>
                        <a:pt x="12" y="6"/>
                      </a:lnTo>
                      <a:lnTo>
                        <a:pt x="8" y="10"/>
                      </a:lnTo>
                      <a:lnTo>
                        <a:pt x="5" y="14"/>
                      </a:lnTo>
                      <a:lnTo>
                        <a:pt x="2" y="20"/>
                      </a:lnTo>
                      <a:lnTo>
                        <a:pt x="1" y="27"/>
                      </a:lnTo>
                      <a:lnTo>
                        <a:pt x="0" y="33"/>
                      </a:lnTo>
                      <a:lnTo>
                        <a:pt x="0" y="36"/>
                      </a:lnTo>
                      <a:lnTo>
                        <a:pt x="1" y="40"/>
                      </a:lnTo>
                      <a:lnTo>
                        <a:pt x="3" y="42"/>
                      </a:lnTo>
                      <a:lnTo>
                        <a:pt x="4" y="44"/>
                      </a:lnTo>
                      <a:lnTo>
                        <a:pt x="6" y="46"/>
                      </a:lnTo>
                      <a:lnTo>
                        <a:pt x="9" y="47"/>
                      </a:lnTo>
                      <a:lnTo>
                        <a:pt x="11" y="48"/>
                      </a:lnTo>
                      <a:lnTo>
                        <a:pt x="1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2" name="TextBox 61">
              <a:extLst>
                <a:ext uri="{FF2B5EF4-FFF2-40B4-BE49-F238E27FC236}">
                  <a16:creationId xmlns:a16="http://schemas.microsoft.com/office/drawing/2014/main" id="{79099003-0D0B-49B6-9832-1AB05F35CE00}"/>
                </a:ext>
              </a:extLst>
            </p:cNvPr>
            <p:cNvSpPr txBox="1"/>
            <p:nvPr/>
          </p:nvSpPr>
          <p:spPr>
            <a:xfrm>
              <a:off x="896732" y="4526528"/>
              <a:ext cx="2124597"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PRASHANTH </a:t>
              </a:r>
            </a:p>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PENDELA</a:t>
              </a:r>
            </a:p>
          </p:txBody>
        </p:sp>
      </p:grpSp>
      <p:grpSp>
        <p:nvGrpSpPr>
          <p:cNvPr id="68" name="Group 67">
            <a:extLst>
              <a:ext uri="{FF2B5EF4-FFF2-40B4-BE49-F238E27FC236}">
                <a16:creationId xmlns:a16="http://schemas.microsoft.com/office/drawing/2014/main" id="{E1F79033-DEEA-4B34-9719-646738C6D48E}"/>
              </a:ext>
            </a:extLst>
          </p:cNvPr>
          <p:cNvGrpSpPr>
            <a:grpSpLocks noChangeAspect="1"/>
          </p:cNvGrpSpPr>
          <p:nvPr/>
        </p:nvGrpSpPr>
        <p:grpSpPr>
          <a:xfrm>
            <a:off x="7413932" y="1611942"/>
            <a:ext cx="2124597" cy="2729268"/>
            <a:chOff x="9315178" y="2351258"/>
            <a:chExt cx="2124597" cy="2729268"/>
          </a:xfrm>
        </p:grpSpPr>
        <p:grpSp>
          <p:nvGrpSpPr>
            <p:cNvPr id="69" name="Group 68">
              <a:extLst>
                <a:ext uri="{FF2B5EF4-FFF2-40B4-BE49-F238E27FC236}">
                  <a16:creationId xmlns:a16="http://schemas.microsoft.com/office/drawing/2014/main" id="{4EA9D5E5-07E0-4093-AA8A-371E8F8F3343}"/>
                </a:ext>
              </a:extLst>
            </p:cNvPr>
            <p:cNvGrpSpPr/>
            <p:nvPr/>
          </p:nvGrpSpPr>
          <p:grpSpPr>
            <a:xfrm>
              <a:off x="9381183" y="2351258"/>
              <a:ext cx="1992586" cy="1992586"/>
              <a:chOff x="9273748" y="2351258"/>
              <a:chExt cx="1992586" cy="1992586"/>
            </a:xfrm>
          </p:grpSpPr>
          <p:sp>
            <p:nvSpPr>
              <p:cNvPr id="71" name="Oval 70">
                <a:extLst>
                  <a:ext uri="{FF2B5EF4-FFF2-40B4-BE49-F238E27FC236}">
                    <a16:creationId xmlns:a16="http://schemas.microsoft.com/office/drawing/2014/main" id="{F138E7D6-CC66-4D03-A632-0A4D10B25689}"/>
                  </a:ext>
                </a:extLst>
              </p:cNvPr>
              <p:cNvSpPr/>
              <p:nvPr/>
            </p:nvSpPr>
            <p:spPr>
              <a:xfrm>
                <a:off x="9273748" y="2351258"/>
                <a:ext cx="1992586" cy="1992586"/>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2" name="Group 71">
                <a:extLst>
                  <a:ext uri="{FF2B5EF4-FFF2-40B4-BE49-F238E27FC236}">
                    <a16:creationId xmlns:a16="http://schemas.microsoft.com/office/drawing/2014/main" id="{C8FBBCBB-A531-4E65-B607-D39A3690984F}"/>
                  </a:ext>
                </a:extLst>
              </p:cNvPr>
              <p:cNvGrpSpPr/>
              <p:nvPr/>
            </p:nvGrpSpPr>
            <p:grpSpPr>
              <a:xfrm>
                <a:off x="9909679" y="2989180"/>
                <a:ext cx="720725" cy="716742"/>
                <a:chOff x="5464175" y="3635375"/>
                <a:chExt cx="287338" cy="285750"/>
              </a:xfrm>
              <a:solidFill>
                <a:srgbClr val="FFC000"/>
              </a:solidFill>
            </p:grpSpPr>
            <p:sp>
              <p:nvSpPr>
                <p:cNvPr id="73" name="Freeform 144">
                  <a:extLst>
                    <a:ext uri="{FF2B5EF4-FFF2-40B4-BE49-F238E27FC236}">
                      <a16:creationId xmlns:a16="http://schemas.microsoft.com/office/drawing/2014/main" id="{D8A47FAA-8EDF-413D-BDE8-97CD8AA10F85}"/>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45">
                  <a:extLst>
                    <a:ext uri="{FF2B5EF4-FFF2-40B4-BE49-F238E27FC236}">
                      <a16:creationId xmlns:a16="http://schemas.microsoft.com/office/drawing/2014/main" id="{B282CF6D-6F33-4699-88BC-350B09D63235}"/>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6">
                  <a:extLst>
                    <a:ext uri="{FF2B5EF4-FFF2-40B4-BE49-F238E27FC236}">
                      <a16:creationId xmlns:a16="http://schemas.microsoft.com/office/drawing/2014/main" id="{F66D1B85-6D4B-4E4C-8C77-AE22998E4ACA}"/>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47">
                  <a:extLst>
                    <a:ext uri="{FF2B5EF4-FFF2-40B4-BE49-F238E27FC236}">
                      <a16:creationId xmlns:a16="http://schemas.microsoft.com/office/drawing/2014/main" id="{55DBC542-276C-4CCB-98C4-1DD5141C3273}"/>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0" name="TextBox 69">
              <a:extLst>
                <a:ext uri="{FF2B5EF4-FFF2-40B4-BE49-F238E27FC236}">
                  <a16:creationId xmlns:a16="http://schemas.microsoft.com/office/drawing/2014/main" id="{46B63D92-0E25-445D-8B7A-3F4C995602A6}"/>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JOSYULA VENKATA DINKAR CHAITANYA</a:t>
              </a:r>
            </a:p>
          </p:txBody>
        </p:sp>
      </p:grpSp>
      <p:grpSp>
        <p:nvGrpSpPr>
          <p:cNvPr id="77" name="Group 76">
            <a:extLst>
              <a:ext uri="{FF2B5EF4-FFF2-40B4-BE49-F238E27FC236}">
                <a16:creationId xmlns:a16="http://schemas.microsoft.com/office/drawing/2014/main" id="{F4B13889-F91F-43D2-9084-B849703E7E6E}"/>
              </a:ext>
            </a:extLst>
          </p:cNvPr>
          <p:cNvGrpSpPr/>
          <p:nvPr/>
        </p:nvGrpSpPr>
        <p:grpSpPr>
          <a:xfrm>
            <a:off x="5044136" y="1611942"/>
            <a:ext cx="2124597" cy="2729268"/>
            <a:chOff x="9315178" y="2351258"/>
            <a:chExt cx="2124597" cy="2729268"/>
          </a:xfrm>
        </p:grpSpPr>
        <p:grpSp>
          <p:nvGrpSpPr>
            <p:cNvPr id="78" name="Group 77">
              <a:extLst>
                <a:ext uri="{FF2B5EF4-FFF2-40B4-BE49-F238E27FC236}">
                  <a16:creationId xmlns:a16="http://schemas.microsoft.com/office/drawing/2014/main" id="{1BD0E013-002B-4511-A549-0DD4F951C84C}"/>
                </a:ext>
              </a:extLst>
            </p:cNvPr>
            <p:cNvGrpSpPr/>
            <p:nvPr/>
          </p:nvGrpSpPr>
          <p:grpSpPr>
            <a:xfrm>
              <a:off x="9381183" y="2351258"/>
              <a:ext cx="1992586" cy="1992586"/>
              <a:chOff x="9273748" y="2351258"/>
              <a:chExt cx="1992586" cy="1992586"/>
            </a:xfrm>
          </p:grpSpPr>
          <p:sp>
            <p:nvSpPr>
              <p:cNvPr id="80" name="Oval 79">
                <a:extLst>
                  <a:ext uri="{FF2B5EF4-FFF2-40B4-BE49-F238E27FC236}">
                    <a16:creationId xmlns:a16="http://schemas.microsoft.com/office/drawing/2014/main" id="{CDEA346B-B6ED-4A53-B294-D9227B1B363F}"/>
                  </a:ext>
                </a:extLst>
              </p:cNvPr>
              <p:cNvSpPr/>
              <p:nvPr/>
            </p:nvSpPr>
            <p:spPr>
              <a:xfrm>
                <a:off x="9273748" y="2351258"/>
                <a:ext cx="1992586" cy="199258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1" name="Group 80">
                <a:extLst>
                  <a:ext uri="{FF2B5EF4-FFF2-40B4-BE49-F238E27FC236}">
                    <a16:creationId xmlns:a16="http://schemas.microsoft.com/office/drawing/2014/main" id="{16166F76-6E07-4408-901F-9581C8FCE0B4}"/>
                  </a:ext>
                </a:extLst>
              </p:cNvPr>
              <p:cNvGrpSpPr/>
              <p:nvPr/>
            </p:nvGrpSpPr>
            <p:grpSpPr>
              <a:xfrm>
                <a:off x="9909679" y="2989180"/>
                <a:ext cx="720725" cy="716742"/>
                <a:chOff x="5464175" y="3635375"/>
                <a:chExt cx="287338" cy="285750"/>
              </a:xfrm>
              <a:solidFill>
                <a:srgbClr val="FFC000"/>
              </a:solidFill>
            </p:grpSpPr>
            <p:sp>
              <p:nvSpPr>
                <p:cNvPr id="82" name="Freeform 144">
                  <a:extLst>
                    <a:ext uri="{FF2B5EF4-FFF2-40B4-BE49-F238E27FC236}">
                      <a16:creationId xmlns:a16="http://schemas.microsoft.com/office/drawing/2014/main" id="{6468A8EA-B6EF-4402-A5AC-C250042844AD}"/>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45">
                  <a:extLst>
                    <a:ext uri="{FF2B5EF4-FFF2-40B4-BE49-F238E27FC236}">
                      <a16:creationId xmlns:a16="http://schemas.microsoft.com/office/drawing/2014/main" id="{71D93743-40F3-4149-A28A-E914161E622B}"/>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46">
                  <a:extLst>
                    <a:ext uri="{FF2B5EF4-FFF2-40B4-BE49-F238E27FC236}">
                      <a16:creationId xmlns:a16="http://schemas.microsoft.com/office/drawing/2014/main" id="{08ECA740-4D50-4030-A9C4-9E7EB8AF37C9}"/>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47">
                  <a:extLst>
                    <a:ext uri="{FF2B5EF4-FFF2-40B4-BE49-F238E27FC236}">
                      <a16:creationId xmlns:a16="http://schemas.microsoft.com/office/drawing/2014/main" id="{98E698C0-29BE-4DFE-8CDB-927A9D0C70D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9" name="TextBox 78">
              <a:extLst>
                <a:ext uri="{FF2B5EF4-FFF2-40B4-BE49-F238E27FC236}">
                  <a16:creationId xmlns:a16="http://schemas.microsoft.com/office/drawing/2014/main" id="{B6BFB4D8-1246-4396-A843-37A6739DAA98}"/>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ABHISHEK VINJARAPU</a:t>
              </a:r>
            </a:p>
          </p:txBody>
        </p:sp>
      </p:grpSp>
      <p:grpSp>
        <p:nvGrpSpPr>
          <p:cNvPr id="86" name="Group 85">
            <a:extLst>
              <a:ext uri="{FF2B5EF4-FFF2-40B4-BE49-F238E27FC236}">
                <a16:creationId xmlns:a16="http://schemas.microsoft.com/office/drawing/2014/main" id="{CF4A8C05-83DD-484D-94BD-609B724099B4}"/>
              </a:ext>
            </a:extLst>
          </p:cNvPr>
          <p:cNvGrpSpPr/>
          <p:nvPr/>
        </p:nvGrpSpPr>
        <p:grpSpPr>
          <a:xfrm>
            <a:off x="2604000" y="1611942"/>
            <a:ext cx="2124597" cy="2729268"/>
            <a:chOff x="9315178" y="2351258"/>
            <a:chExt cx="2124597" cy="2729268"/>
          </a:xfrm>
        </p:grpSpPr>
        <p:grpSp>
          <p:nvGrpSpPr>
            <p:cNvPr id="87" name="Group 86">
              <a:extLst>
                <a:ext uri="{FF2B5EF4-FFF2-40B4-BE49-F238E27FC236}">
                  <a16:creationId xmlns:a16="http://schemas.microsoft.com/office/drawing/2014/main" id="{D476FAAD-D30A-40C2-9C2B-505AD9DE96D3}"/>
                </a:ext>
              </a:extLst>
            </p:cNvPr>
            <p:cNvGrpSpPr/>
            <p:nvPr/>
          </p:nvGrpSpPr>
          <p:grpSpPr>
            <a:xfrm>
              <a:off x="9381183" y="2351258"/>
              <a:ext cx="1992586" cy="1992586"/>
              <a:chOff x="9273748" y="2351258"/>
              <a:chExt cx="1992586" cy="1992586"/>
            </a:xfrm>
          </p:grpSpPr>
          <p:sp>
            <p:nvSpPr>
              <p:cNvPr id="89" name="Oval 88">
                <a:extLst>
                  <a:ext uri="{FF2B5EF4-FFF2-40B4-BE49-F238E27FC236}">
                    <a16:creationId xmlns:a16="http://schemas.microsoft.com/office/drawing/2014/main" id="{707C49D0-587D-4796-A66B-75D05761A6AF}"/>
                  </a:ext>
                </a:extLst>
              </p:cNvPr>
              <p:cNvSpPr/>
              <p:nvPr/>
            </p:nvSpPr>
            <p:spPr>
              <a:xfrm>
                <a:off x="9273748" y="2351258"/>
                <a:ext cx="1992586" cy="19925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0" name="Group 89">
                <a:extLst>
                  <a:ext uri="{FF2B5EF4-FFF2-40B4-BE49-F238E27FC236}">
                    <a16:creationId xmlns:a16="http://schemas.microsoft.com/office/drawing/2014/main" id="{ACCE571E-7B7A-4B28-B753-D0C2C09AA59D}"/>
                  </a:ext>
                </a:extLst>
              </p:cNvPr>
              <p:cNvGrpSpPr/>
              <p:nvPr/>
            </p:nvGrpSpPr>
            <p:grpSpPr>
              <a:xfrm>
                <a:off x="9909679" y="2989180"/>
                <a:ext cx="720725" cy="716742"/>
                <a:chOff x="5464175" y="3635375"/>
                <a:chExt cx="287338" cy="285750"/>
              </a:xfrm>
              <a:solidFill>
                <a:srgbClr val="FFC000"/>
              </a:solidFill>
            </p:grpSpPr>
            <p:sp>
              <p:nvSpPr>
                <p:cNvPr id="91" name="Freeform 144">
                  <a:extLst>
                    <a:ext uri="{FF2B5EF4-FFF2-40B4-BE49-F238E27FC236}">
                      <a16:creationId xmlns:a16="http://schemas.microsoft.com/office/drawing/2014/main" id="{C4AAA17D-204A-4B25-BBAC-AB19D79D64F8}"/>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45">
                  <a:extLst>
                    <a:ext uri="{FF2B5EF4-FFF2-40B4-BE49-F238E27FC236}">
                      <a16:creationId xmlns:a16="http://schemas.microsoft.com/office/drawing/2014/main" id="{B8B270FB-3FC1-4A99-A042-81384B59AE4D}"/>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6">
                  <a:extLst>
                    <a:ext uri="{FF2B5EF4-FFF2-40B4-BE49-F238E27FC236}">
                      <a16:creationId xmlns:a16="http://schemas.microsoft.com/office/drawing/2014/main" id="{3A5F7C37-4D55-4BF3-8597-50ABFFB5A5C2}"/>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47">
                  <a:extLst>
                    <a:ext uri="{FF2B5EF4-FFF2-40B4-BE49-F238E27FC236}">
                      <a16:creationId xmlns:a16="http://schemas.microsoft.com/office/drawing/2014/main" id="{5245E939-A7B2-494A-BC8D-F0AD05577D52}"/>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8" name="TextBox 87">
              <a:extLst>
                <a:ext uri="{FF2B5EF4-FFF2-40B4-BE49-F238E27FC236}">
                  <a16:creationId xmlns:a16="http://schemas.microsoft.com/office/drawing/2014/main" id="{498D4DEF-AAE6-4B94-9DD2-300DD2CD8F35}"/>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VIVEK </a:t>
              </a:r>
            </a:p>
            <a:p>
              <a:pPr algn="ctr"/>
              <a:r>
                <a:rPr lang="en-US" b="1" dirty="0">
                  <a:solidFill>
                    <a:schemeClr val="tx1">
                      <a:lumMod val="65000"/>
                      <a:lumOff val="35000"/>
                    </a:schemeClr>
                  </a:solidFill>
                  <a:latin typeface="Tw Cen MT" panose="020B0602020104020603" pitchFamily="34" charset="0"/>
                  <a:cs typeface="Segoe UI" panose="020B0502040204020203" pitchFamily="34" charset="0"/>
                </a:rPr>
                <a:t>GUTTI</a:t>
              </a:r>
            </a:p>
          </p:txBody>
        </p:sp>
      </p:grpSp>
      <p:grpSp>
        <p:nvGrpSpPr>
          <p:cNvPr id="95" name="Group 94">
            <a:extLst>
              <a:ext uri="{FF2B5EF4-FFF2-40B4-BE49-F238E27FC236}">
                <a16:creationId xmlns:a16="http://schemas.microsoft.com/office/drawing/2014/main" id="{889D535D-BDFF-4B9F-8B9E-182653EA88B1}"/>
              </a:ext>
            </a:extLst>
          </p:cNvPr>
          <p:cNvGrpSpPr/>
          <p:nvPr/>
        </p:nvGrpSpPr>
        <p:grpSpPr>
          <a:xfrm>
            <a:off x="18971" y="1611942"/>
            <a:ext cx="2651034" cy="2729268"/>
            <a:chOff x="9166091" y="2351258"/>
            <a:chExt cx="2651034" cy="2729268"/>
          </a:xfrm>
        </p:grpSpPr>
        <p:grpSp>
          <p:nvGrpSpPr>
            <p:cNvPr id="96" name="Group 95">
              <a:extLst>
                <a:ext uri="{FF2B5EF4-FFF2-40B4-BE49-F238E27FC236}">
                  <a16:creationId xmlns:a16="http://schemas.microsoft.com/office/drawing/2014/main" id="{9F2A9506-09EE-4F8D-8744-EEF44FAD44EC}"/>
                </a:ext>
              </a:extLst>
            </p:cNvPr>
            <p:cNvGrpSpPr/>
            <p:nvPr/>
          </p:nvGrpSpPr>
          <p:grpSpPr>
            <a:xfrm>
              <a:off x="9381183" y="2351258"/>
              <a:ext cx="1992586" cy="1992586"/>
              <a:chOff x="9273748" y="2351258"/>
              <a:chExt cx="1992586" cy="1992586"/>
            </a:xfrm>
          </p:grpSpPr>
          <p:sp>
            <p:nvSpPr>
              <p:cNvPr id="98" name="Oval 97">
                <a:extLst>
                  <a:ext uri="{FF2B5EF4-FFF2-40B4-BE49-F238E27FC236}">
                    <a16:creationId xmlns:a16="http://schemas.microsoft.com/office/drawing/2014/main" id="{7CF6C159-4E27-4A6E-8694-AD5CDBFA354F}"/>
                  </a:ext>
                </a:extLst>
              </p:cNvPr>
              <p:cNvSpPr/>
              <p:nvPr/>
            </p:nvSpPr>
            <p:spPr>
              <a:xfrm>
                <a:off x="9273748" y="2351258"/>
                <a:ext cx="1992586" cy="19925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9" name="Group 98">
                <a:extLst>
                  <a:ext uri="{FF2B5EF4-FFF2-40B4-BE49-F238E27FC236}">
                    <a16:creationId xmlns:a16="http://schemas.microsoft.com/office/drawing/2014/main" id="{BCD82381-7D8C-4463-BB7C-873A699A5798}"/>
                  </a:ext>
                </a:extLst>
              </p:cNvPr>
              <p:cNvGrpSpPr/>
              <p:nvPr/>
            </p:nvGrpSpPr>
            <p:grpSpPr>
              <a:xfrm>
                <a:off x="9909679" y="2989180"/>
                <a:ext cx="720725" cy="716742"/>
                <a:chOff x="5464175" y="3635375"/>
                <a:chExt cx="287338" cy="285750"/>
              </a:xfrm>
              <a:solidFill>
                <a:srgbClr val="FFC000"/>
              </a:solidFill>
            </p:grpSpPr>
            <p:sp>
              <p:nvSpPr>
                <p:cNvPr id="100" name="Freeform 144">
                  <a:extLst>
                    <a:ext uri="{FF2B5EF4-FFF2-40B4-BE49-F238E27FC236}">
                      <a16:creationId xmlns:a16="http://schemas.microsoft.com/office/drawing/2014/main" id="{21535D17-754E-4A91-AC3E-5AC16096F00E}"/>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145">
                  <a:extLst>
                    <a:ext uri="{FF2B5EF4-FFF2-40B4-BE49-F238E27FC236}">
                      <a16:creationId xmlns:a16="http://schemas.microsoft.com/office/drawing/2014/main" id="{7843DBB3-FF1D-4C92-AA77-DE274A54D7E3}"/>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46">
                  <a:extLst>
                    <a:ext uri="{FF2B5EF4-FFF2-40B4-BE49-F238E27FC236}">
                      <a16:creationId xmlns:a16="http://schemas.microsoft.com/office/drawing/2014/main" id="{34F0B0C8-DB87-4DAB-9828-5BB4D98592D6}"/>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47">
                  <a:extLst>
                    <a:ext uri="{FF2B5EF4-FFF2-40B4-BE49-F238E27FC236}">
                      <a16:creationId xmlns:a16="http://schemas.microsoft.com/office/drawing/2014/main" id="{34727D1F-2AAB-4A11-8A34-EEA09AFACEF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97" name="TextBox 96">
              <a:extLst>
                <a:ext uri="{FF2B5EF4-FFF2-40B4-BE49-F238E27FC236}">
                  <a16:creationId xmlns:a16="http://schemas.microsoft.com/office/drawing/2014/main" id="{F80CD09D-EB09-41CA-9A9B-54A5606DE1E1}"/>
                </a:ext>
              </a:extLst>
            </p:cNvPr>
            <p:cNvSpPr txBox="1"/>
            <p:nvPr/>
          </p:nvSpPr>
          <p:spPr>
            <a:xfrm>
              <a:off x="9166091" y="4526528"/>
              <a:ext cx="2651034" cy="553998"/>
            </a:xfrm>
            <a:prstGeom prst="rect">
              <a:avLst/>
            </a:prstGeom>
            <a:noFill/>
          </p:spPr>
          <p:txBody>
            <a:bodyPr wrap="square" lIns="0" tIns="0" rIns="0" bIns="0" rtlCol="0">
              <a:spAutoFit/>
            </a:bodyPr>
            <a:lstStyle/>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SURAMPUDI VNSS</a:t>
              </a: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SIVA KRISHNA</a:t>
              </a:r>
            </a:p>
          </p:txBody>
        </p:sp>
      </p:grpSp>
      <p:sp>
        <p:nvSpPr>
          <p:cNvPr id="104" name="Oval 103">
            <a:extLst>
              <a:ext uri="{FF2B5EF4-FFF2-40B4-BE49-F238E27FC236}">
                <a16:creationId xmlns:a16="http://schemas.microsoft.com/office/drawing/2014/main" id="{7176518C-41E1-4B2B-9D4A-4C5C092502C9}"/>
              </a:ext>
            </a:extLst>
          </p:cNvPr>
          <p:cNvSpPr/>
          <p:nvPr/>
        </p:nvSpPr>
        <p:spPr>
          <a:xfrm>
            <a:off x="230215" y="1610892"/>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5" name="Oval 104">
            <a:extLst>
              <a:ext uri="{FF2B5EF4-FFF2-40B4-BE49-F238E27FC236}">
                <a16:creationId xmlns:a16="http://schemas.microsoft.com/office/drawing/2014/main" id="{B65FBFCD-F061-4638-BB92-73C1CB7840F6}"/>
              </a:ext>
            </a:extLst>
          </p:cNvPr>
          <p:cNvSpPr/>
          <p:nvPr/>
        </p:nvSpPr>
        <p:spPr>
          <a:xfrm>
            <a:off x="2673856"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6" name="Oval 105">
            <a:extLst>
              <a:ext uri="{FF2B5EF4-FFF2-40B4-BE49-F238E27FC236}">
                <a16:creationId xmlns:a16="http://schemas.microsoft.com/office/drawing/2014/main" id="{14B4D338-F890-4682-8EBE-4E4B9D9F2EE2}"/>
              </a:ext>
            </a:extLst>
          </p:cNvPr>
          <p:cNvSpPr/>
          <p:nvPr/>
        </p:nvSpPr>
        <p:spPr>
          <a:xfrm>
            <a:off x="5099923"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7" name="Oval 106">
            <a:extLst>
              <a:ext uri="{FF2B5EF4-FFF2-40B4-BE49-F238E27FC236}">
                <a16:creationId xmlns:a16="http://schemas.microsoft.com/office/drawing/2014/main" id="{4E83C493-46D8-4028-89F5-437D639ED9D4}"/>
              </a:ext>
            </a:extLst>
          </p:cNvPr>
          <p:cNvSpPr/>
          <p:nvPr/>
        </p:nvSpPr>
        <p:spPr>
          <a:xfrm>
            <a:off x="7476089"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8" name="Oval 107">
            <a:extLst>
              <a:ext uri="{FF2B5EF4-FFF2-40B4-BE49-F238E27FC236}">
                <a16:creationId xmlns:a16="http://schemas.microsoft.com/office/drawing/2014/main" id="{9FCC0EE2-5DD5-4C43-9AF8-98C655EC8F00}"/>
              </a:ext>
            </a:extLst>
          </p:cNvPr>
          <p:cNvSpPr/>
          <p:nvPr/>
        </p:nvSpPr>
        <p:spPr>
          <a:xfrm>
            <a:off x="9886097" y="1621849"/>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4" name="Oval 113">
            <a:extLst>
              <a:ext uri="{FF2B5EF4-FFF2-40B4-BE49-F238E27FC236}">
                <a16:creationId xmlns:a16="http://schemas.microsoft.com/office/drawing/2014/main" id="{EC84C59B-A191-4521-9788-7EF84E2C0885}"/>
              </a:ext>
            </a:extLst>
          </p:cNvPr>
          <p:cNvSpPr/>
          <p:nvPr/>
        </p:nvSpPr>
        <p:spPr>
          <a:xfrm>
            <a:off x="3672719" y="4803498"/>
            <a:ext cx="1131227" cy="1129025"/>
          </a:xfrm>
          <a:prstGeom prst="ellipse">
            <a:avLst/>
          </a:prstGeom>
          <a:solidFill>
            <a:srgbClr val="E6E6E6"/>
          </a:solidFill>
          <a:ln w="130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AutoShape 25">
            <a:extLst>
              <a:ext uri="{FF2B5EF4-FFF2-40B4-BE49-F238E27FC236}">
                <a16:creationId xmlns:a16="http://schemas.microsoft.com/office/drawing/2014/main" id="{7D9F556A-DF43-4EFC-B802-F81F4944AF1B}"/>
              </a:ext>
            </a:extLst>
          </p:cNvPr>
          <p:cNvSpPr>
            <a:spLocks/>
          </p:cNvSpPr>
          <p:nvPr/>
        </p:nvSpPr>
        <p:spPr bwMode="auto">
          <a:xfrm>
            <a:off x="4033198" y="5060446"/>
            <a:ext cx="578393" cy="601351"/>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595959"/>
          </a:solidFill>
          <a:ln>
            <a:noFill/>
          </a:ln>
        </p:spPr>
        <p:txBody>
          <a:bodyPr lIns="0" tIns="0" rIns="0" bIns="0"/>
          <a:lstStyle/>
          <a:p>
            <a:endParaRPr lang="pl-PL" dirty="0"/>
          </a:p>
        </p:txBody>
      </p:sp>
      <p:sp>
        <p:nvSpPr>
          <p:cNvPr id="116" name="TextBox 115">
            <a:extLst>
              <a:ext uri="{FF2B5EF4-FFF2-40B4-BE49-F238E27FC236}">
                <a16:creationId xmlns:a16="http://schemas.microsoft.com/office/drawing/2014/main" id="{51A36095-D298-4D6D-B031-29DB03492812}"/>
              </a:ext>
            </a:extLst>
          </p:cNvPr>
          <p:cNvSpPr txBox="1"/>
          <p:nvPr/>
        </p:nvSpPr>
        <p:spPr>
          <a:xfrm>
            <a:off x="5549387" y="5430796"/>
            <a:ext cx="964280" cy="369332"/>
          </a:xfrm>
          <a:prstGeom prst="rect">
            <a:avLst/>
          </a:prstGeom>
          <a:noFill/>
        </p:spPr>
        <p:txBody>
          <a:bodyPr wrap="square" rtlCol="0">
            <a:spAutoFit/>
          </a:bodyPr>
          <a:lstStyle/>
          <a:p>
            <a:r>
              <a:rPr lang="en-IN" dirty="0"/>
              <a:t>Mentor</a:t>
            </a:r>
          </a:p>
        </p:txBody>
      </p:sp>
      <p:sp>
        <p:nvSpPr>
          <p:cNvPr id="117" name="TextBox 116">
            <a:extLst>
              <a:ext uri="{FF2B5EF4-FFF2-40B4-BE49-F238E27FC236}">
                <a16:creationId xmlns:a16="http://schemas.microsoft.com/office/drawing/2014/main" id="{86DF3B2C-17CB-4162-8850-0D272D04168F}"/>
              </a:ext>
            </a:extLst>
          </p:cNvPr>
          <p:cNvSpPr txBox="1"/>
          <p:nvPr/>
        </p:nvSpPr>
        <p:spPr>
          <a:xfrm>
            <a:off x="5164425" y="5186728"/>
            <a:ext cx="1992585" cy="276999"/>
          </a:xfrm>
          <a:prstGeom prst="rect">
            <a:avLst/>
          </a:prstGeom>
          <a:noFill/>
        </p:spPr>
        <p:txBody>
          <a:bodyPr wrap="square" lIns="0" tIns="0" rIns="0" bIns="0" rtlCol="0">
            <a:spAutoFit/>
          </a:bodyPr>
          <a:lstStyle/>
          <a:p>
            <a:r>
              <a:rPr lang="en-US" b="1" dirty="0">
                <a:solidFill>
                  <a:schemeClr val="tx1">
                    <a:lumMod val="65000"/>
                    <a:lumOff val="35000"/>
                  </a:schemeClr>
                </a:solidFill>
                <a:latin typeface="Tw Cen MT" panose="020B0602020104020603" pitchFamily="34" charset="0"/>
                <a:cs typeface="Segoe UI" panose="020B0502040204020203" pitchFamily="34" charset="0"/>
              </a:rPr>
              <a:t>ANIMESH TIWARI</a:t>
            </a:r>
          </a:p>
        </p:txBody>
      </p:sp>
      <p:pic>
        <p:nvPicPr>
          <p:cNvPr id="12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
        <p:nvSpPr>
          <p:cNvPr id="123" name="TextBox 122">
            <a:extLst>
              <a:ext uri="{FF2B5EF4-FFF2-40B4-BE49-F238E27FC236}">
                <a16:creationId xmlns:a16="http://schemas.microsoft.com/office/drawing/2014/main" id="{37089552-8683-4E12-9710-65CD1DFFCEA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THE </a:t>
            </a:r>
            <a:r>
              <a:rPr lang="en-US" sz="3600" b="1" dirty="0">
                <a:solidFill>
                  <a:srgbClr val="00B0F0"/>
                </a:solidFill>
                <a:latin typeface="+mj-lt"/>
                <a:ea typeface="Ebrima" panose="02000000000000000000" pitchFamily="2" charset="0"/>
                <a:cs typeface="Segoe UI" panose="020B0502040204020203" pitchFamily="34" charset="0"/>
              </a:rPr>
              <a:t>CREW</a:t>
            </a:r>
          </a:p>
        </p:txBody>
      </p:sp>
      <p:sp>
        <p:nvSpPr>
          <p:cNvPr id="109" name="Freeform 144">
            <a:extLst>
              <a:ext uri="{FF2B5EF4-FFF2-40B4-BE49-F238E27FC236}">
                <a16:creationId xmlns:a16="http://schemas.microsoft.com/office/drawing/2014/main" id="{D8A47FAA-8EDF-413D-BDE8-97CD8AA10F85}"/>
              </a:ext>
            </a:extLst>
          </p:cNvPr>
          <p:cNvSpPr>
            <a:spLocks noEditPoints="1"/>
          </p:cNvSpPr>
          <p:nvPr/>
        </p:nvSpPr>
        <p:spPr bwMode="auto">
          <a:xfrm>
            <a:off x="10515079" y="2245510"/>
            <a:ext cx="720725" cy="716742"/>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47">
            <a:extLst>
              <a:ext uri="{FF2B5EF4-FFF2-40B4-BE49-F238E27FC236}">
                <a16:creationId xmlns:a16="http://schemas.microsoft.com/office/drawing/2014/main" id="{55DBC542-276C-4CCB-98C4-1DD5141C3273}"/>
              </a:ext>
            </a:extLst>
          </p:cNvPr>
          <p:cNvSpPr>
            <a:spLocks noChangeArrowheads="1"/>
          </p:cNvSpPr>
          <p:nvPr/>
        </p:nvSpPr>
        <p:spPr bwMode="auto">
          <a:xfrm flipV="1">
            <a:off x="10998927" y="2808512"/>
            <a:ext cx="91440" cy="45719"/>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5" name="Picture 2" descr="C:\Users\Vivek\Downloads\Data Science\Machine Learning\Capstone Project\Documentation\team building.jpg"/>
          <p:cNvPicPr>
            <a:picLocks noChangeAspect="1" noChangeArrowheads="1"/>
          </p:cNvPicPr>
          <p:nvPr/>
        </p:nvPicPr>
        <p:blipFill>
          <a:blip r:embed="rId3" cstate="print">
            <a:lum bright="-18000" contrast="8000"/>
          </a:blip>
          <a:srcRect/>
          <a:stretch>
            <a:fillRect/>
          </a:stretch>
        </p:blipFill>
        <p:spPr bwMode="auto">
          <a:xfrm>
            <a:off x="4112075" y="274321"/>
            <a:ext cx="1021627" cy="681084"/>
          </a:xfrm>
          <a:prstGeom prst="rect">
            <a:avLst/>
          </a:prstGeom>
          <a:noFill/>
          <a:ln cmpd="dbl">
            <a:solidFill>
              <a:schemeClr val="accent6">
                <a:lumMod val="75000"/>
              </a:schemeClr>
            </a:solidFill>
          </a:ln>
          <a:effectLst>
            <a:outerShdw blurRad="330200" sx="97000" sy="97000" algn="ctr" rotWithShape="0">
              <a:srgbClr val="000000"/>
            </a:outerShdw>
          </a:effectLst>
        </p:spPr>
      </p:pic>
    </p:spTree>
    <p:extLst>
      <p:ext uri="{BB962C8B-B14F-4D97-AF65-F5344CB8AC3E}">
        <p14:creationId xmlns:p14="http://schemas.microsoft.com/office/powerpoint/2010/main" val="1155332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1000"/>
                                        <p:tgtEl>
                                          <p:spTgt spid="77"/>
                                        </p:tgtEl>
                                      </p:cBhvr>
                                    </p:animEffect>
                                    <p:anim calcmode="lin" valueType="num">
                                      <p:cBhvr>
                                        <p:cTn id="18" dur="1000" fill="hold"/>
                                        <p:tgtEl>
                                          <p:spTgt spid="77"/>
                                        </p:tgtEl>
                                        <p:attrNameLst>
                                          <p:attrName>ppt_x</p:attrName>
                                        </p:attrNameLst>
                                      </p:cBhvr>
                                      <p:tavLst>
                                        <p:tav tm="0">
                                          <p:val>
                                            <p:strVal val="#ppt_x"/>
                                          </p:val>
                                        </p:tav>
                                        <p:tav tm="100000">
                                          <p:val>
                                            <p:strVal val="#ppt_x"/>
                                          </p:val>
                                        </p:tav>
                                      </p:tavLst>
                                    </p:anim>
                                    <p:anim calcmode="lin" valueType="num">
                                      <p:cBhvr>
                                        <p:cTn id="19" dur="1000" fill="hold"/>
                                        <p:tgtEl>
                                          <p:spTgt spid="7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anim calcmode="lin" valueType="num">
                                      <p:cBhvr>
                                        <p:cTn id="23" dur="1000" fill="hold"/>
                                        <p:tgtEl>
                                          <p:spTgt spid="86"/>
                                        </p:tgtEl>
                                        <p:attrNameLst>
                                          <p:attrName>ppt_x</p:attrName>
                                        </p:attrNameLst>
                                      </p:cBhvr>
                                      <p:tavLst>
                                        <p:tav tm="0">
                                          <p:val>
                                            <p:strVal val="#ppt_x"/>
                                          </p:val>
                                        </p:tav>
                                        <p:tav tm="100000">
                                          <p:val>
                                            <p:strVal val="#ppt_x"/>
                                          </p:val>
                                        </p:tav>
                                      </p:tavLst>
                                    </p:anim>
                                    <p:anim calcmode="lin" valueType="num">
                                      <p:cBhvr>
                                        <p:cTn id="24" dur="1000" fill="hold"/>
                                        <p:tgtEl>
                                          <p:spTgt spid="8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anim calcmode="lin" valueType="num">
                                      <p:cBhvr>
                                        <p:cTn id="28" dur="1000" fill="hold"/>
                                        <p:tgtEl>
                                          <p:spTgt spid="95"/>
                                        </p:tgtEl>
                                        <p:attrNameLst>
                                          <p:attrName>ppt_x</p:attrName>
                                        </p:attrNameLst>
                                      </p:cBhvr>
                                      <p:tavLst>
                                        <p:tav tm="0">
                                          <p:val>
                                            <p:strVal val="#ppt_x"/>
                                          </p:val>
                                        </p:tav>
                                        <p:tav tm="100000">
                                          <p:val>
                                            <p:strVal val="#ppt_x"/>
                                          </p:val>
                                        </p:tav>
                                      </p:tavLst>
                                    </p:anim>
                                    <p:anim calcmode="lin" valueType="num">
                                      <p:cBhvr>
                                        <p:cTn id="29" dur="1000" fill="hold"/>
                                        <p:tgtEl>
                                          <p:spTgt spid="9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fade">
                                      <p:cBhvr>
                                        <p:cTn id="32" dur="1000"/>
                                        <p:tgtEl>
                                          <p:spTgt spid="104"/>
                                        </p:tgtEl>
                                      </p:cBhvr>
                                    </p:animEffect>
                                    <p:anim calcmode="lin" valueType="num">
                                      <p:cBhvr>
                                        <p:cTn id="33" dur="1000" fill="hold"/>
                                        <p:tgtEl>
                                          <p:spTgt spid="104"/>
                                        </p:tgtEl>
                                        <p:attrNameLst>
                                          <p:attrName>ppt_x</p:attrName>
                                        </p:attrNameLst>
                                      </p:cBhvr>
                                      <p:tavLst>
                                        <p:tav tm="0">
                                          <p:val>
                                            <p:strVal val="#ppt_x"/>
                                          </p:val>
                                        </p:tav>
                                        <p:tav tm="100000">
                                          <p:val>
                                            <p:strVal val="#ppt_x"/>
                                          </p:val>
                                        </p:tav>
                                      </p:tavLst>
                                    </p:anim>
                                    <p:anim calcmode="lin" valueType="num">
                                      <p:cBhvr>
                                        <p:cTn id="34" dur="1000" fill="hold"/>
                                        <p:tgtEl>
                                          <p:spTgt spid="10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anim calcmode="lin" valueType="num">
                                      <p:cBhvr>
                                        <p:cTn id="38" dur="1000" fill="hold"/>
                                        <p:tgtEl>
                                          <p:spTgt spid="105"/>
                                        </p:tgtEl>
                                        <p:attrNameLst>
                                          <p:attrName>ppt_x</p:attrName>
                                        </p:attrNameLst>
                                      </p:cBhvr>
                                      <p:tavLst>
                                        <p:tav tm="0">
                                          <p:val>
                                            <p:strVal val="#ppt_x"/>
                                          </p:val>
                                        </p:tav>
                                        <p:tav tm="100000">
                                          <p:val>
                                            <p:strVal val="#ppt_x"/>
                                          </p:val>
                                        </p:tav>
                                      </p:tavLst>
                                    </p:anim>
                                    <p:anim calcmode="lin" valueType="num">
                                      <p:cBhvr>
                                        <p:cTn id="39" dur="1000" fill="hold"/>
                                        <p:tgtEl>
                                          <p:spTgt spid="10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1000"/>
                                        <p:tgtEl>
                                          <p:spTgt spid="106"/>
                                        </p:tgtEl>
                                      </p:cBhvr>
                                    </p:animEffect>
                                    <p:anim calcmode="lin" valueType="num">
                                      <p:cBhvr>
                                        <p:cTn id="43" dur="1000" fill="hold"/>
                                        <p:tgtEl>
                                          <p:spTgt spid="106"/>
                                        </p:tgtEl>
                                        <p:attrNameLst>
                                          <p:attrName>ppt_x</p:attrName>
                                        </p:attrNameLst>
                                      </p:cBhvr>
                                      <p:tavLst>
                                        <p:tav tm="0">
                                          <p:val>
                                            <p:strVal val="#ppt_x"/>
                                          </p:val>
                                        </p:tav>
                                        <p:tav tm="100000">
                                          <p:val>
                                            <p:strVal val="#ppt_x"/>
                                          </p:val>
                                        </p:tav>
                                      </p:tavLst>
                                    </p:anim>
                                    <p:anim calcmode="lin" valueType="num">
                                      <p:cBhvr>
                                        <p:cTn id="44" dur="1000" fill="hold"/>
                                        <p:tgtEl>
                                          <p:spTgt spid="10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1000"/>
                                        <p:tgtEl>
                                          <p:spTgt spid="107"/>
                                        </p:tgtEl>
                                      </p:cBhvr>
                                    </p:animEffect>
                                    <p:anim calcmode="lin" valueType="num">
                                      <p:cBhvr>
                                        <p:cTn id="48" dur="1000" fill="hold"/>
                                        <p:tgtEl>
                                          <p:spTgt spid="107"/>
                                        </p:tgtEl>
                                        <p:attrNameLst>
                                          <p:attrName>ppt_x</p:attrName>
                                        </p:attrNameLst>
                                      </p:cBhvr>
                                      <p:tavLst>
                                        <p:tav tm="0">
                                          <p:val>
                                            <p:strVal val="#ppt_x"/>
                                          </p:val>
                                        </p:tav>
                                        <p:tav tm="100000">
                                          <p:val>
                                            <p:strVal val="#ppt_x"/>
                                          </p:val>
                                        </p:tav>
                                      </p:tavLst>
                                    </p:anim>
                                    <p:anim calcmode="lin" valueType="num">
                                      <p:cBhvr>
                                        <p:cTn id="49" dur="1000" fill="hold"/>
                                        <p:tgtEl>
                                          <p:spTgt spid="10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fade">
                                      <p:cBhvr>
                                        <p:cTn id="52" dur="1000"/>
                                        <p:tgtEl>
                                          <p:spTgt spid="108"/>
                                        </p:tgtEl>
                                      </p:cBhvr>
                                    </p:animEffect>
                                    <p:anim calcmode="lin" valueType="num">
                                      <p:cBhvr>
                                        <p:cTn id="53" dur="1000" fill="hold"/>
                                        <p:tgtEl>
                                          <p:spTgt spid="108"/>
                                        </p:tgtEl>
                                        <p:attrNameLst>
                                          <p:attrName>ppt_x</p:attrName>
                                        </p:attrNameLst>
                                      </p:cBhvr>
                                      <p:tavLst>
                                        <p:tav tm="0">
                                          <p:val>
                                            <p:strVal val="#ppt_x"/>
                                          </p:val>
                                        </p:tav>
                                        <p:tav tm="100000">
                                          <p:val>
                                            <p:strVal val="#ppt_x"/>
                                          </p:val>
                                        </p:tav>
                                      </p:tavLst>
                                    </p:anim>
                                    <p:anim calcmode="lin" valueType="num">
                                      <p:cBhvr>
                                        <p:cTn id="54" dur="1000" fill="hold"/>
                                        <p:tgtEl>
                                          <p:spTgt spid="108"/>
                                        </p:tgtEl>
                                        <p:attrNameLst>
                                          <p:attrName>ppt_y</p:attrName>
                                        </p:attrNameLst>
                                      </p:cBhvr>
                                      <p:tavLst>
                                        <p:tav tm="0">
                                          <p:val>
                                            <p:strVal val="#ppt_y+.1"/>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anim calcmode="lin" valueType="num">
                                      <p:cBhvr additive="base">
                                        <p:cTn id="57" dur="500" fill="hold"/>
                                        <p:tgtEl>
                                          <p:spTgt spid="114"/>
                                        </p:tgtEl>
                                        <p:attrNameLst>
                                          <p:attrName>ppt_x</p:attrName>
                                        </p:attrNameLst>
                                      </p:cBhvr>
                                      <p:tavLst>
                                        <p:tav tm="0">
                                          <p:val>
                                            <p:strVal val="#ppt_x"/>
                                          </p:val>
                                        </p:tav>
                                        <p:tav tm="100000">
                                          <p:val>
                                            <p:strVal val="#ppt_x"/>
                                          </p:val>
                                        </p:tav>
                                      </p:tavLst>
                                    </p:anim>
                                    <p:anim calcmode="lin" valueType="num">
                                      <p:cBhvr additive="base">
                                        <p:cTn id="58" dur="500" fill="hold"/>
                                        <p:tgtEl>
                                          <p:spTgt spid="1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 calcmode="lin" valueType="num">
                                      <p:cBhvr additive="base">
                                        <p:cTn id="61" dur="500" fill="hold"/>
                                        <p:tgtEl>
                                          <p:spTgt spid="115"/>
                                        </p:tgtEl>
                                        <p:attrNameLst>
                                          <p:attrName>ppt_x</p:attrName>
                                        </p:attrNameLst>
                                      </p:cBhvr>
                                      <p:tavLst>
                                        <p:tav tm="0">
                                          <p:val>
                                            <p:strVal val="#ppt_x"/>
                                          </p:val>
                                        </p:tav>
                                        <p:tav tm="100000">
                                          <p:val>
                                            <p:strVal val="#ppt_x"/>
                                          </p:val>
                                        </p:tav>
                                      </p:tavLst>
                                    </p:anim>
                                    <p:anim calcmode="lin" valueType="num">
                                      <p:cBhvr additive="base">
                                        <p:cTn id="62" dur="500" fill="hold"/>
                                        <p:tgtEl>
                                          <p:spTgt spid="1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6"/>
                                        </p:tgtEl>
                                        <p:attrNameLst>
                                          <p:attrName>style.visibility</p:attrName>
                                        </p:attrNameLst>
                                      </p:cBhvr>
                                      <p:to>
                                        <p:strVal val="visible"/>
                                      </p:to>
                                    </p:set>
                                    <p:anim calcmode="lin" valueType="num">
                                      <p:cBhvr additive="base">
                                        <p:cTn id="65" dur="500" fill="hold"/>
                                        <p:tgtEl>
                                          <p:spTgt spid="116"/>
                                        </p:tgtEl>
                                        <p:attrNameLst>
                                          <p:attrName>ppt_x</p:attrName>
                                        </p:attrNameLst>
                                      </p:cBhvr>
                                      <p:tavLst>
                                        <p:tav tm="0">
                                          <p:val>
                                            <p:strVal val="#ppt_x"/>
                                          </p:val>
                                        </p:tav>
                                        <p:tav tm="100000">
                                          <p:val>
                                            <p:strVal val="#ppt_x"/>
                                          </p:val>
                                        </p:tav>
                                      </p:tavLst>
                                    </p:anim>
                                    <p:anim calcmode="lin" valueType="num">
                                      <p:cBhvr additive="base">
                                        <p:cTn id="66" dur="500" fill="hold"/>
                                        <p:tgtEl>
                                          <p:spTgt spid="1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7"/>
                                        </p:tgtEl>
                                        <p:attrNameLst>
                                          <p:attrName>style.visibility</p:attrName>
                                        </p:attrNameLst>
                                      </p:cBhvr>
                                      <p:to>
                                        <p:strVal val="visible"/>
                                      </p:to>
                                    </p:set>
                                    <p:anim calcmode="lin" valueType="num">
                                      <p:cBhvr additive="base">
                                        <p:cTn id="69" dur="500" fill="hold"/>
                                        <p:tgtEl>
                                          <p:spTgt spid="117"/>
                                        </p:tgtEl>
                                        <p:attrNameLst>
                                          <p:attrName>ppt_x</p:attrName>
                                        </p:attrNameLst>
                                      </p:cBhvr>
                                      <p:tavLst>
                                        <p:tav tm="0">
                                          <p:val>
                                            <p:strVal val="#ppt_x"/>
                                          </p:val>
                                        </p:tav>
                                        <p:tav tm="100000">
                                          <p:val>
                                            <p:strVal val="#ppt_x"/>
                                          </p:val>
                                        </p:tav>
                                      </p:tavLst>
                                    </p:anim>
                                    <p:anim calcmode="lin" valueType="num">
                                      <p:cBhvr additive="base">
                                        <p:cTn id="7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14" grpId="0" animBg="1"/>
      <p:bldP spid="115" grpId="0" animBg="1"/>
      <p:bldP spid="116" grpId="0"/>
      <p:bldP spid="1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59864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21526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468139"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73359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5157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279285" y="3694194"/>
            <a:ext cx="723424" cy="7234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640998" y="4395210"/>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578877" y="5403464"/>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13029" y="3083835"/>
            <a:ext cx="1502732" cy="523220"/>
          </a:xfrm>
          <a:prstGeom prst="rect">
            <a:avLst/>
          </a:prstGeom>
          <a:noFill/>
        </p:spPr>
        <p:txBody>
          <a:bodyPr wrap="square" rtlCol="0">
            <a:spAutoFit/>
          </a:bodyPr>
          <a:lstStyle/>
          <a:p>
            <a:pPr algn="ctr"/>
            <a:r>
              <a:rPr lang="en-US" sz="1400" b="1" dirty="0">
                <a:solidFill>
                  <a:srgbClr val="03A1A4"/>
                </a:solidFill>
              </a:rPr>
              <a:t>Logistic Regression</a:t>
            </a: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2071472" y="2710042"/>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2009352" y="2655595"/>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H="1" flipV="1">
            <a:off x="3654258" y="4208688"/>
            <a:ext cx="2" cy="1285324"/>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3589289" y="5475371"/>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1588876" y="2227807"/>
            <a:ext cx="1337027" cy="307777"/>
          </a:xfrm>
          <a:prstGeom prst="rect">
            <a:avLst/>
          </a:prstGeom>
          <a:noFill/>
        </p:spPr>
        <p:txBody>
          <a:bodyPr wrap="square" rtlCol="0">
            <a:spAutoFit/>
          </a:bodyPr>
          <a:lstStyle/>
          <a:p>
            <a:pPr algn="ctr"/>
            <a:r>
              <a:rPr lang="en-US" sz="1400" b="1" dirty="0">
                <a:solidFill>
                  <a:schemeClr val="accent2"/>
                </a:solidFill>
              </a:rPr>
              <a:t>Naive Bayes</a:t>
            </a: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5074916" y="2663590"/>
            <a:ext cx="1" cy="128532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5012796" y="2593475"/>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H="1" flipV="1">
            <a:off x="6587212" y="4100746"/>
            <a:ext cx="2" cy="128532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6525092" y="5360936"/>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51392" y="2549621"/>
            <a:ext cx="1537484"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E674D4A-048E-419E-B00B-E25DBABBA23A}"/>
              </a:ext>
            </a:extLst>
          </p:cNvPr>
          <p:cNvSpPr txBox="1"/>
          <p:nvPr/>
        </p:nvSpPr>
        <p:spPr>
          <a:xfrm>
            <a:off x="1447924" y="310511"/>
            <a:ext cx="10038682" cy="861774"/>
          </a:xfrm>
          <a:prstGeom prst="rect">
            <a:avLst/>
          </a:prstGeom>
          <a:noFill/>
        </p:spPr>
        <p:txBody>
          <a:bodyPr wrap="square" lIns="0" tIns="0" rIns="0" bIns="0" rtlCol="0" anchor="t">
            <a:spAutoFit/>
          </a:bodyPr>
          <a:lstStyle/>
          <a:p>
            <a:pPr algn="ctr"/>
            <a:r>
              <a:rPr lang="en-US" sz="2800" b="1" dirty="0">
                <a:solidFill>
                  <a:srgbClr val="1C819E"/>
                </a:solidFill>
                <a:ea typeface="Ebrima" panose="02000000000000000000" pitchFamily="2" charset="0"/>
                <a:cs typeface="Segoe UI" panose="020B0502040204020203" pitchFamily="34" charset="0"/>
              </a:rPr>
              <a:t>ALGORITHMS COMPARISION (BIAS &amp; VARIANCE ERROR) THROUGH K-FOLD CROSS VALIDATED DATA</a:t>
            </a:r>
            <a:endParaRPr lang="en-US" sz="2800" b="1" dirty="0">
              <a:solidFill>
                <a:srgbClr val="00B0F0"/>
              </a:solidFill>
              <a:ea typeface="Ebrima" panose="02000000000000000000" pitchFamily="2" charset="0"/>
              <a:cs typeface="Segoe UI" panose="020B0502040204020203" pitchFamily="34" charset="0"/>
            </a:endParaRPr>
          </a:p>
        </p:txBody>
      </p:sp>
      <p:sp>
        <p:nvSpPr>
          <p:cNvPr id="72" name="TextBox 71">
            <a:extLst>
              <a:ext uri="{FF2B5EF4-FFF2-40B4-BE49-F238E27FC236}">
                <a16:creationId xmlns:a16="http://schemas.microsoft.com/office/drawing/2014/main" id="{9EB86C53-13E6-4CD8-BA78-C260F3FE8C14}"/>
              </a:ext>
            </a:extLst>
          </p:cNvPr>
          <p:cNvSpPr txBox="1"/>
          <p:nvPr/>
        </p:nvSpPr>
        <p:spPr>
          <a:xfrm>
            <a:off x="-19750" y="2665424"/>
            <a:ext cx="1894432" cy="461665"/>
          </a:xfrm>
          <a:prstGeom prst="rect">
            <a:avLst/>
          </a:prstGeom>
          <a:noFill/>
        </p:spPr>
        <p:txBody>
          <a:bodyPr wrap="square" rtlCol="0">
            <a:spAutoFit/>
          </a:bodyPr>
          <a:lstStyle/>
          <a:p>
            <a:r>
              <a:rPr lang="en-US" sz="1200" b="1" dirty="0">
                <a:solidFill>
                  <a:schemeClr val="bg2">
                    <a:lumMod val="50000"/>
                  </a:schemeClr>
                </a:solidFill>
              </a:rPr>
              <a:t>Bias error =  0.836783</a:t>
            </a:r>
          </a:p>
          <a:p>
            <a:r>
              <a:rPr lang="en-US" sz="1200" b="1" dirty="0">
                <a:solidFill>
                  <a:schemeClr val="bg2">
                    <a:lumMod val="50000"/>
                  </a:schemeClr>
                </a:solidFill>
              </a:rPr>
              <a:t>Variance Error	 =  0.000002</a:t>
            </a:r>
          </a:p>
        </p:txBody>
      </p:sp>
      <p:sp>
        <p:nvSpPr>
          <p:cNvPr id="82" name="Oval 81">
            <a:extLst>
              <a:ext uri="{FF2B5EF4-FFF2-40B4-BE49-F238E27FC236}">
                <a16:creationId xmlns:a16="http://schemas.microsoft.com/office/drawing/2014/main" id="{0D49BC4D-84DC-49E8-9863-571A46F92DFD}"/>
              </a:ext>
            </a:extLst>
          </p:cNvPr>
          <p:cNvSpPr/>
          <p:nvPr/>
        </p:nvSpPr>
        <p:spPr>
          <a:xfrm>
            <a:off x="502602" y="3910940"/>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CD0088E-001B-479F-A94B-F787016CEB0D}"/>
              </a:ext>
            </a:extLst>
          </p:cNvPr>
          <p:cNvSpPr/>
          <p:nvPr/>
        </p:nvSpPr>
        <p:spPr>
          <a:xfrm>
            <a:off x="1710952" y="3691949"/>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7EA0DEB2-8AD8-48D9-AEDC-F054A2225F4B}"/>
              </a:ext>
            </a:extLst>
          </p:cNvPr>
          <p:cNvSpPr/>
          <p:nvPr/>
        </p:nvSpPr>
        <p:spPr>
          <a:xfrm>
            <a:off x="1934993" y="3890866"/>
            <a:ext cx="2703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4EB72C5-385B-40FF-92D8-7A0DD35008A3}"/>
              </a:ext>
            </a:extLst>
          </p:cNvPr>
          <p:cNvSpPr/>
          <p:nvPr/>
        </p:nvSpPr>
        <p:spPr>
          <a:xfrm>
            <a:off x="3330934" y="3633607"/>
            <a:ext cx="723424" cy="7234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4407E0C-4A5D-433D-B8AC-37D1859D0D49}"/>
              </a:ext>
            </a:extLst>
          </p:cNvPr>
          <p:cNvSpPr/>
          <p:nvPr/>
        </p:nvSpPr>
        <p:spPr>
          <a:xfrm>
            <a:off x="3556425"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8FFA8D3-18C4-4363-8FA8-BAF2448D4FAD}"/>
              </a:ext>
            </a:extLst>
          </p:cNvPr>
          <p:cNvSpPr/>
          <p:nvPr/>
        </p:nvSpPr>
        <p:spPr>
          <a:xfrm>
            <a:off x="4713204" y="3633607"/>
            <a:ext cx="723424" cy="723424"/>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96BA334A-BE5A-460A-9646-CED3E6A5674B}"/>
              </a:ext>
            </a:extLst>
          </p:cNvPr>
          <p:cNvSpPr/>
          <p:nvPr/>
        </p:nvSpPr>
        <p:spPr>
          <a:xfrm>
            <a:off x="4930675" y="386679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69ADB07-1559-4A64-AE3C-2BB54B5DBC3C}"/>
              </a:ext>
            </a:extLst>
          </p:cNvPr>
          <p:cNvSpPr/>
          <p:nvPr/>
        </p:nvSpPr>
        <p:spPr>
          <a:xfrm>
            <a:off x="6219023" y="3633607"/>
            <a:ext cx="723424" cy="723424"/>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C6385BA7-263A-4180-A9CD-8A409EAEB632}"/>
              </a:ext>
            </a:extLst>
          </p:cNvPr>
          <p:cNvSpPr/>
          <p:nvPr/>
        </p:nvSpPr>
        <p:spPr>
          <a:xfrm>
            <a:off x="6451586"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cxnSp>
        <p:nvCxnSpPr>
          <p:cNvPr id="70" name="Straight Connector 69">
            <a:extLst>
              <a:ext uri="{FF2B5EF4-FFF2-40B4-BE49-F238E27FC236}">
                <a16:creationId xmlns:a16="http://schemas.microsoft.com/office/drawing/2014/main" id="{7982AF7D-7FF0-494C-891D-C601C69FAD64}"/>
              </a:ext>
            </a:extLst>
          </p:cNvPr>
          <p:cNvCxnSpPr>
            <a:cxnSpLocks/>
          </p:cNvCxnSpPr>
          <p:nvPr/>
        </p:nvCxnSpPr>
        <p:spPr>
          <a:xfrm flipV="1">
            <a:off x="7937143" y="2663717"/>
            <a:ext cx="0" cy="10333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26033AC-E99E-4309-BD9B-47A98BA0DEA7}"/>
              </a:ext>
            </a:extLst>
          </p:cNvPr>
          <p:cNvSpPr/>
          <p:nvPr/>
        </p:nvSpPr>
        <p:spPr>
          <a:xfrm>
            <a:off x="7874914" y="2552797"/>
            <a:ext cx="124240" cy="1242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CD0088E-001B-479F-A94B-F787016CEB0D}"/>
              </a:ext>
            </a:extLst>
          </p:cNvPr>
          <p:cNvSpPr/>
          <p:nvPr/>
        </p:nvSpPr>
        <p:spPr>
          <a:xfrm>
            <a:off x="7578026" y="3671786"/>
            <a:ext cx="723424" cy="723424"/>
          </a:xfrm>
          <a:prstGeom prst="ellipse">
            <a:avLst/>
          </a:prstGeom>
          <a:solidFill>
            <a:srgbClr val="FF0000"/>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7EA0DEB2-8AD8-48D9-AEDC-F054A2225F4B}"/>
              </a:ext>
            </a:extLst>
          </p:cNvPr>
          <p:cNvSpPr/>
          <p:nvPr/>
        </p:nvSpPr>
        <p:spPr>
          <a:xfrm>
            <a:off x="7810589" y="3894042"/>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A61A79A1-830D-43A5-991E-41089FE309F5}"/>
              </a:ext>
            </a:extLst>
          </p:cNvPr>
          <p:cNvCxnSpPr>
            <a:cxnSpLocks/>
          </p:cNvCxnSpPr>
          <p:nvPr/>
        </p:nvCxnSpPr>
        <p:spPr>
          <a:xfrm flipH="1" flipV="1">
            <a:off x="9283468" y="4135749"/>
            <a:ext cx="2" cy="12853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91D217BA-6735-41FC-ADDE-ADA84BF5E891}"/>
              </a:ext>
            </a:extLst>
          </p:cNvPr>
          <p:cNvSpPr/>
          <p:nvPr/>
        </p:nvSpPr>
        <p:spPr>
          <a:xfrm>
            <a:off x="9221348" y="5395939"/>
            <a:ext cx="124240" cy="124240"/>
          </a:xfrm>
          <a:prstGeom prst="ellipse">
            <a:avLst/>
          </a:prstGeom>
          <a:solidFill>
            <a:schemeClr val="accent6">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69ADB07-1559-4A64-AE3C-2BB54B5DBC3C}"/>
              </a:ext>
            </a:extLst>
          </p:cNvPr>
          <p:cNvSpPr/>
          <p:nvPr/>
        </p:nvSpPr>
        <p:spPr>
          <a:xfrm>
            <a:off x="8915279" y="3668610"/>
            <a:ext cx="723424" cy="7234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C6385BA7-263A-4180-A9CD-8A409EAEB632}"/>
              </a:ext>
            </a:extLst>
          </p:cNvPr>
          <p:cNvSpPr/>
          <p:nvPr/>
        </p:nvSpPr>
        <p:spPr>
          <a:xfrm>
            <a:off x="9147842" y="390354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7982AF7D-7FF0-494C-891D-C601C69FAD64}"/>
              </a:ext>
            </a:extLst>
          </p:cNvPr>
          <p:cNvCxnSpPr>
            <a:cxnSpLocks/>
          </p:cNvCxnSpPr>
          <p:nvPr/>
        </p:nvCxnSpPr>
        <p:spPr>
          <a:xfrm flipV="1">
            <a:off x="10769589" y="2660541"/>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D26033AC-E99E-4309-BD9B-47A98BA0DEA7}"/>
              </a:ext>
            </a:extLst>
          </p:cNvPr>
          <p:cNvSpPr/>
          <p:nvPr/>
        </p:nvSpPr>
        <p:spPr>
          <a:xfrm>
            <a:off x="10707360" y="254962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CD0088E-001B-479F-A94B-F787016CEB0D}"/>
              </a:ext>
            </a:extLst>
          </p:cNvPr>
          <p:cNvSpPr/>
          <p:nvPr/>
        </p:nvSpPr>
        <p:spPr>
          <a:xfrm>
            <a:off x="10410472" y="3668610"/>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7EA0DEB2-8AD8-48D9-AEDC-F054A2225F4B}"/>
              </a:ext>
            </a:extLst>
          </p:cNvPr>
          <p:cNvSpPr/>
          <p:nvPr/>
        </p:nvSpPr>
        <p:spPr>
          <a:xfrm>
            <a:off x="10643035" y="3890866"/>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BE7D141-E60D-4B00-AA4B-1F588212DCAD}"/>
              </a:ext>
            </a:extLst>
          </p:cNvPr>
          <p:cNvSpPr txBox="1"/>
          <p:nvPr/>
        </p:nvSpPr>
        <p:spPr>
          <a:xfrm>
            <a:off x="3034992" y="3075239"/>
            <a:ext cx="1337027" cy="307777"/>
          </a:xfrm>
          <a:prstGeom prst="rect">
            <a:avLst/>
          </a:prstGeom>
          <a:noFill/>
        </p:spPr>
        <p:txBody>
          <a:bodyPr wrap="square" rtlCol="0">
            <a:spAutoFit/>
          </a:bodyPr>
          <a:lstStyle/>
          <a:p>
            <a:pPr algn="ctr"/>
            <a:r>
              <a:rPr lang="en-US" sz="1400" b="1" dirty="0">
                <a:solidFill>
                  <a:srgbClr val="FF0000"/>
                </a:solidFill>
              </a:rPr>
              <a:t>KNN</a:t>
            </a:r>
          </a:p>
        </p:txBody>
      </p:sp>
      <p:sp>
        <p:nvSpPr>
          <p:cNvPr id="109" name="TextBox 108">
            <a:extLst>
              <a:ext uri="{FF2B5EF4-FFF2-40B4-BE49-F238E27FC236}">
                <a16:creationId xmlns:a16="http://schemas.microsoft.com/office/drawing/2014/main" id="{4BE7D141-E60D-4B00-AA4B-1F588212DCAD}"/>
              </a:ext>
            </a:extLst>
          </p:cNvPr>
          <p:cNvSpPr txBox="1"/>
          <p:nvPr/>
        </p:nvSpPr>
        <p:spPr>
          <a:xfrm>
            <a:off x="4435302" y="2228862"/>
            <a:ext cx="1337027" cy="307777"/>
          </a:xfrm>
          <a:prstGeom prst="rect">
            <a:avLst/>
          </a:prstGeom>
          <a:noFill/>
        </p:spPr>
        <p:txBody>
          <a:bodyPr wrap="square" rtlCol="0">
            <a:spAutoFit/>
          </a:bodyPr>
          <a:lstStyle/>
          <a:p>
            <a:pPr algn="ctr"/>
            <a:r>
              <a:rPr lang="en-US" sz="1400" b="1" dirty="0">
                <a:solidFill>
                  <a:schemeClr val="accent1"/>
                </a:solidFill>
              </a:rPr>
              <a:t>Decision Tree</a:t>
            </a:r>
          </a:p>
        </p:txBody>
      </p:sp>
      <p:sp>
        <p:nvSpPr>
          <p:cNvPr id="110" name="TextBox 109">
            <a:extLst>
              <a:ext uri="{FF2B5EF4-FFF2-40B4-BE49-F238E27FC236}">
                <a16:creationId xmlns:a16="http://schemas.microsoft.com/office/drawing/2014/main" id="{4BE7D141-E60D-4B00-AA4B-1F588212DCAD}"/>
              </a:ext>
            </a:extLst>
          </p:cNvPr>
          <p:cNvSpPr txBox="1"/>
          <p:nvPr/>
        </p:nvSpPr>
        <p:spPr>
          <a:xfrm>
            <a:off x="5922989" y="3070896"/>
            <a:ext cx="1337027" cy="307777"/>
          </a:xfrm>
          <a:prstGeom prst="rect">
            <a:avLst/>
          </a:prstGeom>
          <a:noFill/>
        </p:spPr>
        <p:txBody>
          <a:bodyPr wrap="square" rtlCol="0">
            <a:spAutoFit/>
          </a:bodyPr>
          <a:lstStyle/>
          <a:p>
            <a:pPr algn="ctr"/>
            <a:r>
              <a:rPr lang="en-US" sz="1400" b="1" dirty="0">
                <a:solidFill>
                  <a:schemeClr val="accent6">
                    <a:lumMod val="50000"/>
                  </a:schemeClr>
                </a:solidFill>
              </a:rPr>
              <a:t>Random Forest</a:t>
            </a:r>
          </a:p>
        </p:txBody>
      </p:sp>
      <p:sp>
        <p:nvSpPr>
          <p:cNvPr id="111" name="TextBox 110">
            <a:extLst>
              <a:ext uri="{FF2B5EF4-FFF2-40B4-BE49-F238E27FC236}">
                <a16:creationId xmlns:a16="http://schemas.microsoft.com/office/drawing/2014/main" id="{4BE7D141-E60D-4B00-AA4B-1F588212DCAD}"/>
              </a:ext>
            </a:extLst>
          </p:cNvPr>
          <p:cNvSpPr txBox="1"/>
          <p:nvPr/>
        </p:nvSpPr>
        <p:spPr>
          <a:xfrm>
            <a:off x="7206399" y="2229700"/>
            <a:ext cx="1708879" cy="307777"/>
          </a:xfrm>
          <a:prstGeom prst="rect">
            <a:avLst/>
          </a:prstGeom>
          <a:noFill/>
        </p:spPr>
        <p:txBody>
          <a:bodyPr wrap="square" rtlCol="0">
            <a:spAutoFit/>
          </a:bodyPr>
          <a:lstStyle/>
          <a:p>
            <a:pPr algn="ctr"/>
            <a:r>
              <a:rPr lang="en-US" sz="1400" b="1" dirty="0">
                <a:solidFill>
                  <a:srgbClr val="FF0000"/>
                </a:solidFill>
              </a:rPr>
              <a:t>Bagging Classifier</a:t>
            </a:r>
          </a:p>
        </p:txBody>
      </p:sp>
      <p:sp>
        <p:nvSpPr>
          <p:cNvPr id="112" name="TextBox 111">
            <a:extLst>
              <a:ext uri="{FF2B5EF4-FFF2-40B4-BE49-F238E27FC236}">
                <a16:creationId xmlns:a16="http://schemas.microsoft.com/office/drawing/2014/main" id="{4BE7D141-E60D-4B00-AA4B-1F588212DCAD}"/>
              </a:ext>
            </a:extLst>
          </p:cNvPr>
          <p:cNvSpPr txBox="1"/>
          <p:nvPr/>
        </p:nvSpPr>
        <p:spPr>
          <a:xfrm>
            <a:off x="8584490" y="3075239"/>
            <a:ext cx="1337027" cy="307777"/>
          </a:xfrm>
          <a:prstGeom prst="rect">
            <a:avLst/>
          </a:prstGeom>
          <a:noFill/>
        </p:spPr>
        <p:txBody>
          <a:bodyPr wrap="square" rtlCol="0">
            <a:spAutoFit/>
          </a:bodyPr>
          <a:lstStyle/>
          <a:p>
            <a:pPr algn="ctr"/>
            <a:r>
              <a:rPr lang="en-US" sz="1400" b="1" dirty="0">
                <a:solidFill>
                  <a:srgbClr val="7030A0"/>
                </a:solidFill>
              </a:rPr>
              <a:t>Ada Boost</a:t>
            </a:r>
          </a:p>
        </p:txBody>
      </p:sp>
      <p:sp>
        <p:nvSpPr>
          <p:cNvPr id="113" name="TextBox 112">
            <a:extLst>
              <a:ext uri="{FF2B5EF4-FFF2-40B4-BE49-F238E27FC236}">
                <a16:creationId xmlns:a16="http://schemas.microsoft.com/office/drawing/2014/main" id="{4BE7D141-E60D-4B00-AA4B-1F588212DCAD}"/>
              </a:ext>
            </a:extLst>
          </p:cNvPr>
          <p:cNvSpPr txBox="1"/>
          <p:nvPr/>
        </p:nvSpPr>
        <p:spPr>
          <a:xfrm>
            <a:off x="10100966" y="2241081"/>
            <a:ext cx="1337027" cy="307777"/>
          </a:xfrm>
          <a:prstGeom prst="rect">
            <a:avLst/>
          </a:prstGeom>
          <a:noFill/>
        </p:spPr>
        <p:txBody>
          <a:bodyPr wrap="square" rtlCol="0">
            <a:spAutoFit/>
          </a:bodyPr>
          <a:lstStyle/>
          <a:p>
            <a:pPr algn="ctr"/>
            <a:r>
              <a:rPr lang="en-US" sz="1400" b="1" dirty="0">
                <a:solidFill>
                  <a:schemeClr val="accent2"/>
                </a:solidFill>
              </a:rPr>
              <a:t>Gradient Boost</a:t>
            </a:r>
          </a:p>
        </p:txBody>
      </p:sp>
      <p:sp>
        <p:nvSpPr>
          <p:cNvPr id="114" name="TextBox 113">
            <a:extLst>
              <a:ext uri="{FF2B5EF4-FFF2-40B4-BE49-F238E27FC236}">
                <a16:creationId xmlns:a16="http://schemas.microsoft.com/office/drawing/2014/main" id="{9EB86C53-13E6-4CD8-BA78-C260F3FE8C14}"/>
              </a:ext>
            </a:extLst>
          </p:cNvPr>
          <p:cNvSpPr txBox="1"/>
          <p:nvPr/>
        </p:nvSpPr>
        <p:spPr>
          <a:xfrm>
            <a:off x="1364549" y="4519169"/>
            <a:ext cx="1910586" cy="461665"/>
          </a:xfrm>
          <a:prstGeom prst="rect">
            <a:avLst/>
          </a:prstGeom>
          <a:noFill/>
        </p:spPr>
        <p:txBody>
          <a:bodyPr wrap="square" rtlCol="0">
            <a:spAutoFit/>
          </a:bodyPr>
          <a:lstStyle/>
          <a:p>
            <a:r>
              <a:rPr lang="en-US" sz="1200" b="1" dirty="0">
                <a:solidFill>
                  <a:schemeClr val="bg2">
                    <a:lumMod val="50000"/>
                  </a:schemeClr>
                </a:solidFill>
              </a:rPr>
              <a:t>Bias error =  0.744287</a:t>
            </a:r>
          </a:p>
          <a:p>
            <a:r>
              <a:rPr lang="en-US" sz="1200" b="1" dirty="0">
                <a:solidFill>
                  <a:schemeClr val="bg2">
                    <a:lumMod val="50000"/>
                  </a:schemeClr>
                </a:solidFill>
              </a:rPr>
              <a:t>Variance Error	 =  0.000049</a:t>
            </a:r>
          </a:p>
        </p:txBody>
      </p:sp>
      <p:sp>
        <p:nvSpPr>
          <p:cNvPr id="115" name="TextBox 114">
            <a:extLst>
              <a:ext uri="{FF2B5EF4-FFF2-40B4-BE49-F238E27FC236}">
                <a16:creationId xmlns:a16="http://schemas.microsoft.com/office/drawing/2014/main" id="{9EB86C53-13E6-4CD8-BA78-C260F3FE8C14}"/>
              </a:ext>
            </a:extLst>
          </p:cNvPr>
          <p:cNvSpPr txBox="1"/>
          <p:nvPr/>
        </p:nvSpPr>
        <p:spPr>
          <a:xfrm>
            <a:off x="2947482" y="2660507"/>
            <a:ext cx="1894315" cy="461665"/>
          </a:xfrm>
          <a:prstGeom prst="rect">
            <a:avLst/>
          </a:prstGeom>
          <a:noFill/>
        </p:spPr>
        <p:txBody>
          <a:bodyPr wrap="square" rtlCol="0">
            <a:spAutoFit/>
          </a:bodyPr>
          <a:lstStyle/>
          <a:p>
            <a:r>
              <a:rPr lang="en-US" sz="1200" b="1" dirty="0">
                <a:solidFill>
                  <a:schemeClr val="bg2">
                    <a:lumMod val="50000"/>
                  </a:schemeClr>
                </a:solidFill>
              </a:rPr>
              <a:t>Bias error =  0.880156</a:t>
            </a:r>
          </a:p>
          <a:p>
            <a:r>
              <a:rPr lang="en-US" sz="1200" b="1" dirty="0">
                <a:solidFill>
                  <a:schemeClr val="bg2">
                    <a:lumMod val="50000"/>
                  </a:schemeClr>
                </a:solidFill>
              </a:rPr>
              <a:t>Variance Error	 =  0.000004</a:t>
            </a:r>
          </a:p>
        </p:txBody>
      </p:sp>
      <p:sp>
        <p:nvSpPr>
          <p:cNvPr id="116" name="TextBox 115">
            <a:extLst>
              <a:ext uri="{FF2B5EF4-FFF2-40B4-BE49-F238E27FC236}">
                <a16:creationId xmlns:a16="http://schemas.microsoft.com/office/drawing/2014/main" id="{9EB86C53-13E6-4CD8-BA78-C260F3FE8C14}"/>
              </a:ext>
            </a:extLst>
          </p:cNvPr>
          <p:cNvSpPr txBox="1"/>
          <p:nvPr/>
        </p:nvSpPr>
        <p:spPr>
          <a:xfrm>
            <a:off x="4332151" y="4524739"/>
            <a:ext cx="1968007" cy="461665"/>
          </a:xfrm>
          <a:prstGeom prst="rect">
            <a:avLst/>
          </a:prstGeom>
          <a:noFill/>
        </p:spPr>
        <p:txBody>
          <a:bodyPr wrap="square" rtlCol="0">
            <a:spAutoFit/>
          </a:bodyPr>
          <a:lstStyle/>
          <a:p>
            <a:r>
              <a:rPr lang="en-US" sz="1200" b="1" dirty="0">
                <a:solidFill>
                  <a:schemeClr val="bg2">
                    <a:lumMod val="50000"/>
                  </a:schemeClr>
                </a:solidFill>
              </a:rPr>
              <a:t>Bias error =  0.875544</a:t>
            </a:r>
          </a:p>
          <a:p>
            <a:r>
              <a:rPr lang="en-US" sz="1200" b="1" dirty="0">
                <a:solidFill>
                  <a:schemeClr val="bg2">
                    <a:lumMod val="50000"/>
                  </a:schemeClr>
                </a:solidFill>
              </a:rPr>
              <a:t>Variance Error	 =  0.000013</a:t>
            </a:r>
          </a:p>
        </p:txBody>
      </p:sp>
      <p:sp>
        <p:nvSpPr>
          <p:cNvPr id="117" name="TextBox 116">
            <a:extLst>
              <a:ext uri="{FF2B5EF4-FFF2-40B4-BE49-F238E27FC236}">
                <a16:creationId xmlns:a16="http://schemas.microsoft.com/office/drawing/2014/main" id="{9EB86C53-13E6-4CD8-BA78-C260F3FE8C14}"/>
              </a:ext>
            </a:extLst>
          </p:cNvPr>
          <p:cNvSpPr txBox="1"/>
          <p:nvPr/>
        </p:nvSpPr>
        <p:spPr>
          <a:xfrm>
            <a:off x="5793949" y="2593475"/>
            <a:ext cx="1910073" cy="461665"/>
          </a:xfrm>
          <a:prstGeom prst="rect">
            <a:avLst/>
          </a:prstGeom>
          <a:noFill/>
        </p:spPr>
        <p:txBody>
          <a:bodyPr wrap="square" rtlCol="0">
            <a:spAutoFit/>
          </a:bodyPr>
          <a:lstStyle/>
          <a:p>
            <a:r>
              <a:rPr lang="en-US" sz="1200" b="1" dirty="0">
                <a:solidFill>
                  <a:schemeClr val="bg2">
                    <a:lumMod val="50000"/>
                  </a:schemeClr>
                </a:solidFill>
              </a:rPr>
              <a:t>Bias error =  0.920787</a:t>
            </a:r>
          </a:p>
          <a:p>
            <a:r>
              <a:rPr lang="en-US" sz="1200" b="1" dirty="0">
                <a:solidFill>
                  <a:schemeClr val="bg2">
                    <a:lumMod val="50000"/>
                  </a:schemeClr>
                </a:solidFill>
              </a:rPr>
              <a:t>Variance Error	 =  0.000003</a:t>
            </a:r>
          </a:p>
        </p:txBody>
      </p:sp>
      <p:sp>
        <p:nvSpPr>
          <p:cNvPr id="118" name="TextBox 117">
            <a:extLst>
              <a:ext uri="{FF2B5EF4-FFF2-40B4-BE49-F238E27FC236}">
                <a16:creationId xmlns:a16="http://schemas.microsoft.com/office/drawing/2014/main" id="{9EB86C53-13E6-4CD8-BA78-C260F3FE8C14}"/>
              </a:ext>
            </a:extLst>
          </p:cNvPr>
          <p:cNvSpPr txBox="1"/>
          <p:nvPr/>
        </p:nvSpPr>
        <p:spPr>
          <a:xfrm>
            <a:off x="7154276" y="4526089"/>
            <a:ext cx="1965792" cy="461665"/>
          </a:xfrm>
          <a:prstGeom prst="rect">
            <a:avLst/>
          </a:prstGeom>
          <a:noFill/>
        </p:spPr>
        <p:txBody>
          <a:bodyPr wrap="square" rtlCol="0">
            <a:spAutoFit/>
          </a:bodyPr>
          <a:lstStyle/>
          <a:p>
            <a:r>
              <a:rPr lang="en-US" sz="1200" b="1" dirty="0">
                <a:solidFill>
                  <a:schemeClr val="bg2">
                    <a:lumMod val="50000"/>
                  </a:schemeClr>
                </a:solidFill>
              </a:rPr>
              <a:t>Bias error =  0.910145</a:t>
            </a:r>
          </a:p>
          <a:p>
            <a:r>
              <a:rPr lang="en-US" sz="1200" b="1" dirty="0">
                <a:solidFill>
                  <a:schemeClr val="bg2">
                    <a:lumMod val="50000"/>
                  </a:schemeClr>
                </a:solidFill>
              </a:rPr>
              <a:t>Variance Error	 =  0.000002</a:t>
            </a:r>
          </a:p>
        </p:txBody>
      </p:sp>
      <p:sp>
        <p:nvSpPr>
          <p:cNvPr id="119" name="TextBox 118">
            <a:extLst>
              <a:ext uri="{FF2B5EF4-FFF2-40B4-BE49-F238E27FC236}">
                <a16:creationId xmlns:a16="http://schemas.microsoft.com/office/drawing/2014/main" id="{9EB86C53-13E6-4CD8-BA78-C260F3FE8C14}"/>
              </a:ext>
            </a:extLst>
          </p:cNvPr>
          <p:cNvSpPr txBox="1"/>
          <p:nvPr/>
        </p:nvSpPr>
        <p:spPr>
          <a:xfrm>
            <a:off x="8457818" y="2552797"/>
            <a:ext cx="1885235" cy="461665"/>
          </a:xfrm>
          <a:prstGeom prst="rect">
            <a:avLst/>
          </a:prstGeom>
          <a:noFill/>
        </p:spPr>
        <p:txBody>
          <a:bodyPr wrap="square" rtlCol="0">
            <a:spAutoFit/>
          </a:bodyPr>
          <a:lstStyle/>
          <a:p>
            <a:r>
              <a:rPr lang="en-US" sz="1200" b="1" dirty="0">
                <a:solidFill>
                  <a:schemeClr val="bg2">
                    <a:lumMod val="50000"/>
                  </a:schemeClr>
                </a:solidFill>
              </a:rPr>
              <a:t>Bias error =  0.884917</a:t>
            </a:r>
          </a:p>
          <a:p>
            <a:r>
              <a:rPr lang="en-US" sz="1200" b="1" dirty="0">
                <a:solidFill>
                  <a:schemeClr val="bg2">
                    <a:lumMod val="50000"/>
                  </a:schemeClr>
                </a:solidFill>
              </a:rPr>
              <a:t>Variance Error	 =  0.000001</a:t>
            </a:r>
          </a:p>
        </p:txBody>
      </p:sp>
      <p:cxnSp>
        <p:nvCxnSpPr>
          <p:cNvPr id="121" name="Straight Connector 120">
            <a:extLst>
              <a:ext uri="{FF2B5EF4-FFF2-40B4-BE49-F238E27FC236}">
                <a16:creationId xmlns:a16="http://schemas.microsoft.com/office/drawing/2014/main" id="{267D5D77-7183-46A2-913A-91854EB46B5B}"/>
              </a:ext>
            </a:extLst>
          </p:cNvPr>
          <p:cNvCxnSpPr>
            <a:cxnSpLocks/>
          </p:cNvCxnSpPr>
          <p:nvPr/>
        </p:nvCxnSpPr>
        <p:spPr>
          <a:xfrm>
            <a:off x="1388419" y="4532630"/>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67D5D77-7183-46A2-913A-91854EB46B5B}"/>
              </a:ext>
            </a:extLst>
          </p:cNvPr>
          <p:cNvCxnSpPr>
            <a:cxnSpLocks/>
          </p:cNvCxnSpPr>
          <p:nvPr/>
        </p:nvCxnSpPr>
        <p:spPr>
          <a:xfrm>
            <a:off x="2947483" y="2548858"/>
            <a:ext cx="1537484"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67D5D77-7183-46A2-913A-91854EB46B5B}"/>
              </a:ext>
            </a:extLst>
          </p:cNvPr>
          <p:cNvCxnSpPr>
            <a:cxnSpLocks/>
          </p:cNvCxnSpPr>
          <p:nvPr/>
        </p:nvCxnSpPr>
        <p:spPr>
          <a:xfrm>
            <a:off x="4403294" y="4512849"/>
            <a:ext cx="153748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67D5D77-7183-46A2-913A-91854EB46B5B}"/>
              </a:ext>
            </a:extLst>
          </p:cNvPr>
          <p:cNvCxnSpPr>
            <a:cxnSpLocks/>
          </p:cNvCxnSpPr>
          <p:nvPr/>
        </p:nvCxnSpPr>
        <p:spPr>
          <a:xfrm>
            <a:off x="5865092" y="2548858"/>
            <a:ext cx="153748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67D5D77-7183-46A2-913A-91854EB46B5B}"/>
              </a:ext>
            </a:extLst>
          </p:cNvPr>
          <p:cNvCxnSpPr>
            <a:cxnSpLocks/>
          </p:cNvCxnSpPr>
          <p:nvPr/>
        </p:nvCxnSpPr>
        <p:spPr>
          <a:xfrm>
            <a:off x="7225418" y="4512849"/>
            <a:ext cx="15374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67D5D77-7183-46A2-913A-91854EB46B5B}"/>
              </a:ext>
            </a:extLst>
          </p:cNvPr>
          <p:cNvCxnSpPr>
            <a:cxnSpLocks/>
          </p:cNvCxnSpPr>
          <p:nvPr/>
        </p:nvCxnSpPr>
        <p:spPr>
          <a:xfrm>
            <a:off x="8584490" y="2535584"/>
            <a:ext cx="15374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67D5D77-7183-46A2-913A-91854EB46B5B}"/>
              </a:ext>
            </a:extLst>
          </p:cNvPr>
          <p:cNvCxnSpPr>
            <a:cxnSpLocks/>
          </p:cNvCxnSpPr>
          <p:nvPr/>
        </p:nvCxnSpPr>
        <p:spPr>
          <a:xfrm>
            <a:off x="10153205" y="4497796"/>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EB86C53-13E6-4CD8-BA78-C260F3FE8C14}"/>
              </a:ext>
            </a:extLst>
          </p:cNvPr>
          <p:cNvSpPr txBox="1"/>
          <p:nvPr/>
        </p:nvSpPr>
        <p:spPr>
          <a:xfrm>
            <a:off x="10052242" y="4524739"/>
            <a:ext cx="1885235" cy="461665"/>
          </a:xfrm>
          <a:prstGeom prst="rect">
            <a:avLst/>
          </a:prstGeom>
          <a:noFill/>
        </p:spPr>
        <p:txBody>
          <a:bodyPr wrap="square" rtlCol="0">
            <a:spAutoFit/>
          </a:bodyPr>
          <a:lstStyle/>
          <a:p>
            <a:r>
              <a:rPr lang="en-US" sz="1200" b="1" dirty="0">
                <a:solidFill>
                  <a:schemeClr val="bg2">
                    <a:lumMod val="50000"/>
                  </a:schemeClr>
                </a:solidFill>
              </a:rPr>
              <a:t>Bias error =  0.890308</a:t>
            </a:r>
          </a:p>
          <a:p>
            <a:r>
              <a:rPr lang="en-US" sz="1200" b="1" dirty="0">
                <a:solidFill>
                  <a:schemeClr val="bg2">
                    <a:lumMod val="50000"/>
                  </a:schemeClr>
                </a:solidFill>
              </a:rPr>
              <a:t>Variance Error	 =  0.000016</a:t>
            </a:r>
          </a:p>
        </p:txBody>
      </p:sp>
    </p:spTree>
    <p:extLst>
      <p:ext uri="{BB962C8B-B14F-4D97-AF65-F5344CB8AC3E}">
        <p14:creationId xmlns:p14="http://schemas.microsoft.com/office/powerpoint/2010/main" val="20146517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fill="hold"/>
                                        <p:tgtEl>
                                          <p:spTgt spid="82"/>
                                        </p:tgtEl>
                                        <p:attrNameLst>
                                          <p:attrName>ppt_w</p:attrName>
                                        </p:attrNameLst>
                                      </p:cBhvr>
                                      <p:tavLst>
                                        <p:tav tm="0">
                                          <p:val>
                                            <p:fltVal val="0"/>
                                          </p:val>
                                        </p:tav>
                                        <p:tav tm="100000">
                                          <p:val>
                                            <p:strVal val="#ppt_w"/>
                                          </p:val>
                                        </p:tav>
                                      </p:tavLst>
                                    </p:anim>
                                    <p:anim calcmode="lin" valueType="num">
                                      <p:cBhvr>
                                        <p:cTn id="18" dur="500" fill="hold"/>
                                        <p:tgtEl>
                                          <p:spTgt spid="82"/>
                                        </p:tgtEl>
                                        <p:attrNameLst>
                                          <p:attrName>ppt_h</p:attrName>
                                        </p:attrNameLst>
                                      </p:cBhvr>
                                      <p:tavLst>
                                        <p:tav tm="0">
                                          <p:val>
                                            <p:fltVal val="0"/>
                                          </p:val>
                                        </p:tav>
                                        <p:tav tm="100000">
                                          <p:val>
                                            <p:strVal val="#ppt_h"/>
                                          </p:val>
                                        </p:tav>
                                      </p:tavLst>
                                    </p:anim>
                                    <p:animEffect transition="in" filter="fade">
                                      <p:cBhvr>
                                        <p:cTn id="19" dur="500"/>
                                        <p:tgtEl>
                                          <p:spTgt spid="82"/>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p:cTn id="42" dur="500" fill="hold"/>
                                        <p:tgtEl>
                                          <p:spTgt spid="83"/>
                                        </p:tgtEl>
                                        <p:attrNameLst>
                                          <p:attrName>ppt_w</p:attrName>
                                        </p:attrNameLst>
                                      </p:cBhvr>
                                      <p:tavLst>
                                        <p:tav tm="0">
                                          <p:val>
                                            <p:fltVal val="0"/>
                                          </p:val>
                                        </p:tav>
                                        <p:tav tm="100000">
                                          <p:val>
                                            <p:strVal val="#ppt_w"/>
                                          </p:val>
                                        </p:tav>
                                      </p:tavLst>
                                    </p:anim>
                                    <p:anim calcmode="lin" valueType="num">
                                      <p:cBhvr>
                                        <p:cTn id="43" dur="500" fill="hold"/>
                                        <p:tgtEl>
                                          <p:spTgt spid="83"/>
                                        </p:tgtEl>
                                        <p:attrNameLst>
                                          <p:attrName>ppt_h</p:attrName>
                                        </p:attrNameLst>
                                      </p:cBhvr>
                                      <p:tavLst>
                                        <p:tav tm="0">
                                          <p:val>
                                            <p:fltVal val="0"/>
                                          </p:val>
                                        </p:tav>
                                        <p:tav tm="100000">
                                          <p:val>
                                            <p:strVal val="#ppt_h"/>
                                          </p:val>
                                        </p:tav>
                                      </p:tavLst>
                                    </p:anim>
                                    <p:animEffect transition="in" filter="fade">
                                      <p:cBhvr>
                                        <p:cTn id="44" dur="500"/>
                                        <p:tgtEl>
                                          <p:spTgt spid="83"/>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42"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anim calcmode="lin" valueType="num">
                                      <p:cBhvr>
                                        <p:cTn id="64" dur="500" fill="hold"/>
                                        <p:tgtEl>
                                          <p:spTgt spid="72"/>
                                        </p:tgtEl>
                                        <p:attrNameLst>
                                          <p:attrName>ppt_x</p:attrName>
                                        </p:attrNameLst>
                                      </p:cBhvr>
                                      <p:tavLst>
                                        <p:tav tm="0">
                                          <p:val>
                                            <p:strVal val="#ppt_x"/>
                                          </p:val>
                                        </p:tav>
                                        <p:tav tm="100000">
                                          <p:val>
                                            <p:strVal val="#ppt_x"/>
                                          </p:val>
                                        </p:tav>
                                      </p:tavLst>
                                    </p:anim>
                                    <p:anim calcmode="lin" valueType="num">
                                      <p:cBhvr>
                                        <p:cTn id="65" dur="500" fill="hold"/>
                                        <p:tgtEl>
                                          <p:spTgt spid="72"/>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22" presetClass="entr" presetSubtype="8"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par>
                          <p:cTn id="74" fill="hold">
                            <p:stCondLst>
                              <p:cond delay="6000"/>
                            </p:stCondLst>
                            <p:childTnLst>
                              <p:par>
                                <p:cTn id="75" presetID="53" presetClass="entr" presetSubtype="16" fill="hold" grpId="0" nodeType="after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transition="in" filter="fade">
                                      <p:cBhvr>
                                        <p:cTn id="85" dur="500"/>
                                        <p:tgtEl>
                                          <p:spTgt spid="86"/>
                                        </p:tgtEl>
                                      </p:cBhvr>
                                    </p:animEffect>
                                  </p:childTnLst>
                                </p:cTn>
                              </p:par>
                            </p:childTnLst>
                          </p:cTn>
                        </p:par>
                        <p:par>
                          <p:cTn id="86" fill="hold">
                            <p:stCondLst>
                              <p:cond delay="7000"/>
                            </p:stCondLst>
                            <p:childTnLst>
                              <p:par>
                                <p:cTn id="87" presetID="22" presetClass="entr" presetSubtype="1" fill="hold"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47"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anim calcmode="lin" valueType="num">
                                      <p:cBhvr>
                                        <p:cTn id="99" dur="500" fill="hold"/>
                                        <p:tgtEl>
                                          <p:spTgt spid="34"/>
                                        </p:tgtEl>
                                        <p:attrNameLst>
                                          <p:attrName>ppt_x</p:attrName>
                                        </p:attrNameLst>
                                      </p:cBhvr>
                                      <p:tavLst>
                                        <p:tav tm="0">
                                          <p:val>
                                            <p:strVal val="#ppt_x"/>
                                          </p:val>
                                        </p:tav>
                                        <p:tav tm="100000">
                                          <p:val>
                                            <p:strVal val="#ppt_x"/>
                                          </p:val>
                                        </p:tav>
                                      </p:tavLst>
                                    </p:anim>
                                    <p:anim calcmode="lin" valueType="num">
                                      <p:cBhvr>
                                        <p:cTn id="100" dur="500" fill="hold"/>
                                        <p:tgtEl>
                                          <p:spTgt spid="34"/>
                                        </p:tgtEl>
                                        <p:attrNameLst>
                                          <p:attrName>ppt_y</p:attrName>
                                        </p:attrNameLst>
                                      </p:cBhvr>
                                      <p:tavLst>
                                        <p:tav tm="0">
                                          <p:val>
                                            <p:strVal val="#ppt_y-.1"/>
                                          </p:val>
                                        </p:tav>
                                        <p:tav tm="100000">
                                          <p:val>
                                            <p:strVal val="#ppt_y"/>
                                          </p:val>
                                        </p:tav>
                                      </p:tavLst>
                                    </p:anim>
                                  </p:childTnLst>
                                </p:cTn>
                              </p:par>
                            </p:childTnLst>
                          </p:cTn>
                        </p:par>
                        <p:par>
                          <p:cTn id="101" fill="hold">
                            <p:stCondLst>
                              <p:cond delay="8000"/>
                            </p:stCondLst>
                            <p:childTnLst>
                              <p:par>
                                <p:cTn id="102" presetID="22" presetClass="entr" presetSubtype="8" fill="hold"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childTnLst>
                          </p:cTn>
                        </p:par>
                        <p:par>
                          <p:cTn id="105" fill="hold">
                            <p:stCondLst>
                              <p:cond delay="8500"/>
                            </p:stCondLst>
                            <p:childTnLst>
                              <p:par>
                                <p:cTn id="106" presetID="22" presetClass="entr" presetSubtype="4" fill="hold"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down)">
                                      <p:cBhvr>
                                        <p:cTn id="108" dur="500"/>
                                        <p:tgtEl>
                                          <p:spTgt spid="49"/>
                                        </p:tgtEl>
                                      </p:cBhvr>
                                    </p:animEffect>
                                  </p:childTnLst>
                                </p:cTn>
                              </p:par>
                            </p:childTnLst>
                          </p:cTn>
                        </p:par>
                        <p:par>
                          <p:cTn id="109" fill="hold">
                            <p:stCondLst>
                              <p:cond delay="9000"/>
                            </p:stCondLst>
                            <p:childTnLst>
                              <p:par>
                                <p:cTn id="110" presetID="53" presetClass="entr" presetSubtype="16"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childTnLst>
                          </p:cTn>
                        </p:par>
                        <p:par>
                          <p:cTn id="115" fill="hold">
                            <p:stCondLst>
                              <p:cond delay="9500"/>
                            </p:stCondLst>
                            <p:childTnLst>
                              <p:par>
                                <p:cTn id="116" presetID="53" presetClass="entr" presetSubtype="16" fill="hold" grpId="0" nodeType="afterEffect">
                                  <p:stCondLst>
                                    <p:cond delay="0"/>
                                  </p:stCondLst>
                                  <p:childTnLst>
                                    <p:set>
                                      <p:cBhvr>
                                        <p:cTn id="117" dur="1" fill="hold">
                                          <p:stCondLst>
                                            <p:cond delay="0"/>
                                          </p:stCondLst>
                                        </p:cTn>
                                        <p:tgtEl>
                                          <p:spTgt spid="87"/>
                                        </p:tgtEl>
                                        <p:attrNameLst>
                                          <p:attrName>style.visibility</p:attrName>
                                        </p:attrNameLst>
                                      </p:cBhvr>
                                      <p:to>
                                        <p:strVal val="visible"/>
                                      </p:to>
                                    </p:set>
                                    <p:anim calcmode="lin" valueType="num">
                                      <p:cBhvr>
                                        <p:cTn id="118" dur="500" fill="hold"/>
                                        <p:tgtEl>
                                          <p:spTgt spid="87"/>
                                        </p:tgtEl>
                                        <p:attrNameLst>
                                          <p:attrName>ppt_w</p:attrName>
                                        </p:attrNameLst>
                                      </p:cBhvr>
                                      <p:tavLst>
                                        <p:tav tm="0">
                                          <p:val>
                                            <p:fltVal val="0"/>
                                          </p:val>
                                        </p:tav>
                                        <p:tav tm="100000">
                                          <p:val>
                                            <p:strVal val="#ppt_w"/>
                                          </p:val>
                                        </p:tav>
                                      </p:tavLst>
                                    </p:anim>
                                    <p:anim calcmode="lin" valueType="num">
                                      <p:cBhvr>
                                        <p:cTn id="119" dur="500" fill="hold"/>
                                        <p:tgtEl>
                                          <p:spTgt spid="87"/>
                                        </p:tgtEl>
                                        <p:attrNameLst>
                                          <p:attrName>ppt_h</p:attrName>
                                        </p:attrNameLst>
                                      </p:cBhvr>
                                      <p:tavLst>
                                        <p:tav tm="0">
                                          <p:val>
                                            <p:fltVal val="0"/>
                                          </p:val>
                                        </p:tav>
                                        <p:tav tm="100000">
                                          <p:val>
                                            <p:strVal val="#ppt_h"/>
                                          </p:val>
                                        </p:tav>
                                      </p:tavLst>
                                    </p:anim>
                                    <p:animEffect transition="in" filter="fade">
                                      <p:cBhvr>
                                        <p:cTn id="120" dur="500"/>
                                        <p:tgtEl>
                                          <p:spTgt spid="87"/>
                                        </p:tgtEl>
                                      </p:cBhvr>
                                    </p:animEffect>
                                  </p:childTnLst>
                                </p:cTn>
                              </p:par>
                            </p:childTnLst>
                          </p:cTn>
                        </p:par>
                        <p:par>
                          <p:cTn id="121" fill="hold">
                            <p:stCondLst>
                              <p:cond delay="10000"/>
                            </p:stCondLst>
                            <p:childTnLst>
                              <p:par>
                                <p:cTn id="122" presetID="53" presetClass="entr" presetSubtype="16" fill="hold" grpId="0" nodeType="afterEffect">
                                  <p:stCondLst>
                                    <p:cond delay="0"/>
                                  </p:stCondLst>
                                  <p:childTnLst>
                                    <p:set>
                                      <p:cBhvr>
                                        <p:cTn id="123" dur="1" fill="hold">
                                          <p:stCondLst>
                                            <p:cond delay="0"/>
                                          </p:stCondLst>
                                        </p:cTn>
                                        <p:tgtEl>
                                          <p:spTgt spid="88"/>
                                        </p:tgtEl>
                                        <p:attrNameLst>
                                          <p:attrName>style.visibility</p:attrName>
                                        </p:attrNameLst>
                                      </p:cBhvr>
                                      <p:to>
                                        <p:strVal val="visible"/>
                                      </p:to>
                                    </p:set>
                                    <p:anim calcmode="lin" valueType="num">
                                      <p:cBhvr>
                                        <p:cTn id="124" dur="500" fill="hold"/>
                                        <p:tgtEl>
                                          <p:spTgt spid="88"/>
                                        </p:tgtEl>
                                        <p:attrNameLst>
                                          <p:attrName>ppt_w</p:attrName>
                                        </p:attrNameLst>
                                      </p:cBhvr>
                                      <p:tavLst>
                                        <p:tav tm="0">
                                          <p:val>
                                            <p:fltVal val="0"/>
                                          </p:val>
                                        </p:tav>
                                        <p:tav tm="100000">
                                          <p:val>
                                            <p:strVal val="#ppt_w"/>
                                          </p:val>
                                        </p:tav>
                                      </p:tavLst>
                                    </p:anim>
                                    <p:anim calcmode="lin" valueType="num">
                                      <p:cBhvr>
                                        <p:cTn id="125" dur="500" fill="hold"/>
                                        <p:tgtEl>
                                          <p:spTgt spid="88"/>
                                        </p:tgtEl>
                                        <p:attrNameLst>
                                          <p:attrName>ppt_h</p:attrName>
                                        </p:attrNameLst>
                                      </p:cBhvr>
                                      <p:tavLst>
                                        <p:tav tm="0">
                                          <p:val>
                                            <p:fltVal val="0"/>
                                          </p:val>
                                        </p:tav>
                                        <p:tav tm="100000">
                                          <p:val>
                                            <p:strVal val="#ppt_h"/>
                                          </p:val>
                                        </p:tav>
                                      </p:tavLst>
                                    </p:anim>
                                    <p:animEffect transition="in" filter="fade">
                                      <p:cBhvr>
                                        <p:cTn id="126" dur="500"/>
                                        <p:tgtEl>
                                          <p:spTgt spid="88"/>
                                        </p:tgtEl>
                                      </p:cBhvr>
                                    </p:animEffect>
                                  </p:childTnLst>
                                </p:cTn>
                              </p:par>
                            </p:childTnLst>
                          </p:cTn>
                        </p:par>
                        <p:par>
                          <p:cTn id="127" fill="hold">
                            <p:stCondLst>
                              <p:cond delay="10500"/>
                            </p:stCondLst>
                            <p:childTnLst>
                              <p:par>
                                <p:cTn id="128" presetID="22" presetClass="entr" presetSubtype="8" fill="hold" nodeType="after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wipe(left)">
                                      <p:cBhvr>
                                        <p:cTn id="130" dur="500"/>
                                        <p:tgtEl>
                                          <p:spTgt spid="54"/>
                                        </p:tgtEl>
                                      </p:cBhvr>
                                    </p:animEffect>
                                  </p:childTnLst>
                                </p:cTn>
                              </p:par>
                            </p:childTnLst>
                          </p:cTn>
                        </p:par>
                        <p:par>
                          <p:cTn id="131" fill="hold">
                            <p:stCondLst>
                              <p:cond delay="11000"/>
                            </p:stCondLst>
                            <p:childTnLst>
                              <p:par>
                                <p:cTn id="132" presetID="22" presetClass="entr" presetSubtype="1" fill="hold" nodeType="after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wipe(up)">
                                      <p:cBhvr>
                                        <p:cTn id="134" dur="500"/>
                                        <p:tgtEl>
                                          <p:spTgt spid="58"/>
                                        </p:tgtEl>
                                      </p:cBhvr>
                                    </p:animEffect>
                                  </p:childTnLst>
                                </p:cTn>
                              </p:par>
                            </p:childTnLst>
                          </p:cTn>
                        </p:par>
                        <p:par>
                          <p:cTn id="135" fill="hold">
                            <p:stCondLst>
                              <p:cond delay="11500"/>
                            </p:stCondLst>
                            <p:childTnLst>
                              <p:par>
                                <p:cTn id="136" presetID="53" presetClass="entr" presetSubtype="16" fill="hold" grpId="0" nodeType="afterEffect">
                                  <p:stCondLst>
                                    <p:cond delay="0"/>
                                  </p:stCondLst>
                                  <p:childTnLst>
                                    <p:set>
                                      <p:cBhvr>
                                        <p:cTn id="137" dur="1" fill="hold">
                                          <p:stCondLst>
                                            <p:cond delay="0"/>
                                          </p:stCondLst>
                                        </p:cTn>
                                        <p:tgtEl>
                                          <p:spTgt spid="59"/>
                                        </p:tgtEl>
                                        <p:attrNameLst>
                                          <p:attrName>style.visibility</p:attrName>
                                        </p:attrNameLst>
                                      </p:cBhvr>
                                      <p:to>
                                        <p:strVal val="visible"/>
                                      </p:to>
                                    </p:set>
                                    <p:anim calcmode="lin" valueType="num">
                                      <p:cBhvr>
                                        <p:cTn id="138" dur="500" fill="hold"/>
                                        <p:tgtEl>
                                          <p:spTgt spid="59"/>
                                        </p:tgtEl>
                                        <p:attrNameLst>
                                          <p:attrName>ppt_w</p:attrName>
                                        </p:attrNameLst>
                                      </p:cBhvr>
                                      <p:tavLst>
                                        <p:tav tm="0">
                                          <p:val>
                                            <p:fltVal val="0"/>
                                          </p:val>
                                        </p:tav>
                                        <p:tav tm="100000">
                                          <p:val>
                                            <p:strVal val="#ppt_w"/>
                                          </p:val>
                                        </p:tav>
                                      </p:tavLst>
                                    </p:anim>
                                    <p:anim calcmode="lin" valueType="num">
                                      <p:cBhvr>
                                        <p:cTn id="139" dur="500" fill="hold"/>
                                        <p:tgtEl>
                                          <p:spTgt spid="59"/>
                                        </p:tgtEl>
                                        <p:attrNameLst>
                                          <p:attrName>ppt_h</p:attrName>
                                        </p:attrNameLst>
                                      </p:cBhvr>
                                      <p:tavLst>
                                        <p:tav tm="0">
                                          <p:val>
                                            <p:fltVal val="0"/>
                                          </p:val>
                                        </p:tav>
                                        <p:tav tm="100000">
                                          <p:val>
                                            <p:strVal val="#ppt_h"/>
                                          </p:val>
                                        </p:tav>
                                      </p:tavLst>
                                    </p:anim>
                                    <p:animEffect transition="in" filter="fade">
                                      <p:cBhvr>
                                        <p:cTn id="140" dur="500"/>
                                        <p:tgtEl>
                                          <p:spTgt spid="59"/>
                                        </p:tgtEl>
                                      </p:cBhvr>
                                    </p:animEffect>
                                  </p:childTnLst>
                                </p:cTn>
                              </p:par>
                            </p:childTnLst>
                          </p:cTn>
                        </p:par>
                        <p:par>
                          <p:cTn id="141" fill="hold">
                            <p:stCondLst>
                              <p:cond delay="12000"/>
                            </p:stCondLst>
                            <p:childTnLst>
                              <p:par>
                                <p:cTn id="142" presetID="53" presetClass="entr" presetSubtype="16" fill="hold" grpId="0" nodeType="afterEffect">
                                  <p:stCondLst>
                                    <p:cond delay="0"/>
                                  </p:stCondLst>
                                  <p:childTnLst>
                                    <p:set>
                                      <p:cBhvr>
                                        <p:cTn id="143" dur="1" fill="hold">
                                          <p:stCondLst>
                                            <p:cond delay="0"/>
                                          </p:stCondLst>
                                        </p:cTn>
                                        <p:tgtEl>
                                          <p:spTgt spid="89"/>
                                        </p:tgtEl>
                                        <p:attrNameLst>
                                          <p:attrName>style.visibility</p:attrName>
                                        </p:attrNameLst>
                                      </p:cBhvr>
                                      <p:to>
                                        <p:strVal val="visible"/>
                                      </p:to>
                                    </p:set>
                                    <p:anim calcmode="lin" valueType="num">
                                      <p:cBhvr>
                                        <p:cTn id="144" dur="500" fill="hold"/>
                                        <p:tgtEl>
                                          <p:spTgt spid="89"/>
                                        </p:tgtEl>
                                        <p:attrNameLst>
                                          <p:attrName>ppt_w</p:attrName>
                                        </p:attrNameLst>
                                      </p:cBhvr>
                                      <p:tavLst>
                                        <p:tav tm="0">
                                          <p:val>
                                            <p:fltVal val="0"/>
                                          </p:val>
                                        </p:tav>
                                        <p:tav tm="100000">
                                          <p:val>
                                            <p:strVal val="#ppt_w"/>
                                          </p:val>
                                        </p:tav>
                                      </p:tavLst>
                                    </p:anim>
                                    <p:anim calcmode="lin" valueType="num">
                                      <p:cBhvr>
                                        <p:cTn id="145" dur="500" fill="hold"/>
                                        <p:tgtEl>
                                          <p:spTgt spid="89"/>
                                        </p:tgtEl>
                                        <p:attrNameLst>
                                          <p:attrName>ppt_h</p:attrName>
                                        </p:attrNameLst>
                                      </p:cBhvr>
                                      <p:tavLst>
                                        <p:tav tm="0">
                                          <p:val>
                                            <p:fltVal val="0"/>
                                          </p:val>
                                        </p:tav>
                                        <p:tav tm="100000">
                                          <p:val>
                                            <p:strVal val="#ppt_h"/>
                                          </p:val>
                                        </p:tav>
                                      </p:tavLst>
                                    </p:anim>
                                    <p:animEffect transition="in" filter="fade">
                                      <p:cBhvr>
                                        <p:cTn id="146" dur="500"/>
                                        <p:tgtEl>
                                          <p:spTgt spid="89"/>
                                        </p:tgtEl>
                                      </p:cBhvr>
                                    </p:animEffect>
                                  </p:childTnLst>
                                </p:cTn>
                              </p:par>
                            </p:childTnLst>
                          </p:cTn>
                        </p:par>
                        <p:par>
                          <p:cTn id="147" fill="hold">
                            <p:stCondLst>
                              <p:cond delay="12500"/>
                            </p:stCondLst>
                            <p:childTnLst>
                              <p:par>
                                <p:cTn id="148" presetID="53" presetClass="entr" presetSubtype="16" fill="hold" grpId="0" nodeType="afterEffect">
                                  <p:stCondLst>
                                    <p:cond delay="0"/>
                                  </p:stCondLst>
                                  <p:childTnLst>
                                    <p:set>
                                      <p:cBhvr>
                                        <p:cTn id="149" dur="1" fill="hold">
                                          <p:stCondLst>
                                            <p:cond delay="0"/>
                                          </p:stCondLst>
                                        </p:cTn>
                                        <p:tgtEl>
                                          <p:spTgt spid="90"/>
                                        </p:tgtEl>
                                        <p:attrNameLst>
                                          <p:attrName>style.visibility</p:attrName>
                                        </p:attrNameLst>
                                      </p:cBhvr>
                                      <p:to>
                                        <p:strVal val="visible"/>
                                      </p:to>
                                    </p:set>
                                    <p:anim calcmode="lin" valueType="num">
                                      <p:cBhvr>
                                        <p:cTn id="150" dur="500" fill="hold"/>
                                        <p:tgtEl>
                                          <p:spTgt spid="90"/>
                                        </p:tgtEl>
                                        <p:attrNameLst>
                                          <p:attrName>ppt_w</p:attrName>
                                        </p:attrNameLst>
                                      </p:cBhvr>
                                      <p:tavLst>
                                        <p:tav tm="0">
                                          <p:val>
                                            <p:fltVal val="0"/>
                                          </p:val>
                                        </p:tav>
                                        <p:tav tm="100000">
                                          <p:val>
                                            <p:strVal val="#ppt_w"/>
                                          </p:val>
                                        </p:tav>
                                      </p:tavLst>
                                    </p:anim>
                                    <p:anim calcmode="lin" valueType="num">
                                      <p:cBhvr>
                                        <p:cTn id="151" dur="500" fill="hold"/>
                                        <p:tgtEl>
                                          <p:spTgt spid="90"/>
                                        </p:tgtEl>
                                        <p:attrNameLst>
                                          <p:attrName>ppt_h</p:attrName>
                                        </p:attrNameLst>
                                      </p:cBhvr>
                                      <p:tavLst>
                                        <p:tav tm="0">
                                          <p:val>
                                            <p:fltVal val="0"/>
                                          </p:val>
                                        </p:tav>
                                        <p:tav tm="100000">
                                          <p:val>
                                            <p:strVal val="#ppt_h"/>
                                          </p:val>
                                        </p:tav>
                                      </p:tavLst>
                                    </p:anim>
                                    <p:animEffect transition="in" filter="fade">
                                      <p:cBhvr>
                                        <p:cTn id="152" dur="500"/>
                                        <p:tgtEl>
                                          <p:spTgt spid="90"/>
                                        </p:tgtEl>
                                      </p:cBhvr>
                                    </p:animEffect>
                                  </p:childTnLst>
                                </p:cTn>
                              </p:par>
                            </p:childTnLst>
                          </p:cTn>
                        </p:par>
                        <p:par>
                          <p:cTn id="153" fill="hold">
                            <p:stCondLst>
                              <p:cond delay="13000"/>
                            </p:stCondLst>
                            <p:childTnLst>
                              <p:par>
                                <p:cTn id="154" presetID="22" presetClass="entr" presetSubtype="8" fill="hold" nodeType="after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left)">
                                      <p:cBhvr>
                                        <p:cTn id="156" dur="500"/>
                                        <p:tgtEl>
                                          <p:spTgt spid="63"/>
                                        </p:tgtEl>
                                      </p:cBhvr>
                                    </p:animEffect>
                                  </p:childTnLst>
                                </p:cTn>
                              </p:par>
                            </p:childTnLst>
                          </p:cTn>
                        </p:par>
                        <p:par>
                          <p:cTn id="157" fill="hold">
                            <p:stCondLst>
                              <p:cond delay="13500"/>
                            </p:stCondLst>
                            <p:childTnLst>
                              <p:par>
                                <p:cTn id="158" presetID="53" presetClass="entr" presetSubtype="16" fill="hold" grpId="0" nodeType="afterEffect">
                                  <p:stCondLst>
                                    <p:cond delay="0"/>
                                  </p:stCondLst>
                                  <p:childTnLst>
                                    <p:set>
                                      <p:cBhvr>
                                        <p:cTn id="159" dur="1" fill="hold">
                                          <p:stCondLst>
                                            <p:cond delay="0"/>
                                          </p:stCondLst>
                                        </p:cTn>
                                        <p:tgtEl>
                                          <p:spTgt spid="74"/>
                                        </p:tgtEl>
                                        <p:attrNameLst>
                                          <p:attrName>style.visibility</p:attrName>
                                        </p:attrNameLst>
                                      </p:cBhvr>
                                      <p:to>
                                        <p:strVal val="visible"/>
                                      </p:to>
                                    </p:set>
                                    <p:anim calcmode="lin" valueType="num">
                                      <p:cBhvr>
                                        <p:cTn id="160" dur="500" fill="hold"/>
                                        <p:tgtEl>
                                          <p:spTgt spid="74"/>
                                        </p:tgtEl>
                                        <p:attrNameLst>
                                          <p:attrName>ppt_w</p:attrName>
                                        </p:attrNameLst>
                                      </p:cBhvr>
                                      <p:tavLst>
                                        <p:tav tm="0">
                                          <p:val>
                                            <p:fltVal val="0"/>
                                          </p:val>
                                        </p:tav>
                                        <p:tav tm="100000">
                                          <p:val>
                                            <p:strVal val="#ppt_w"/>
                                          </p:val>
                                        </p:tav>
                                      </p:tavLst>
                                    </p:anim>
                                    <p:anim calcmode="lin" valueType="num">
                                      <p:cBhvr>
                                        <p:cTn id="161" dur="500" fill="hold"/>
                                        <p:tgtEl>
                                          <p:spTgt spid="74"/>
                                        </p:tgtEl>
                                        <p:attrNameLst>
                                          <p:attrName>ppt_h</p:attrName>
                                        </p:attrNameLst>
                                      </p:cBhvr>
                                      <p:tavLst>
                                        <p:tav tm="0">
                                          <p:val>
                                            <p:fltVal val="0"/>
                                          </p:val>
                                        </p:tav>
                                        <p:tav tm="100000">
                                          <p:val>
                                            <p:strVal val="#ppt_h"/>
                                          </p:val>
                                        </p:tav>
                                      </p:tavLst>
                                    </p:anim>
                                    <p:animEffect transition="in" filter="fade">
                                      <p:cBhvr>
                                        <p:cTn id="162" dur="500"/>
                                        <p:tgtEl>
                                          <p:spTgt spid="74"/>
                                        </p:tgtEl>
                                      </p:cBhvr>
                                    </p:animEffect>
                                  </p:childTnLst>
                                </p:cTn>
                              </p:par>
                            </p:childTnLst>
                          </p:cTn>
                        </p:par>
                        <p:par>
                          <p:cTn id="163" fill="hold">
                            <p:stCondLst>
                              <p:cond delay="14000"/>
                            </p:stCondLst>
                            <p:childTnLst>
                              <p:par>
                                <p:cTn id="164" presetID="53" presetClass="entr" presetSubtype="16"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 calcmode="lin" valueType="num">
                                      <p:cBhvr>
                                        <p:cTn id="166" dur="500" fill="hold"/>
                                        <p:tgtEl>
                                          <p:spTgt spid="76"/>
                                        </p:tgtEl>
                                        <p:attrNameLst>
                                          <p:attrName>ppt_w</p:attrName>
                                        </p:attrNameLst>
                                      </p:cBhvr>
                                      <p:tavLst>
                                        <p:tav tm="0">
                                          <p:val>
                                            <p:fltVal val="0"/>
                                          </p:val>
                                        </p:tav>
                                        <p:tav tm="100000">
                                          <p:val>
                                            <p:strVal val="#ppt_w"/>
                                          </p:val>
                                        </p:tav>
                                      </p:tavLst>
                                    </p:anim>
                                    <p:anim calcmode="lin" valueType="num">
                                      <p:cBhvr>
                                        <p:cTn id="167" dur="500" fill="hold"/>
                                        <p:tgtEl>
                                          <p:spTgt spid="76"/>
                                        </p:tgtEl>
                                        <p:attrNameLst>
                                          <p:attrName>ppt_h</p:attrName>
                                        </p:attrNameLst>
                                      </p:cBhvr>
                                      <p:tavLst>
                                        <p:tav tm="0">
                                          <p:val>
                                            <p:fltVal val="0"/>
                                          </p:val>
                                        </p:tav>
                                        <p:tav tm="100000">
                                          <p:val>
                                            <p:strVal val="#ppt_h"/>
                                          </p:val>
                                        </p:tav>
                                      </p:tavLst>
                                    </p:anim>
                                    <p:animEffect transition="in" filter="fade">
                                      <p:cBhvr>
                                        <p:cTn id="168" dur="500"/>
                                        <p:tgtEl>
                                          <p:spTgt spid="76"/>
                                        </p:tgtEl>
                                      </p:cBhvr>
                                    </p:animEffect>
                                  </p:childTnLst>
                                </p:cTn>
                              </p:par>
                            </p:childTnLst>
                          </p:cTn>
                        </p:par>
                        <p:par>
                          <p:cTn id="169" fill="hold">
                            <p:stCondLst>
                              <p:cond delay="14500"/>
                            </p:stCondLst>
                            <p:childTnLst>
                              <p:par>
                                <p:cTn id="170" presetID="22" presetClass="entr" presetSubtype="4" fill="hold" nodeType="afterEffect">
                                  <p:stCondLst>
                                    <p:cond delay="0"/>
                                  </p:stCondLst>
                                  <p:childTnLst>
                                    <p:set>
                                      <p:cBhvr>
                                        <p:cTn id="171" dur="1" fill="hold">
                                          <p:stCondLst>
                                            <p:cond delay="0"/>
                                          </p:stCondLst>
                                        </p:cTn>
                                        <p:tgtEl>
                                          <p:spTgt spid="70"/>
                                        </p:tgtEl>
                                        <p:attrNameLst>
                                          <p:attrName>style.visibility</p:attrName>
                                        </p:attrNameLst>
                                      </p:cBhvr>
                                      <p:to>
                                        <p:strVal val="visible"/>
                                      </p:to>
                                    </p:set>
                                    <p:animEffect transition="in" filter="wipe(down)">
                                      <p:cBhvr>
                                        <p:cTn id="172" dur="500"/>
                                        <p:tgtEl>
                                          <p:spTgt spid="70"/>
                                        </p:tgtEl>
                                      </p:cBhvr>
                                    </p:animEffect>
                                  </p:childTnLst>
                                </p:cTn>
                              </p:par>
                            </p:childTnLst>
                          </p:cTn>
                        </p:par>
                        <p:par>
                          <p:cTn id="173" fill="hold">
                            <p:stCondLst>
                              <p:cond delay="15000"/>
                            </p:stCondLst>
                            <p:childTnLst>
                              <p:par>
                                <p:cTn id="174" presetID="53" presetClass="entr" presetSubtype="16" fill="hold" grpId="0" nodeType="after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p:cTn id="176" dur="500" fill="hold"/>
                                        <p:tgtEl>
                                          <p:spTgt spid="71"/>
                                        </p:tgtEl>
                                        <p:attrNameLst>
                                          <p:attrName>ppt_w</p:attrName>
                                        </p:attrNameLst>
                                      </p:cBhvr>
                                      <p:tavLst>
                                        <p:tav tm="0">
                                          <p:val>
                                            <p:fltVal val="0"/>
                                          </p:val>
                                        </p:tav>
                                        <p:tav tm="100000">
                                          <p:val>
                                            <p:strVal val="#ppt_w"/>
                                          </p:val>
                                        </p:tav>
                                      </p:tavLst>
                                    </p:anim>
                                    <p:anim calcmode="lin" valueType="num">
                                      <p:cBhvr>
                                        <p:cTn id="177" dur="500" fill="hold"/>
                                        <p:tgtEl>
                                          <p:spTgt spid="71"/>
                                        </p:tgtEl>
                                        <p:attrNameLst>
                                          <p:attrName>ppt_h</p:attrName>
                                        </p:attrNameLst>
                                      </p:cBhvr>
                                      <p:tavLst>
                                        <p:tav tm="0">
                                          <p:val>
                                            <p:fltVal val="0"/>
                                          </p:val>
                                        </p:tav>
                                        <p:tav tm="100000">
                                          <p:val>
                                            <p:strVal val="#ppt_h"/>
                                          </p:val>
                                        </p:tav>
                                      </p:tavLst>
                                    </p:anim>
                                    <p:animEffect transition="in" filter="fade">
                                      <p:cBhvr>
                                        <p:cTn id="178" dur="500"/>
                                        <p:tgtEl>
                                          <p:spTgt spid="71"/>
                                        </p:tgtEl>
                                      </p:cBhvr>
                                    </p:animEffect>
                                  </p:childTnLst>
                                </p:cTn>
                              </p:par>
                            </p:childTnLst>
                          </p:cTn>
                        </p:par>
                        <p:par>
                          <p:cTn id="179" fill="hold">
                            <p:stCondLst>
                              <p:cond delay="15500"/>
                            </p:stCondLst>
                            <p:childTnLst>
                              <p:par>
                                <p:cTn id="180" presetID="22" presetClass="entr" presetSubtype="1" fill="hold" nodeType="after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wipe(up)">
                                      <p:cBhvr>
                                        <p:cTn id="182" dur="500"/>
                                        <p:tgtEl>
                                          <p:spTgt spid="100"/>
                                        </p:tgtEl>
                                      </p:cBhvr>
                                    </p:animEffect>
                                  </p:childTnLst>
                                </p:cTn>
                              </p:par>
                            </p:childTnLst>
                          </p:cTn>
                        </p:par>
                        <p:par>
                          <p:cTn id="183" fill="hold">
                            <p:stCondLst>
                              <p:cond delay="16000"/>
                            </p:stCondLst>
                            <p:childTnLst>
                              <p:par>
                                <p:cTn id="184" presetID="53" presetClass="entr" presetSubtype="16" fill="hold" grpId="0" nodeType="afterEffect">
                                  <p:stCondLst>
                                    <p:cond delay="0"/>
                                  </p:stCondLst>
                                  <p:childTnLst>
                                    <p:set>
                                      <p:cBhvr>
                                        <p:cTn id="185" dur="1" fill="hold">
                                          <p:stCondLst>
                                            <p:cond delay="0"/>
                                          </p:stCondLst>
                                        </p:cTn>
                                        <p:tgtEl>
                                          <p:spTgt spid="101"/>
                                        </p:tgtEl>
                                        <p:attrNameLst>
                                          <p:attrName>style.visibility</p:attrName>
                                        </p:attrNameLst>
                                      </p:cBhvr>
                                      <p:to>
                                        <p:strVal val="visible"/>
                                      </p:to>
                                    </p:set>
                                    <p:anim calcmode="lin" valueType="num">
                                      <p:cBhvr>
                                        <p:cTn id="186" dur="500" fill="hold"/>
                                        <p:tgtEl>
                                          <p:spTgt spid="101"/>
                                        </p:tgtEl>
                                        <p:attrNameLst>
                                          <p:attrName>ppt_w</p:attrName>
                                        </p:attrNameLst>
                                      </p:cBhvr>
                                      <p:tavLst>
                                        <p:tav tm="0">
                                          <p:val>
                                            <p:fltVal val="0"/>
                                          </p:val>
                                        </p:tav>
                                        <p:tav tm="100000">
                                          <p:val>
                                            <p:strVal val="#ppt_w"/>
                                          </p:val>
                                        </p:tav>
                                      </p:tavLst>
                                    </p:anim>
                                    <p:anim calcmode="lin" valueType="num">
                                      <p:cBhvr>
                                        <p:cTn id="187" dur="500" fill="hold"/>
                                        <p:tgtEl>
                                          <p:spTgt spid="101"/>
                                        </p:tgtEl>
                                        <p:attrNameLst>
                                          <p:attrName>ppt_h</p:attrName>
                                        </p:attrNameLst>
                                      </p:cBhvr>
                                      <p:tavLst>
                                        <p:tav tm="0">
                                          <p:val>
                                            <p:fltVal val="0"/>
                                          </p:val>
                                        </p:tav>
                                        <p:tav tm="100000">
                                          <p:val>
                                            <p:strVal val="#ppt_h"/>
                                          </p:val>
                                        </p:tav>
                                      </p:tavLst>
                                    </p:anim>
                                    <p:animEffect transition="in" filter="fade">
                                      <p:cBhvr>
                                        <p:cTn id="188" dur="500"/>
                                        <p:tgtEl>
                                          <p:spTgt spid="101"/>
                                        </p:tgtEl>
                                      </p:cBhvr>
                                    </p:animEffect>
                                  </p:childTnLst>
                                </p:cTn>
                              </p:par>
                            </p:childTnLst>
                          </p:cTn>
                        </p:par>
                        <p:par>
                          <p:cTn id="189" fill="hold">
                            <p:stCondLst>
                              <p:cond delay="16500"/>
                            </p:stCondLst>
                            <p:childTnLst>
                              <p:par>
                                <p:cTn id="190" presetID="53" presetClass="entr" presetSubtype="16" fill="hold" grpId="0" nodeType="afterEffect">
                                  <p:stCondLst>
                                    <p:cond delay="0"/>
                                  </p:stCondLst>
                                  <p:childTnLst>
                                    <p:set>
                                      <p:cBhvr>
                                        <p:cTn id="191" dur="1" fill="hold">
                                          <p:stCondLst>
                                            <p:cond delay="0"/>
                                          </p:stCondLst>
                                        </p:cTn>
                                        <p:tgtEl>
                                          <p:spTgt spid="102"/>
                                        </p:tgtEl>
                                        <p:attrNameLst>
                                          <p:attrName>style.visibility</p:attrName>
                                        </p:attrNameLst>
                                      </p:cBhvr>
                                      <p:to>
                                        <p:strVal val="visible"/>
                                      </p:to>
                                    </p:set>
                                    <p:anim calcmode="lin" valueType="num">
                                      <p:cBhvr>
                                        <p:cTn id="192" dur="500" fill="hold"/>
                                        <p:tgtEl>
                                          <p:spTgt spid="102"/>
                                        </p:tgtEl>
                                        <p:attrNameLst>
                                          <p:attrName>ppt_w</p:attrName>
                                        </p:attrNameLst>
                                      </p:cBhvr>
                                      <p:tavLst>
                                        <p:tav tm="0">
                                          <p:val>
                                            <p:fltVal val="0"/>
                                          </p:val>
                                        </p:tav>
                                        <p:tav tm="100000">
                                          <p:val>
                                            <p:strVal val="#ppt_w"/>
                                          </p:val>
                                        </p:tav>
                                      </p:tavLst>
                                    </p:anim>
                                    <p:anim calcmode="lin" valueType="num">
                                      <p:cBhvr>
                                        <p:cTn id="193" dur="500" fill="hold"/>
                                        <p:tgtEl>
                                          <p:spTgt spid="102"/>
                                        </p:tgtEl>
                                        <p:attrNameLst>
                                          <p:attrName>ppt_h</p:attrName>
                                        </p:attrNameLst>
                                      </p:cBhvr>
                                      <p:tavLst>
                                        <p:tav tm="0">
                                          <p:val>
                                            <p:fltVal val="0"/>
                                          </p:val>
                                        </p:tav>
                                        <p:tav tm="100000">
                                          <p:val>
                                            <p:strVal val="#ppt_h"/>
                                          </p:val>
                                        </p:tav>
                                      </p:tavLst>
                                    </p:anim>
                                    <p:animEffect transition="in" filter="fade">
                                      <p:cBhvr>
                                        <p:cTn id="194" dur="500"/>
                                        <p:tgtEl>
                                          <p:spTgt spid="102"/>
                                        </p:tgtEl>
                                      </p:cBhvr>
                                    </p:animEffect>
                                  </p:childTnLst>
                                </p:cTn>
                              </p:par>
                            </p:childTnLst>
                          </p:cTn>
                        </p:par>
                        <p:par>
                          <p:cTn id="195" fill="hold">
                            <p:stCondLst>
                              <p:cond delay="17000"/>
                            </p:stCondLst>
                            <p:childTnLst>
                              <p:par>
                                <p:cTn id="196" presetID="53" presetClass="entr" presetSubtype="16" fill="hold" grpId="0" nodeType="afterEffect">
                                  <p:stCondLst>
                                    <p:cond delay="0"/>
                                  </p:stCondLst>
                                  <p:childTnLst>
                                    <p:set>
                                      <p:cBhvr>
                                        <p:cTn id="197" dur="1" fill="hold">
                                          <p:stCondLst>
                                            <p:cond delay="0"/>
                                          </p:stCondLst>
                                        </p:cTn>
                                        <p:tgtEl>
                                          <p:spTgt spid="103"/>
                                        </p:tgtEl>
                                        <p:attrNameLst>
                                          <p:attrName>style.visibility</p:attrName>
                                        </p:attrNameLst>
                                      </p:cBhvr>
                                      <p:to>
                                        <p:strVal val="visible"/>
                                      </p:to>
                                    </p:set>
                                    <p:anim calcmode="lin" valueType="num">
                                      <p:cBhvr>
                                        <p:cTn id="198" dur="500" fill="hold"/>
                                        <p:tgtEl>
                                          <p:spTgt spid="103"/>
                                        </p:tgtEl>
                                        <p:attrNameLst>
                                          <p:attrName>ppt_w</p:attrName>
                                        </p:attrNameLst>
                                      </p:cBhvr>
                                      <p:tavLst>
                                        <p:tav tm="0">
                                          <p:val>
                                            <p:fltVal val="0"/>
                                          </p:val>
                                        </p:tav>
                                        <p:tav tm="100000">
                                          <p:val>
                                            <p:strVal val="#ppt_w"/>
                                          </p:val>
                                        </p:tav>
                                      </p:tavLst>
                                    </p:anim>
                                    <p:anim calcmode="lin" valueType="num">
                                      <p:cBhvr>
                                        <p:cTn id="199" dur="500" fill="hold"/>
                                        <p:tgtEl>
                                          <p:spTgt spid="103"/>
                                        </p:tgtEl>
                                        <p:attrNameLst>
                                          <p:attrName>ppt_h</p:attrName>
                                        </p:attrNameLst>
                                      </p:cBhvr>
                                      <p:tavLst>
                                        <p:tav tm="0">
                                          <p:val>
                                            <p:fltVal val="0"/>
                                          </p:val>
                                        </p:tav>
                                        <p:tav tm="100000">
                                          <p:val>
                                            <p:strVal val="#ppt_h"/>
                                          </p:val>
                                        </p:tav>
                                      </p:tavLst>
                                    </p:anim>
                                    <p:animEffect transition="in" filter="fade">
                                      <p:cBhvr>
                                        <p:cTn id="200" dur="500"/>
                                        <p:tgtEl>
                                          <p:spTgt spid="103"/>
                                        </p:tgtEl>
                                      </p:cBhvr>
                                    </p:animEffect>
                                  </p:childTnLst>
                                </p:cTn>
                              </p:par>
                            </p:childTnLst>
                          </p:cTn>
                        </p:par>
                        <p:par>
                          <p:cTn id="201" fill="hold">
                            <p:stCondLst>
                              <p:cond delay="17500"/>
                            </p:stCondLst>
                            <p:childTnLst>
                              <p:par>
                                <p:cTn id="202" presetID="53" presetClass="entr" presetSubtype="16" fill="hold" grpId="0" nodeType="afterEffect">
                                  <p:stCondLst>
                                    <p:cond delay="0"/>
                                  </p:stCondLst>
                                  <p:childTnLst>
                                    <p:set>
                                      <p:cBhvr>
                                        <p:cTn id="203" dur="1" fill="hold">
                                          <p:stCondLst>
                                            <p:cond delay="0"/>
                                          </p:stCondLst>
                                        </p:cTn>
                                        <p:tgtEl>
                                          <p:spTgt spid="106"/>
                                        </p:tgtEl>
                                        <p:attrNameLst>
                                          <p:attrName>style.visibility</p:attrName>
                                        </p:attrNameLst>
                                      </p:cBhvr>
                                      <p:to>
                                        <p:strVal val="visible"/>
                                      </p:to>
                                    </p:set>
                                    <p:anim calcmode="lin" valueType="num">
                                      <p:cBhvr>
                                        <p:cTn id="204" dur="500" fill="hold"/>
                                        <p:tgtEl>
                                          <p:spTgt spid="106"/>
                                        </p:tgtEl>
                                        <p:attrNameLst>
                                          <p:attrName>ppt_w</p:attrName>
                                        </p:attrNameLst>
                                      </p:cBhvr>
                                      <p:tavLst>
                                        <p:tav tm="0">
                                          <p:val>
                                            <p:fltVal val="0"/>
                                          </p:val>
                                        </p:tav>
                                        <p:tav tm="100000">
                                          <p:val>
                                            <p:strVal val="#ppt_w"/>
                                          </p:val>
                                        </p:tav>
                                      </p:tavLst>
                                    </p:anim>
                                    <p:anim calcmode="lin" valueType="num">
                                      <p:cBhvr>
                                        <p:cTn id="205" dur="500" fill="hold"/>
                                        <p:tgtEl>
                                          <p:spTgt spid="106"/>
                                        </p:tgtEl>
                                        <p:attrNameLst>
                                          <p:attrName>ppt_h</p:attrName>
                                        </p:attrNameLst>
                                      </p:cBhvr>
                                      <p:tavLst>
                                        <p:tav tm="0">
                                          <p:val>
                                            <p:fltVal val="0"/>
                                          </p:val>
                                        </p:tav>
                                        <p:tav tm="100000">
                                          <p:val>
                                            <p:strVal val="#ppt_h"/>
                                          </p:val>
                                        </p:tav>
                                      </p:tavLst>
                                    </p:anim>
                                    <p:animEffect transition="in" filter="fade">
                                      <p:cBhvr>
                                        <p:cTn id="206" dur="500"/>
                                        <p:tgtEl>
                                          <p:spTgt spid="106"/>
                                        </p:tgtEl>
                                      </p:cBhvr>
                                    </p:animEffect>
                                  </p:childTnLst>
                                </p:cTn>
                              </p:par>
                            </p:childTnLst>
                          </p:cTn>
                        </p:par>
                        <p:par>
                          <p:cTn id="207" fill="hold">
                            <p:stCondLst>
                              <p:cond delay="18000"/>
                            </p:stCondLst>
                            <p:childTnLst>
                              <p:par>
                                <p:cTn id="208" presetID="53" presetClass="entr" presetSubtype="16" fill="hold" grpId="0" nodeType="afterEffect">
                                  <p:stCondLst>
                                    <p:cond delay="0"/>
                                  </p:stCondLst>
                                  <p:childTnLst>
                                    <p:set>
                                      <p:cBhvr>
                                        <p:cTn id="209" dur="1" fill="hold">
                                          <p:stCondLst>
                                            <p:cond delay="0"/>
                                          </p:stCondLst>
                                        </p:cTn>
                                        <p:tgtEl>
                                          <p:spTgt spid="107"/>
                                        </p:tgtEl>
                                        <p:attrNameLst>
                                          <p:attrName>style.visibility</p:attrName>
                                        </p:attrNameLst>
                                      </p:cBhvr>
                                      <p:to>
                                        <p:strVal val="visible"/>
                                      </p:to>
                                    </p:set>
                                    <p:anim calcmode="lin" valueType="num">
                                      <p:cBhvr>
                                        <p:cTn id="210" dur="500" fill="hold"/>
                                        <p:tgtEl>
                                          <p:spTgt spid="107"/>
                                        </p:tgtEl>
                                        <p:attrNameLst>
                                          <p:attrName>ppt_w</p:attrName>
                                        </p:attrNameLst>
                                      </p:cBhvr>
                                      <p:tavLst>
                                        <p:tav tm="0">
                                          <p:val>
                                            <p:fltVal val="0"/>
                                          </p:val>
                                        </p:tav>
                                        <p:tav tm="100000">
                                          <p:val>
                                            <p:strVal val="#ppt_w"/>
                                          </p:val>
                                        </p:tav>
                                      </p:tavLst>
                                    </p:anim>
                                    <p:anim calcmode="lin" valueType="num">
                                      <p:cBhvr>
                                        <p:cTn id="211" dur="500" fill="hold"/>
                                        <p:tgtEl>
                                          <p:spTgt spid="107"/>
                                        </p:tgtEl>
                                        <p:attrNameLst>
                                          <p:attrName>ppt_h</p:attrName>
                                        </p:attrNameLst>
                                      </p:cBhvr>
                                      <p:tavLst>
                                        <p:tav tm="0">
                                          <p:val>
                                            <p:fltVal val="0"/>
                                          </p:val>
                                        </p:tav>
                                        <p:tav tm="100000">
                                          <p:val>
                                            <p:strVal val="#ppt_h"/>
                                          </p:val>
                                        </p:tav>
                                      </p:tavLst>
                                    </p:anim>
                                    <p:animEffect transition="in" filter="fade">
                                      <p:cBhvr>
                                        <p:cTn id="212" dur="500"/>
                                        <p:tgtEl>
                                          <p:spTgt spid="107"/>
                                        </p:tgtEl>
                                      </p:cBhvr>
                                    </p:animEffect>
                                  </p:childTnLst>
                                </p:cTn>
                              </p:par>
                            </p:childTnLst>
                          </p:cTn>
                        </p:par>
                        <p:par>
                          <p:cTn id="213" fill="hold">
                            <p:stCondLst>
                              <p:cond delay="18500"/>
                            </p:stCondLst>
                            <p:childTnLst>
                              <p:par>
                                <p:cTn id="214" presetID="22" presetClass="entr" presetSubtype="4" fill="hold" nodeType="afterEffect">
                                  <p:stCondLst>
                                    <p:cond delay="0"/>
                                  </p:stCondLst>
                                  <p:childTnLst>
                                    <p:set>
                                      <p:cBhvr>
                                        <p:cTn id="215" dur="1" fill="hold">
                                          <p:stCondLst>
                                            <p:cond delay="0"/>
                                          </p:stCondLst>
                                        </p:cTn>
                                        <p:tgtEl>
                                          <p:spTgt spid="104"/>
                                        </p:tgtEl>
                                        <p:attrNameLst>
                                          <p:attrName>style.visibility</p:attrName>
                                        </p:attrNameLst>
                                      </p:cBhvr>
                                      <p:to>
                                        <p:strVal val="visible"/>
                                      </p:to>
                                    </p:set>
                                    <p:animEffect transition="in" filter="wipe(down)">
                                      <p:cBhvr>
                                        <p:cTn id="216" dur="500"/>
                                        <p:tgtEl>
                                          <p:spTgt spid="104"/>
                                        </p:tgtEl>
                                      </p:cBhvr>
                                    </p:animEffect>
                                  </p:childTnLst>
                                </p:cTn>
                              </p:par>
                            </p:childTnLst>
                          </p:cTn>
                        </p:par>
                        <p:par>
                          <p:cTn id="217" fill="hold">
                            <p:stCondLst>
                              <p:cond delay="19000"/>
                            </p:stCondLst>
                            <p:childTnLst>
                              <p:par>
                                <p:cTn id="218" presetID="53" presetClass="entr" presetSubtype="16" fill="hold" grpId="0" nodeType="afterEffect">
                                  <p:stCondLst>
                                    <p:cond delay="0"/>
                                  </p:stCondLst>
                                  <p:childTnLst>
                                    <p:set>
                                      <p:cBhvr>
                                        <p:cTn id="219" dur="1" fill="hold">
                                          <p:stCondLst>
                                            <p:cond delay="0"/>
                                          </p:stCondLst>
                                        </p:cTn>
                                        <p:tgtEl>
                                          <p:spTgt spid="105"/>
                                        </p:tgtEl>
                                        <p:attrNameLst>
                                          <p:attrName>style.visibility</p:attrName>
                                        </p:attrNameLst>
                                      </p:cBhvr>
                                      <p:to>
                                        <p:strVal val="visible"/>
                                      </p:to>
                                    </p:set>
                                    <p:anim calcmode="lin" valueType="num">
                                      <p:cBhvr>
                                        <p:cTn id="220" dur="500" fill="hold"/>
                                        <p:tgtEl>
                                          <p:spTgt spid="105"/>
                                        </p:tgtEl>
                                        <p:attrNameLst>
                                          <p:attrName>ppt_w</p:attrName>
                                        </p:attrNameLst>
                                      </p:cBhvr>
                                      <p:tavLst>
                                        <p:tav tm="0">
                                          <p:val>
                                            <p:fltVal val="0"/>
                                          </p:val>
                                        </p:tav>
                                        <p:tav tm="100000">
                                          <p:val>
                                            <p:strVal val="#ppt_w"/>
                                          </p:val>
                                        </p:tav>
                                      </p:tavLst>
                                    </p:anim>
                                    <p:anim calcmode="lin" valueType="num">
                                      <p:cBhvr>
                                        <p:cTn id="221" dur="500" fill="hold"/>
                                        <p:tgtEl>
                                          <p:spTgt spid="105"/>
                                        </p:tgtEl>
                                        <p:attrNameLst>
                                          <p:attrName>ppt_h</p:attrName>
                                        </p:attrNameLst>
                                      </p:cBhvr>
                                      <p:tavLst>
                                        <p:tav tm="0">
                                          <p:val>
                                            <p:fltVal val="0"/>
                                          </p:val>
                                        </p:tav>
                                        <p:tav tm="100000">
                                          <p:val>
                                            <p:strVal val="#ppt_h"/>
                                          </p:val>
                                        </p:tav>
                                      </p:tavLst>
                                    </p:anim>
                                    <p:animEffect transition="in" filter="fade">
                                      <p:cBhvr>
                                        <p:cTn id="222" dur="500"/>
                                        <p:tgtEl>
                                          <p:spTgt spid="105"/>
                                        </p:tgtEl>
                                      </p:cBhvr>
                                    </p:animEffect>
                                  </p:childTnLst>
                                </p:cTn>
                              </p:par>
                              <p:par>
                                <p:cTn id="223" presetID="47"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fade">
                                      <p:cBhvr>
                                        <p:cTn id="225" dur="500"/>
                                        <p:tgtEl>
                                          <p:spTgt spid="108"/>
                                        </p:tgtEl>
                                      </p:cBhvr>
                                    </p:animEffect>
                                    <p:anim calcmode="lin" valueType="num">
                                      <p:cBhvr>
                                        <p:cTn id="226" dur="500" fill="hold"/>
                                        <p:tgtEl>
                                          <p:spTgt spid="108"/>
                                        </p:tgtEl>
                                        <p:attrNameLst>
                                          <p:attrName>ppt_x</p:attrName>
                                        </p:attrNameLst>
                                      </p:cBhvr>
                                      <p:tavLst>
                                        <p:tav tm="0">
                                          <p:val>
                                            <p:strVal val="#ppt_x"/>
                                          </p:val>
                                        </p:tav>
                                        <p:tav tm="100000">
                                          <p:val>
                                            <p:strVal val="#ppt_x"/>
                                          </p:val>
                                        </p:tav>
                                      </p:tavLst>
                                    </p:anim>
                                    <p:anim calcmode="lin" valueType="num">
                                      <p:cBhvr>
                                        <p:cTn id="227" dur="500" fill="hold"/>
                                        <p:tgtEl>
                                          <p:spTgt spid="108"/>
                                        </p:tgtEl>
                                        <p:attrNameLst>
                                          <p:attrName>ppt_y</p:attrName>
                                        </p:attrNameLst>
                                      </p:cBhvr>
                                      <p:tavLst>
                                        <p:tav tm="0">
                                          <p:val>
                                            <p:strVal val="#ppt_y-.1"/>
                                          </p:val>
                                        </p:tav>
                                        <p:tav tm="100000">
                                          <p:val>
                                            <p:strVal val="#ppt_y"/>
                                          </p:val>
                                        </p:tav>
                                      </p:tavLst>
                                    </p:anim>
                                  </p:childTnLst>
                                </p:cTn>
                              </p:par>
                              <p:par>
                                <p:cTn id="228" presetID="47" presetClass="entr" presetSubtype="0" fill="hold" grpId="0" nodeType="withEffect">
                                  <p:stCondLst>
                                    <p:cond delay="0"/>
                                  </p:stCondLst>
                                  <p:childTnLst>
                                    <p:set>
                                      <p:cBhvr>
                                        <p:cTn id="229" dur="1" fill="hold">
                                          <p:stCondLst>
                                            <p:cond delay="0"/>
                                          </p:stCondLst>
                                        </p:cTn>
                                        <p:tgtEl>
                                          <p:spTgt spid="109"/>
                                        </p:tgtEl>
                                        <p:attrNameLst>
                                          <p:attrName>style.visibility</p:attrName>
                                        </p:attrNameLst>
                                      </p:cBhvr>
                                      <p:to>
                                        <p:strVal val="visible"/>
                                      </p:to>
                                    </p:set>
                                    <p:animEffect transition="in" filter="fade">
                                      <p:cBhvr>
                                        <p:cTn id="230" dur="500"/>
                                        <p:tgtEl>
                                          <p:spTgt spid="109"/>
                                        </p:tgtEl>
                                      </p:cBhvr>
                                    </p:animEffect>
                                    <p:anim calcmode="lin" valueType="num">
                                      <p:cBhvr>
                                        <p:cTn id="231" dur="500" fill="hold"/>
                                        <p:tgtEl>
                                          <p:spTgt spid="109"/>
                                        </p:tgtEl>
                                        <p:attrNameLst>
                                          <p:attrName>ppt_x</p:attrName>
                                        </p:attrNameLst>
                                      </p:cBhvr>
                                      <p:tavLst>
                                        <p:tav tm="0">
                                          <p:val>
                                            <p:strVal val="#ppt_x"/>
                                          </p:val>
                                        </p:tav>
                                        <p:tav tm="100000">
                                          <p:val>
                                            <p:strVal val="#ppt_x"/>
                                          </p:val>
                                        </p:tav>
                                      </p:tavLst>
                                    </p:anim>
                                    <p:anim calcmode="lin" valueType="num">
                                      <p:cBhvr>
                                        <p:cTn id="232" dur="500" fill="hold"/>
                                        <p:tgtEl>
                                          <p:spTgt spid="109"/>
                                        </p:tgtEl>
                                        <p:attrNameLst>
                                          <p:attrName>ppt_y</p:attrName>
                                        </p:attrNameLst>
                                      </p:cBhvr>
                                      <p:tavLst>
                                        <p:tav tm="0">
                                          <p:val>
                                            <p:strVal val="#ppt_y-.1"/>
                                          </p:val>
                                        </p:tav>
                                        <p:tav tm="100000">
                                          <p:val>
                                            <p:strVal val="#ppt_y"/>
                                          </p:val>
                                        </p:tav>
                                      </p:tavLst>
                                    </p:anim>
                                  </p:childTnLst>
                                </p:cTn>
                              </p:par>
                              <p:par>
                                <p:cTn id="233" presetID="47" presetClass="entr" presetSubtype="0" fill="hold" grpId="0" nodeType="withEffect">
                                  <p:stCondLst>
                                    <p:cond delay="0"/>
                                  </p:stCondLst>
                                  <p:childTnLst>
                                    <p:set>
                                      <p:cBhvr>
                                        <p:cTn id="234" dur="1" fill="hold">
                                          <p:stCondLst>
                                            <p:cond delay="0"/>
                                          </p:stCondLst>
                                        </p:cTn>
                                        <p:tgtEl>
                                          <p:spTgt spid="110"/>
                                        </p:tgtEl>
                                        <p:attrNameLst>
                                          <p:attrName>style.visibility</p:attrName>
                                        </p:attrNameLst>
                                      </p:cBhvr>
                                      <p:to>
                                        <p:strVal val="visible"/>
                                      </p:to>
                                    </p:set>
                                    <p:animEffect transition="in" filter="fade">
                                      <p:cBhvr>
                                        <p:cTn id="235" dur="500"/>
                                        <p:tgtEl>
                                          <p:spTgt spid="110"/>
                                        </p:tgtEl>
                                      </p:cBhvr>
                                    </p:animEffect>
                                    <p:anim calcmode="lin" valueType="num">
                                      <p:cBhvr>
                                        <p:cTn id="236" dur="500" fill="hold"/>
                                        <p:tgtEl>
                                          <p:spTgt spid="110"/>
                                        </p:tgtEl>
                                        <p:attrNameLst>
                                          <p:attrName>ppt_x</p:attrName>
                                        </p:attrNameLst>
                                      </p:cBhvr>
                                      <p:tavLst>
                                        <p:tav tm="0">
                                          <p:val>
                                            <p:strVal val="#ppt_x"/>
                                          </p:val>
                                        </p:tav>
                                        <p:tav tm="100000">
                                          <p:val>
                                            <p:strVal val="#ppt_x"/>
                                          </p:val>
                                        </p:tav>
                                      </p:tavLst>
                                    </p:anim>
                                    <p:anim calcmode="lin" valueType="num">
                                      <p:cBhvr>
                                        <p:cTn id="237" dur="500" fill="hold"/>
                                        <p:tgtEl>
                                          <p:spTgt spid="110"/>
                                        </p:tgtEl>
                                        <p:attrNameLst>
                                          <p:attrName>ppt_y</p:attrName>
                                        </p:attrNameLst>
                                      </p:cBhvr>
                                      <p:tavLst>
                                        <p:tav tm="0">
                                          <p:val>
                                            <p:strVal val="#ppt_y-.1"/>
                                          </p:val>
                                        </p:tav>
                                        <p:tav tm="100000">
                                          <p:val>
                                            <p:strVal val="#ppt_y"/>
                                          </p:val>
                                        </p:tav>
                                      </p:tavLst>
                                    </p:anim>
                                  </p:childTnLst>
                                </p:cTn>
                              </p:par>
                              <p:par>
                                <p:cTn id="238" presetID="47" presetClass="entr" presetSubtype="0" fill="hold" grpId="0" nodeType="withEffect">
                                  <p:stCondLst>
                                    <p:cond delay="0"/>
                                  </p:stCondLst>
                                  <p:childTnLst>
                                    <p:set>
                                      <p:cBhvr>
                                        <p:cTn id="239" dur="1" fill="hold">
                                          <p:stCondLst>
                                            <p:cond delay="0"/>
                                          </p:stCondLst>
                                        </p:cTn>
                                        <p:tgtEl>
                                          <p:spTgt spid="111"/>
                                        </p:tgtEl>
                                        <p:attrNameLst>
                                          <p:attrName>style.visibility</p:attrName>
                                        </p:attrNameLst>
                                      </p:cBhvr>
                                      <p:to>
                                        <p:strVal val="visible"/>
                                      </p:to>
                                    </p:set>
                                    <p:animEffect transition="in" filter="fade">
                                      <p:cBhvr>
                                        <p:cTn id="240" dur="500"/>
                                        <p:tgtEl>
                                          <p:spTgt spid="111"/>
                                        </p:tgtEl>
                                      </p:cBhvr>
                                    </p:animEffect>
                                    <p:anim calcmode="lin" valueType="num">
                                      <p:cBhvr>
                                        <p:cTn id="241" dur="500" fill="hold"/>
                                        <p:tgtEl>
                                          <p:spTgt spid="111"/>
                                        </p:tgtEl>
                                        <p:attrNameLst>
                                          <p:attrName>ppt_x</p:attrName>
                                        </p:attrNameLst>
                                      </p:cBhvr>
                                      <p:tavLst>
                                        <p:tav tm="0">
                                          <p:val>
                                            <p:strVal val="#ppt_x"/>
                                          </p:val>
                                        </p:tav>
                                        <p:tav tm="100000">
                                          <p:val>
                                            <p:strVal val="#ppt_x"/>
                                          </p:val>
                                        </p:tav>
                                      </p:tavLst>
                                    </p:anim>
                                    <p:anim calcmode="lin" valueType="num">
                                      <p:cBhvr>
                                        <p:cTn id="242" dur="500" fill="hold"/>
                                        <p:tgtEl>
                                          <p:spTgt spid="111"/>
                                        </p:tgtEl>
                                        <p:attrNameLst>
                                          <p:attrName>ppt_y</p:attrName>
                                        </p:attrNameLst>
                                      </p:cBhvr>
                                      <p:tavLst>
                                        <p:tav tm="0">
                                          <p:val>
                                            <p:strVal val="#ppt_y-.1"/>
                                          </p:val>
                                        </p:tav>
                                        <p:tav tm="100000">
                                          <p:val>
                                            <p:strVal val="#ppt_y"/>
                                          </p:val>
                                        </p:tav>
                                      </p:tavLst>
                                    </p:anim>
                                  </p:childTnLst>
                                </p:cTn>
                              </p:par>
                              <p:par>
                                <p:cTn id="243" presetID="47" presetClass="entr" presetSubtype="0" fill="hold" grpId="0" nodeType="withEffect">
                                  <p:stCondLst>
                                    <p:cond delay="0"/>
                                  </p:stCondLst>
                                  <p:childTnLst>
                                    <p:set>
                                      <p:cBhvr>
                                        <p:cTn id="244" dur="1" fill="hold">
                                          <p:stCondLst>
                                            <p:cond delay="0"/>
                                          </p:stCondLst>
                                        </p:cTn>
                                        <p:tgtEl>
                                          <p:spTgt spid="112"/>
                                        </p:tgtEl>
                                        <p:attrNameLst>
                                          <p:attrName>style.visibility</p:attrName>
                                        </p:attrNameLst>
                                      </p:cBhvr>
                                      <p:to>
                                        <p:strVal val="visible"/>
                                      </p:to>
                                    </p:set>
                                    <p:animEffect transition="in" filter="fade">
                                      <p:cBhvr>
                                        <p:cTn id="245" dur="500"/>
                                        <p:tgtEl>
                                          <p:spTgt spid="112"/>
                                        </p:tgtEl>
                                      </p:cBhvr>
                                    </p:animEffect>
                                    <p:anim calcmode="lin" valueType="num">
                                      <p:cBhvr>
                                        <p:cTn id="246" dur="500" fill="hold"/>
                                        <p:tgtEl>
                                          <p:spTgt spid="112"/>
                                        </p:tgtEl>
                                        <p:attrNameLst>
                                          <p:attrName>ppt_x</p:attrName>
                                        </p:attrNameLst>
                                      </p:cBhvr>
                                      <p:tavLst>
                                        <p:tav tm="0">
                                          <p:val>
                                            <p:strVal val="#ppt_x"/>
                                          </p:val>
                                        </p:tav>
                                        <p:tav tm="100000">
                                          <p:val>
                                            <p:strVal val="#ppt_x"/>
                                          </p:val>
                                        </p:tav>
                                      </p:tavLst>
                                    </p:anim>
                                    <p:anim calcmode="lin" valueType="num">
                                      <p:cBhvr>
                                        <p:cTn id="247" dur="500" fill="hold"/>
                                        <p:tgtEl>
                                          <p:spTgt spid="112"/>
                                        </p:tgtEl>
                                        <p:attrNameLst>
                                          <p:attrName>ppt_y</p:attrName>
                                        </p:attrNameLst>
                                      </p:cBhvr>
                                      <p:tavLst>
                                        <p:tav tm="0">
                                          <p:val>
                                            <p:strVal val="#ppt_y-.1"/>
                                          </p:val>
                                        </p:tav>
                                        <p:tav tm="100000">
                                          <p:val>
                                            <p:strVal val="#ppt_y"/>
                                          </p:val>
                                        </p:tav>
                                      </p:tavLst>
                                    </p:anim>
                                  </p:childTnLst>
                                </p:cTn>
                              </p:par>
                              <p:par>
                                <p:cTn id="248" presetID="47"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anim calcmode="lin" valueType="num">
                                      <p:cBhvr>
                                        <p:cTn id="251" dur="500" fill="hold"/>
                                        <p:tgtEl>
                                          <p:spTgt spid="113"/>
                                        </p:tgtEl>
                                        <p:attrNameLst>
                                          <p:attrName>ppt_x</p:attrName>
                                        </p:attrNameLst>
                                      </p:cBhvr>
                                      <p:tavLst>
                                        <p:tav tm="0">
                                          <p:val>
                                            <p:strVal val="#ppt_x"/>
                                          </p:val>
                                        </p:tav>
                                        <p:tav tm="100000">
                                          <p:val>
                                            <p:strVal val="#ppt_x"/>
                                          </p:val>
                                        </p:tav>
                                      </p:tavLst>
                                    </p:anim>
                                    <p:anim calcmode="lin" valueType="num">
                                      <p:cBhvr>
                                        <p:cTn id="252" dur="500" fill="hold"/>
                                        <p:tgtEl>
                                          <p:spTgt spid="113"/>
                                        </p:tgtEl>
                                        <p:attrNameLst>
                                          <p:attrName>ppt_y</p:attrName>
                                        </p:attrNameLst>
                                      </p:cBhvr>
                                      <p:tavLst>
                                        <p:tav tm="0">
                                          <p:val>
                                            <p:strVal val="#ppt_y-.1"/>
                                          </p:val>
                                        </p:tav>
                                        <p:tav tm="100000">
                                          <p:val>
                                            <p:strVal val="#ppt_y"/>
                                          </p:val>
                                        </p:tav>
                                      </p:tavLst>
                                    </p:anim>
                                  </p:childTnLst>
                                </p:cTn>
                              </p:par>
                              <p:par>
                                <p:cTn id="253" presetID="42" presetClass="entr" presetSubtype="0" fill="hold" grpId="0" nodeType="withEffect">
                                  <p:stCondLst>
                                    <p:cond delay="0"/>
                                  </p:stCondLst>
                                  <p:childTnLst>
                                    <p:set>
                                      <p:cBhvr>
                                        <p:cTn id="254" dur="1" fill="hold">
                                          <p:stCondLst>
                                            <p:cond delay="0"/>
                                          </p:stCondLst>
                                        </p:cTn>
                                        <p:tgtEl>
                                          <p:spTgt spid="114"/>
                                        </p:tgtEl>
                                        <p:attrNameLst>
                                          <p:attrName>style.visibility</p:attrName>
                                        </p:attrNameLst>
                                      </p:cBhvr>
                                      <p:to>
                                        <p:strVal val="visible"/>
                                      </p:to>
                                    </p:set>
                                    <p:animEffect transition="in" filter="fade">
                                      <p:cBhvr>
                                        <p:cTn id="255" dur="500"/>
                                        <p:tgtEl>
                                          <p:spTgt spid="114"/>
                                        </p:tgtEl>
                                      </p:cBhvr>
                                    </p:animEffect>
                                    <p:anim calcmode="lin" valueType="num">
                                      <p:cBhvr>
                                        <p:cTn id="256" dur="500" fill="hold"/>
                                        <p:tgtEl>
                                          <p:spTgt spid="114"/>
                                        </p:tgtEl>
                                        <p:attrNameLst>
                                          <p:attrName>ppt_x</p:attrName>
                                        </p:attrNameLst>
                                      </p:cBhvr>
                                      <p:tavLst>
                                        <p:tav tm="0">
                                          <p:val>
                                            <p:strVal val="#ppt_x"/>
                                          </p:val>
                                        </p:tav>
                                        <p:tav tm="100000">
                                          <p:val>
                                            <p:strVal val="#ppt_x"/>
                                          </p:val>
                                        </p:tav>
                                      </p:tavLst>
                                    </p:anim>
                                    <p:anim calcmode="lin" valueType="num">
                                      <p:cBhvr>
                                        <p:cTn id="257" dur="500" fill="hold"/>
                                        <p:tgtEl>
                                          <p:spTgt spid="114"/>
                                        </p:tgtEl>
                                        <p:attrNameLst>
                                          <p:attrName>ppt_y</p:attrName>
                                        </p:attrNameLst>
                                      </p:cBhvr>
                                      <p:tavLst>
                                        <p:tav tm="0">
                                          <p:val>
                                            <p:strVal val="#ppt_y+.1"/>
                                          </p:val>
                                        </p:tav>
                                        <p:tav tm="100000">
                                          <p:val>
                                            <p:strVal val="#ppt_y"/>
                                          </p:val>
                                        </p:tav>
                                      </p:tavLst>
                                    </p:anim>
                                  </p:childTnLst>
                                </p:cTn>
                              </p:par>
                              <p:par>
                                <p:cTn id="258" presetID="42" presetClass="entr" presetSubtype="0" fill="hold" grpId="0" nodeType="withEffect">
                                  <p:stCondLst>
                                    <p:cond delay="0"/>
                                  </p:stCondLst>
                                  <p:childTnLst>
                                    <p:set>
                                      <p:cBhvr>
                                        <p:cTn id="259" dur="1" fill="hold">
                                          <p:stCondLst>
                                            <p:cond delay="0"/>
                                          </p:stCondLst>
                                        </p:cTn>
                                        <p:tgtEl>
                                          <p:spTgt spid="115"/>
                                        </p:tgtEl>
                                        <p:attrNameLst>
                                          <p:attrName>style.visibility</p:attrName>
                                        </p:attrNameLst>
                                      </p:cBhvr>
                                      <p:to>
                                        <p:strVal val="visible"/>
                                      </p:to>
                                    </p:set>
                                    <p:animEffect transition="in" filter="fade">
                                      <p:cBhvr>
                                        <p:cTn id="260" dur="500"/>
                                        <p:tgtEl>
                                          <p:spTgt spid="115"/>
                                        </p:tgtEl>
                                      </p:cBhvr>
                                    </p:animEffect>
                                    <p:anim calcmode="lin" valueType="num">
                                      <p:cBhvr>
                                        <p:cTn id="261" dur="500" fill="hold"/>
                                        <p:tgtEl>
                                          <p:spTgt spid="115"/>
                                        </p:tgtEl>
                                        <p:attrNameLst>
                                          <p:attrName>ppt_x</p:attrName>
                                        </p:attrNameLst>
                                      </p:cBhvr>
                                      <p:tavLst>
                                        <p:tav tm="0">
                                          <p:val>
                                            <p:strVal val="#ppt_x"/>
                                          </p:val>
                                        </p:tav>
                                        <p:tav tm="100000">
                                          <p:val>
                                            <p:strVal val="#ppt_x"/>
                                          </p:val>
                                        </p:tav>
                                      </p:tavLst>
                                    </p:anim>
                                    <p:anim calcmode="lin" valueType="num">
                                      <p:cBhvr>
                                        <p:cTn id="262" dur="500" fill="hold"/>
                                        <p:tgtEl>
                                          <p:spTgt spid="115"/>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116"/>
                                        </p:tgtEl>
                                        <p:attrNameLst>
                                          <p:attrName>style.visibility</p:attrName>
                                        </p:attrNameLst>
                                      </p:cBhvr>
                                      <p:to>
                                        <p:strVal val="visible"/>
                                      </p:to>
                                    </p:set>
                                    <p:animEffect transition="in" filter="fade">
                                      <p:cBhvr>
                                        <p:cTn id="265" dur="500"/>
                                        <p:tgtEl>
                                          <p:spTgt spid="116"/>
                                        </p:tgtEl>
                                      </p:cBhvr>
                                    </p:animEffect>
                                    <p:anim calcmode="lin" valueType="num">
                                      <p:cBhvr>
                                        <p:cTn id="266" dur="500" fill="hold"/>
                                        <p:tgtEl>
                                          <p:spTgt spid="116"/>
                                        </p:tgtEl>
                                        <p:attrNameLst>
                                          <p:attrName>ppt_x</p:attrName>
                                        </p:attrNameLst>
                                      </p:cBhvr>
                                      <p:tavLst>
                                        <p:tav tm="0">
                                          <p:val>
                                            <p:strVal val="#ppt_x"/>
                                          </p:val>
                                        </p:tav>
                                        <p:tav tm="100000">
                                          <p:val>
                                            <p:strVal val="#ppt_x"/>
                                          </p:val>
                                        </p:tav>
                                      </p:tavLst>
                                    </p:anim>
                                    <p:anim calcmode="lin" valueType="num">
                                      <p:cBhvr>
                                        <p:cTn id="267" dur="500" fill="hold"/>
                                        <p:tgtEl>
                                          <p:spTgt spid="116"/>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117"/>
                                        </p:tgtEl>
                                        <p:attrNameLst>
                                          <p:attrName>style.visibility</p:attrName>
                                        </p:attrNameLst>
                                      </p:cBhvr>
                                      <p:to>
                                        <p:strVal val="visible"/>
                                      </p:to>
                                    </p:set>
                                    <p:animEffect transition="in" filter="fade">
                                      <p:cBhvr>
                                        <p:cTn id="270" dur="500"/>
                                        <p:tgtEl>
                                          <p:spTgt spid="117"/>
                                        </p:tgtEl>
                                      </p:cBhvr>
                                    </p:animEffect>
                                    <p:anim calcmode="lin" valueType="num">
                                      <p:cBhvr>
                                        <p:cTn id="271" dur="500" fill="hold"/>
                                        <p:tgtEl>
                                          <p:spTgt spid="117"/>
                                        </p:tgtEl>
                                        <p:attrNameLst>
                                          <p:attrName>ppt_x</p:attrName>
                                        </p:attrNameLst>
                                      </p:cBhvr>
                                      <p:tavLst>
                                        <p:tav tm="0">
                                          <p:val>
                                            <p:strVal val="#ppt_x"/>
                                          </p:val>
                                        </p:tav>
                                        <p:tav tm="100000">
                                          <p:val>
                                            <p:strVal val="#ppt_x"/>
                                          </p:val>
                                        </p:tav>
                                      </p:tavLst>
                                    </p:anim>
                                    <p:anim calcmode="lin" valueType="num">
                                      <p:cBhvr>
                                        <p:cTn id="272" dur="500" fill="hold"/>
                                        <p:tgtEl>
                                          <p:spTgt spid="117"/>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118"/>
                                        </p:tgtEl>
                                        <p:attrNameLst>
                                          <p:attrName>style.visibility</p:attrName>
                                        </p:attrNameLst>
                                      </p:cBhvr>
                                      <p:to>
                                        <p:strVal val="visible"/>
                                      </p:to>
                                    </p:set>
                                    <p:animEffect transition="in" filter="fade">
                                      <p:cBhvr>
                                        <p:cTn id="275" dur="500"/>
                                        <p:tgtEl>
                                          <p:spTgt spid="118"/>
                                        </p:tgtEl>
                                      </p:cBhvr>
                                    </p:animEffect>
                                    <p:anim calcmode="lin" valueType="num">
                                      <p:cBhvr>
                                        <p:cTn id="276" dur="500" fill="hold"/>
                                        <p:tgtEl>
                                          <p:spTgt spid="118"/>
                                        </p:tgtEl>
                                        <p:attrNameLst>
                                          <p:attrName>ppt_x</p:attrName>
                                        </p:attrNameLst>
                                      </p:cBhvr>
                                      <p:tavLst>
                                        <p:tav tm="0">
                                          <p:val>
                                            <p:strVal val="#ppt_x"/>
                                          </p:val>
                                        </p:tav>
                                        <p:tav tm="100000">
                                          <p:val>
                                            <p:strVal val="#ppt_x"/>
                                          </p:val>
                                        </p:tav>
                                      </p:tavLst>
                                    </p:anim>
                                    <p:anim calcmode="lin" valueType="num">
                                      <p:cBhvr>
                                        <p:cTn id="277" dur="500" fill="hold"/>
                                        <p:tgtEl>
                                          <p:spTgt spid="118"/>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119"/>
                                        </p:tgtEl>
                                        <p:attrNameLst>
                                          <p:attrName>style.visibility</p:attrName>
                                        </p:attrNameLst>
                                      </p:cBhvr>
                                      <p:to>
                                        <p:strVal val="visible"/>
                                      </p:to>
                                    </p:set>
                                    <p:animEffect transition="in" filter="fade">
                                      <p:cBhvr>
                                        <p:cTn id="280" dur="500"/>
                                        <p:tgtEl>
                                          <p:spTgt spid="119"/>
                                        </p:tgtEl>
                                      </p:cBhvr>
                                    </p:animEffect>
                                    <p:anim calcmode="lin" valueType="num">
                                      <p:cBhvr>
                                        <p:cTn id="281" dur="500" fill="hold"/>
                                        <p:tgtEl>
                                          <p:spTgt spid="119"/>
                                        </p:tgtEl>
                                        <p:attrNameLst>
                                          <p:attrName>ppt_x</p:attrName>
                                        </p:attrNameLst>
                                      </p:cBhvr>
                                      <p:tavLst>
                                        <p:tav tm="0">
                                          <p:val>
                                            <p:strVal val="#ppt_x"/>
                                          </p:val>
                                        </p:tav>
                                        <p:tav tm="100000">
                                          <p:val>
                                            <p:strVal val="#ppt_x"/>
                                          </p:val>
                                        </p:tav>
                                      </p:tavLst>
                                    </p:anim>
                                    <p:anim calcmode="lin" valueType="num">
                                      <p:cBhvr>
                                        <p:cTn id="282" dur="500" fill="hold"/>
                                        <p:tgtEl>
                                          <p:spTgt spid="119"/>
                                        </p:tgtEl>
                                        <p:attrNameLst>
                                          <p:attrName>ppt_y</p:attrName>
                                        </p:attrNameLst>
                                      </p:cBhvr>
                                      <p:tavLst>
                                        <p:tav tm="0">
                                          <p:val>
                                            <p:strVal val="#ppt_y+.1"/>
                                          </p:val>
                                        </p:tav>
                                        <p:tav tm="100000">
                                          <p:val>
                                            <p:strVal val="#ppt_y"/>
                                          </p:val>
                                        </p:tav>
                                      </p:tavLst>
                                    </p:anim>
                                  </p:childTnLst>
                                </p:cTn>
                              </p:par>
                            </p:childTnLst>
                          </p:cTn>
                        </p:par>
                        <p:par>
                          <p:cTn id="283" fill="hold">
                            <p:stCondLst>
                              <p:cond delay="19500"/>
                            </p:stCondLst>
                            <p:childTnLst>
                              <p:par>
                                <p:cTn id="284" presetID="22" presetClass="entr" presetSubtype="8" fill="hold" nodeType="afterEffect">
                                  <p:stCondLst>
                                    <p:cond delay="0"/>
                                  </p:stCondLst>
                                  <p:childTnLst>
                                    <p:set>
                                      <p:cBhvr>
                                        <p:cTn id="285" dur="1" fill="hold">
                                          <p:stCondLst>
                                            <p:cond delay="0"/>
                                          </p:stCondLst>
                                        </p:cTn>
                                        <p:tgtEl>
                                          <p:spTgt spid="121"/>
                                        </p:tgtEl>
                                        <p:attrNameLst>
                                          <p:attrName>style.visibility</p:attrName>
                                        </p:attrNameLst>
                                      </p:cBhvr>
                                      <p:to>
                                        <p:strVal val="visible"/>
                                      </p:to>
                                    </p:set>
                                    <p:animEffect transition="in" filter="wipe(left)">
                                      <p:cBhvr>
                                        <p:cTn id="286" dur="500"/>
                                        <p:tgtEl>
                                          <p:spTgt spid="121"/>
                                        </p:tgtEl>
                                      </p:cBhvr>
                                    </p:animEffect>
                                  </p:childTnLst>
                                </p:cTn>
                              </p:par>
                            </p:childTnLst>
                          </p:cTn>
                        </p:par>
                        <p:par>
                          <p:cTn id="287" fill="hold">
                            <p:stCondLst>
                              <p:cond delay="20000"/>
                            </p:stCondLst>
                            <p:childTnLst>
                              <p:par>
                                <p:cTn id="288" presetID="22" presetClass="entr" presetSubtype="8" fill="hold" nodeType="afterEffect">
                                  <p:stCondLst>
                                    <p:cond delay="0"/>
                                  </p:stCondLst>
                                  <p:childTnLst>
                                    <p:set>
                                      <p:cBhvr>
                                        <p:cTn id="289" dur="1" fill="hold">
                                          <p:stCondLst>
                                            <p:cond delay="0"/>
                                          </p:stCondLst>
                                        </p:cTn>
                                        <p:tgtEl>
                                          <p:spTgt spid="122"/>
                                        </p:tgtEl>
                                        <p:attrNameLst>
                                          <p:attrName>style.visibility</p:attrName>
                                        </p:attrNameLst>
                                      </p:cBhvr>
                                      <p:to>
                                        <p:strVal val="visible"/>
                                      </p:to>
                                    </p:set>
                                    <p:animEffect transition="in" filter="wipe(left)">
                                      <p:cBhvr>
                                        <p:cTn id="290" dur="500"/>
                                        <p:tgtEl>
                                          <p:spTgt spid="122"/>
                                        </p:tgtEl>
                                      </p:cBhvr>
                                    </p:animEffect>
                                  </p:childTnLst>
                                </p:cTn>
                              </p:par>
                            </p:childTnLst>
                          </p:cTn>
                        </p:par>
                        <p:par>
                          <p:cTn id="291" fill="hold">
                            <p:stCondLst>
                              <p:cond delay="20500"/>
                            </p:stCondLst>
                            <p:childTnLst>
                              <p:par>
                                <p:cTn id="292" presetID="22" presetClass="entr" presetSubtype="8" fill="hold" nodeType="afterEffect">
                                  <p:stCondLst>
                                    <p:cond delay="0"/>
                                  </p:stCondLst>
                                  <p:childTnLst>
                                    <p:set>
                                      <p:cBhvr>
                                        <p:cTn id="293" dur="1" fill="hold">
                                          <p:stCondLst>
                                            <p:cond delay="0"/>
                                          </p:stCondLst>
                                        </p:cTn>
                                        <p:tgtEl>
                                          <p:spTgt spid="123"/>
                                        </p:tgtEl>
                                        <p:attrNameLst>
                                          <p:attrName>style.visibility</p:attrName>
                                        </p:attrNameLst>
                                      </p:cBhvr>
                                      <p:to>
                                        <p:strVal val="visible"/>
                                      </p:to>
                                    </p:set>
                                    <p:animEffect transition="in" filter="wipe(left)">
                                      <p:cBhvr>
                                        <p:cTn id="294" dur="500"/>
                                        <p:tgtEl>
                                          <p:spTgt spid="123"/>
                                        </p:tgtEl>
                                      </p:cBhvr>
                                    </p:animEffect>
                                  </p:childTnLst>
                                </p:cTn>
                              </p:par>
                            </p:childTnLst>
                          </p:cTn>
                        </p:par>
                        <p:par>
                          <p:cTn id="295" fill="hold">
                            <p:stCondLst>
                              <p:cond delay="21000"/>
                            </p:stCondLst>
                            <p:childTnLst>
                              <p:par>
                                <p:cTn id="296" presetID="22" presetClass="entr" presetSubtype="8" fill="hold" nodeType="afterEffect">
                                  <p:stCondLst>
                                    <p:cond delay="0"/>
                                  </p:stCondLst>
                                  <p:childTnLst>
                                    <p:set>
                                      <p:cBhvr>
                                        <p:cTn id="297" dur="1" fill="hold">
                                          <p:stCondLst>
                                            <p:cond delay="0"/>
                                          </p:stCondLst>
                                        </p:cTn>
                                        <p:tgtEl>
                                          <p:spTgt spid="124"/>
                                        </p:tgtEl>
                                        <p:attrNameLst>
                                          <p:attrName>style.visibility</p:attrName>
                                        </p:attrNameLst>
                                      </p:cBhvr>
                                      <p:to>
                                        <p:strVal val="visible"/>
                                      </p:to>
                                    </p:set>
                                    <p:animEffect transition="in" filter="wipe(left)">
                                      <p:cBhvr>
                                        <p:cTn id="298" dur="500"/>
                                        <p:tgtEl>
                                          <p:spTgt spid="124"/>
                                        </p:tgtEl>
                                      </p:cBhvr>
                                    </p:animEffect>
                                  </p:childTnLst>
                                </p:cTn>
                              </p:par>
                            </p:childTnLst>
                          </p:cTn>
                        </p:par>
                        <p:par>
                          <p:cTn id="299" fill="hold">
                            <p:stCondLst>
                              <p:cond delay="21500"/>
                            </p:stCondLst>
                            <p:childTnLst>
                              <p:par>
                                <p:cTn id="300" presetID="22" presetClass="entr" presetSubtype="8" fill="hold" nodeType="afterEffect">
                                  <p:stCondLst>
                                    <p:cond delay="0"/>
                                  </p:stCondLst>
                                  <p:childTnLst>
                                    <p:set>
                                      <p:cBhvr>
                                        <p:cTn id="301" dur="1" fill="hold">
                                          <p:stCondLst>
                                            <p:cond delay="0"/>
                                          </p:stCondLst>
                                        </p:cTn>
                                        <p:tgtEl>
                                          <p:spTgt spid="125"/>
                                        </p:tgtEl>
                                        <p:attrNameLst>
                                          <p:attrName>style.visibility</p:attrName>
                                        </p:attrNameLst>
                                      </p:cBhvr>
                                      <p:to>
                                        <p:strVal val="visible"/>
                                      </p:to>
                                    </p:set>
                                    <p:animEffect transition="in" filter="wipe(left)">
                                      <p:cBhvr>
                                        <p:cTn id="302" dur="500"/>
                                        <p:tgtEl>
                                          <p:spTgt spid="125"/>
                                        </p:tgtEl>
                                      </p:cBhvr>
                                    </p:animEffect>
                                  </p:childTnLst>
                                </p:cTn>
                              </p:par>
                            </p:childTnLst>
                          </p:cTn>
                        </p:par>
                        <p:par>
                          <p:cTn id="303" fill="hold">
                            <p:stCondLst>
                              <p:cond delay="22000"/>
                            </p:stCondLst>
                            <p:childTnLst>
                              <p:par>
                                <p:cTn id="304" presetID="22" presetClass="entr" presetSubtype="8" fill="hold" nodeType="afterEffect">
                                  <p:stCondLst>
                                    <p:cond delay="0"/>
                                  </p:stCondLst>
                                  <p:childTnLst>
                                    <p:set>
                                      <p:cBhvr>
                                        <p:cTn id="305" dur="1" fill="hold">
                                          <p:stCondLst>
                                            <p:cond delay="0"/>
                                          </p:stCondLst>
                                        </p:cTn>
                                        <p:tgtEl>
                                          <p:spTgt spid="126"/>
                                        </p:tgtEl>
                                        <p:attrNameLst>
                                          <p:attrName>style.visibility</p:attrName>
                                        </p:attrNameLst>
                                      </p:cBhvr>
                                      <p:to>
                                        <p:strVal val="visible"/>
                                      </p:to>
                                    </p:set>
                                    <p:animEffect transition="in" filter="wipe(left)">
                                      <p:cBhvr>
                                        <p:cTn id="306" dur="500"/>
                                        <p:tgtEl>
                                          <p:spTgt spid="126"/>
                                        </p:tgtEl>
                                      </p:cBhvr>
                                    </p:animEffect>
                                  </p:childTnLst>
                                </p:cTn>
                              </p:par>
                            </p:childTnLst>
                          </p:cTn>
                        </p:par>
                        <p:par>
                          <p:cTn id="307" fill="hold">
                            <p:stCondLst>
                              <p:cond delay="22500"/>
                            </p:stCondLst>
                            <p:childTnLst>
                              <p:par>
                                <p:cTn id="308" presetID="22" presetClass="entr" presetSubtype="8" fill="hold" nodeType="afterEffect">
                                  <p:stCondLst>
                                    <p:cond delay="0"/>
                                  </p:stCondLst>
                                  <p:childTnLst>
                                    <p:set>
                                      <p:cBhvr>
                                        <p:cTn id="309" dur="1" fill="hold">
                                          <p:stCondLst>
                                            <p:cond delay="0"/>
                                          </p:stCondLst>
                                        </p:cTn>
                                        <p:tgtEl>
                                          <p:spTgt spid="127"/>
                                        </p:tgtEl>
                                        <p:attrNameLst>
                                          <p:attrName>style.visibility</p:attrName>
                                        </p:attrNameLst>
                                      </p:cBhvr>
                                      <p:to>
                                        <p:strVal val="visible"/>
                                      </p:to>
                                    </p:set>
                                    <p:animEffect transition="in" filter="wipe(left)">
                                      <p:cBhvr>
                                        <p:cTn id="310" dur="500"/>
                                        <p:tgtEl>
                                          <p:spTgt spid="127"/>
                                        </p:tgtEl>
                                      </p:cBhvr>
                                    </p:animEffect>
                                  </p:childTnLst>
                                </p:cTn>
                              </p:par>
                              <p:par>
                                <p:cTn id="311" presetID="42" presetClass="entr" presetSubtype="0" fill="hold" grpId="0" nodeType="withEffect">
                                  <p:stCondLst>
                                    <p:cond delay="0"/>
                                  </p:stCondLst>
                                  <p:childTnLst>
                                    <p:set>
                                      <p:cBhvr>
                                        <p:cTn id="312" dur="1" fill="hold">
                                          <p:stCondLst>
                                            <p:cond delay="0"/>
                                          </p:stCondLst>
                                        </p:cTn>
                                        <p:tgtEl>
                                          <p:spTgt spid="128"/>
                                        </p:tgtEl>
                                        <p:attrNameLst>
                                          <p:attrName>style.visibility</p:attrName>
                                        </p:attrNameLst>
                                      </p:cBhvr>
                                      <p:to>
                                        <p:strVal val="visible"/>
                                      </p:to>
                                    </p:set>
                                    <p:animEffect transition="in" filter="fade">
                                      <p:cBhvr>
                                        <p:cTn id="313" dur="500"/>
                                        <p:tgtEl>
                                          <p:spTgt spid="128"/>
                                        </p:tgtEl>
                                      </p:cBhvr>
                                    </p:animEffect>
                                    <p:anim calcmode="lin" valueType="num">
                                      <p:cBhvr>
                                        <p:cTn id="314" dur="500" fill="hold"/>
                                        <p:tgtEl>
                                          <p:spTgt spid="128"/>
                                        </p:tgtEl>
                                        <p:attrNameLst>
                                          <p:attrName>ppt_x</p:attrName>
                                        </p:attrNameLst>
                                      </p:cBhvr>
                                      <p:tavLst>
                                        <p:tav tm="0">
                                          <p:val>
                                            <p:strVal val="#ppt_x"/>
                                          </p:val>
                                        </p:tav>
                                        <p:tav tm="100000">
                                          <p:val>
                                            <p:strVal val="#ppt_x"/>
                                          </p:val>
                                        </p:tav>
                                      </p:tavLst>
                                    </p:anim>
                                    <p:anim calcmode="lin" valueType="num">
                                      <p:cBhvr>
                                        <p:cTn id="315" dur="5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p:bldP spid="24" grpId="0" animBg="1"/>
      <p:bldP spid="33" grpId="0" animBg="1"/>
      <p:bldP spid="34" grpId="0"/>
      <p:bldP spid="50" grpId="0" animBg="1"/>
      <p:bldP spid="59" grpId="0" animBg="1"/>
      <p:bldP spid="72" grpId="0"/>
      <p:bldP spid="82" grpId="0" animBg="1"/>
      <p:bldP spid="83" grpId="0" animBg="1"/>
      <p:bldP spid="84" grpId="0" animBg="1"/>
      <p:bldP spid="85" grpId="0" animBg="1"/>
      <p:bldP spid="86" grpId="0" animBg="1"/>
      <p:bldP spid="87" grpId="0" animBg="1"/>
      <p:bldP spid="88" grpId="0" animBg="1"/>
      <p:bldP spid="89" grpId="0" animBg="1"/>
      <p:bldP spid="90" grpId="0" animBg="1"/>
      <p:bldP spid="71" grpId="0" animBg="1"/>
      <p:bldP spid="74" grpId="0" animBg="1"/>
      <p:bldP spid="76" grpId="0" animBg="1"/>
      <p:bldP spid="101" grpId="0" animBg="1"/>
      <p:bldP spid="102" grpId="0" animBg="1"/>
      <p:bldP spid="103" grpId="0" animBg="1"/>
      <p:bldP spid="105" grpId="0" animBg="1"/>
      <p:bldP spid="106" grpId="0" animBg="1"/>
      <p:bldP spid="107" grpId="0" animBg="1"/>
      <p:bldP spid="108" grpId="0"/>
      <p:bldP spid="109" grpId="0"/>
      <p:bldP spid="110" grpId="0"/>
      <p:bldP spid="111" grpId="0"/>
      <p:bldP spid="112" grpId="0"/>
      <p:bldP spid="113" grpId="0"/>
      <p:bldP spid="114" grpId="0"/>
      <p:bldP spid="115" grpId="0"/>
      <p:bldP spid="116" grpId="0"/>
      <p:bldP spid="117" grpId="0"/>
      <p:bldP spid="118" grpId="0"/>
      <p:bldP spid="119" grpId="0"/>
      <p:bldP spid="1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5650708"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BEST </a:t>
            </a:r>
            <a:r>
              <a:rPr lang="en-US" sz="2800" b="1" dirty="0">
                <a:solidFill>
                  <a:srgbClr val="00B0F0"/>
                </a:solidFill>
                <a:ea typeface="Ebrima" panose="02000000000000000000" pitchFamily="2" charset="0"/>
                <a:cs typeface="Segoe UI" panose="020B0502040204020203" pitchFamily="34" charset="0"/>
              </a:rPr>
              <a:t>MODEL</a:t>
            </a:r>
            <a:r>
              <a:rPr lang="en-US" sz="2800" b="1" dirty="0">
                <a:solidFill>
                  <a:srgbClr val="1C819E"/>
                </a:solidFill>
                <a:ea typeface="Ebrima" panose="02000000000000000000" pitchFamily="2" charset="0"/>
                <a:cs typeface="Segoe UI" panose="020B0502040204020203" pitchFamily="34" charset="0"/>
              </a:rPr>
              <a:t> (BAGGING CLASSIFIER)</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18085150"/>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RF</a:t>
                      </a:r>
                      <a:r>
                        <a:rPr lang="en-IN" sz="1600" baseline="0" dirty="0"/>
                        <a:t> Classifier </a:t>
                      </a:r>
                      <a:r>
                        <a:rPr lang="en-IN" sz="1600" dirty="0"/>
                        <a:t>Metrics</a:t>
                      </a:r>
                      <a:r>
                        <a:rPr lang="en-IN" sz="1600" baseline="0" dirty="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algn="ctr"/>
                      <a:r>
                        <a:rPr lang="en-IN" sz="1600" dirty="0"/>
                        <a:t>0.9125407030141104</a:t>
                      </a:r>
                    </a:p>
                  </a:txBody>
                  <a:tcPr/>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algn="ctr"/>
                      <a:r>
                        <a:rPr lang="en-IN" sz="1600" dirty="0"/>
                        <a:t>0.9050914483440435</a:t>
                      </a:r>
                    </a:p>
                  </a:txBody>
                  <a:tcPr/>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algn="ctr"/>
                      <a:r>
                        <a:rPr lang="en-IN" sz="1600" dirty="0"/>
                        <a:t>0.9209489479419901</a:t>
                      </a:r>
                    </a:p>
                  </a:txBody>
                  <a:tcPr/>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algn="ctr"/>
                      <a:r>
                        <a:rPr lang="en-IN" sz="1600" dirty="0"/>
                        <a:t>0.9129513441642083</a:t>
                      </a:r>
                    </a:p>
                  </a:txBody>
                  <a:tcPr/>
                </a:tc>
                <a:extLst>
                  <a:ext uri="{0D108BD9-81ED-4DB2-BD59-A6C34878D82A}">
                    <a16:rowId xmlns:a16="http://schemas.microsoft.com/office/drawing/2014/main" val="2846937730"/>
                  </a:ext>
                </a:extLst>
              </a:tr>
            </a:tbl>
          </a:graphicData>
        </a:graphic>
      </p:graphicFrame>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220674" y="3444648"/>
            <a:ext cx="3804172" cy="2834232"/>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346417" y="3444648"/>
            <a:ext cx="3590063" cy="2834232"/>
          </a:xfrm>
          <a:prstGeom prst="rect">
            <a:avLst/>
          </a:prstGeom>
        </p:spPr>
      </p:pic>
    </p:spTree>
    <p:extLst>
      <p:ext uri="{BB962C8B-B14F-4D97-AF65-F5344CB8AC3E}">
        <p14:creationId xmlns:p14="http://schemas.microsoft.com/office/powerpoint/2010/main" val="161634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
        <p:nvSpPr>
          <p:cNvPr id="3" name="TextBox 2">
            <a:extLst>
              <a:ext uri="{FF2B5EF4-FFF2-40B4-BE49-F238E27FC236}">
                <a16:creationId xmlns:a16="http://schemas.microsoft.com/office/drawing/2014/main" id="{15CA09F1-B904-4488-B9A9-BB36A46F6F8E}"/>
              </a:ext>
            </a:extLst>
          </p:cNvPr>
          <p:cNvSpPr txBox="1"/>
          <p:nvPr/>
        </p:nvSpPr>
        <p:spPr>
          <a:xfrm>
            <a:off x="1511932" y="417208"/>
            <a:ext cx="2200532" cy="430887"/>
          </a:xfrm>
          <a:prstGeom prst="rect">
            <a:avLst/>
          </a:prstGeom>
          <a:noFill/>
        </p:spPr>
        <p:txBody>
          <a:bodyPr wrap="square" lIns="0" tIns="0" rIns="0" bIns="0" rtlCol="0" anchor="t">
            <a:spAutoFit/>
          </a:bodyPr>
          <a:lstStyle/>
          <a:p>
            <a:r>
              <a:rPr lang="en-US" sz="2800" b="1">
                <a:solidFill>
                  <a:srgbClr val="1C819E"/>
                </a:solidFill>
                <a:ea typeface="Ebrima" panose="02000000000000000000" pitchFamily="2" charset="0"/>
                <a:cs typeface="Segoe UI" panose="020B0502040204020203" pitchFamily="34" charset="0"/>
              </a:rPr>
              <a:t>GUESSTIMATE</a:t>
            </a:r>
            <a:endParaRPr lang="en-US" sz="2800" b="1" dirty="0">
              <a:solidFill>
                <a:srgbClr val="1C819E"/>
              </a:solidFill>
              <a:ea typeface="Ebrima" panose="02000000000000000000" pitchFamily="2" charset="0"/>
              <a:cs typeface="Segoe UI" panose="020B0502040204020203" pitchFamily="34" charset="0"/>
            </a:endParaRPr>
          </a:p>
        </p:txBody>
      </p:sp>
      <p:sp>
        <p:nvSpPr>
          <p:cNvPr id="5" name="Content Placeholder 2"/>
          <p:cNvSpPr txBox="1">
            <a:spLocks/>
          </p:cNvSpPr>
          <p:nvPr/>
        </p:nvSpPr>
        <p:spPr>
          <a:xfrm>
            <a:off x="646176" y="990576"/>
            <a:ext cx="10515600" cy="5867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v"/>
            </a:pPr>
            <a:r>
              <a:rPr lang="en-IN" sz="2000" b="1">
                <a:solidFill>
                  <a:schemeClr val="accent1">
                    <a:lumMod val="75000"/>
                  </a:schemeClr>
                </a:solidFill>
              </a:rPr>
              <a:t>Out of 100 customers, how many opt for the subscription ?</a:t>
            </a:r>
          </a:p>
          <a:p>
            <a:pPr algn="just">
              <a:lnSpc>
                <a:spcPct val="150000"/>
              </a:lnSpc>
            </a:pPr>
            <a:r>
              <a:rPr lang="en-IN" sz="1400"/>
              <a:t>Let 10$ be the amount spent by bank to contact a customer</a:t>
            </a:r>
          </a:p>
          <a:p>
            <a:pPr algn="just">
              <a:lnSpc>
                <a:spcPct val="150000"/>
              </a:lnSpc>
            </a:pPr>
            <a:r>
              <a:rPr lang="en-IN" sz="1400"/>
              <a:t>Let 1000$ be the average term deposit</a:t>
            </a:r>
          </a:p>
          <a:p>
            <a:pPr algn="just">
              <a:lnSpc>
                <a:spcPct val="150000"/>
              </a:lnSpc>
              <a:buFont typeface="Wingdings" panose="05000000000000000000" pitchFamily="2" charset="2"/>
              <a:buChar char="q"/>
            </a:pPr>
            <a:r>
              <a:rPr lang="en-IN" sz="2000" b="1" i="1" u="sng"/>
              <a:t>With base model :</a:t>
            </a:r>
          </a:p>
          <a:p>
            <a:pPr algn="just">
              <a:lnSpc>
                <a:spcPct val="150000"/>
              </a:lnSpc>
            </a:pPr>
            <a:r>
              <a:rPr lang="en-IN" sz="1400"/>
              <a:t>The amount spent for contacting 100 customers is 1000$</a:t>
            </a:r>
          </a:p>
          <a:p>
            <a:pPr algn="just">
              <a:lnSpc>
                <a:spcPct val="150000"/>
              </a:lnSpc>
            </a:pPr>
            <a:r>
              <a:rPr lang="en-IN" sz="1400"/>
              <a:t>Out of 100 customers only three subscribed. So, the amount earned by the bank is 3000$</a:t>
            </a:r>
          </a:p>
          <a:p>
            <a:pPr algn="just">
              <a:lnSpc>
                <a:spcPct val="150000"/>
              </a:lnSpc>
            </a:pPr>
            <a:r>
              <a:rPr lang="en-IN" sz="1400"/>
              <a:t>The total amount gained is </a:t>
            </a:r>
            <a:r>
              <a:rPr lang="en-IN" sz="1400" b="1"/>
              <a:t>2000$ </a:t>
            </a:r>
          </a:p>
          <a:p>
            <a:pPr algn="just">
              <a:lnSpc>
                <a:spcPct val="150000"/>
              </a:lnSpc>
              <a:buFont typeface="Wingdings" panose="05000000000000000000" pitchFamily="2" charset="2"/>
              <a:buChar char="q"/>
            </a:pPr>
            <a:r>
              <a:rPr lang="en-IN" sz="2000" b="1" i="1" u="sng"/>
              <a:t>With final model </a:t>
            </a:r>
            <a:r>
              <a:rPr lang="en-IN" sz="1400" b="1" i="1" u="sng"/>
              <a:t>:</a:t>
            </a:r>
          </a:p>
          <a:p>
            <a:pPr algn="just">
              <a:lnSpc>
                <a:spcPct val="150000"/>
              </a:lnSpc>
            </a:pPr>
            <a:r>
              <a:rPr lang="en-IN" sz="1400"/>
              <a:t>The amount spent for contacting 100 customers is 1000$</a:t>
            </a:r>
          </a:p>
          <a:p>
            <a:pPr algn="just">
              <a:lnSpc>
                <a:spcPct val="150000"/>
              </a:lnSpc>
            </a:pPr>
            <a:r>
              <a:rPr lang="en-IN" sz="1400"/>
              <a:t>Out of 100 customers 47 subscribed. So, the amount earned by the bank is 47000$</a:t>
            </a:r>
          </a:p>
          <a:p>
            <a:pPr algn="just">
              <a:lnSpc>
                <a:spcPct val="150000"/>
              </a:lnSpc>
            </a:pPr>
            <a:r>
              <a:rPr lang="en-IN" sz="1400"/>
              <a:t>The total amount gained is </a:t>
            </a:r>
            <a:r>
              <a:rPr lang="en-IN" sz="1400" b="1"/>
              <a:t>46000$</a:t>
            </a:r>
            <a:endParaRPr lang="en-IN" sz="1400" b="1" i="1" u="sng"/>
          </a:p>
          <a:p>
            <a:pPr algn="just">
              <a:lnSpc>
                <a:spcPct val="150000"/>
              </a:lnSpc>
            </a:pPr>
            <a:r>
              <a:rPr lang="en-IN" sz="1400"/>
              <a:t>Therefore, there is </a:t>
            </a:r>
            <a:r>
              <a:rPr lang="en-IN" sz="1400" b="1"/>
              <a:t>95%</a:t>
            </a:r>
            <a:r>
              <a:rPr lang="en-IN" sz="1400"/>
              <a:t> gain if the bank incorporate our model.</a:t>
            </a:r>
          </a:p>
          <a:p>
            <a:pPr algn="just">
              <a:lnSpc>
                <a:spcPct val="150000"/>
              </a:lnSpc>
            </a:pPr>
            <a:endParaRPr lang="en-IN"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296" y="1"/>
            <a:ext cx="4108704" cy="6857999"/>
          </a:xfrm>
          <a:prstGeom prst="rect">
            <a:avLst/>
          </a:prstGeom>
        </p:spPr>
      </p:pic>
    </p:spTree>
    <p:extLst>
      <p:ext uri="{BB962C8B-B14F-4D97-AF65-F5344CB8AC3E}">
        <p14:creationId xmlns:p14="http://schemas.microsoft.com/office/powerpoint/2010/main" val="263414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75" y="234497"/>
            <a:ext cx="10515600" cy="664640"/>
          </a:xfrm>
        </p:spPr>
        <p:txBody>
          <a:bodyPr>
            <a:normAutofit/>
          </a:bodyPr>
          <a:lstStyle/>
          <a:p>
            <a:r>
              <a:rPr lang="en-US" sz="2800" b="1" dirty="0">
                <a:solidFill>
                  <a:srgbClr val="1C819E"/>
                </a:solidFill>
                <a:latin typeface="+mn-lt"/>
                <a:ea typeface="Ebrima" panose="02000000000000000000" pitchFamily="2" charset="0"/>
                <a:cs typeface="Segoe UI" panose="020B0502040204020203" pitchFamily="34" charset="0"/>
              </a:rPr>
              <a:t>   BUSINESS </a:t>
            </a:r>
            <a:r>
              <a:rPr lang="en-US" sz="2800" b="1" dirty="0">
                <a:solidFill>
                  <a:srgbClr val="00B0F0"/>
                </a:solidFill>
                <a:latin typeface="+mn-lt"/>
                <a:ea typeface="Ebrima" panose="02000000000000000000" pitchFamily="2" charset="0"/>
                <a:cs typeface="Segoe UI" panose="020B0502040204020203" pitchFamily="34" charset="0"/>
              </a:rPr>
              <a:t>SOLUTION</a:t>
            </a:r>
            <a:endParaRPr lang="en-IN" sz="2800" dirty="0">
              <a:solidFill>
                <a:schemeClr val="accent1"/>
              </a:solidFill>
              <a:latin typeface="+mn-lt"/>
            </a:endParaRPr>
          </a:p>
        </p:txBody>
      </p:sp>
      <p:sp>
        <p:nvSpPr>
          <p:cNvPr id="3" name="Content Placeholder 2"/>
          <p:cNvSpPr>
            <a:spLocks noGrp="1"/>
          </p:cNvSpPr>
          <p:nvPr>
            <p:ph idx="1"/>
          </p:nvPr>
        </p:nvSpPr>
        <p:spPr>
          <a:xfrm>
            <a:off x="838200" y="1214846"/>
            <a:ext cx="10515600" cy="4962117"/>
          </a:xfrm>
        </p:spPr>
        <p:txBody>
          <a:bodyPr>
            <a:normAutofit/>
          </a:bodyPr>
          <a:lstStyle/>
          <a:p>
            <a:pPr algn="just">
              <a:lnSpc>
                <a:spcPct val="150000"/>
              </a:lnSpc>
            </a:pPr>
            <a:r>
              <a:rPr lang="en-IN" sz="1400" dirty="0"/>
              <a:t>The main objective of this project is to increase the effectiveness of the bank's telemarketing campaign, which was successfully met through data analysis, visualization and analytical model building. A target customer profile was established while classification models were built to predict customers' response to the term deposit campaign.</a:t>
            </a:r>
          </a:p>
          <a:p>
            <a:r>
              <a:rPr lang="en-IN" sz="1400" dirty="0"/>
              <a:t>According to previous analysis, a target customer profile can be established. The most responsive customers possess these features:</a:t>
            </a:r>
          </a:p>
          <a:p>
            <a:pPr>
              <a:buFont typeface="Wingdings" panose="05000000000000000000" pitchFamily="2" charset="2"/>
              <a:buChar char="ü"/>
            </a:pPr>
            <a:r>
              <a:rPr lang="en-IN" sz="1400" dirty="0"/>
              <a:t>Feature 1: age &lt; 30 or age &gt; 60</a:t>
            </a:r>
          </a:p>
          <a:p>
            <a:pPr>
              <a:buFont typeface="Wingdings" panose="05000000000000000000" pitchFamily="2" charset="2"/>
              <a:buChar char="ü"/>
            </a:pPr>
            <a:r>
              <a:rPr lang="en-IN" sz="1400" dirty="0"/>
              <a:t>Feature 2: students or retired people</a:t>
            </a:r>
          </a:p>
          <a:p>
            <a:pPr>
              <a:buFont typeface="Wingdings" panose="05000000000000000000" pitchFamily="2" charset="2"/>
              <a:buChar char="ü"/>
            </a:pPr>
            <a:r>
              <a:rPr lang="en-IN" sz="1400" dirty="0"/>
              <a:t>Feature 3: a balance of more than 5000 euros</a:t>
            </a:r>
          </a:p>
          <a:p>
            <a:pPr>
              <a:buFont typeface="Wingdings" panose="05000000000000000000" pitchFamily="2" charset="2"/>
              <a:buChar char="ü"/>
            </a:pPr>
            <a:r>
              <a:rPr lang="en-IN" sz="1400" dirty="0"/>
              <a:t>Feature 4: should focus on people who are not having personal or housing loan</a:t>
            </a:r>
          </a:p>
          <a:p>
            <a:r>
              <a:rPr lang="en-IN" sz="1400" dirty="0"/>
              <a:t>By applying RF classifier algorithm the bank will be able to predict a customer's response to its telemarketing campaign before calling this customer. In this way, the bank can allocate more marketing efforts to the clients who are classified as highly likely to accept term deposits, and call less to those who are unlikely to make term deposits. With the aid of RF classifier model, the bank can enter a virtuous cycle of effective marketing, more investments and happier customers.</a:t>
            </a:r>
          </a:p>
          <a:p>
            <a:r>
              <a:rPr lang="en-IN" sz="1600" b="1" dirty="0"/>
              <a:t>Recommendations :</a:t>
            </a:r>
          </a:p>
          <a:p>
            <a:pPr>
              <a:buFont typeface="Wingdings" panose="05000000000000000000" pitchFamily="2" charset="2"/>
              <a:buChar char="ü"/>
            </a:pPr>
            <a:r>
              <a:rPr lang="en-IN" sz="1400" dirty="0"/>
              <a:t>More appropriate timing</a:t>
            </a:r>
          </a:p>
          <a:p>
            <a:pPr>
              <a:buFont typeface="Wingdings" panose="05000000000000000000" pitchFamily="2" charset="2"/>
              <a:buChar char="ü"/>
            </a:pPr>
            <a:r>
              <a:rPr lang="en-IN" sz="1400" dirty="0"/>
              <a:t>Smarter marketing design</a:t>
            </a:r>
          </a:p>
          <a:p>
            <a:pPr>
              <a:buFont typeface="Wingdings" panose="05000000000000000000" pitchFamily="2" charset="2"/>
              <a:buChar char="ü"/>
            </a:pPr>
            <a:r>
              <a:rPr lang="en-IN" sz="1400" dirty="0"/>
              <a:t>Better services provision</a:t>
            </a:r>
          </a:p>
        </p:txBody>
      </p:sp>
      <p:pic>
        <p:nvPicPr>
          <p:cNvPr id="4"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84196" y="183287"/>
            <a:ext cx="1074825" cy="715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E32CEC6-3983-4FC5-9F57-533C5BD3F9F6}"/>
              </a:ext>
            </a:extLst>
          </p:cNvPr>
          <p:cNvSpPr txBox="1"/>
          <p:nvPr/>
        </p:nvSpPr>
        <p:spPr>
          <a:xfrm>
            <a:off x="3167393" y="4445215"/>
            <a:ext cx="4779300" cy="1016855"/>
          </a:xfrm>
          <a:prstGeom prst="rect">
            <a:avLst/>
          </a:prstGeom>
          <a:noFill/>
        </p:spPr>
        <p:txBody>
          <a:bodyPr wrap="square" lIns="0" tIns="0" rIns="0" bIns="0" rtlCol="0" anchor="ctr">
            <a:spAutoFit/>
          </a:bodyPr>
          <a:lstStyle/>
          <a:p>
            <a:pPr algn="ctr"/>
            <a:r>
              <a:rPr lang="en-US" sz="6600" b="1" dirty="0">
                <a:solidFill>
                  <a:schemeClr val="accent1">
                    <a:lumMod val="75000"/>
                  </a:schemeClr>
                </a:solidFill>
                <a:latin typeface="+mj-lt"/>
                <a:ea typeface="Ebrima" panose="02000000000000000000" pitchFamily="2" charset="0"/>
                <a:cs typeface="Segoe UI" panose="020B0502040204020203" pitchFamily="34" charset="0"/>
              </a:rPr>
              <a:t>THANK</a:t>
            </a:r>
            <a:r>
              <a:rPr lang="en-US" sz="6600" b="1" dirty="0">
                <a:solidFill>
                  <a:srgbClr val="FFBE00"/>
                </a:solidFill>
                <a:latin typeface="+mj-lt"/>
                <a:ea typeface="Ebrima" panose="02000000000000000000" pitchFamily="2" charset="0"/>
                <a:cs typeface="Segoe UI" panose="020B0502040204020203" pitchFamily="34" charset="0"/>
              </a:rPr>
              <a:t> </a:t>
            </a:r>
            <a:r>
              <a:rPr lang="en-US" sz="6600" b="1" dirty="0">
                <a:solidFill>
                  <a:srgbClr val="00B0F0"/>
                </a:solidFill>
                <a:latin typeface="+mj-lt"/>
                <a:ea typeface="Ebrima" panose="02000000000000000000" pitchFamily="2" charset="0"/>
                <a:cs typeface="Segoe UI" panose="020B0502040204020203" pitchFamily="34" charset="0"/>
              </a:rPr>
              <a:t>YOU</a:t>
            </a:r>
            <a:endParaRPr lang="en-US" sz="6600" dirty="0">
              <a:solidFill>
                <a:srgbClr val="00B0F0"/>
              </a:solidFill>
              <a:latin typeface="+mj-lt"/>
              <a:ea typeface="Ebrima" panose="02000000000000000000" pitchFamily="2" charset="0"/>
              <a:cs typeface="Segoe UI" panose="020B0502040204020203" pitchFamily="34" charset="0"/>
            </a:endParaRPr>
          </a:p>
        </p:txBody>
      </p:sp>
      <p:sp>
        <p:nvSpPr>
          <p:cNvPr id="26" name="AutoShape 23">
            <a:extLst>
              <a:ext uri="{FF2B5EF4-FFF2-40B4-BE49-F238E27FC236}">
                <a16:creationId xmlns:a16="http://schemas.microsoft.com/office/drawing/2014/main" id="{0D056829-ADA9-4271-B5B7-FD70A340AB70}"/>
              </a:ext>
            </a:extLst>
          </p:cNvPr>
          <p:cNvSpPr>
            <a:spLocks/>
          </p:cNvSpPr>
          <p:nvPr/>
        </p:nvSpPr>
        <p:spPr bwMode="auto">
          <a:xfrm>
            <a:off x="5114338" y="5957306"/>
            <a:ext cx="1077913" cy="812800"/>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rgbClr val="EE9524"/>
          </a:solidFill>
          <a:ln>
            <a:noFill/>
          </a:ln>
        </p:spPr>
        <p:txBody>
          <a:bodyPr lIns="0" tIns="0" rIns="0" bIns="0"/>
          <a:lstStyle/>
          <a:p>
            <a:endParaRPr lang="pl-PL"/>
          </a:p>
        </p:txBody>
      </p:sp>
      <p:pic>
        <p:nvPicPr>
          <p:cNvPr id="27" name="Graphic 26" descr="Questions">
            <a:extLst>
              <a:ext uri="{FF2B5EF4-FFF2-40B4-BE49-F238E27FC236}">
                <a16:creationId xmlns:a16="http://schemas.microsoft.com/office/drawing/2014/main" id="{ED3CF0F4-1373-4772-9ED1-4AA8C0704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9146" y="87894"/>
            <a:ext cx="1455794" cy="1455794"/>
          </a:xfrm>
          <a:prstGeom prst="rect">
            <a:avLst/>
          </a:prstGeom>
        </p:spPr>
      </p:pic>
      <p:sp>
        <p:nvSpPr>
          <p:cNvPr id="2" name="Rectangle 1">
            <a:extLst>
              <a:ext uri="{FF2B5EF4-FFF2-40B4-BE49-F238E27FC236}">
                <a16:creationId xmlns:a16="http://schemas.microsoft.com/office/drawing/2014/main" id="{70B2ABC6-8480-4156-8CD0-770A3FC0E3E0}"/>
              </a:ext>
            </a:extLst>
          </p:cNvPr>
          <p:cNvSpPr/>
          <p:nvPr/>
        </p:nvSpPr>
        <p:spPr>
          <a:xfrm>
            <a:off x="4138065" y="1692810"/>
            <a:ext cx="2837956" cy="646331"/>
          </a:xfrm>
          <a:prstGeom prst="rect">
            <a:avLst/>
          </a:prstGeom>
        </p:spPr>
        <p:txBody>
          <a:bodyPr wrap="none">
            <a:spAutoFit/>
          </a:bodyPr>
          <a:lstStyle/>
          <a:p>
            <a:r>
              <a:rPr lang="en-IN" sz="3600" b="1" dirty="0">
                <a:solidFill>
                  <a:schemeClr val="accent1">
                    <a:lumMod val="75000"/>
                  </a:schemeClr>
                </a:solidFill>
              </a:rPr>
              <a:t>LET’S</a:t>
            </a:r>
            <a:r>
              <a:rPr lang="en-IN" sz="3600" b="1" dirty="0">
                <a:solidFill>
                  <a:schemeClr val="accent4">
                    <a:lumMod val="60000"/>
                    <a:lumOff val="40000"/>
                  </a:schemeClr>
                </a:solidFill>
              </a:rPr>
              <a:t> </a:t>
            </a:r>
            <a:r>
              <a:rPr lang="en-IN" sz="3600" b="1" dirty="0">
                <a:solidFill>
                  <a:srgbClr val="00B0F0"/>
                </a:solidFill>
              </a:rPr>
              <a:t>CLARIFY</a:t>
            </a:r>
          </a:p>
        </p:txBody>
      </p:sp>
      <p:pic>
        <p:nvPicPr>
          <p:cNvPr id="11" name="Graphic 22">
            <a:extLst>
              <a:ext uri="{FF2B5EF4-FFF2-40B4-BE49-F238E27FC236}">
                <a16:creationId xmlns:a16="http://schemas.microsoft.com/office/drawing/2014/main" id="{E8F4FD9B-EEBF-42D3-9ACB-42799A0ED433}"/>
              </a:ext>
            </a:extLst>
          </p:cNvPr>
          <p:cNvPicPr>
            <a:picLocks noChangeAspect="1"/>
          </p:cNvPicPr>
          <p:nvPr/>
        </p:nvPicPr>
        <p:blipFill>
          <a:blip r:embed="rId4"/>
          <a:stretch>
            <a:fillRect/>
          </a:stretch>
        </p:blipFill>
        <p:spPr>
          <a:xfrm>
            <a:off x="4478409" y="2652090"/>
            <a:ext cx="2078531" cy="1384333"/>
          </a:xfrm>
          <a:prstGeom prst="rect">
            <a:avLst/>
          </a:prstGeom>
        </p:spPr>
      </p:pic>
      <p:pic>
        <p:nvPicPr>
          <p:cNvPr id="12" name="Picture 3" descr="C:\Users\Vivek\Downloads\Data Science\Machine Learning\Capstone Project\Documentation\handshake-bank-png-clip-art.png"/>
          <p:cNvPicPr>
            <a:picLocks noChangeAspect="1" noChangeArrowheads="1"/>
          </p:cNvPicPr>
          <p:nvPr/>
        </p:nvPicPr>
        <p:blipFill>
          <a:blip r:embed="rId5" cstate="print"/>
          <a:srcRect/>
          <a:stretch>
            <a:fillRect/>
          </a:stretch>
        </p:blipFill>
        <p:spPr bwMode="auto">
          <a:xfrm>
            <a:off x="2939144" y="3161211"/>
            <a:ext cx="966120" cy="836023"/>
          </a:xfrm>
          <a:prstGeom prst="rect">
            <a:avLst/>
          </a:prstGeom>
          <a:noFill/>
        </p:spPr>
      </p:pic>
      <p:pic>
        <p:nvPicPr>
          <p:cNvPr id="13" name="Picture 7" descr="C:\Users\Vivek\Downloads\Data Science\Machine Learning\Capstone Project\Documentation\FRA.png"/>
          <p:cNvPicPr>
            <a:picLocks noChangeAspect="1" noChangeArrowheads="1"/>
          </p:cNvPicPr>
          <p:nvPr/>
        </p:nvPicPr>
        <p:blipFill>
          <a:blip r:embed="rId6"/>
          <a:srcRect/>
          <a:stretch>
            <a:fillRect/>
          </a:stretch>
        </p:blipFill>
        <p:spPr bwMode="auto">
          <a:xfrm>
            <a:off x="1123405" y="3148556"/>
            <a:ext cx="979715" cy="831152"/>
          </a:xfrm>
          <a:prstGeom prst="rect">
            <a:avLst/>
          </a:prstGeom>
          <a:noFill/>
        </p:spPr>
      </p:pic>
      <p:pic>
        <p:nvPicPr>
          <p:cNvPr id="14" name="Picture 5" descr="C:\Users\Vivek\Downloads\Data Science\Machine Learning\Capstone Project\Documentation\telephone.jpg"/>
          <p:cNvPicPr>
            <a:picLocks noChangeAspect="1" noChangeArrowheads="1"/>
          </p:cNvPicPr>
          <p:nvPr/>
        </p:nvPicPr>
        <p:blipFill>
          <a:blip r:embed="rId7">
            <a:lum bright="-5000" contrast="-10000"/>
          </a:blip>
          <a:srcRect/>
          <a:stretch>
            <a:fillRect/>
          </a:stretch>
        </p:blipFill>
        <p:spPr bwMode="auto">
          <a:xfrm>
            <a:off x="7380516" y="3122023"/>
            <a:ext cx="940524" cy="849085"/>
          </a:xfrm>
          <a:prstGeom prst="rect">
            <a:avLst/>
          </a:prstGeom>
          <a:noFill/>
        </p:spPr>
      </p:pic>
      <p:pic>
        <p:nvPicPr>
          <p:cNvPr id="15" name="Picture 4" descr="C:\Users\Vivek\Downloads\Data Science\Machine Learning\Capstone Project\Documentation\telemarketing.jpg"/>
          <p:cNvPicPr>
            <a:picLocks noChangeAspect="1" noChangeArrowheads="1"/>
          </p:cNvPicPr>
          <p:nvPr/>
        </p:nvPicPr>
        <p:blipFill>
          <a:blip r:embed="rId8" cstate="print">
            <a:lum bright="-25000" contrast="16000"/>
          </a:blip>
          <a:srcRect/>
          <a:stretch>
            <a:fillRect/>
          </a:stretch>
        </p:blipFill>
        <p:spPr bwMode="auto">
          <a:xfrm>
            <a:off x="9130937" y="3158963"/>
            <a:ext cx="927463" cy="812146"/>
          </a:xfrm>
          <a:prstGeom prst="rect">
            <a:avLst/>
          </a:prstGeom>
          <a:noFill/>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2093D-892B-4993-A76B-82D750CA7A7D}"/>
              </a:ext>
            </a:extLst>
          </p:cNvPr>
          <p:cNvSpPr/>
          <p:nvPr/>
        </p:nvSpPr>
        <p:spPr>
          <a:xfrm>
            <a:off x="132346" y="1107643"/>
            <a:ext cx="11742821" cy="5293757"/>
          </a:xfrm>
          <a:prstGeom prst="rect">
            <a:avLst/>
          </a:prstGeom>
        </p:spPr>
        <p:txBody>
          <a:bodyPr wrap="square">
            <a:spAutoFit/>
          </a:bodyPr>
          <a:lstStyle/>
          <a:p>
            <a:r>
              <a:rPr lang="en-IN" sz="2200" b="1" dirty="0">
                <a:solidFill>
                  <a:srgbClr val="0F76BE"/>
                </a:solidFill>
              </a:rPr>
              <a:t>Project Background:-</a:t>
            </a:r>
          </a:p>
          <a:p>
            <a:pPr algn="just"/>
            <a:r>
              <a:rPr lang="en-IN" sz="2000" dirty="0"/>
              <a:t>Nowadays, marketing expenditures in the banking industry are massive, meaning that it is essential for banks to optimize marketing strategies and improve effectiveness. Understanding customers’ need leads to more effective marketing plans, smarter product designs and greater customer satisfaction.</a:t>
            </a:r>
          </a:p>
          <a:p>
            <a:endParaRPr lang="en-IN" sz="2200" b="1" dirty="0">
              <a:solidFill>
                <a:srgbClr val="0F76BE"/>
              </a:solidFill>
              <a:latin typeface="Tw Cen MT" panose="020B0602020104020603" pitchFamily="34" charset="0"/>
            </a:endParaRPr>
          </a:p>
          <a:p>
            <a:r>
              <a:rPr lang="en-IN" sz="2200" b="1" dirty="0">
                <a:solidFill>
                  <a:srgbClr val="0F76BE"/>
                </a:solidFill>
              </a:rPr>
              <a:t>Main Objectives: </a:t>
            </a:r>
          </a:p>
          <a:p>
            <a:pPr algn="just"/>
            <a:r>
              <a:rPr lang="en-IN" sz="2000" dirty="0"/>
              <a:t>Predict customers' responses to future marketing campaigns &amp; increase the effectiveness of the bank's telemarketing campaign. This project will enable the bank to develop a more granular understanding of its customer base, predict customers' response to its telemarketing campaign and establish a target customer profile for future marketing plans.</a:t>
            </a:r>
          </a:p>
          <a:p>
            <a:pPr algn="just"/>
            <a:endParaRPr lang="en-IN" sz="2000" dirty="0"/>
          </a:p>
          <a:p>
            <a:r>
              <a:rPr lang="en-IN" sz="2200" b="1" dirty="0">
                <a:solidFill>
                  <a:srgbClr val="0F76BE"/>
                </a:solidFill>
              </a:rPr>
              <a:t>Problem Statement..!</a:t>
            </a:r>
          </a:p>
          <a:p>
            <a:pPr algn="just"/>
            <a:r>
              <a:rPr lang="en-IN" sz="2000" dirty="0"/>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p>
          <a:p>
            <a:endParaRPr lang="en-IN" sz="2400" b="1" dirty="0">
              <a:latin typeface="Tw Cen MT" panose="020B0602020104020603" pitchFamily="34" charset="0"/>
            </a:endParaRPr>
          </a:p>
        </p:txBody>
      </p:sp>
      <p:sp>
        <p:nvSpPr>
          <p:cNvPr id="140" name="TextBox 139">
            <a:extLst>
              <a:ext uri="{FF2B5EF4-FFF2-40B4-BE49-F238E27FC236}">
                <a16:creationId xmlns:a16="http://schemas.microsoft.com/office/drawing/2014/main" id="{ABDD7242-D3D7-4444-90F2-2A198490CE62}"/>
              </a:ext>
            </a:extLst>
          </p:cNvPr>
          <p:cNvSpPr txBox="1"/>
          <p:nvPr/>
        </p:nvSpPr>
        <p:spPr>
          <a:xfrm>
            <a:off x="1408735" y="271322"/>
            <a:ext cx="4521802"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GIST OF </a:t>
            </a:r>
            <a:r>
              <a:rPr lang="en-US" sz="3600" b="1" dirty="0">
                <a:solidFill>
                  <a:srgbClr val="00B0F0"/>
                </a:solidFill>
                <a:latin typeface="+mj-lt"/>
                <a:ea typeface="Ebrima" panose="02000000000000000000" pitchFamily="2" charset="0"/>
                <a:cs typeface="Segoe UI" panose="020B0502040204020203" pitchFamily="34" charset="0"/>
              </a:rPr>
              <a:t>DOMAIN</a:t>
            </a:r>
          </a:p>
        </p:txBody>
      </p:sp>
      <p:pic>
        <p:nvPicPr>
          <p:cNvPr id="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36447" y="248602"/>
            <a:ext cx="901607" cy="600484"/>
          </a:xfrm>
          <a:prstGeom prst="rect">
            <a:avLst/>
          </a:prstGeom>
        </p:spPr>
      </p:pic>
    </p:spTree>
    <p:extLst>
      <p:ext uri="{BB962C8B-B14F-4D97-AF65-F5344CB8AC3E}">
        <p14:creationId xmlns:p14="http://schemas.microsoft.com/office/powerpoint/2010/main" val="30545301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ea typeface="Ebrima" panose="02000000000000000000" pitchFamily="2" charset="0"/>
                <a:cs typeface="Segoe UI" panose="020B0502040204020203" pitchFamily="34" charset="0"/>
              </a:rPr>
              <a:t>ROAD </a:t>
            </a:r>
            <a:r>
              <a:rPr lang="en-US" sz="3600" b="1" dirty="0">
                <a:solidFill>
                  <a:srgbClr val="00B0F0"/>
                </a:solidFill>
                <a:ea typeface="Ebrima" panose="02000000000000000000" pitchFamily="2" charset="0"/>
                <a:cs typeface="Segoe UI" panose="020B0502040204020203" pitchFamily="34" charset="0"/>
              </a:rPr>
              <a:t>MAP</a:t>
            </a:r>
          </a:p>
        </p:txBody>
      </p:sp>
      <p:grpSp>
        <p:nvGrpSpPr>
          <p:cNvPr id="10" name="Group 9">
            <a:extLst>
              <a:ext uri="{FF2B5EF4-FFF2-40B4-BE49-F238E27FC236}">
                <a16:creationId xmlns:a16="http://schemas.microsoft.com/office/drawing/2014/main" id="{35AE4463-C129-450F-A801-D62F7000614A}"/>
              </a:ext>
            </a:extLst>
          </p:cNvPr>
          <p:cNvGrpSpPr/>
          <p:nvPr/>
        </p:nvGrpSpPr>
        <p:grpSpPr>
          <a:xfrm>
            <a:off x="1039110" y="1235642"/>
            <a:ext cx="10180825" cy="4544369"/>
            <a:chOff x="1039110" y="1487709"/>
            <a:chExt cx="10092054" cy="4544369"/>
          </a:xfrm>
        </p:grpSpPr>
        <p:grpSp>
          <p:nvGrpSpPr>
            <p:cNvPr id="23" name="Group 22"/>
            <p:cNvGrpSpPr/>
            <p:nvPr/>
          </p:nvGrpSpPr>
          <p:grpSpPr>
            <a:xfrm>
              <a:off x="1060836" y="2336803"/>
              <a:ext cx="10070328" cy="2930563"/>
              <a:chOff x="1060836" y="2336803"/>
              <a:chExt cx="10070328" cy="2930563"/>
            </a:xfrm>
          </p:grpSpPr>
          <p:cxnSp>
            <p:nvCxnSpPr>
              <p:cNvPr id="3" name="Straight Connector 2"/>
              <p:cNvCxnSpPr/>
              <p:nvPr/>
            </p:nvCxnSpPr>
            <p:spPr>
              <a:xfrm>
                <a:off x="1060836" y="2336803"/>
                <a:ext cx="9342120" cy="0"/>
              </a:xfrm>
              <a:prstGeom prst="line">
                <a:avLst/>
              </a:prstGeom>
              <a:ln w="254000">
                <a:solidFill>
                  <a:srgbClr val="404040"/>
                </a:solidFill>
                <a:headEnd type="non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9665222" y="2336803"/>
                <a:ext cx="1465942" cy="1465942"/>
              </a:xfrm>
              <a:prstGeom prst="arc">
                <a:avLst>
                  <a:gd name="adj1" fmla="val 16200000"/>
                  <a:gd name="adj2" fmla="val 5534253"/>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a:cxnSpLocks/>
                <a:stCxn id="66" idx="2"/>
              </p:cNvCxnSpPr>
              <p:nvPr/>
            </p:nvCxnSpPr>
            <p:spPr>
              <a:xfrm>
                <a:off x="1798553" y="3801439"/>
                <a:ext cx="8604403" cy="1306"/>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sp>
            <p:nvSpPr>
              <p:cNvPr id="66" name="Arc 65"/>
              <p:cNvSpPr/>
              <p:nvPr/>
            </p:nvSpPr>
            <p:spPr>
              <a:xfrm rot="10800000">
                <a:off x="1060836" y="3801424"/>
                <a:ext cx="1465942" cy="1465942"/>
              </a:xfrm>
              <a:prstGeom prst="arc">
                <a:avLst>
                  <a:gd name="adj1" fmla="val 16200000"/>
                  <a:gd name="adj2" fmla="val 5422259"/>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70"/>
              <p:cNvCxnSpPr>
                <a:cxnSpLocks/>
                <a:stCxn id="66" idx="0"/>
              </p:cNvCxnSpPr>
              <p:nvPr/>
            </p:nvCxnSpPr>
            <p:spPr>
              <a:xfrm>
                <a:off x="1793807" y="5267366"/>
                <a:ext cx="9337357" cy="0"/>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060836" y="2336803"/>
              <a:ext cx="10070328" cy="2930563"/>
              <a:chOff x="1060836" y="2336803"/>
              <a:chExt cx="10070328" cy="2930563"/>
            </a:xfrm>
          </p:grpSpPr>
          <p:cxnSp>
            <p:nvCxnSpPr>
              <p:cNvPr id="127" name="Straight Connector 126"/>
              <p:cNvCxnSpPr/>
              <p:nvPr/>
            </p:nvCxnSpPr>
            <p:spPr>
              <a:xfrm>
                <a:off x="1060836" y="2336803"/>
                <a:ext cx="9342120" cy="0"/>
              </a:xfrm>
              <a:prstGeom prst="line">
                <a:avLst/>
              </a:prstGeom>
              <a:ln w="25400">
                <a:solidFill>
                  <a:srgbClr val="F2F2F2"/>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9665222" y="2336803"/>
                <a:ext cx="1465942" cy="1465942"/>
              </a:xfrm>
              <a:prstGeom prst="arc">
                <a:avLst>
                  <a:gd name="adj1" fmla="val 16200000"/>
                  <a:gd name="adj2" fmla="val 5534253"/>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Connector 130"/>
              <p:cNvCxnSpPr>
                <a:cxnSpLocks/>
                <a:stCxn id="132" idx="2"/>
              </p:cNvCxnSpPr>
              <p:nvPr/>
            </p:nvCxnSpPr>
            <p:spPr>
              <a:xfrm>
                <a:off x="1798553" y="3801439"/>
                <a:ext cx="8604403" cy="1306"/>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sp>
            <p:nvSpPr>
              <p:cNvPr id="132" name="Arc 131"/>
              <p:cNvSpPr/>
              <p:nvPr/>
            </p:nvSpPr>
            <p:spPr>
              <a:xfrm rot="10800000">
                <a:off x="1060836" y="3801424"/>
                <a:ext cx="1465942" cy="1465942"/>
              </a:xfrm>
              <a:prstGeom prst="arc">
                <a:avLst>
                  <a:gd name="adj1" fmla="val 16200000"/>
                  <a:gd name="adj2" fmla="val 5422259"/>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8" name="Straight Connector 167"/>
              <p:cNvCxnSpPr>
                <a:cxnSpLocks/>
                <a:stCxn id="132" idx="0"/>
              </p:cNvCxnSpPr>
              <p:nvPr/>
            </p:nvCxnSpPr>
            <p:spPr>
              <a:xfrm>
                <a:off x="1793807" y="5267366"/>
                <a:ext cx="9337357" cy="0"/>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40155F1C-8FDA-4C29-A73E-D860059661AD}"/>
                </a:ext>
              </a:extLst>
            </p:cNvPr>
            <p:cNvSpPr txBox="1"/>
            <p:nvPr/>
          </p:nvSpPr>
          <p:spPr>
            <a:xfrm>
              <a:off x="9716641" y="2256678"/>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89" name="TextBox 88">
              <a:extLst>
                <a:ext uri="{FF2B5EF4-FFF2-40B4-BE49-F238E27FC236}">
                  <a16:creationId xmlns:a16="http://schemas.microsoft.com/office/drawing/2014/main" id="{40155F1C-8FDA-4C29-A73E-D860059661AD}"/>
                </a:ext>
              </a:extLst>
            </p:cNvPr>
            <p:cNvSpPr txBox="1"/>
            <p:nvPr/>
          </p:nvSpPr>
          <p:spPr>
            <a:xfrm>
              <a:off x="7934554" y="3721299"/>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4</a:t>
              </a:r>
            </a:p>
          </p:txBody>
        </p:sp>
        <p:sp>
          <p:nvSpPr>
            <p:cNvPr id="92" name="TextBox 91">
              <a:extLst>
                <a:ext uri="{FF2B5EF4-FFF2-40B4-BE49-F238E27FC236}">
                  <a16:creationId xmlns:a16="http://schemas.microsoft.com/office/drawing/2014/main" id="{40155F1C-8FDA-4C29-A73E-D860059661AD}"/>
                </a:ext>
              </a:extLst>
            </p:cNvPr>
            <p:cNvSpPr txBox="1"/>
            <p:nvPr/>
          </p:nvSpPr>
          <p:spPr>
            <a:xfrm>
              <a:off x="4109435" y="367972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5</a:t>
              </a:r>
            </a:p>
          </p:txBody>
        </p:sp>
        <p:sp>
          <p:nvSpPr>
            <p:cNvPr id="95" name="TextBox 94">
              <a:extLst>
                <a:ext uri="{FF2B5EF4-FFF2-40B4-BE49-F238E27FC236}">
                  <a16:creationId xmlns:a16="http://schemas.microsoft.com/office/drawing/2014/main" id="{40155F1C-8FDA-4C29-A73E-D860059661AD}"/>
                </a:ext>
              </a:extLst>
            </p:cNvPr>
            <p:cNvSpPr txBox="1"/>
            <p:nvPr/>
          </p:nvSpPr>
          <p:spPr>
            <a:xfrm>
              <a:off x="6169023"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7</a:t>
              </a:r>
            </a:p>
          </p:txBody>
        </p:sp>
        <p:sp>
          <p:nvSpPr>
            <p:cNvPr id="98" name="TextBox 97">
              <a:extLst>
                <a:ext uri="{FF2B5EF4-FFF2-40B4-BE49-F238E27FC236}">
                  <a16:creationId xmlns:a16="http://schemas.microsoft.com/office/drawing/2014/main" id="{40155F1C-8FDA-4C29-A73E-D860059661AD}"/>
                </a:ext>
              </a:extLst>
            </p:cNvPr>
            <p:cNvSpPr txBox="1"/>
            <p:nvPr/>
          </p:nvSpPr>
          <p:spPr>
            <a:xfrm>
              <a:off x="2549529"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6</a:t>
              </a:r>
            </a:p>
          </p:txBody>
        </p:sp>
        <p:sp>
          <p:nvSpPr>
            <p:cNvPr id="99" name="TextBox 98">
              <a:extLst>
                <a:ext uri="{FF2B5EF4-FFF2-40B4-BE49-F238E27FC236}">
                  <a16:creationId xmlns:a16="http://schemas.microsoft.com/office/drawing/2014/main" id="{40155F1C-8FDA-4C29-A73E-D860059661AD}"/>
                </a:ext>
              </a:extLst>
            </p:cNvPr>
            <p:cNvSpPr txBox="1"/>
            <p:nvPr/>
          </p:nvSpPr>
          <p:spPr>
            <a:xfrm>
              <a:off x="1039110" y="2514960"/>
              <a:ext cx="903048" cy="233013"/>
            </a:xfrm>
            <a:prstGeom prst="rect">
              <a:avLst/>
            </a:prstGeom>
            <a:noFill/>
          </p:spPr>
          <p:txBody>
            <a:bodyPr wrap="square" lIns="0" tIns="0" rIns="0" bIns="0" rtlCol="0">
              <a:spAutoFit/>
            </a:bodyPr>
            <a:lstStyle/>
            <a:p>
              <a:pPr>
                <a:lnSpc>
                  <a:spcPts val="2000"/>
                </a:lnSpc>
              </a:pPr>
              <a:r>
                <a:rPr lang="en-US" sz="1400" b="1" dirty="0">
                  <a:ea typeface="Ebrima" panose="02000000000000000000" pitchFamily="2" charset="0"/>
                  <a:cs typeface="Segoe UI" panose="020B0502040204020203" pitchFamily="34" charset="0"/>
                </a:rPr>
                <a:t>DATA</a:t>
              </a:r>
            </a:p>
          </p:txBody>
        </p:sp>
        <p:sp>
          <p:nvSpPr>
            <p:cNvPr id="100" name="TextBox 99">
              <a:extLst>
                <a:ext uri="{FF2B5EF4-FFF2-40B4-BE49-F238E27FC236}">
                  <a16:creationId xmlns:a16="http://schemas.microsoft.com/office/drawing/2014/main" id="{40155F1C-8FDA-4C29-A73E-D860059661AD}"/>
                </a:ext>
              </a:extLst>
            </p:cNvPr>
            <p:cNvSpPr txBox="1"/>
            <p:nvPr/>
          </p:nvSpPr>
          <p:spPr>
            <a:xfrm>
              <a:off x="10168938" y="5542585"/>
              <a:ext cx="962225" cy="489493"/>
            </a:xfrm>
            <a:prstGeom prst="rect">
              <a:avLst/>
            </a:prstGeom>
            <a:noFill/>
          </p:spPr>
          <p:txBody>
            <a:bodyPr wrap="square" lIns="0" tIns="0" rIns="0" bIns="0" rtlCol="0">
              <a:spAutoFit/>
            </a:bodyPr>
            <a:lstStyle/>
            <a:p>
              <a:pPr algn="r">
                <a:lnSpc>
                  <a:spcPts val="2000"/>
                </a:lnSpc>
              </a:pPr>
              <a:r>
                <a:rPr lang="en-US" sz="1400" b="1" dirty="0">
                  <a:ea typeface="Ebrima" panose="02000000000000000000" pitchFamily="2" charset="0"/>
                  <a:cs typeface="Segoe UI" panose="020B0502040204020203" pitchFamily="34" charset="0"/>
                </a:rPr>
                <a:t>BUSINESS SOLUTION</a:t>
              </a:r>
              <a:endParaRPr lang="en-US" b="1" dirty="0">
                <a:ea typeface="Ebrima" panose="02000000000000000000" pitchFamily="2" charset="0"/>
                <a:cs typeface="Segoe UI" panose="020B0502040204020203" pitchFamily="34" charset="0"/>
              </a:endParaRPr>
            </a:p>
          </p:txBody>
        </p:sp>
        <p:sp>
          <p:nvSpPr>
            <p:cNvPr id="103" name="TextBox 102">
              <a:extLst>
                <a:ext uri="{FF2B5EF4-FFF2-40B4-BE49-F238E27FC236}">
                  <a16:creationId xmlns:a16="http://schemas.microsoft.com/office/drawing/2014/main" id="{40155F1C-8FDA-4C29-A73E-D860059661AD}"/>
                </a:ext>
              </a:extLst>
            </p:cNvPr>
            <p:cNvSpPr txBox="1"/>
            <p:nvPr/>
          </p:nvSpPr>
          <p:spPr>
            <a:xfrm>
              <a:off x="1398248" y="1487709"/>
              <a:ext cx="2864520" cy="48949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EXPLORATORY</a:t>
              </a:r>
            </a:p>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DATA ANALYSIS</a:t>
              </a:r>
            </a:p>
          </p:txBody>
        </p:sp>
        <p:sp>
          <p:nvSpPr>
            <p:cNvPr id="107" name="TextBox 106">
              <a:extLst>
                <a:ext uri="{FF2B5EF4-FFF2-40B4-BE49-F238E27FC236}">
                  <a16:creationId xmlns:a16="http://schemas.microsoft.com/office/drawing/2014/main" id="{40155F1C-8FDA-4C29-A73E-D860059661AD}"/>
                </a:ext>
              </a:extLst>
            </p:cNvPr>
            <p:cNvSpPr txBox="1"/>
            <p:nvPr/>
          </p:nvSpPr>
          <p:spPr>
            <a:xfrm>
              <a:off x="7035000" y="3209739"/>
              <a:ext cx="2267732" cy="239746"/>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ENSEMBLES</a:t>
              </a:r>
            </a:p>
          </p:txBody>
        </p:sp>
        <p:sp>
          <p:nvSpPr>
            <p:cNvPr id="109" name="TextBox 108">
              <a:extLst>
                <a:ext uri="{FF2B5EF4-FFF2-40B4-BE49-F238E27FC236}">
                  <a16:creationId xmlns:a16="http://schemas.microsoft.com/office/drawing/2014/main" id="{40155F1C-8FDA-4C29-A73E-D860059661AD}"/>
                </a:ext>
              </a:extLst>
            </p:cNvPr>
            <p:cNvSpPr txBox="1"/>
            <p:nvPr/>
          </p:nvSpPr>
          <p:spPr>
            <a:xfrm>
              <a:off x="3582283" y="3167237"/>
              <a:ext cx="2248035" cy="256480"/>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PERFORMANCE TUNING</a:t>
              </a:r>
            </a:p>
          </p:txBody>
        </p:sp>
        <p:sp>
          <p:nvSpPr>
            <p:cNvPr id="111" name="TextBox 110">
              <a:extLst>
                <a:ext uri="{FF2B5EF4-FFF2-40B4-BE49-F238E27FC236}">
                  <a16:creationId xmlns:a16="http://schemas.microsoft.com/office/drawing/2014/main" id="{40155F1C-8FDA-4C29-A73E-D860059661AD}"/>
                </a:ext>
              </a:extLst>
            </p:cNvPr>
            <p:cNvSpPr txBox="1"/>
            <p:nvPr/>
          </p:nvSpPr>
          <p:spPr>
            <a:xfrm>
              <a:off x="2051243" y="4640448"/>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PREDICTIONS</a:t>
              </a:r>
            </a:p>
          </p:txBody>
        </p:sp>
      </p:grpSp>
      <p:sp>
        <p:nvSpPr>
          <p:cNvPr id="5" name="Slide Number Placeholder 4">
            <a:extLst>
              <a:ext uri="{FF2B5EF4-FFF2-40B4-BE49-F238E27FC236}">
                <a16:creationId xmlns:a16="http://schemas.microsoft.com/office/drawing/2014/main" id="{F34750F8-F7F7-4B91-AC15-EEB281D22D82}"/>
              </a:ext>
            </a:extLst>
          </p:cNvPr>
          <p:cNvSpPr>
            <a:spLocks noGrp="1"/>
          </p:cNvSpPr>
          <p:nvPr>
            <p:ph type="sldNum" sz="quarter" idx="12"/>
          </p:nvPr>
        </p:nvSpPr>
        <p:spPr/>
        <p:txBody>
          <a:bodyPr/>
          <a:lstStyle/>
          <a:p>
            <a:fld id="{0BD159D0-FDDA-4ACF-B155-6BF318D512AF}" type="slidenum">
              <a:rPr lang="en-US" smtClean="0"/>
              <a:pPr/>
              <a:t>4</a:t>
            </a:fld>
            <a:endParaRPr lang="en-US"/>
          </a:p>
        </p:txBody>
      </p:sp>
      <p:sp>
        <p:nvSpPr>
          <p:cNvPr id="56" name="TextBox 55">
            <a:extLst>
              <a:ext uri="{FF2B5EF4-FFF2-40B4-BE49-F238E27FC236}">
                <a16:creationId xmlns:a16="http://schemas.microsoft.com/office/drawing/2014/main" id="{AF57CB20-FBCD-455F-A1EC-D61A3BC7D763}"/>
              </a:ext>
            </a:extLst>
          </p:cNvPr>
          <p:cNvSpPr txBox="1"/>
          <p:nvPr/>
        </p:nvSpPr>
        <p:spPr>
          <a:xfrm>
            <a:off x="9130184" y="1438586"/>
            <a:ext cx="1578589"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BASELINE MODEL</a:t>
            </a:r>
          </a:p>
        </p:txBody>
      </p:sp>
      <p:sp>
        <p:nvSpPr>
          <p:cNvPr id="57" name="TextBox 56">
            <a:extLst>
              <a:ext uri="{FF2B5EF4-FFF2-40B4-BE49-F238E27FC236}">
                <a16:creationId xmlns:a16="http://schemas.microsoft.com/office/drawing/2014/main" id="{56F19028-7DE1-49DA-8517-091202D75051}"/>
              </a:ext>
            </a:extLst>
          </p:cNvPr>
          <p:cNvSpPr txBox="1"/>
          <p:nvPr/>
        </p:nvSpPr>
        <p:spPr>
          <a:xfrm>
            <a:off x="5626237" y="4388380"/>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EVALUATION</a:t>
            </a:r>
          </a:p>
        </p:txBody>
      </p:sp>
      <p:sp>
        <p:nvSpPr>
          <p:cNvPr id="62" name="TextBox 61">
            <a:extLst>
              <a:ext uri="{FF2B5EF4-FFF2-40B4-BE49-F238E27FC236}">
                <a16:creationId xmlns:a16="http://schemas.microsoft.com/office/drawing/2014/main" id="{49CFB150-60E2-4FBD-AE88-FAA9A8BE3452}"/>
              </a:ext>
            </a:extLst>
          </p:cNvPr>
          <p:cNvSpPr txBox="1"/>
          <p:nvPr/>
        </p:nvSpPr>
        <p:spPr>
          <a:xfrm>
            <a:off x="6135047" y="1984013"/>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63" name="TextBox 62">
            <a:extLst>
              <a:ext uri="{FF2B5EF4-FFF2-40B4-BE49-F238E27FC236}">
                <a16:creationId xmlns:a16="http://schemas.microsoft.com/office/drawing/2014/main" id="{2922F7FE-C386-4602-9D5C-AF28F29CD5E4}"/>
              </a:ext>
            </a:extLst>
          </p:cNvPr>
          <p:cNvSpPr txBox="1"/>
          <p:nvPr/>
        </p:nvSpPr>
        <p:spPr>
          <a:xfrm>
            <a:off x="5330301" y="1405502"/>
            <a:ext cx="2157894" cy="211120"/>
          </a:xfrm>
          <a:prstGeom prst="rect">
            <a:avLst/>
          </a:prstGeom>
          <a:noFill/>
        </p:spPr>
        <p:txBody>
          <a:bodyPr wrap="square" lIns="0" tIns="0" rIns="0" bIns="0" rtlCol="0">
            <a:no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STATISTICAL ANALYSIS</a:t>
            </a:r>
          </a:p>
        </p:txBody>
      </p:sp>
      <p:sp>
        <p:nvSpPr>
          <p:cNvPr id="68" name="AutoShape 24">
            <a:extLst>
              <a:ext uri="{FF2B5EF4-FFF2-40B4-BE49-F238E27FC236}">
                <a16:creationId xmlns:a16="http://schemas.microsoft.com/office/drawing/2014/main" id="{87F95210-BB58-437D-A3FB-D410B04506F0}"/>
              </a:ext>
            </a:extLst>
          </p:cNvPr>
          <p:cNvSpPr>
            <a:spLocks/>
          </p:cNvSpPr>
          <p:nvPr/>
        </p:nvSpPr>
        <p:spPr bwMode="auto">
          <a:xfrm>
            <a:off x="10523895" y="4320888"/>
            <a:ext cx="545948" cy="547785"/>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rgbClr val="0F76BE"/>
          </a:solidFill>
          <a:ln>
            <a:noFill/>
          </a:ln>
        </p:spPr>
        <p:txBody>
          <a:bodyPr lIns="0" tIns="0" rIns="0" bIns="0"/>
          <a:lstStyle/>
          <a:p>
            <a:endParaRPr lang="pl-PL"/>
          </a:p>
        </p:txBody>
      </p:sp>
      <p:sp>
        <p:nvSpPr>
          <p:cNvPr id="69" name="AutoShape 22">
            <a:extLst>
              <a:ext uri="{FF2B5EF4-FFF2-40B4-BE49-F238E27FC236}">
                <a16:creationId xmlns:a16="http://schemas.microsoft.com/office/drawing/2014/main" id="{6C929284-2A17-4CF8-A510-FF866D1CBB10}"/>
              </a:ext>
            </a:extLst>
          </p:cNvPr>
          <p:cNvSpPr>
            <a:spLocks/>
          </p:cNvSpPr>
          <p:nvPr/>
        </p:nvSpPr>
        <p:spPr bwMode="auto">
          <a:xfrm rot="10800000">
            <a:off x="1070221" y="1388323"/>
            <a:ext cx="414895" cy="552895"/>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chemeClr val="accent1"/>
          </a:solidFill>
          <a:ln>
            <a:noFill/>
          </a:ln>
        </p:spPr>
        <p:txBody>
          <a:bodyPr lIns="0" tIns="0" rIns="0" bIns="0"/>
          <a:lstStyle/>
          <a:p>
            <a:endParaRPr lang="pl-PL"/>
          </a:p>
        </p:txBody>
      </p:sp>
      <p:sp>
        <p:nvSpPr>
          <p:cNvPr id="72" name="Oval 71">
            <a:extLst>
              <a:ext uri="{FF2B5EF4-FFF2-40B4-BE49-F238E27FC236}">
                <a16:creationId xmlns:a16="http://schemas.microsoft.com/office/drawing/2014/main" id="{807B4181-AD4E-428C-8306-7F1A20ACBD6A}"/>
              </a:ext>
            </a:extLst>
          </p:cNvPr>
          <p:cNvSpPr/>
          <p:nvPr/>
        </p:nvSpPr>
        <p:spPr>
          <a:xfrm>
            <a:off x="2504898" y="1790172"/>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9797D7-FC27-496C-8630-CCA136F45920}"/>
              </a:ext>
            </a:extLst>
          </p:cNvPr>
          <p:cNvSpPr/>
          <p:nvPr/>
        </p:nvSpPr>
        <p:spPr>
          <a:xfrm>
            <a:off x="6015663" y="1799731"/>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DB11092-104C-460E-BE14-716FC351FFC2}"/>
              </a:ext>
            </a:extLst>
          </p:cNvPr>
          <p:cNvSpPr/>
          <p:nvPr/>
        </p:nvSpPr>
        <p:spPr>
          <a:xfrm>
            <a:off x="9669943" y="179973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435C6DE-C2E0-4F1B-811A-E5F055B8C6CE}"/>
              </a:ext>
            </a:extLst>
          </p:cNvPr>
          <p:cNvSpPr/>
          <p:nvPr/>
        </p:nvSpPr>
        <p:spPr>
          <a:xfrm>
            <a:off x="7937340" y="3230100"/>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BDA487-0743-4064-BCF3-64A24F7E0D7E}"/>
              </a:ext>
            </a:extLst>
          </p:cNvPr>
          <p:cNvSpPr/>
          <p:nvPr/>
        </p:nvSpPr>
        <p:spPr>
          <a:xfrm>
            <a:off x="4050714" y="3233992"/>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3330E04-E1E1-44EB-A45B-31420391198F}"/>
              </a:ext>
            </a:extLst>
          </p:cNvPr>
          <p:cNvSpPr/>
          <p:nvPr/>
        </p:nvSpPr>
        <p:spPr>
          <a:xfrm>
            <a:off x="2365833" y="4749693"/>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F7783F1-4928-47DC-9965-0BBEDFCF2534}"/>
              </a:ext>
            </a:extLst>
          </p:cNvPr>
          <p:cNvSpPr/>
          <p:nvPr/>
        </p:nvSpPr>
        <p:spPr>
          <a:xfrm>
            <a:off x="6035570" y="4773628"/>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C521C5E-10A9-4E76-8E7F-084FD227EA93}"/>
              </a:ext>
            </a:extLst>
          </p:cNvPr>
          <p:cNvSpPr txBox="1"/>
          <p:nvPr/>
        </p:nvSpPr>
        <p:spPr>
          <a:xfrm>
            <a:off x="2586580" y="177155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82" name="TextBox 81">
            <a:extLst>
              <a:ext uri="{FF2B5EF4-FFF2-40B4-BE49-F238E27FC236}">
                <a16:creationId xmlns:a16="http://schemas.microsoft.com/office/drawing/2014/main" id="{6888CE9B-1872-49BE-B102-A1E9BACD331D}"/>
              </a:ext>
            </a:extLst>
          </p:cNvPr>
          <p:cNvSpPr txBox="1"/>
          <p:nvPr/>
        </p:nvSpPr>
        <p:spPr>
          <a:xfrm>
            <a:off x="6058846" y="1758774"/>
            <a:ext cx="4890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83" name="TextBox 82">
            <a:extLst>
              <a:ext uri="{FF2B5EF4-FFF2-40B4-BE49-F238E27FC236}">
                <a16:creationId xmlns:a16="http://schemas.microsoft.com/office/drawing/2014/main" id="{7B934945-D5B0-4E18-ABAF-E3F973961625}"/>
              </a:ext>
            </a:extLst>
          </p:cNvPr>
          <p:cNvSpPr txBox="1"/>
          <p:nvPr/>
        </p:nvSpPr>
        <p:spPr>
          <a:xfrm>
            <a:off x="9772531" y="176147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84" name="TextBox 83">
            <a:extLst>
              <a:ext uri="{FF2B5EF4-FFF2-40B4-BE49-F238E27FC236}">
                <a16:creationId xmlns:a16="http://schemas.microsoft.com/office/drawing/2014/main" id="{65501ED0-BB27-4FA3-8556-FCB124385E2F}"/>
              </a:ext>
            </a:extLst>
          </p:cNvPr>
          <p:cNvSpPr txBox="1"/>
          <p:nvPr/>
        </p:nvSpPr>
        <p:spPr>
          <a:xfrm>
            <a:off x="8043443" y="318914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85" name="TextBox 84">
            <a:extLst>
              <a:ext uri="{FF2B5EF4-FFF2-40B4-BE49-F238E27FC236}">
                <a16:creationId xmlns:a16="http://schemas.microsoft.com/office/drawing/2014/main" id="{6ECC16B8-7108-4088-B1E6-588DC6F793E6}"/>
              </a:ext>
            </a:extLst>
          </p:cNvPr>
          <p:cNvSpPr txBox="1"/>
          <p:nvPr/>
        </p:nvSpPr>
        <p:spPr>
          <a:xfrm>
            <a:off x="4165334" y="3205679"/>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86" name="TextBox 85">
            <a:extLst>
              <a:ext uri="{FF2B5EF4-FFF2-40B4-BE49-F238E27FC236}">
                <a16:creationId xmlns:a16="http://schemas.microsoft.com/office/drawing/2014/main" id="{461549E2-9DA8-4929-BF39-D7467337949E}"/>
              </a:ext>
            </a:extLst>
          </p:cNvPr>
          <p:cNvSpPr txBox="1"/>
          <p:nvPr/>
        </p:nvSpPr>
        <p:spPr>
          <a:xfrm>
            <a:off x="2462962" y="4721513"/>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101" name="TextBox 100">
            <a:extLst>
              <a:ext uri="{FF2B5EF4-FFF2-40B4-BE49-F238E27FC236}">
                <a16:creationId xmlns:a16="http://schemas.microsoft.com/office/drawing/2014/main" id="{69F497E5-7AC5-43DB-BC5F-3EF436B00848}"/>
              </a:ext>
            </a:extLst>
          </p:cNvPr>
          <p:cNvSpPr txBox="1"/>
          <p:nvPr/>
        </p:nvSpPr>
        <p:spPr>
          <a:xfrm>
            <a:off x="6165766" y="473984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pic>
        <p:nvPicPr>
          <p:cNvPr id="51"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4000438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25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75"/>
                                        </p:tgtEl>
                                        <p:attrNameLst>
                                          <p:attrName>style.visibility</p:attrName>
                                        </p:attrNameLst>
                                      </p:cBhvr>
                                      <p:to>
                                        <p:strVal val="visible"/>
                                      </p:to>
                                    </p:set>
                                    <p:anim calcmode="lin" valueType="num">
                                      <p:cBhvr>
                                        <p:cTn id="27" dur="500" fill="hold"/>
                                        <p:tgtEl>
                                          <p:spTgt spid="75"/>
                                        </p:tgtEl>
                                        <p:attrNameLst>
                                          <p:attrName>ppt_w</p:attrName>
                                        </p:attrNameLst>
                                      </p:cBhvr>
                                      <p:tavLst>
                                        <p:tav tm="0">
                                          <p:val>
                                            <p:fltVal val="0"/>
                                          </p:val>
                                        </p:tav>
                                        <p:tav tm="100000">
                                          <p:val>
                                            <p:strVal val="#ppt_w"/>
                                          </p:val>
                                        </p:tav>
                                      </p:tavLst>
                                    </p:anim>
                                    <p:anim calcmode="lin" valueType="num">
                                      <p:cBhvr>
                                        <p:cTn id="28" dur="500" fill="hold"/>
                                        <p:tgtEl>
                                          <p:spTgt spid="75"/>
                                        </p:tgtEl>
                                        <p:attrNameLst>
                                          <p:attrName>ppt_h</p:attrName>
                                        </p:attrNameLst>
                                      </p:cBhvr>
                                      <p:tavLst>
                                        <p:tav tm="0">
                                          <p:val>
                                            <p:fltVal val="0"/>
                                          </p:val>
                                        </p:tav>
                                        <p:tav tm="100000">
                                          <p:val>
                                            <p:strVal val="#ppt_h"/>
                                          </p:val>
                                        </p:tav>
                                      </p:tavLst>
                                    </p:anim>
                                    <p:animEffect transition="in" filter="fade">
                                      <p:cBhvr>
                                        <p:cTn id="29" dur="500"/>
                                        <p:tgtEl>
                                          <p:spTgt spid="75"/>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fltVal val="0"/>
                                          </p:val>
                                        </p:tav>
                                        <p:tav tm="100000">
                                          <p:val>
                                            <p:strVal val="#ppt_w"/>
                                          </p:val>
                                        </p:tav>
                                      </p:tavLst>
                                    </p:anim>
                                    <p:anim calcmode="lin" valueType="num">
                                      <p:cBhvr>
                                        <p:cTn id="33" dur="500" fill="hold"/>
                                        <p:tgtEl>
                                          <p:spTgt spid="77"/>
                                        </p:tgtEl>
                                        <p:attrNameLst>
                                          <p:attrName>ppt_h</p:attrName>
                                        </p:attrNameLst>
                                      </p:cBhvr>
                                      <p:tavLst>
                                        <p:tav tm="0">
                                          <p:val>
                                            <p:fltVal val="0"/>
                                          </p:val>
                                        </p:tav>
                                        <p:tav tm="100000">
                                          <p:val>
                                            <p:strVal val="#ppt_h"/>
                                          </p:val>
                                        </p:tav>
                                      </p:tavLst>
                                    </p:anim>
                                    <p:animEffect transition="in" filter="fade">
                                      <p:cBhvr>
                                        <p:cTn id="34" dur="500"/>
                                        <p:tgtEl>
                                          <p:spTgt spid="7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animEffect transition="in" filter="fade">
                                      <p:cBhvr>
                                        <p:cTn id="39" dur="500"/>
                                        <p:tgtEl>
                                          <p:spTgt spid="78"/>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79"/>
                                        </p:tgtEl>
                                        <p:attrNameLst>
                                          <p:attrName>style.visibility</p:attrName>
                                        </p:attrNameLst>
                                      </p:cBhvr>
                                      <p:to>
                                        <p:strVal val="visible"/>
                                      </p:to>
                                    </p:set>
                                    <p:anim calcmode="lin" valueType="num">
                                      <p:cBhvr>
                                        <p:cTn id="42" dur="500" fill="hold"/>
                                        <p:tgtEl>
                                          <p:spTgt spid="79"/>
                                        </p:tgtEl>
                                        <p:attrNameLst>
                                          <p:attrName>ppt_w</p:attrName>
                                        </p:attrNameLst>
                                      </p:cBhvr>
                                      <p:tavLst>
                                        <p:tav tm="0">
                                          <p:val>
                                            <p:fltVal val="0"/>
                                          </p:val>
                                        </p:tav>
                                        <p:tav tm="100000">
                                          <p:val>
                                            <p:strVal val="#ppt_w"/>
                                          </p:val>
                                        </p:tav>
                                      </p:tavLst>
                                    </p:anim>
                                    <p:anim calcmode="lin" valueType="num">
                                      <p:cBhvr>
                                        <p:cTn id="43" dur="500" fill="hold"/>
                                        <p:tgtEl>
                                          <p:spTgt spid="79"/>
                                        </p:tgtEl>
                                        <p:attrNameLst>
                                          <p:attrName>ppt_h</p:attrName>
                                        </p:attrNameLst>
                                      </p:cBhvr>
                                      <p:tavLst>
                                        <p:tav tm="0">
                                          <p:val>
                                            <p:fltVal val="0"/>
                                          </p:val>
                                        </p:tav>
                                        <p:tav tm="100000">
                                          <p:val>
                                            <p:strVal val="#ppt_h"/>
                                          </p:val>
                                        </p:tav>
                                      </p:tavLst>
                                    </p:anim>
                                    <p:animEffect transition="in" filter="fade">
                                      <p:cBhvr>
                                        <p:cTn id="44" dur="500"/>
                                        <p:tgtEl>
                                          <p:spTgt spid="79"/>
                                        </p:tgtEl>
                                      </p:cBhvr>
                                    </p:animEffect>
                                  </p:childTnLst>
                                </p:cTn>
                              </p:par>
                            </p:childTnLst>
                          </p:cTn>
                        </p:par>
                        <p:par>
                          <p:cTn id="45" fill="hold">
                            <p:stCondLst>
                              <p:cond delay="1250"/>
                            </p:stCondLst>
                            <p:childTnLst>
                              <p:par>
                                <p:cTn id="46" presetID="53" presetClass="entr" presetSubtype="16"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p:cTn id="48" dur="500" fill="hold"/>
                                        <p:tgtEl>
                                          <p:spTgt spid="81"/>
                                        </p:tgtEl>
                                        <p:attrNameLst>
                                          <p:attrName>ppt_w</p:attrName>
                                        </p:attrNameLst>
                                      </p:cBhvr>
                                      <p:tavLst>
                                        <p:tav tm="0">
                                          <p:val>
                                            <p:fltVal val="0"/>
                                          </p:val>
                                        </p:tav>
                                        <p:tav tm="100000">
                                          <p:val>
                                            <p:strVal val="#ppt_w"/>
                                          </p:val>
                                        </p:tav>
                                      </p:tavLst>
                                    </p:anim>
                                    <p:anim calcmode="lin" valueType="num">
                                      <p:cBhvr>
                                        <p:cTn id="49" dur="500" fill="hold"/>
                                        <p:tgtEl>
                                          <p:spTgt spid="81"/>
                                        </p:tgtEl>
                                        <p:attrNameLst>
                                          <p:attrName>ppt_h</p:attrName>
                                        </p:attrNameLst>
                                      </p:cBhvr>
                                      <p:tavLst>
                                        <p:tav tm="0">
                                          <p:val>
                                            <p:fltVal val="0"/>
                                          </p:val>
                                        </p:tav>
                                        <p:tav tm="100000">
                                          <p:val>
                                            <p:strVal val="#ppt_h"/>
                                          </p:val>
                                        </p:tav>
                                      </p:tavLst>
                                    </p:anim>
                                    <p:animEffect transition="in" filter="fade">
                                      <p:cBhvr>
                                        <p:cTn id="50" dur="500"/>
                                        <p:tgtEl>
                                          <p:spTgt spid="81"/>
                                        </p:tgtEl>
                                      </p:cBhvr>
                                    </p:animEffect>
                                  </p:childTnLst>
                                </p:cTn>
                              </p:par>
                            </p:childTnLst>
                          </p:cTn>
                        </p:par>
                        <p:par>
                          <p:cTn id="51" fill="hold">
                            <p:stCondLst>
                              <p:cond delay="1750"/>
                            </p:stCondLst>
                            <p:childTnLst>
                              <p:par>
                                <p:cTn id="52" presetID="53" presetClass="entr" presetSubtype="16" fill="hold" grpId="0" nodeType="after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p:cTn id="54" dur="500" fill="hold"/>
                                        <p:tgtEl>
                                          <p:spTgt spid="82"/>
                                        </p:tgtEl>
                                        <p:attrNameLst>
                                          <p:attrName>ppt_w</p:attrName>
                                        </p:attrNameLst>
                                      </p:cBhvr>
                                      <p:tavLst>
                                        <p:tav tm="0">
                                          <p:val>
                                            <p:fltVal val="0"/>
                                          </p:val>
                                        </p:tav>
                                        <p:tav tm="100000">
                                          <p:val>
                                            <p:strVal val="#ppt_w"/>
                                          </p:val>
                                        </p:tav>
                                      </p:tavLst>
                                    </p:anim>
                                    <p:anim calcmode="lin" valueType="num">
                                      <p:cBhvr>
                                        <p:cTn id="55" dur="500" fill="hold"/>
                                        <p:tgtEl>
                                          <p:spTgt spid="82"/>
                                        </p:tgtEl>
                                        <p:attrNameLst>
                                          <p:attrName>ppt_h</p:attrName>
                                        </p:attrNameLst>
                                      </p:cBhvr>
                                      <p:tavLst>
                                        <p:tav tm="0">
                                          <p:val>
                                            <p:fltVal val="0"/>
                                          </p:val>
                                        </p:tav>
                                        <p:tav tm="100000">
                                          <p:val>
                                            <p:strVal val="#ppt_h"/>
                                          </p:val>
                                        </p:tav>
                                      </p:tavLst>
                                    </p:anim>
                                    <p:animEffect transition="in" filter="fade">
                                      <p:cBhvr>
                                        <p:cTn id="56" dur="500"/>
                                        <p:tgtEl>
                                          <p:spTgt spid="82"/>
                                        </p:tgtEl>
                                      </p:cBhvr>
                                    </p:animEffect>
                                  </p:childTnLst>
                                </p:cTn>
                              </p:par>
                            </p:childTnLst>
                          </p:cTn>
                        </p:par>
                        <p:par>
                          <p:cTn id="57" fill="hold">
                            <p:stCondLst>
                              <p:cond delay="2250"/>
                            </p:stCondLst>
                            <p:childTnLst>
                              <p:par>
                                <p:cTn id="58" presetID="53" presetClass="entr" presetSubtype="16" fill="hold" grpId="0" nodeType="after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p:cTn id="60" dur="500" fill="hold"/>
                                        <p:tgtEl>
                                          <p:spTgt spid="83"/>
                                        </p:tgtEl>
                                        <p:attrNameLst>
                                          <p:attrName>ppt_w</p:attrName>
                                        </p:attrNameLst>
                                      </p:cBhvr>
                                      <p:tavLst>
                                        <p:tav tm="0">
                                          <p:val>
                                            <p:fltVal val="0"/>
                                          </p:val>
                                        </p:tav>
                                        <p:tav tm="100000">
                                          <p:val>
                                            <p:strVal val="#ppt_w"/>
                                          </p:val>
                                        </p:tav>
                                      </p:tavLst>
                                    </p:anim>
                                    <p:anim calcmode="lin" valueType="num">
                                      <p:cBhvr>
                                        <p:cTn id="61" dur="500" fill="hold"/>
                                        <p:tgtEl>
                                          <p:spTgt spid="83"/>
                                        </p:tgtEl>
                                        <p:attrNameLst>
                                          <p:attrName>ppt_h</p:attrName>
                                        </p:attrNameLst>
                                      </p:cBhvr>
                                      <p:tavLst>
                                        <p:tav tm="0">
                                          <p:val>
                                            <p:fltVal val="0"/>
                                          </p:val>
                                        </p:tav>
                                        <p:tav tm="100000">
                                          <p:val>
                                            <p:strVal val="#ppt_h"/>
                                          </p:val>
                                        </p:tav>
                                      </p:tavLst>
                                    </p:anim>
                                    <p:animEffect transition="in" filter="fade">
                                      <p:cBhvr>
                                        <p:cTn id="62" dur="500"/>
                                        <p:tgtEl>
                                          <p:spTgt spid="83"/>
                                        </p:tgtEl>
                                      </p:cBhvr>
                                    </p:animEffect>
                                  </p:childTnLst>
                                </p:cTn>
                              </p:par>
                            </p:childTnLst>
                          </p:cTn>
                        </p:par>
                        <p:par>
                          <p:cTn id="63" fill="hold">
                            <p:stCondLst>
                              <p:cond delay="2750"/>
                            </p:stCondLst>
                            <p:childTnLst>
                              <p:par>
                                <p:cTn id="64" presetID="53" presetClass="entr" presetSubtype="16"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anim calcmode="lin" valueType="num">
                                      <p:cBhvr>
                                        <p:cTn id="66" dur="500" fill="hold"/>
                                        <p:tgtEl>
                                          <p:spTgt spid="84"/>
                                        </p:tgtEl>
                                        <p:attrNameLst>
                                          <p:attrName>ppt_w</p:attrName>
                                        </p:attrNameLst>
                                      </p:cBhvr>
                                      <p:tavLst>
                                        <p:tav tm="0">
                                          <p:val>
                                            <p:fltVal val="0"/>
                                          </p:val>
                                        </p:tav>
                                        <p:tav tm="100000">
                                          <p:val>
                                            <p:strVal val="#ppt_w"/>
                                          </p:val>
                                        </p:tav>
                                      </p:tavLst>
                                    </p:anim>
                                    <p:anim calcmode="lin" valueType="num">
                                      <p:cBhvr>
                                        <p:cTn id="67" dur="500" fill="hold"/>
                                        <p:tgtEl>
                                          <p:spTgt spid="84"/>
                                        </p:tgtEl>
                                        <p:attrNameLst>
                                          <p:attrName>ppt_h</p:attrName>
                                        </p:attrNameLst>
                                      </p:cBhvr>
                                      <p:tavLst>
                                        <p:tav tm="0">
                                          <p:val>
                                            <p:fltVal val="0"/>
                                          </p:val>
                                        </p:tav>
                                        <p:tav tm="100000">
                                          <p:val>
                                            <p:strVal val="#ppt_h"/>
                                          </p:val>
                                        </p:tav>
                                      </p:tavLst>
                                    </p:anim>
                                    <p:animEffect transition="in" filter="fade">
                                      <p:cBhvr>
                                        <p:cTn id="68" dur="500"/>
                                        <p:tgtEl>
                                          <p:spTgt spid="84"/>
                                        </p:tgtEl>
                                      </p:cBhvr>
                                    </p:animEffect>
                                  </p:childTnLst>
                                </p:cTn>
                              </p:par>
                            </p:childTnLst>
                          </p:cTn>
                        </p:par>
                        <p:par>
                          <p:cTn id="69" fill="hold">
                            <p:stCondLst>
                              <p:cond delay="3250"/>
                            </p:stCondLst>
                            <p:childTnLst>
                              <p:par>
                                <p:cTn id="70" presetID="53" presetClass="entr" presetSubtype="16" fill="hold" grpId="0" nodeType="afterEffect">
                                  <p:stCondLst>
                                    <p:cond delay="0"/>
                                  </p:stCondLst>
                                  <p:childTnLst>
                                    <p:set>
                                      <p:cBhvr>
                                        <p:cTn id="71" dur="1" fill="hold">
                                          <p:stCondLst>
                                            <p:cond delay="0"/>
                                          </p:stCondLst>
                                        </p:cTn>
                                        <p:tgtEl>
                                          <p:spTgt spid="85"/>
                                        </p:tgtEl>
                                        <p:attrNameLst>
                                          <p:attrName>style.visibility</p:attrName>
                                        </p:attrNameLst>
                                      </p:cBhvr>
                                      <p:to>
                                        <p:strVal val="visible"/>
                                      </p:to>
                                    </p:set>
                                    <p:anim calcmode="lin" valueType="num">
                                      <p:cBhvr>
                                        <p:cTn id="72" dur="500" fill="hold"/>
                                        <p:tgtEl>
                                          <p:spTgt spid="85"/>
                                        </p:tgtEl>
                                        <p:attrNameLst>
                                          <p:attrName>ppt_w</p:attrName>
                                        </p:attrNameLst>
                                      </p:cBhvr>
                                      <p:tavLst>
                                        <p:tav tm="0">
                                          <p:val>
                                            <p:fltVal val="0"/>
                                          </p:val>
                                        </p:tav>
                                        <p:tav tm="100000">
                                          <p:val>
                                            <p:strVal val="#ppt_w"/>
                                          </p:val>
                                        </p:tav>
                                      </p:tavLst>
                                    </p:anim>
                                    <p:anim calcmode="lin" valueType="num">
                                      <p:cBhvr>
                                        <p:cTn id="73" dur="500" fill="hold"/>
                                        <p:tgtEl>
                                          <p:spTgt spid="85"/>
                                        </p:tgtEl>
                                        <p:attrNameLst>
                                          <p:attrName>ppt_h</p:attrName>
                                        </p:attrNameLst>
                                      </p:cBhvr>
                                      <p:tavLst>
                                        <p:tav tm="0">
                                          <p:val>
                                            <p:fltVal val="0"/>
                                          </p:val>
                                        </p:tav>
                                        <p:tav tm="100000">
                                          <p:val>
                                            <p:strVal val="#ppt_h"/>
                                          </p:val>
                                        </p:tav>
                                      </p:tavLst>
                                    </p:anim>
                                    <p:animEffect transition="in" filter="fade">
                                      <p:cBhvr>
                                        <p:cTn id="74" dur="500"/>
                                        <p:tgtEl>
                                          <p:spTgt spid="85"/>
                                        </p:tgtEl>
                                      </p:cBhvr>
                                    </p:animEffect>
                                  </p:childTnLst>
                                </p:cTn>
                              </p:par>
                            </p:childTnLst>
                          </p:cTn>
                        </p:par>
                        <p:par>
                          <p:cTn id="75" fill="hold">
                            <p:stCondLst>
                              <p:cond delay="3750"/>
                            </p:stCondLst>
                            <p:childTnLst>
                              <p:par>
                                <p:cTn id="76" presetID="53" presetClass="entr" presetSubtype="16" fill="hold" grpId="0"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childTnLst>
                          </p:cTn>
                        </p:par>
                        <p:par>
                          <p:cTn id="81" fill="hold">
                            <p:stCondLst>
                              <p:cond delay="4250"/>
                            </p:stCondLst>
                            <p:childTnLst>
                              <p:par>
                                <p:cTn id="82" presetID="53" presetClass="entr" presetSubtype="16" fill="hold" grpId="0" nodeType="afterEffect">
                                  <p:stCondLst>
                                    <p:cond delay="0"/>
                                  </p:stCondLst>
                                  <p:childTnLst>
                                    <p:set>
                                      <p:cBhvr>
                                        <p:cTn id="83" dur="1" fill="hold">
                                          <p:stCondLst>
                                            <p:cond delay="0"/>
                                          </p:stCondLst>
                                        </p:cTn>
                                        <p:tgtEl>
                                          <p:spTgt spid="101"/>
                                        </p:tgtEl>
                                        <p:attrNameLst>
                                          <p:attrName>style.visibility</p:attrName>
                                        </p:attrNameLst>
                                      </p:cBhvr>
                                      <p:to>
                                        <p:strVal val="visible"/>
                                      </p:to>
                                    </p:set>
                                    <p:anim calcmode="lin" valueType="num">
                                      <p:cBhvr>
                                        <p:cTn id="84" dur="500" fill="hold"/>
                                        <p:tgtEl>
                                          <p:spTgt spid="101"/>
                                        </p:tgtEl>
                                        <p:attrNameLst>
                                          <p:attrName>ppt_w</p:attrName>
                                        </p:attrNameLst>
                                      </p:cBhvr>
                                      <p:tavLst>
                                        <p:tav tm="0">
                                          <p:val>
                                            <p:fltVal val="0"/>
                                          </p:val>
                                        </p:tav>
                                        <p:tav tm="100000">
                                          <p:val>
                                            <p:strVal val="#ppt_w"/>
                                          </p:val>
                                        </p:tav>
                                      </p:tavLst>
                                    </p:anim>
                                    <p:anim calcmode="lin" valueType="num">
                                      <p:cBhvr>
                                        <p:cTn id="85" dur="500" fill="hold"/>
                                        <p:tgtEl>
                                          <p:spTgt spid="101"/>
                                        </p:tgtEl>
                                        <p:attrNameLst>
                                          <p:attrName>ppt_h</p:attrName>
                                        </p:attrNameLst>
                                      </p:cBhvr>
                                      <p:tavLst>
                                        <p:tav tm="0">
                                          <p:val>
                                            <p:fltVal val="0"/>
                                          </p:val>
                                        </p:tav>
                                        <p:tav tm="100000">
                                          <p:val>
                                            <p:strVal val="#ppt_h"/>
                                          </p:val>
                                        </p:tav>
                                      </p:tavLst>
                                    </p:anim>
                                    <p:animEffect transition="in" filter="fade">
                                      <p:cBhvr>
                                        <p:cTn id="86" dur="500"/>
                                        <p:tgtEl>
                                          <p:spTgt spid="101"/>
                                        </p:tgtEl>
                                      </p:cBhvr>
                                    </p:animEffect>
                                  </p:childTnLst>
                                </p:cTn>
                              </p:par>
                              <p:par>
                                <p:cTn id="87" presetID="42"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3" grpId="0" animBg="1"/>
      <p:bldP spid="74" grpId="0" animBg="1"/>
      <p:bldP spid="75" grpId="0" animBg="1"/>
      <p:bldP spid="77" grpId="0" animBg="1"/>
      <p:bldP spid="78" grpId="0" animBg="1"/>
      <p:bldP spid="79" grpId="0" animBg="1"/>
      <p:bldP spid="81" grpId="0"/>
      <p:bldP spid="82" grpId="0"/>
      <p:bldP spid="83" grpId="0"/>
      <p:bldP spid="84" grpId="0"/>
      <p:bldP spid="85" grpId="0"/>
      <p:bldP spid="86"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ABDD7242-D3D7-4444-90F2-2A198490CE62}"/>
              </a:ext>
            </a:extLst>
          </p:cNvPr>
          <p:cNvSpPr txBox="1"/>
          <p:nvPr/>
        </p:nvSpPr>
        <p:spPr>
          <a:xfrm>
            <a:off x="1447924" y="310511"/>
            <a:ext cx="292377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DATA </a:t>
            </a:r>
            <a:r>
              <a:rPr lang="en-US" sz="2800" b="1" dirty="0">
                <a:solidFill>
                  <a:srgbClr val="00B0F0"/>
                </a:solidFill>
                <a:ea typeface="Ebrima" panose="02000000000000000000" pitchFamily="2" charset="0"/>
                <a:cs typeface="Segoe UI" panose="020B0502040204020203" pitchFamily="34" charset="0"/>
              </a:rPr>
              <a:t>DESCRIPTION</a:t>
            </a:r>
          </a:p>
        </p:txBody>
      </p:sp>
      <p:pic>
        <p:nvPicPr>
          <p:cNvPr id="1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5" y="274727"/>
            <a:ext cx="921220" cy="61354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55404776"/>
              </p:ext>
            </p:extLst>
          </p:nvPr>
        </p:nvGraphicFramePr>
        <p:xfrm>
          <a:off x="783995" y="992777"/>
          <a:ext cx="5042262" cy="5300676"/>
        </p:xfrm>
        <a:graphic>
          <a:graphicData uri="http://schemas.openxmlformats.org/drawingml/2006/table">
            <a:tbl>
              <a:tblPr firstRow="1" bandRow="1">
                <a:tableStyleId>{5C22544A-7EE6-4342-B048-85BDC9FD1C3A}</a:tableStyleId>
              </a:tblPr>
              <a:tblGrid>
                <a:gridCol w="1291693">
                  <a:extLst>
                    <a:ext uri="{9D8B030D-6E8A-4147-A177-3AD203B41FA5}">
                      <a16:colId xmlns:a16="http://schemas.microsoft.com/office/drawing/2014/main" val="1159990708"/>
                    </a:ext>
                  </a:extLst>
                </a:gridCol>
                <a:gridCol w="3750569">
                  <a:extLst>
                    <a:ext uri="{9D8B030D-6E8A-4147-A177-3AD203B41FA5}">
                      <a16:colId xmlns:a16="http://schemas.microsoft.com/office/drawing/2014/main" val="3847191901"/>
                    </a:ext>
                  </a:extLst>
                </a:gridCol>
              </a:tblGrid>
              <a:tr h="313509">
                <a:tc>
                  <a:txBody>
                    <a:bodyPr/>
                    <a:lstStyle/>
                    <a:p>
                      <a:pPr algn="ctr"/>
                      <a:r>
                        <a:rPr lang="en-IN"/>
                        <a:t>Numerical</a:t>
                      </a:r>
                      <a:endParaRPr lang="en-IN" b="1">
                        <a:solidFill>
                          <a:srgbClr val="FFFF00"/>
                        </a:solidFill>
                      </a:endParaRPr>
                    </a:p>
                  </a:txBody>
                  <a:tcPr/>
                </a:tc>
                <a:tc>
                  <a:txBody>
                    <a:bodyPr/>
                    <a:lstStyle/>
                    <a:p>
                      <a:pPr algn="ctr"/>
                      <a:r>
                        <a:rPr lang="en-IN" b="1">
                          <a:solidFill>
                            <a:schemeClr val="lt1"/>
                          </a:solidFill>
                        </a:rPr>
                        <a:t>Description</a:t>
                      </a:r>
                      <a:endParaRPr lang="en-IN" b="1">
                        <a:solidFill>
                          <a:srgbClr val="FFFF00"/>
                        </a:solidFill>
                      </a:endParaRPr>
                    </a:p>
                  </a:txBody>
                  <a:tcPr/>
                </a:tc>
                <a:extLst>
                  <a:ext uri="{0D108BD9-81ED-4DB2-BD59-A6C34878D82A}">
                    <a16:rowId xmlns:a16="http://schemas.microsoft.com/office/drawing/2014/main" val="4247352520"/>
                  </a:ext>
                </a:extLst>
              </a:tr>
              <a:tr h="411081">
                <a:tc>
                  <a:txBody>
                    <a:bodyPr/>
                    <a:lstStyle/>
                    <a:p>
                      <a:pPr algn="ctr"/>
                      <a:r>
                        <a:rPr lang="en-IN" sz="1600"/>
                        <a:t>Age</a:t>
                      </a:r>
                      <a:endParaRPr lang="en-IN" sz="1600" b="0"/>
                    </a:p>
                  </a:txBody>
                  <a:tcPr/>
                </a:tc>
                <a:tc>
                  <a:txBody>
                    <a:bodyPr/>
                    <a:lstStyle/>
                    <a:p>
                      <a:pPr algn="ctr"/>
                      <a:r>
                        <a:rPr lang="en-IN" sz="1600" b="0"/>
                        <a:t>Age</a:t>
                      </a:r>
                      <a:r>
                        <a:rPr lang="en-IN" sz="1600" b="0" baseline="0"/>
                        <a:t> of client</a:t>
                      </a:r>
                      <a:endParaRPr lang="en-IN" sz="1600" b="0"/>
                    </a:p>
                  </a:txBody>
                  <a:tcPr/>
                </a:tc>
                <a:extLst>
                  <a:ext uri="{0D108BD9-81ED-4DB2-BD59-A6C34878D82A}">
                    <a16:rowId xmlns:a16="http://schemas.microsoft.com/office/drawing/2014/main" val="2604579828"/>
                  </a:ext>
                </a:extLst>
              </a:tr>
              <a:tr h="411081">
                <a:tc>
                  <a:txBody>
                    <a:bodyPr/>
                    <a:lstStyle/>
                    <a:p>
                      <a:pPr algn="ctr"/>
                      <a:r>
                        <a:rPr lang="en-IN" sz="1600"/>
                        <a:t>Balance</a:t>
                      </a:r>
                      <a:endParaRPr lang="en-IN" sz="1600" b="0"/>
                    </a:p>
                  </a:txBody>
                  <a:tcPr/>
                </a:tc>
                <a:tc>
                  <a:txBody>
                    <a:bodyPr/>
                    <a:lstStyle/>
                    <a:p>
                      <a:pPr algn="ctr"/>
                      <a:r>
                        <a:rPr lang="en-IN" sz="1600"/>
                        <a:t>Average yearly balance</a:t>
                      </a:r>
                      <a:endParaRPr lang="en-IN" sz="1600" b="0"/>
                    </a:p>
                  </a:txBody>
                  <a:tcPr/>
                </a:tc>
                <a:extLst>
                  <a:ext uri="{0D108BD9-81ED-4DB2-BD59-A6C34878D82A}">
                    <a16:rowId xmlns:a16="http://schemas.microsoft.com/office/drawing/2014/main" val="3195601028"/>
                  </a:ext>
                </a:extLst>
              </a:tr>
              <a:tr h="411081">
                <a:tc>
                  <a:txBody>
                    <a:bodyPr/>
                    <a:lstStyle/>
                    <a:p>
                      <a:pPr algn="ctr"/>
                      <a:r>
                        <a:rPr lang="en-IN" sz="1600"/>
                        <a:t>Duration</a:t>
                      </a:r>
                      <a:endParaRPr lang="en-IN" sz="1600" b="0"/>
                    </a:p>
                  </a:txBody>
                  <a:tcPr/>
                </a:tc>
                <a:tc>
                  <a:txBody>
                    <a:bodyPr/>
                    <a:lstStyle/>
                    <a:p>
                      <a:pPr algn="ctr"/>
                      <a:r>
                        <a:rPr lang="en-IN" sz="1600"/>
                        <a:t>Last contact duration</a:t>
                      </a:r>
                      <a:endParaRPr lang="en-IN" sz="1600" b="0"/>
                    </a:p>
                  </a:txBody>
                  <a:tcPr/>
                </a:tc>
                <a:extLst>
                  <a:ext uri="{0D108BD9-81ED-4DB2-BD59-A6C34878D82A}">
                    <a16:rowId xmlns:a16="http://schemas.microsoft.com/office/drawing/2014/main" val="422049076"/>
                  </a:ext>
                </a:extLst>
              </a:tr>
              <a:tr h="1044827">
                <a:tc>
                  <a:txBody>
                    <a:bodyPr/>
                    <a:lstStyle/>
                    <a:p>
                      <a:pPr algn="ctr"/>
                      <a:r>
                        <a:rPr lang="en-IN" sz="1600"/>
                        <a:t>Pdays</a:t>
                      </a:r>
                      <a:endParaRPr lang="en-IN" sz="1600" b="0"/>
                    </a:p>
                  </a:txBody>
                  <a:tcPr/>
                </a:tc>
                <a:tc>
                  <a:txBody>
                    <a:bodyPr/>
                    <a:lstStyle/>
                    <a:p>
                      <a:pPr algn="ctr"/>
                      <a:r>
                        <a:rPr lang="en-US" sz="1600"/>
                        <a:t>Number of days that passed by after the client was last contacted from a previous campaign</a:t>
                      </a:r>
                      <a:endParaRPr lang="en-IN" sz="1600" b="0"/>
                    </a:p>
                  </a:txBody>
                  <a:tcPr/>
                </a:tc>
                <a:extLst>
                  <a:ext uri="{0D108BD9-81ED-4DB2-BD59-A6C34878D82A}">
                    <a16:rowId xmlns:a16="http://schemas.microsoft.com/office/drawing/2014/main" val="434091124"/>
                  </a:ext>
                </a:extLst>
              </a:tr>
              <a:tr h="1044827">
                <a:tc>
                  <a:txBody>
                    <a:bodyPr/>
                    <a:lstStyle/>
                    <a:p>
                      <a:pPr algn="ctr"/>
                      <a:r>
                        <a:rPr lang="en-IN" sz="1600"/>
                        <a:t>Previous</a:t>
                      </a:r>
                      <a:endParaRPr lang="en-IN" sz="1600" b="0"/>
                    </a:p>
                  </a:txBody>
                  <a:tcPr/>
                </a:tc>
                <a:tc>
                  <a:txBody>
                    <a:bodyPr/>
                    <a:lstStyle/>
                    <a:p>
                      <a:pPr algn="ctr"/>
                      <a:r>
                        <a:rPr lang="en-US" sz="1600"/>
                        <a:t>Number of contacts performed before this campaign and for this client</a:t>
                      </a:r>
                      <a:endParaRPr lang="en-IN" sz="1600" b="0"/>
                    </a:p>
                  </a:txBody>
                  <a:tcPr/>
                </a:tc>
                <a:extLst>
                  <a:ext uri="{0D108BD9-81ED-4DB2-BD59-A6C34878D82A}">
                    <a16:rowId xmlns:a16="http://schemas.microsoft.com/office/drawing/2014/main" val="3799636260"/>
                  </a:ext>
                </a:extLst>
              </a:tr>
              <a:tr h="567192">
                <a:tc>
                  <a:txBody>
                    <a:bodyPr/>
                    <a:lstStyle/>
                    <a:p>
                      <a:pPr algn="ctr"/>
                      <a:r>
                        <a:rPr lang="en-IN" sz="1600"/>
                        <a:t>Day</a:t>
                      </a:r>
                      <a:endParaRPr lang="en-IN" sz="1600" b="0"/>
                    </a:p>
                  </a:txBody>
                  <a:tcPr/>
                </a:tc>
                <a:tc>
                  <a:txBody>
                    <a:bodyPr/>
                    <a:lstStyle/>
                    <a:p>
                      <a:pPr algn="ctr"/>
                      <a:r>
                        <a:rPr lang="en-US" sz="1600"/>
                        <a:t>Last contact day of the month</a:t>
                      </a:r>
                      <a:endParaRPr lang="en-IN" sz="1600" b="0"/>
                    </a:p>
                  </a:txBody>
                  <a:tcPr/>
                </a:tc>
                <a:extLst>
                  <a:ext uri="{0D108BD9-81ED-4DB2-BD59-A6C34878D82A}">
                    <a16:rowId xmlns:a16="http://schemas.microsoft.com/office/drawing/2014/main" val="3955065606"/>
                  </a:ext>
                </a:extLst>
              </a:tr>
              <a:tr h="1044827">
                <a:tc>
                  <a:txBody>
                    <a:bodyPr/>
                    <a:lstStyle/>
                    <a:p>
                      <a:pPr algn="ctr"/>
                      <a:r>
                        <a:rPr lang="en-IN" sz="1600"/>
                        <a:t>Campaign</a:t>
                      </a:r>
                      <a:endParaRPr lang="en-IN" sz="1600" b="0"/>
                    </a:p>
                  </a:txBody>
                  <a:tcPr/>
                </a:tc>
                <a:tc>
                  <a:txBody>
                    <a:bodyPr/>
                    <a:lstStyle/>
                    <a:p>
                      <a:pPr algn="ctr"/>
                      <a:r>
                        <a:rPr lang="en-US" sz="1600"/>
                        <a:t>Number of contacts performed during this campaign and for this client</a:t>
                      </a:r>
                      <a:endParaRPr lang="en-IN" sz="1600" b="0"/>
                    </a:p>
                  </a:txBody>
                  <a:tcPr/>
                </a:tc>
                <a:extLst>
                  <a:ext uri="{0D108BD9-81ED-4DB2-BD59-A6C34878D82A}">
                    <a16:rowId xmlns:a16="http://schemas.microsoft.com/office/drawing/2014/main" val="229752565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282099082"/>
              </p:ext>
            </p:extLst>
          </p:nvPr>
        </p:nvGraphicFramePr>
        <p:xfrm>
          <a:off x="6244867" y="992777"/>
          <a:ext cx="5396752" cy="4576355"/>
        </p:xfrm>
        <a:graphic>
          <a:graphicData uri="http://schemas.openxmlformats.org/drawingml/2006/table">
            <a:tbl>
              <a:tblPr firstRow="1" bandRow="1">
                <a:tableStyleId>{5C22544A-7EE6-4342-B048-85BDC9FD1C3A}</a:tableStyleId>
              </a:tblPr>
              <a:tblGrid>
                <a:gridCol w="1573253">
                  <a:extLst>
                    <a:ext uri="{9D8B030D-6E8A-4147-A177-3AD203B41FA5}">
                      <a16:colId xmlns:a16="http://schemas.microsoft.com/office/drawing/2014/main" val="678863367"/>
                    </a:ext>
                  </a:extLst>
                </a:gridCol>
                <a:gridCol w="3823499">
                  <a:extLst>
                    <a:ext uri="{9D8B030D-6E8A-4147-A177-3AD203B41FA5}">
                      <a16:colId xmlns:a16="http://schemas.microsoft.com/office/drawing/2014/main" val="899329972"/>
                    </a:ext>
                  </a:extLst>
                </a:gridCol>
              </a:tblGrid>
              <a:tr h="0">
                <a:tc>
                  <a:txBody>
                    <a:bodyPr/>
                    <a:lstStyle/>
                    <a:p>
                      <a:pPr algn="ctr"/>
                      <a:r>
                        <a:rPr lang="en-IN" b="1">
                          <a:solidFill>
                            <a:schemeClr val="bg1"/>
                          </a:solidFill>
                        </a:rPr>
                        <a:t>Categorical</a:t>
                      </a:r>
                    </a:p>
                  </a:txBody>
                  <a:tcPr/>
                </a:tc>
                <a:tc>
                  <a:txBody>
                    <a:bodyPr/>
                    <a:lstStyle/>
                    <a:p>
                      <a:pPr algn="ctr"/>
                      <a:r>
                        <a:rPr lang="en-IN" b="1">
                          <a:solidFill>
                            <a:schemeClr val="lt1"/>
                          </a:solidFill>
                        </a:rPr>
                        <a:t>Description</a:t>
                      </a:r>
                      <a:endParaRPr lang="en-IN" b="1">
                        <a:solidFill>
                          <a:srgbClr val="FFFF00"/>
                        </a:solidFill>
                      </a:endParaRPr>
                    </a:p>
                  </a:txBody>
                  <a:tcPr/>
                </a:tc>
                <a:extLst>
                  <a:ext uri="{0D108BD9-81ED-4DB2-BD59-A6C34878D82A}">
                    <a16:rowId xmlns:a16="http://schemas.microsoft.com/office/drawing/2014/main" val="2183054010"/>
                  </a:ext>
                </a:extLst>
              </a:tr>
              <a:tr h="281818">
                <a:tc>
                  <a:txBody>
                    <a:bodyPr/>
                    <a:lstStyle/>
                    <a:p>
                      <a:pPr algn="ctr"/>
                      <a:r>
                        <a:rPr lang="en-IN" sz="1600"/>
                        <a:t>Job</a:t>
                      </a:r>
                      <a:endParaRPr lang="en-IN" sz="1600"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Type of job</a:t>
                      </a:r>
                      <a:endParaRPr kumimoji="0" lang="en-IN" sz="1600" b="0" i="0" u="none" strike="noStrike" kern="1200" cap="none" spc="0" normalizeH="0" baseline="0" noProof="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043746825"/>
                  </a:ext>
                </a:extLst>
              </a:tr>
              <a:tr h="281818">
                <a:tc>
                  <a:txBody>
                    <a:bodyPr/>
                    <a:lstStyle/>
                    <a:p>
                      <a:pPr algn="ctr"/>
                      <a:r>
                        <a:rPr lang="en-IN" sz="1600"/>
                        <a:t>Martial</a:t>
                      </a:r>
                      <a:endParaRPr lang="en-IN" sz="1600" b="0"/>
                    </a:p>
                  </a:txBody>
                  <a:tcPr/>
                </a:tc>
                <a:tc>
                  <a:txBody>
                    <a:bodyPr/>
                    <a:lstStyle/>
                    <a:p>
                      <a:pPr algn="ctr"/>
                      <a:r>
                        <a:rPr lang="en-IN"/>
                        <a:t>Marital status</a:t>
                      </a:r>
                    </a:p>
                  </a:txBody>
                  <a:tcPr/>
                </a:tc>
                <a:extLst>
                  <a:ext uri="{0D108BD9-81ED-4DB2-BD59-A6C34878D82A}">
                    <a16:rowId xmlns:a16="http://schemas.microsoft.com/office/drawing/2014/main" val="1985610638"/>
                  </a:ext>
                </a:extLst>
              </a:tr>
              <a:tr h="281818">
                <a:tc>
                  <a:txBody>
                    <a:bodyPr/>
                    <a:lstStyle/>
                    <a:p>
                      <a:pPr algn="ctr"/>
                      <a:r>
                        <a:rPr lang="en-IN" sz="1600"/>
                        <a:t>Education</a:t>
                      </a:r>
                      <a:endParaRPr lang="en-IN" sz="1600" b="0"/>
                    </a:p>
                  </a:txBody>
                  <a:tcPr/>
                </a:tc>
                <a:tc>
                  <a:txBody>
                    <a:bodyPr/>
                    <a:lstStyle/>
                    <a:p>
                      <a:pPr algn="ctr"/>
                      <a:r>
                        <a:rPr lang="en-IN"/>
                        <a:t>Level</a:t>
                      </a:r>
                      <a:r>
                        <a:rPr lang="en-IN" baseline="0"/>
                        <a:t> of education</a:t>
                      </a:r>
                      <a:endParaRPr lang="en-IN"/>
                    </a:p>
                  </a:txBody>
                  <a:tcPr/>
                </a:tc>
                <a:extLst>
                  <a:ext uri="{0D108BD9-81ED-4DB2-BD59-A6C34878D82A}">
                    <a16:rowId xmlns:a16="http://schemas.microsoft.com/office/drawing/2014/main" val="3989427591"/>
                  </a:ext>
                </a:extLst>
              </a:tr>
              <a:tr h="281818">
                <a:tc>
                  <a:txBody>
                    <a:bodyPr/>
                    <a:lstStyle/>
                    <a:p>
                      <a:pPr algn="ctr"/>
                      <a:r>
                        <a:rPr lang="en-IN" sz="1600"/>
                        <a:t>Default</a:t>
                      </a:r>
                      <a:endParaRPr lang="en-IN" sz="1600" b="0"/>
                    </a:p>
                  </a:txBody>
                  <a:tcPr/>
                </a:tc>
                <a:tc>
                  <a:txBody>
                    <a:bodyPr/>
                    <a:lstStyle/>
                    <a:p>
                      <a:pPr algn="ctr"/>
                      <a:r>
                        <a:rPr lang="en-IN"/>
                        <a:t>Has credit in default ? </a:t>
                      </a:r>
                    </a:p>
                  </a:txBody>
                  <a:tcPr/>
                </a:tc>
                <a:extLst>
                  <a:ext uri="{0D108BD9-81ED-4DB2-BD59-A6C34878D82A}">
                    <a16:rowId xmlns:a16="http://schemas.microsoft.com/office/drawing/2014/main" val="1616306822"/>
                  </a:ext>
                </a:extLst>
              </a:tr>
              <a:tr h="400595">
                <a:tc>
                  <a:txBody>
                    <a:bodyPr/>
                    <a:lstStyle/>
                    <a:p>
                      <a:pPr algn="ctr"/>
                      <a:r>
                        <a:rPr lang="en-IN" sz="1600"/>
                        <a:t>Housing</a:t>
                      </a:r>
                      <a:endParaRPr lang="en-IN" sz="1600" b="0"/>
                    </a:p>
                  </a:txBody>
                  <a:tcPr/>
                </a:tc>
                <a:tc>
                  <a:txBody>
                    <a:bodyPr/>
                    <a:lstStyle/>
                    <a:p>
                      <a:pPr algn="ctr"/>
                      <a:r>
                        <a:rPr lang="en-IN"/>
                        <a:t>Has housing loan ?</a:t>
                      </a:r>
                    </a:p>
                  </a:txBody>
                  <a:tcPr/>
                </a:tc>
                <a:extLst>
                  <a:ext uri="{0D108BD9-81ED-4DB2-BD59-A6C34878D82A}">
                    <a16:rowId xmlns:a16="http://schemas.microsoft.com/office/drawing/2014/main" val="2133751118"/>
                  </a:ext>
                </a:extLst>
              </a:tr>
              <a:tr h="281818">
                <a:tc>
                  <a:txBody>
                    <a:bodyPr/>
                    <a:lstStyle/>
                    <a:p>
                      <a:pPr algn="ctr"/>
                      <a:r>
                        <a:rPr lang="en-IN" sz="1600"/>
                        <a:t>Loan</a:t>
                      </a:r>
                      <a:endParaRPr lang="en-IN" sz="1600" b="0"/>
                    </a:p>
                  </a:txBody>
                  <a:tcPr/>
                </a:tc>
                <a:tc>
                  <a:txBody>
                    <a:bodyPr/>
                    <a:lstStyle/>
                    <a:p>
                      <a:pPr algn="ctr"/>
                      <a:r>
                        <a:rPr lang="en-IN"/>
                        <a:t>Has personal loan ?</a:t>
                      </a:r>
                    </a:p>
                  </a:txBody>
                  <a:tcPr/>
                </a:tc>
                <a:extLst>
                  <a:ext uri="{0D108BD9-81ED-4DB2-BD59-A6C34878D82A}">
                    <a16:rowId xmlns:a16="http://schemas.microsoft.com/office/drawing/2014/main" val="3253292490"/>
                  </a:ext>
                </a:extLst>
              </a:tr>
              <a:tr h="281818">
                <a:tc>
                  <a:txBody>
                    <a:bodyPr/>
                    <a:lstStyle/>
                    <a:p>
                      <a:pPr algn="ctr"/>
                      <a:r>
                        <a:rPr lang="en-IN" sz="1600"/>
                        <a:t>Contact</a:t>
                      </a:r>
                      <a:endParaRPr lang="en-IN" sz="1600" b="0"/>
                    </a:p>
                  </a:txBody>
                  <a:tcPr/>
                </a:tc>
                <a:tc>
                  <a:txBody>
                    <a:bodyPr/>
                    <a:lstStyle/>
                    <a:p>
                      <a:pPr algn="ctr"/>
                      <a:r>
                        <a:rPr lang="en-IN"/>
                        <a:t>Contact communication type</a:t>
                      </a:r>
                    </a:p>
                  </a:txBody>
                  <a:tcPr/>
                </a:tc>
                <a:extLst>
                  <a:ext uri="{0D108BD9-81ED-4DB2-BD59-A6C34878D82A}">
                    <a16:rowId xmlns:a16="http://schemas.microsoft.com/office/drawing/2014/main" val="1452985252"/>
                  </a:ext>
                </a:extLst>
              </a:tr>
              <a:tr h="281818">
                <a:tc>
                  <a:txBody>
                    <a:bodyPr/>
                    <a:lstStyle/>
                    <a:p>
                      <a:pPr algn="ctr"/>
                      <a:r>
                        <a:rPr lang="en-IN" sz="1600"/>
                        <a:t>Month</a:t>
                      </a:r>
                      <a:endParaRPr lang="en-IN" sz="1600" b="0"/>
                    </a:p>
                  </a:txBody>
                  <a:tcPr/>
                </a:tc>
                <a:tc>
                  <a:txBody>
                    <a:bodyPr/>
                    <a:lstStyle/>
                    <a:p>
                      <a:pPr algn="ctr"/>
                      <a:r>
                        <a:rPr lang="en-US"/>
                        <a:t>Last contact month of year</a:t>
                      </a:r>
                      <a:endParaRPr lang="en-IN"/>
                    </a:p>
                  </a:txBody>
                  <a:tcPr/>
                </a:tc>
                <a:extLst>
                  <a:ext uri="{0D108BD9-81ED-4DB2-BD59-A6C34878D82A}">
                    <a16:rowId xmlns:a16="http://schemas.microsoft.com/office/drawing/2014/main" val="4096583101"/>
                  </a:ext>
                </a:extLst>
              </a:tr>
              <a:tr h="281818">
                <a:tc>
                  <a:txBody>
                    <a:bodyPr/>
                    <a:lstStyle/>
                    <a:p>
                      <a:pPr algn="ctr"/>
                      <a:r>
                        <a:rPr lang="en-IN" sz="1600"/>
                        <a:t>Deposit</a:t>
                      </a:r>
                      <a:endParaRPr lang="en-IN" sz="1600" b="0"/>
                    </a:p>
                  </a:txBody>
                  <a:tcPr/>
                </a:tc>
                <a:tc>
                  <a:txBody>
                    <a:bodyPr/>
                    <a:lstStyle/>
                    <a:p>
                      <a:pPr algn="ctr"/>
                      <a:r>
                        <a:rPr lang="en-US"/>
                        <a:t>Has the client subscribed a term deposit ? </a:t>
                      </a:r>
                      <a:endParaRPr lang="en-IN"/>
                    </a:p>
                  </a:txBody>
                  <a:tcPr/>
                </a:tc>
                <a:extLst>
                  <a:ext uri="{0D108BD9-81ED-4DB2-BD59-A6C34878D82A}">
                    <a16:rowId xmlns:a16="http://schemas.microsoft.com/office/drawing/2014/main" val="2542539621"/>
                  </a:ext>
                </a:extLst>
              </a:tr>
              <a:tr h="281818">
                <a:tc>
                  <a:txBody>
                    <a:bodyPr/>
                    <a:lstStyle/>
                    <a:p>
                      <a:pPr algn="ctr"/>
                      <a:r>
                        <a:rPr lang="en-IN" sz="1600"/>
                        <a:t>Poutcome</a:t>
                      </a:r>
                      <a:endParaRPr lang="en-IN" sz="1600" b="0"/>
                    </a:p>
                  </a:txBody>
                  <a:tcPr/>
                </a:tc>
                <a:tc>
                  <a:txBody>
                    <a:bodyPr/>
                    <a:lstStyle/>
                    <a:p>
                      <a:pPr algn="ctr"/>
                      <a:r>
                        <a:rPr lang="en-US"/>
                        <a:t>Outcome of the previous marketing campaign</a:t>
                      </a:r>
                      <a:endParaRPr lang="en-IN"/>
                    </a:p>
                  </a:txBody>
                  <a:tcPr/>
                </a:tc>
                <a:extLst>
                  <a:ext uri="{0D108BD9-81ED-4DB2-BD59-A6C34878D82A}">
                    <a16:rowId xmlns:a16="http://schemas.microsoft.com/office/drawing/2014/main" val="951523678"/>
                  </a:ext>
                </a:extLst>
              </a:tr>
            </a:tbl>
          </a:graphicData>
        </a:graphic>
      </p:graphicFrame>
    </p:spTree>
    <p:extLst>
      <p:ext uri="{BB962C8B-B14F-4D97-AF65-F5344CB8AC3E}">
        <p14:creationId xmlns:p14="http://schemas.microsoft.com/office/powerpoint/2010/main" val="3049369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9FEB55C-C5C7-4D1E-B770-253F338E70E4}"/>
              </a:ext>
            </a:extLst>
          </p:cNvPr>
          <p:cNvGrpSpPr/>
          <p:nvPr/>
        </p:nvGrpSpPr>
        <p:grpSpPr>
          <a:xfrm>
            <a:off x="4012295" y="1713231"/>
            <a:ext cx="4252112" cy="4153441"/>
            <a:chOff x="4192204" y="2084968"/>
            <a:chExt cx="3839622" cy="3807592"/>
          </a:xfrm>
        </p:grpSpPr>
        <p:grpSp>
          <p:nvGrpSpPr>
            <p:cNvPr id="12" name="Group 11">
              <a:extLst>
                <a:ext uri="{FF2B5EF4-FFF2-40B4-BE49-F238E27FC236}">
                  <a16:creationId xmlns:a16="http://schemas.microsoft.com/office/drawing/2014/main" id="{66EAD175-362D-4FE6-92AB-96D440C76C71}"/>
                </a:ext>
              </a:extLst>
            </p:cNvPr>
            <p:cNvGrpSpPr/>
            <p:nvPr/>
          </p:nvGrpSpPr>
          <p:grpSpPr>
            <a:xfrm>
              <a:off x="4906606" y="2798413"/>
              <a:ext cx="2376872" cy="2379745"/>
              <a:chOff x="4906606" y="2557463"/>
              <a:chExt cx="2376872" cy="2379745"/>
            </a:xfrm>
          </p:grpSpPr>
          <p:grpSp>
            <p:nvGrpSpPr>
              <p:cNvPr id="25" name="Group 24">
                <a:extLst>
                  <a:ext uri="{FF2B5EF4-FFF2-40B4-BE49-F238E27FC236}">
                    <a16:creationId xmlns:a16="http://schemas.microsoft.com/office/drawing/2014/main" id="{C8A8CC84-A736-4C46-89CC-6852ABEA275D}"/>
                  </a:ext>
                </a:extLst>
              </p:cNvPr>
              <p:cNvGrpSpPr/>
              <p:nvPr/>
            </p:nvGrpSpPr>
            <p:grpSpPr>
              <a:xfrm>
                <a:off x="4906606" y="2557463"/>
                <a:ext cx="2376872" cy="2379745"/>
                <a:chOff x="4906606" y="2557463"/>
                <a:chExt cx="2376872" cy="2379745"/>
              </a:xfrm>
            </p:grpSpPr>
            <p:sp>
              <p:nvSpPr>
                <p:cNvPr id="27" name="Freeform 5">
                  <a:extLst>
                    <a:ext uri="{FF2B5EF4-FFF2-40B4-BE49-F238E27FC236}">
                      <a16:creationId xmlns:a16="http://schemas.microsoft.com/office/drawing/2014/main" id="{FDDF1326-00F9-4266-AEC8-DD93ADFAF6DE}"/>
                    </a:ext>
                  </a:extLst>
                </p:cNvPr>
                <p:cNvSpPr>
                  <a:spLocks/>
                </p:cNvSpPr>
                <p:nvPr/>
              </p:nvSpPr>
              <p:spPr bwMode="auto">
                <a:xfrm>
                  <a:off x="6096000" y="2582361"/>
                  <a:ext cx="1187478" cy="1165453"/>
                </a:xfrm>
                <a:custGeom>
                  <a:avLst/>
                  <a:gdLst>
                    <a:gd name="T0" fmla="*/ 524 w 524"/>
                    <a:gd name="T1" fmla="*/ 373 h 514"/>
                    <a:gd name="T2" fmla="*/ 176 w 524"/>
                    <a:gd name="T3" fmla="*/ 0 h 514"/>
                    <a:gd name="T4" fmla="*/ 0 w 524"/>
                    <a:gd name="T5" fmla="*/ 19 h 514"/>
                    <a:gd name="T6" fmla="*/ 1 w 524"/>
                    <a:gd name="T7" fmla="*/ 510 h 514"/>
                    <a:gd name="T8" fmla="*/ 495 w 524"/>
                    <a:gd name="T9" fmla="*/ 514 h 514"/>
                    <a:gd name="T10" fmla="*/ 524 w 524"/>
                    <a:gd name="T11" fmla="*/ 373 h 514"/>
                  </a:gdLst>
                  <a:ahLst/>
                  <a:cxnLst>
                    <a:cxn ang="0">
                      <a:pos x="T0" y="T1"/>
                    </a:cxn>
                    <a:cxn ang="0">
                      <a:pos x="T2" y="T3"/>
                    </a:cxn>
                    <a:cxn ang="0">
                      <a:pos x="T4" y="T5"/>
                    </a:cxn>
                    <a:cxn ang="0">
                      <a:pos x="T6" y="T7"/>
                    </a:cxn>
                    <a:cxn ang="0">
                      <a:pos x="T8" y="T9"/>
                    </a:cxn>
                    <a:cxn ang="0">
                      <a:pos x="T10" y="T11"/>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rgbClr val="008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2076FAB5-606D-4DD6-B1A6-99F3CD45F1A0}"/>
                    </a:ext>
                  </a:extLst>
                </p:cNvPr>
                <p:cNvSpPr>
                  <a:spLocks/>
                </p:cNvSpPr>
                <p:nvPr/>
              </p:nvSpPr>
              <p:spPr bwMode="auto">
                <a:xfrm>
                  <a:off x="4906606" y="3738238"/>
                  <a:ext cx="1191309" cy="1174071"/>
                </a:xfrm>
                <a:custGeom>
                  <a:avLst/>
                  <a:gdLst>
                    <a:gd name="T0" fmla="*/ 0 w 526"/>
                    <a:gd name="T1" fmla="*/ 145 h 518"/>
                    <a:gd name="T2" fmla="*/ 348 w 526"/>
                    <a:gd name="T3" fmla="*/ 518 h 518"/>
                    <a:gd name="T4" fmla="*/ 525 w 526"/>
                    <a:gd name="T5" fmla="*/ 499 h 518"/>
                    <a:gd name="T6" fmla="*/ 526 w 526"/>
                    <a:gd name="T7" fmla="*/ 0 h 518"/>
                    <a:gd name="T8" fmla="*/ 29 w 526"/>
                    <a:gd name="T9" fmla="*/ 4 h 518"/>
                    <a:gd name="T10" fmla="*/ 0 w 526"/>
                    <a:gd name="T11" fmla="*/ 145 h 518"/>
                  </a:gdLst>
                  <a:ahLst/>
                  <a:cxnLst>
                    <a:cxn ang="0">
                      <a:pos x="T0" y="T1"/>
                    </a:cxn>
                    <a:cxn ang="0">
                      <a:pos x="T2" y="T3"/>
                    </a:cxn>
                    <a:cxn ang="0">
                      <a:pos x="T4" y="T5"/>
                    </a:cxn>
                    <a:cxn ang="0">
                      <a:pos x="T6" y="T7"/>
                    </a:cxn>
                    <a:cxn ang="0">
                      <a:pos x="T8" y="T9"/>
                    </a:cxn>
                    <a:cxn ang="0">
                      <a:pos x="T10" y="T11"/>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rgbClr val="C64E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DAD66010-08E1-4D25-841D-1F4A5058C84C}"/>
                    </a:ext>
                  </a:extLst>
                </p:cNvPr>
                <p:cNvSpPr>
                  <a:spLocks/>
                </p:cNvSpPr>
                <p:nvPr/>
              </p:nvSpPr>
              <p:spPr bwMode="auto">
                <a:xfrm>
                  <a:off x="6096000" y="3738238"/>
                  <a:ext cx="1165453" cy="1198970"/>
                </a:xfrm>
                <a:custGeom>
                  <a:avLst/>
                  <a:gdLst>
                    <a:gd name="T0" fmla="*/ 141 w 514"/>
                    <a:gd name="T1" fmla="*/ 529 h 529"/>
                    <a:gd name="T2" fmla="*/ 514 w 514"/>
                    <a:gd name="T3" fmla="*/ 180 h 529"/>
                    <a:gd name="T4" fmla="*/ 495 w 514"/>
                    <a:gd name="T5" fmla="*/ 4 h 529"/>
                    <a:gd name="T6" fmla="*/ 1 w 514"/>
                    <a:gd name="T7" fmla="*/ 0 h 529"/>
                    <a:gd name="T8" fmla="*/ 0 w 514"/>
                    <a:gd name="T9" fmla="*/ 499 h 529"/>
                    <a:gd name="T10" fmla="*/ 141 w 514"/>
                    <a:gd name="T11" fmla="*/ 529 h 529"/>
                  </a:gdLst>
                  <a:ahLst/>
                  <a:cxnLst>
                    <a:cxn ang="0">
                      <a:pos x="T0" y="T1"/>
                    </a:cxn>
                    <a:cxn ang="0">
                      <a:pos x="T2" y="T3"/>
                    </a:cxn>
                    <a:cxn ang="0">
                      <a:pos x="T4" y="T5"/>
                    </a:cxn>
                    <a:cxn ang="0">
                      <a:pos x="T6" y="T7"/>
                    </a:cxn>
                    <a:cxn ang="0">
                      <a:pos x="T8" y="T9"/>
                    </a:cxn>
                    <a:cxn ang="0">
                      <a:pos x="T10" y="T11"/>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rgbClr val="E3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8AD6A475-6F45-4A89-A4FF-55400323D0B6}"/>
                    </a:ext>
                  </a:extLst>
                </p:cNvPr>
                <p:cNvSpPr>
                  <a:spLocks/>
                </p:cNvSpPr>
                <p:nvPr/>
              </p:nvSpPr>
              <p:spPr bwMode="auto">
                <a:xfrm>
                  <a:off x="4931505" y="2557463"/>
                  <a:ext cx="1166410" cy="1190351"/>
                </a:xfrm>
                <a:custGeom>
                  <a:avLst/>
                  <a:gdLst>
                    <a:gd name="T0" fmla="*/ 372 w 515"/>
                    <a:gd name="T1" fmla="*/ 0 h 525"/>
                    <a:gd name="T2" fmla="*/ 0 w 515"/>
                    <a:gd name="T3" fmla="*/ 349 h 525"/>
                    <a:gd name="T4" fmla="*/ 18 w 515"/>
                    <a:gd name="T5" fmla="*/ 525 h 525"/>
                    <a:gd name="T6" fmla="*/ 515 w 515"/>
                    <a:gd name="T7" fmla="*/ 521 h 525"/>
                    <a:gd name="T8" fmla="*/ 514 w 515"/>
                    <a:gd name="T9" fmla="*/ 30 h 525"/>
                    <a:gd name="T10" fmla="*/ 372 w 515"/>
                    <a:gd name="T11" fmla="*/ 0 h 525"/>
                  </a:gdLst>
                  <a:ahLst/>
                  <a:cxnLst>
                    <a:cxn ang="0">
                      <a:pos x="T0" y="T1"/>
                    </a:cxn>
                    <a:cxn ang="0">
                      <a:pos x="T2" y="T3"/>
                    </a:cxn>
                    <a:cxn ang="0">
                      <a:pos x="T4" y="T5"/>
                    </a:cxn>
                    <a:cxn ang="0">
                      <a:pos x="T6" y="T7"/>
                    </a:cxn>
                    <a:cxn ang="0">
                      <a:pos x="T8" y="T9"/>
                    </a:cxn>
                    <a:cxn ang="0">
                      <a:pos x="T10" y="T11"/>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rgbClr val="693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Oval 13">
                <a:extLst>
                  <a:ext uri="{FF2B5EF4-FFF2-40B4-BE49-F238E27FC236}">
                    <a16:creationId xmlns:a16="http://schemas.microsoft.com/office/drawing/2014/main" id="{542A1CDC-CB60-45CB-BEA3-9C4E6D67BD5B}"/>
                  </a:ext>
                </a:extLst>
              </p:cNvPr>
              <p:cNvSpPr>
                <a:spLocks noChangeArrowheads="1"/>
              </p:cNvSpPr>
              <p:nvPr/>
            </p:nvSpPr>
            <p:spPr bwMode="auto">
              <a:xfrm>
                <a:off x="5289664" y="2942436"/>
                <a:ext cx="1610757" cy="16097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C924616E-818B-4CE7-959F-6399CB51E552}"/>
                </a:ext>
              </a:extLst>
            </p:cNvPr>
            <p:cNvGrpSpPr/>
            <p:nvPr/>
          </p:nvGrpSpPr>
          <p:grpSpPr>
            <a:xfrm>
              <a:off x="4192204" y="2084968"/>
              <a:ext cx="2293557" cy="1903796"/>
              <a:chOff x="4192204" y="1844018"/>
              <a:chExt cx="2293557" cy="1903796"/>
            </a:xfrm>
          </p:grpSpPr>
          <p:sp>
            <p:nvSpPr>
              <p:cNvPr id="23" name="Freeform 12">
                <a:extLst>
                  <a:ext uri="{FF2B5EF4-FFF2-40B4-BE49-F238E27FC236}">
                    <a16:creationId xmlns:a16="http://schemas.microsoft.com/office/drawing/2014/main" id="{CE2197DA-306D-4A1B-921E-1EBF7C0067EB}"/>
                  </a:ext>
                </a:extLst>
              </p:cNvPr>
              <p:cNvSpPr>
                <a:spLocks/>
              </p:cNvSpPr>
              <p:nvPr/>
            </p:nvSpPr>
            <p:spPr bwMode="auto">
              <a:xfrm>
                <a:off x="4192204" y="1844018"/>
                <a:ext cx="2293557" cy="1903796"/>
              </a:xfrm>
              <a:custGeom>
                <a:avLst/>
                <a:gdLst>
                  <a:gd name="T0" fmla="*/ 841 w 1012"/>
                  <a:gd name="T1" fmla="*/ 0 h 840"/>
                  <a:gd name="T2" fmla="*/ 841 w 1012"/>
                  <a:gd name="T3" fmla="*/ 2 h 840"/>
                  <a:gd name="T4" fmla="*/ 840 w 1012"/>
                  <a:gd name="T5" fmla="*/ 0 h 840"/>
                  <a:gd name="T6" fmla="*/ 839 w 1012"/>
                  <a:gd name="T7" fmla="*/ 0 h 840"/>
                  <a:gd name="T8" fmla="*/ 0 w 1012"/>
                  <a:gd name="T9" fmla="*/ 840 h 840"/>
                  <a:gd name="T10" fmla="*/ 0 w 1012"/>
                  <a:gd name="T11" fmla="*/ 840 h 840"/>
                  <a:gd name="T12" fmla="*/ 172 w 1012"/>
                  <a:gd name="T13" fmla="*/ 670 h 840"/>
                  <a:gd name="T14" fmla="*/ 345 w 1012"/>
                  <a:gd name="T15" fmla="*/ 834 h 840"/>
                  <a:gd name="T16" fmla="*/ 840 w 1012"/>
                  <a:gd name="T17" fmla="*/ 345 h 840"/>
                  <a:gd name="T18" fmla="*/ 841 w 1012"/>
                  <a:gd name="T19" fmla="*/ 343 h 840"/>
                  <a:gd name="T20" fmla="*/ 841 w 1012"/>
                  <a:gd name="T21" fmla="*/ 345 h 840"/>
                  <a:gd name="T22" fmla="*/ 1012 w 1012"/>
                  <a:gd name="T23" fmla="*/ 172 h 840"/>
                  <a:gd name="T24" fmla="*/ 841 w 1012"/>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rgbClr val="8F4A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AD5B3F0F-CA08-4549-946B-D6116C89E172}"/>
                  </a:ext>
                </a:extLst>
              </p:cNvPr>
              <p:cNvSpPr txBox="1"/>
              <p:nvPr/>
            </p:nvSpPr>
            <p:spPr>
              <a:xfrm rot="19163488">
                <a:off x="4496201" y="2463003"/>
                <a:ext cx="1295801" cy="310363"/>
              </a:xfrm>
              <a:prstGeom prst="rect">
                <a:avLst/>
              </a:prstGeom>
              <a:noFill/>
            </p:spPr>
            <p:txBody>
              <a:bodyPr wrap="none" rtlCol="0">
                <a:spAutoFit/>
              </a:bodyPr>
              <a:lstStyle/>
              <a:p>
                <a:r>
                  <a:rPr lang="en-US" sz="1600" spc="300" dirty="0">
                    <a:solidFill>
                      <a:schemeClr val="bg1"/>
                    </a:solidFill>
                    <a:latin typeface="+mj-lt"/>
                  </a:rPr>
                  <a:t>Strengths</a:t>
                </a:r>
              </a:p>
            </p:txBody>
          </p:sp>
        </p:grpSp>
        <p:grpSp>
          <p:nvGrpSpPr>
            <p:cNvPr id="14" name="Group 13">
              <a:extLst>
                <a:ext uri="{FF2B5EF4-FFF2-40B4-BE49-F238E27FC236}">
                  <a16:creationId xmlns:a16="http://schemas.microsoft.com/office/drawing/2014/main" id="{22E7D0FC-DD90-4A78-B577-3A91AAB4B459}"/>
                </a:ext>
              </a:extLst>
            </p:cNvPr>
            <p:cNvGrpSpPr/>
            <p:nvPr/>
          </p:nvGrpSpPr>
          <p:grpSpPr>
            <a:xfrm>
              <a:off x="6096000" y="2084968"/>
              <a:ext cx="1903796" cy="2290684"/>
              <a:chOff x="6096000" y="1844018"/>
              <a:chExt cx="1903796" cy="2290684"/>
            </a:xfrm>
          </p:grpSpPr>
          <p:sp>
            <p:nvSpPr>
              <p:cNvPr id="21" name="Freeform 11">
                <a:extLst>
                  <a:ext uri="{FF2B5EF4-FFF2-40B4-BE49-F238E27FC236}">
                    <a16:creationId xmlns:a16="http://schemas.microsoft.com/office/drawing/2014/main" id="{A7CEF032-1483-4760-A016-EBE2CA89602A}"/>
                  </a:ext>
                </a:extLst>
              </p:cNvPr>
              <p:cNvSpPr>
                <a:spLocks/>
              </p:cNvSpPr>
              <p:nvPr/>
            </p:nvSpPr>
            <p:spPr bwMode="auto">
              <a:xfrm>
                <a:off x="6096000" y="1844018"/>
                <a:ext cx="1903796" cy="2290684"/>
              </a:xfrm>
              <a:custGeom>
                <a:avLst/>
                <a:gdLst>
                  <a:gd name="T0" fmla="*/ 840 w 840"/>
                  <a:gd name="T1" fmla="*/ 840 h 1011"/>
                  <a:gd name="T2" fmla="*/ 840 w 840"/>
                  <a:gd name="T3" fmla="*/ 840 h 1011"/>
                  <a:gd name="T4" fmla="*/ 0 w 840"/>
                  <a:gd name="T5" fmla="*/ 0 h 1011"/>
                  <a:gd name="T6" fmla="*/ 0 w 840"/>
                  <a:gd name="T7" fmla="*/ 0 h 1011"/>
                  <a:gd name="T8" fmla="*/ 70 w 840"/>
                  <a:gd name="T9" fmla="*/ 178 h 1011"/>
                  <a:gd name="T10" fmla="*/ 0 w 840"/>
                  <a:gd name="T11" fmla="*/ 345 h 1011"/>
                  <a:gd name="T12" fmla="*/ 495 w 840"/>
                  <a:gd name="T13" fmla="*/ 840 h 1011"/>
                  <a:gd name="T14" fmla="*/ 495 w 840"/>
                  <a:gd name="T15" fmla="*/ 840 h 1011"/>
                  <a:gd name="T16" fmla="*/ 667 w 840"/>
                  <a:gd name="T17" fmla="*/ 1011 h 1011"/>
                  <a:gd name="T18" fmla="*/ 840 w 840"/>
                  <a:gd name="T19" fmla="*/ 84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rgbClr val="01B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7675ACBF-B5FA-45B7-ACD1-65690863047D}"/>
                  </a:ext>
                </a:extLst>
              </p:cNvPr>
              <p:cNvSpPr txBox="1"/>
              <p:nvPr/>
            </p:nvSpPr>
            <p:spPr>
              <a:xfrm rot="3178264">
                <a:off x="6585555" y="2707765"/>
                <a:ext cx="1359603" cy="305711"/>
              </a:xfrm>
              <a:prstGeom prst="rect">
                <a:avLst/>
              </a:prstGeom>
              <a:noFill/>
            </p:spPr>
            <p:txBody>
              <a:bodyPr wrap="none" rtlCol="0">
                <a:spAutoFit/>
              </a:bodyPr>
              <a:lstStyle/>
              <a:p>
                <a:r>
                  <a:rPr lang="id-ID" sz="1600" spc="300" dirty="0">
                    <a:solidFill>
                      <a:schemeClr val="bg1"/>
                    </a:solidFill>
                    <a:latin typeface="+mj-lt"/>
                  </a:rPr>
                  <a:t>Weakness</a:t>
                </a:r>
                <a:endParaRPr lang="en-US" sz="1600" spc="300" dirty="0">
                  <a:solidFill>
                    <a:schemeClr val="bg1"/>
                  </a:solidFill>
                  <a:latin typeface="+mj-lt"/>
                </a:endParaRPr>
              </a:p>
            </p:txBody>
          </p:sp>
        </p:grpSp>
        <p:grpSp>
          <p:nvGrpSpPr>
            <p:cNvPr id="15" name="Group 14">
              <a:extLst>
                <a:ext uri="{FF2B5EF4-FFF2-40B4-BE49-F238E27FC236}">
                  <a16:creationId xmlns:a16="http://schemas.microsoft.com/office/drawing/2014/main" id="{F793183C-612E-4992-AAF7-1603AD3EEAC8}"/>
                </a:ext>
              </a:extLst>
            </p:cNvPr>
            <p:cNvGrpSpPr/>
            <p:nvPr/>
          </p:nvGrpSpPr>
          <p:grpSpPr>
            <a:xfrm>
              <a:off x="4192204" y="3602834"/>
              <a:ext cx="1903796" cy="2289726"/>
              <a:chOff x="4192204" y="3361884"/>
              <a:chExt cx="1903796" cy="2289726"/>
            </a:xfrm>
          </p:grpSpPr>
          <p:sp>
            <p:nvSpPr>
              <p:cNvPr id="19" name="Freeform 9">
                <a:extLst>
                  <a:ext uri="{FF2B5EF4-FFF2-40B4-BE49-F238E27FC236}">
                    <a16:creationId xmlns:a16="http://schemas.microsoft.com/office/drawing/2014/main" id="{73BA63EE-2522-483B-8293-C72D4DCCC0E2}"/>
                  </a:ext>
                </a:extLst>
              </p:cNvPr>
              <p:cNvSpPr>
                <a:spLocks/>
              </p:cNvSpPr>
              <p:nvPr/>
            </p:nvSpPr>
            <p:spPr bwMode="auto">
              <a:xfrm>
                <a:off x="4192204" y="3361884"/>
                <a:ext cx="1903796" cy="2289726"/>
              </a:xfrm>
              <a:custGeom>
                <a:avLst/>
                <a:gdLst>
                  <a:gd name="T0" fmla="*/ 840 w 840"/>
                  <a:gd name="T1" fmla="*/ 665 h 1010"/>
                  <a:gd name="T2" fmla="*/ 344 w 840"/>
                  <a:gd name="T3" fmla="*/ 171 h 1010"/>
                  <a:gd name="T4" fmla="*/ 345 w 840"/>
                  <a:gd name="T5" fmla="*/ 171 h 1010"/>
                  <a:gd name="T6" fmla="*/ 172 w 840"/>
                  <a:gd name="T7" fmla="*/ 0 h 1010"/>
                  <a:gd name="T8" fmla="*/ 0 w 840"/>
                  <a:gd name="T9" fmla="*/ 170 h 1010"/>
                  <a:gd name="T10" fmla="*/ 0 w 840"/>
                  <a:gd name="T11" fmla="*/ 170 h 1010"/>
                  <a:gd name="T12" fmla="*/ 0 w 840"/>
                  <a:gd name="T13" fmla="*/ 171 h 1010"/>
                  <a:gd name="T14" fmla="*/ 0 w 840"/>
                  <a:gd name="T15" fmla="*/ 171 h 1010"/>
                  <a:gd name="T16" fmla="*/ 0 w 840"/>
                  <a:gd name="T17" fmla="*/ 171 h 1010"/>
                  <a:gd name="T18" fmla="*/ 839 w 840"/>
                  <a:gd name="T19" fmla="*/ 1010 h 1010"/>
                  <a:gd name="T20" fmla="*/ 840 w 840"/>
                  <a:gd name="T21" fmla="*/ 1010 h 1010"/>
                  <a:gd name="T22" fmla="*/ 742 w 840"/>
                  <a:gd name="T23" fmla="*/ 827 h 1010"/>
                  <a:gd name="T24" fmla="*/ 840 w 840"/>
                  <a:gd name="T25" fmla="*/ 66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rgbClr val="F6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620CC922-D128-4E4F-A20D-54232506193A}"/>
                  </a:ext>
                </a:extLst>
              </p:cNvPr>
              <p:cNvSpPr txBox="1"/>
              <p:nvPr/>
            </p:nvSpPr>
            <p:spPr>
              <a:xfrm rot="2935059" flipV="1">
                <a:off x="4362796" y="4457102"/>
                <a:ext cx="1055412" cy="305711"/>
              </a:xfrm>
              <a:prstGeom prst="rect">
                <a:avLst/>
              </a:prstGeom>
              <a:noFill/>
            </p:spPr>
            <p:txBody>
              <a:bodyPr wrap="none" rtlCol="0">
                <a:spAutoFit/>
              </a:bodyPr>
              <a:lstStyle/>
              <a:p>
                <a:r>
                  <a:rPr lang="en-US" sz="1600" spc="300" dirty="0">
                    <a:solidFill>
                      <a:schemeClr val="bg1"/>
                    </a:solidFill>
                    <a:latin typeface="+mj-lt"/>
                  </a:rPr>
                  <a:t>Threats</a:t>
                </a:r>
              </a:p>
            </p:txBody>
          </p:sp>
        </p:grpSp>
        <p:grpSp>
          <p:nvGrpSpPr>
            <p:cNvPr id="16" name="Group 15">
              <a:extLst>
                <a:ext uri="{FF2B5EF4-FFF2-40B4-BE49-F238E27FC236}">
                  <a16:creationId xmlns:a16="http://schemas.microsoft.com/office/drawing/2014/main" id="{D7C7A0EF-714C-4E63-BA73-5992C4BB1A26}"/>
                </a:ext>
              </a:extLst>
            </p:cNvPr>
            <p:cNvGrpSpPr/>
            <p:nvPr/>
          </p:nvGrpSpPr>
          <p:grpSpPr>
            <a:xfrm>
              <a:off x="5711027" y="3988764"/>
              <a:ext cx="2320799" cy="1903796"/>
              <a:chOff x="5711027" y="3747814"/>
              <a:chExt cx="2320799" cy="1903796"/>
            </a:xfrm>
          </p:grpSpPr>
          <p:sp>
            <p:nvSpPr>
              <p:cNvPr id="17" name="Freeform 9">
                <a:extLst>
                  <a:ext uri="{FF2B5EF4-FFF2-40B4-BE49-F238E27FC236}">
                    <a16:creationId xmlns:a16="http://schemas.microsoft.com/office/drawing/2014/main" id="{7F127F31-23AD-4A75-9120-9018F1B3A4A4}"/>
                  </a:ext>
                </a:extLst>
              </p:cNvPr>
              <p:cNvSpPr>
                <a:spLocks/>
              </p:cNvSpPr>
              <p:nvPr/>
            </p:nvSpPr>
            <p:spPr bwMode="auto">
              <a:xfrm>
                <a:off x="5711027" y="3747814"/>
                <a:ext cx="2288769" cy="1903796"/>
              </a:xfrm>
              <a:custGeom>
                <a:avLst/>
                <a:gdLst>
                  <a:gd name="T0" fmla="*/ 1010 w 1010"/>
                  <a:gd name="T1" fmla="*/ 0 h 840"/>
                  <a:gd name="T2" fmla="*/ 1010 w 1010"/>
                  <a:gd name="T3" fmla="*/ 0 h 840"/>
                  <a:gd name="T4" fmla="*/ 821 w 1010"/>
                  <a:gd name="T5" fmla="*/ 77 h 840"/>
                  <a:gd name="T6" fmla="*/ 665 w 1010"/>
                  <a:gd name="T7" fmla="*/ 0 h 840"/>
                  <a:gd name="T8" fmla="*/ 171 w 1010"/>
                  <a:gd name="T9" fmla="*/ 495 h 840"/>
                  <a:gd name="T10" fmla="*/ 171 w 1010"/>
                  <a:gd name="T11" fmla="*/ 495 h 840"/>
                  <a:gd name="T12" fmla="*/ 0 w 1010"/>
                  <a:gd name="T13" fmla="*/ 667 h 840"/>
                  <a:gd name="T14" fmla="*/ 170 w 1010"/>
                  <a:gd name="T15" fmla="*/ 840 h 840"/>
                  <a:gd name="T16" fmla="*/ 170 w 1010"/>
                  <a:gd name="T17" fmla="*/ 840 h 840"/>
                  <a:gd name="T18" fmla="*/ 171 w 1010"/>
                  <a:gd name="T19" fmla="*/ 840 h 840"/>
                  <a:gd name="T20" fmla="*/ 171 w 1010"/>
                  <a:gd name="T21" fmla="*/ 840 h 840"/>
                  <a:gd name="T22" fmla="*/ 171 w 1010"/>
                  <a:gd name="T23" fmla="*/ 840 h 840"/>
                  <a:gd name="T24" fmla="*/ 1010 w 1010"/>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rgbClr val="FFAA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A0FE4D29-B44A-42EC-9503-621A99FD42F8}"/>
                  </a:ext>
                </a:extLst>
              </p:cNvPr>
              <p:cNvSpPr txBox="1"/>
              <p:nvPr/>
            </p:nvSpPr>
            <p:spPr>
              <a:xfrm rot="19131790" flipV="1">
                <a:off x="6204793" y="4658002"/>
                <a:ext cx="1827033" cy="310363"/>
              </a:xfrm>
              <a:prstGeom prst="rect">
                <a:avLst/>
              </a:prstGeom>
              <a:noFill/>
            </p:spPr>
            <p:txBody>
              <a:bodyPr wrap="none" rtlCol="0">
                <a:spAutoFit/>
              </a:bodyPr>
              <a:lstStyle/>
              <a:p>
                <a:r>
                  <a:rPr lang="id-ID" sz="1600" spc="300" dirty="0">
                    <a:solidFill>
                      <a:schemeClr val="bg1"/>
                    </a:solidFill>
                    <a:latin typeface="+mj-lt"/>
                  </a:rPr>
                  <a:t>Opportunities</a:t>
                </a:r>
                <a:endParaRPr lang="en-US" sz="1600" spc="300" dirty="0">
                  <a:solidFill>
                    <a:schemeClr val="bg1"/>
                  </a:solidFill>
                  <a:latin typeface="+mj-lt"/>
                </a:endParaRPr>
              </a:p>
            </p:txBody>
          </p:sp>
        </p:grpSp>
      </p:grpSp>
      <p:sp>
        <p:nvSpPr>
          <p:cNvPr id="90" name="TextBox 89">
            <a:extLst>
              <a:ext uri="{FF2B5EF4-FFF2-40B4-BE49-F238E27FC236}">
                <a16:creationId xmlns:a16="http://schemas.microsoft.com/office/drawing/2014/main" id="{4292983B-A3B7-4553-ABBA-24505BB3F1FB}"/>
              </a:ext>
            </a:extLst>
          </p:cNvPr>
          <p:cNvSpPr txBox="1"/>
          <p:nvPr/>
        </p:nvSpPr>
        <p:spPr>
          <a:xfrm>
            <a:off x="1262067" y="1509801"/>
            <a:ext cx="1740699" cy="375490"/>
          </a:xfrm>
          <a:prstGeom prst="rect">
            <a:avLst/>
          </a:prstGeom>
          <a:noFill/>
        </p:spPr>
        <p:txBody>
          <a:bodyPr wrap="square" rtlCol="0">
            <a:spAutoFit/>
          </a:bodyPr>
          <a:lstStyle/>
          <a:p>
            <a:r>
              <a:rPr lang="en-US" b="1" spc="300" dirty="0">
                <a:solidFill>
                  <a:srgbClr val="8F4A81"/>
                </a:solidFill>
                <a:latin typeface="+mj-lt"/>
              </a:rPr>
              <a:t>STRENGTHS</a:t>
            </a:r>
          </a:p>
        </p:txBody>
      </p:sp>
      <p:sp>
        <p:nvSpPr>
          <p:cNvPr id="91" name="TextBox 90">
            <a:extLst>
              <a:ext uri="{FF2B5EF4-FFF2-40B4-BE49-F238E27FC236}">
                <a16:creationId xmlns:a16="http://schemas.microsoft.com/office/drawing/2014/main" id="{BDC1CF7C-8487-466C-9F05-61B5B2302BE3}"/>
              </a:ext>
            </a:extLst>
          </p:cNvPr>
          <p:cNvSpPr txBox="1"/>
          <p:nvPr/>
        </p:nvSpPr>
        <p:spPr>
          <a:xfrm>
            <a:off x="228600" y="1845332"/>
            <a:ext cx="3839624" cy="830997"/>
          </a:xfrm>
          <a:prstGeom prst="rect">
            <a:avLst/>
          </a:prstGeom>
          <a:noFill/>
        </p:spPr>
        <p:txBody>
          <a:bodyPr wrap="square" rtlCol="0">
            <a:spAutoFit/>
          </a:bodyPr>
          <a:lstStyle/>
          <a:p>
            <a:pPr marL="285750" lvl="0" indent="-285750" fontAlgn="base">
              <a:buFont typeface="Arial" panose="020B0604020202020204" pitchFamily="34" charset="0"/>
              <a:buChar char="•"/>
            </a:pPr>
            <a:r>
              <a:rPr lang="en-US" sz="1600" b="1" dirty="0">
                <a:solidFill>
                  <a:srgbClr val="8F4A81"/>
                </a:solidFill>
                <a:latin typeface="+mj-lt"/>
              </a:rPr>
              <a:t>Can understand the demographics of the customers.</a:t>
            </a:r>
            <a:endParaRPr lang="en-IN" sz="1600" b="1" dirty="0">
              <a:solidFill>
                <a:srgbClr val="8F4A81"/>
              </a:solidFill>
              <a:latin typeface="+mj-lt"/>
            </a:endParaRPr>
          </a:p>
          <a:p>
            <a:pPr marL="285750" lvl="0" indent="-285750" fontAlgn="base">
              <a:buFont typeface="Arial" panose="020B0604020202020204" pitchFamily="34" charset="0"/>
              <a:buChar char="•"/>
            </a:pPr>
            <a:r>
              <a:rPr lang="en-US" sz="1600" b="1" dirty="0">
                <a:solidFill>
                  <a:srgbClr val="8F4A81"/>
                </a:solidFill>
                <a:latin typeface="+mj-lt"/>
              </a:rPr>
              <a:t>No missing values.</a:t>
            </a:r>
            <a:endParaRPr lang="en-IN" sz="1600" b="1" dirty="0">
              <a:solidFill>
                <a:srgbClr val="8F4A81"/>
              </a:solidFill>
              <a:latin typeface="+mj-lt"/>
            </a:endParaRPr>
          </a:p>
        </p:txBody>
      </p:sp>
      <p:sp>
        <p:nvSpPr>
          <p:cNvPr id="92" name="TextBox 91">
            <a:extLst>
              <a:ext uri="{FF2B5EF4-FFF2-40B4-BE49-F238E27FC236}">
                <a16:creationId xmlns:a16="http://schemas.microsoft.com/office/drawing/2014/main" id="{52F650C5-1A10-43D4-B959-84DEA99CEB11}"/>
              </a:ext>
            </a:extLst>
          </p:cNvPr>
          <p:cNvSpPr txBox="1"/>
          <p:nvPr/>
        </p:nvSpPr>
        <p:spPr>
          <a:xfrm>
            <a:off x="1213682" y="4518713"/>
            <a:ext cx="1740699" cy="375490"/>
          </a:xfrm>
          <a:prstGeom prst="rect">
            <a:avLst/>
          </a:prstGeom>
          <a:noFill/>
        </p:spPr>
        <p:txBody>
          <a:bodyPr wrap="square" rtlCol="0">
            <a:spAutoFit/>
          </a:bodyPr>
          <a:lstStyle/>
          <a:p>
            <a:r>
              <a:rPr lang="en-US" b="1" spc="300" dirty="0">
                <a:solidFill>
                  <a:srgbClr val="C64E4F"/>
                </a:solidFill>
                <a:latin typeface="+mj-lt"/>
              </a:rPr>
              <a:t>THREATS</a:t>
            </a:r>
          </a:p>
        </p:txBody>
      </p:sp>
      <p:sp>
        <p:nvSpPr>
          <p:cNvPr id="93" name="TextBox 92">
            <a:extLst>
              <a:ext uri="{FF2B5EF4-FFF2-40B4-BE49-F238E27FC236}">
                <a16:creationId xmlns:a16="http://schemas.microsoft.com/office/drawing/2014/main" id="{A2E9228D-0A32-4F3F-B895-13B3E9018993}"/>
              </a:ext>
            </a:extLst>
          </p:cNvPr>
          <p:cNvSpPr txBox="1"/>
          <p:nvPr/>
        </p:nvSpPr>
        <p:spPr>
          <a:xfrm>
            <a:off x="228600" y="4840188"/>
            <a:ext cx="4063089" cy="1569660"/>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C64E4F"/>
                </a:solidFill>
                <a:latin typeface="+mj-lt"/>
              </a:rPr>
              <a:t>When a subscriber is classified as a non-subscriber it can lead to a bad customer experience (basically wrong conclusions) and it can be a loss to business.</a:t>
            </a:r>
          </a:p>
          <a:p>
            <a:endParaRPr lang="en-US" sz="1600" dirty="0">
              <a:latin typeface="+mj-lt"/>
            </a:endParaRPr>
          </a:p>
        </p:txBody>
      </p:sp>
      <p:sp>
        <p:nvSpPr>
          <p:cNvPr id="94" name="TextBox 93">
            <a:extLst>
              <a:ext uri="{FF2B5EF4-FFF2-40B4-BE49-F238E27FC236}">
                <a16:creationId xmlns:a16="http://schemas.microsoft.com/office/drawing/2014/main" id="{1EB70DC0-0377-4200-B761-A9B61EBF597D}"/>
              </a:ext>
            </a:extLst>
          </p:cNvPr>
          <p:cNvSpPr txBox="1"/>
          <p:nvPr/>
        </p:nvSpPr>
        <p:spPr>
          <a:xfrm>
            <a:off x="8746531" y="1492591"/>
            <a:ext cx="1740699" cy="375490"/>
          </a:xfrm>
          <a:prstGeom prst="rect">
            <a:avLst/>
          </a:prstGeom>
          <a:noFill/>
        </p:spPr>
        <p:txBody>
          <a:bodyPr wrap="square" rtlCol="0">
            <a:spAutoFit/>
          </a:bodyPr>
          <a:lstStyle/>
          <a:p>
            <a:pPr algn="r"/>
            <a:r>
              <a:rPr lang="en-US" b="1" spc="300" dirty="0">
                <a:solidFill>
                  <a:srgbClr val="008F86"/>
                </a:solidFill>
                <a:latin typeface="+mj-lt"/>
              </a:rPr>
              <a:t>WEAKNESS</a:t>
            </a:r>
          </a:p>
        </p:txBody>
      </p:sp>
      <p:sp>
        <p:nvSpPr>
          <p:cNvPr id="95" name="TextBox 94">
            <a:extLst>
              <a:ext uri="{FF2B5EF4-FFF2-40B4-BE49-F238E27FC236}">
                <a16:creationId xmlns:a16="http://schemas.microsoft.com/office/drawing/2014/main" id="{2C745FCE-641C-4757-B6C5-D17ACEF20BAF}"/>
              </a:ext>
            </a:extLst>
          </p:cNvPr>
          <p:cNvSpPr txBox="1"/>
          <p:nvPr/>
        </p:nvSpPr>
        <p:spPr>
          <a:xfrm>
            <a:off x="8060259" y="1882008"/>
            <a:ext cx="4131741" cy="1077218"/>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8F86"/>
                </a:solidFill>
                <a:latin typeface="+mj-lt"/>
              </a:rPr>
              <a:t>Imbalanced data.</a:t>
            </a:r>
          </a:p>
          <a:p>
            <a:pPr marL="285750" indent="-285750">
              <a:buFont typeface="Arial" panose="020B0604020202020204" pitchFamily="34" charset="0"/>
              <a:buChar char="•"/>
            </a:pPr>
            <a:r>
              <a:rPr lang="en-IN" sz="1600" b="1" dirty="0">
                <a:solidFill>
                  <a:srgbClr val="008F86"/>
                </a:solidFill>
                <a:latin typeface="+mj-lt"/>
              </a:rPr>
              <a:t>Having outliers in the data set.</a:t>
            </a:r>
            <a:endParaRPr lang="en-US" sz="1600" dirty="0">
              <a:latin typeface="+mj-lt"/>
            </a:endParaRPr>
          </a:p>
          <a:p>
            <a:pPr marL="285750" indent="-285750">
              <a:buFont typeface="Arial" panose="020B0604020202020204" pitchFamily="34" charset="0"/>
              <a:buChar char="•"/>
            </a:pPr>
            <a:r>
              <a:rPr lang="en-US" sz="1600" b="1" dirty="0">
                <a:solidFill>
                  <a:srgbClr val="008F86"/>
                </a:solidFill>
                <a:latin typeface="+mj-lt"/>
              </a:rPr>
              <a:t>Having many unknown in  subcategories of the data set.</a:t>
            </a:r>
            <a:endParaRPr lang="en-IN" sz="1600" b="1" dirty="0">
              <a:solidFill>
                <a:srgbClr val="008F86"/>
              </a:solidFill>
              <a:latin typeface="+mj-lt"/>
            </a:endParaRPr>
          </a:p>
        </p:txBody>
      </p:sp>
      <p:sp>
        <p:nvSpPr>
          <p:cNvPr id="96" name="TextBox 95">
            <a:extLst>
              <a:ext uri="{FF2B5EF4-FFF2-40B4-BE49-F238E27FC236}">
                <a16:creationId xmlns:a16="http://schemas.microsoft.com/office/drawing/2014/main" id="{4ECEA54D-9C9A-4255-A3FB-AB80B38E8ACB}"/>
              </a:ext>
            </a:extLst>
          </p:cNvPr>
          <p:cNvSpPr txBox="1"/>
          <p:nvPr/>
        </p:nvSpPr>
        <p:spPr>
          <a:xfrm>
            <a:off x="8853530" y="4518857"/>
            <a:ext cx="2352963" cy="369332"/>
          </a:xfrm>
          <a:prstGeom prst="rect">
            <a:avLst/>
          </a:prstGeom>
          <a:noFill/>
        </p:spPr>
        <p:txBody>
          <a:bodyPr wrap="square" rtlCol="0">
            <a:spAutoFit/>
          </a:bodyPr>
          <a:lstStyle/>
          <a:p>
            <a:pPr algn="r"/>
            <a:r>
              <a:rPr lang="en-US" b="1" spc="300" dirty="0">
                <a:solidFill>
                  <a:srgbClr val="E37E22"/>
                </a:solidFill>
                <a:latin typeface="+mj-lt"/>
              </a:rPr>
              <a:t>OPPORTUNITIES</a:t>
            </a:r>
          </a:p>
        </p:txBody>
      </p:sp>
      <p:sp>
        <p:nvSpPr>
          <p:cNvPr id="97" name="TextBox 96">
            <a:extLst>
              <a:ext uri="{FF2B5EF4-FFF2-40B4-BE49-F238E27FC236}">
                <a16:creationId xmlns:a16="http://schemas.microsoft.com/office/drawing/2014/main" id="{E535AADD-43FE-4788-BD38-463BAEAB7E59}"/>
              </a:ext>
            </a:extLst>
          </p:cNvPr>
          <p:cNvSpPr txBox="1"/>
          <p:nvPr/>
        </p:nvSpPr>
        <p:spPr>
          <a:xfrm>
            <a:off x="8086911" y="4885395"/>
            <a:ext cx="4105089"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E37E22"/>
                </a:solidFill>
                <a:latin typeface="+mj-lt"/>
              </a:rPr>
              <a:t>Use the data to create more new features and predict whether the customer will do term deposit.</a:t>
            </a:r>
          </a:p>
          <a:p>
            <a:pPr marL="285750" indent="-285750">
              <a:buFont typeface="Arial" panose="020B0604020202020204" pitchFamily="34" charset="0"/>
              <a:buChar char="•"/>
            </a:pPr>
            <a:r>
              <a:rPr lang="en-IN" sz="1600" b="1" dirty="0">
                <a:solidFill>
                  <a:srgbClr val="E37E22"/>
                </a:solidFill>
                <a:latin typeface="+mj-lt"/>
              </a:rPr>
              <a:t>Study the hidden patterns in demographics and make relevant recommendation to the business</a:t>
            </a:r>
          </a:p>
          <a:p>
            <a:pPr algn="r"/>
            <a:endParaRPr lang="en-US" sz="1600" dirty="0">
              <a:latin typeface="+mj-lt"/>
            </a:endParaRPr>
          </a:p>
        </p:txBody>
      </p:sp>
      <p:pic>
        <p:nvPicPr>
          <p:cNvPr id="1026" name="Picture 2" descr="Image result for strength icon">
            <a:extLst>
              <a:ext uri="{FF2B5EF4-FFF2-40B4-BE49-F238E27FC236}">
                <a16:creationId xmlns:a16="http://schemas.microsoft.com/office/drawing/2014/main" id="{AEA608EC-D91D-4BE2-95E6-A91A2D5EAD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14899">
            <a:off x="1625512" y="902593"/>
            <a:ext cx="780996" cy="7809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akness icon">
            <a:extLst>
              <a:ext uri="{FF2B5EF4-FFF2-40B4-BE49-F238E27FC236}">
                <a16:creationId xmlns:a16="http://schemas.microsoft.com/office/drawing/2014/main" id="{EA6E4484-FC1C-4F3E-993C-BC36E2B8DCC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448"/>
          <a:stretch/>
        </p:blipFill>
        <p:spPr bwMode="auto">
          <a:xfrm rot="2771167">
            <a:off x="9259233" y="774793"/>
            <a:ext cx="929412" cy="9363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pportunities icon">
            <a:extLst>
              <a:ext uri="{FF2B5EF4-FFF2-40B4-BE49-F238E27FC236}">
                <a16:creationId xmlns:a16="http://schemas.microsoft.com/office/drawing/2014/main" id="{BFF0188E-3657-4C3A-92B4-B577214A0072}"/>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9546978" y="3789952"/>
            <a:ext cx="648253" cy="7289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4CCF1CD2-72A9-4BE7-B66C-1736CB039AB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3928" y="3843398"/>
            <a:ext cx="715960" cy="7159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lated image">
            <a:extLst>
              <a:ext uri="{FF2B5EF4-FFF2-40B4-BE49-F238E27FC236}">
                <a16:creationId xmlns:a16="http://schemas.microsoft.com/office/drawing/2014/main" id="{4213BEB0-B784-49DD-B74F-9AE74400EA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995" y="3046524"/>
            <a:ext cx="1474215" cy="1474215"/>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A6EAD65-7A5A-4090-B366-A4C0E5FDDBC6}"/>
              </a:ext>
            </a:extLst>
          </p:cNvPr>
          <p:cNvSpPr txBox="1"/>
          <p:nvPr/>
        </p:nvSpPr>
        <p:spPr>
          <a:xfrm>
            <a:off x="1447924" y="310511"/>
            <a:ext cx="2564371"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SWOT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38" name="Graphic 121">
            <a:extLst>
              <a:ext uri="{FF2B5EF4-FFF2-40B4-BE49-F238E27FC236}">
                <a16:creationId xmlns:a16="http://schemas.microsoft.com/office/drawing/2014/main" id="{1E54DB04-77A4-4509-B2A8-DC982AF582D5}"/>
              </a:ext>
            </a:extLst>
          </p:cNvPr>
          <p:cNvPicPr>
            <a:picLocks noChangeAspect="1"/>
          </p:cNvPicPr>
          <p:nvPr/>
        </p:nvPicPr>
        <p:blipFill>
          <a:blip r:embed="rId7"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378787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36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1040"/>
                                        </p:tgtEl>
                                        <p:attrNameLst>
                                          <p:attrName>style.visibility</p:attrName>
                                        </p:attrNameLst>
                                      </p:cBhvr>
                                      <p:to>
                                        <p:strVal val="visible"/>
                                      </p:to>
                                    </p:set>
                                    <p:animEffect transition="in" filter="wheel(1)">
                                      <p:cBhvr>
                                        <p:cTn id="14" dur="500"/>
                                        <p:tgtEl>
                                          <p:spTgt spid="1040"/>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1028"/>
                                        </p:tgtEl>
                                        <p:attrNameLst>
                                          <p:attrName>style.visibility</p:attrName>
                                        </p:attrNameLst>
                                      </p:cBhvr>
                                      <p:to>
                                        <p:strVal val="visible"/>
                                      </p:to>
                                    </p:set>
                                  </p:childTnLst>
                                </p:cTn>
                              </p:par>
                              <p:par>
                                <p:cTn id="28" presetID="42" presetClass="entr" presetSubtype="0"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1000"/>
                                        <p:tgtEl>
                                          <p:spTgt spid="94"/>
                                        </p:tgtEl>
                                      </p:cBhvr>
                                    </p:animEffect>
                                    <p:anim calcmode="lin" valueType="num">
                                      <p:cBhvr>
                                        <p:cTn id="31" dur="1000" fill="hold"/>
                                        <p:tgtEl>
                                          <p:spTgt spid="94"/>
                                        </p:tgtEl>
                                        <p:attrNameLst>
                                          <p:attrName>ppt_x</p:attrName>
                                        </p:attrNameLst>
                                      </p:cBhvr>
                                      <p:tavLst>
                                        <p:tav tm="0">
                                          <p:val>
                                            <p:strVal val="#ppt_x"/>
                                          </p:val>
                                        </p:tav>
                                        <p:tav tm="100000">
                                          <p:val>
                                            <p:strVal val="#ppt_x"/>
                                          </p:val>
                                        </p:tav>
                                      </p:tavLst>
                                    </p:anim>
                                    <p:anim calcmode="lin" valueType="num">
                                      <p:cBhvr>
                                        <p:cTn id="32" dur="1000" fill="hold"/>
                                        <p:tgtEl>
                                          <p:spTgt spid="94"/>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0"/>
                                          </p:stCondLst>
                                        </p:cTn>
                                        <p:tgtEl>
                                          <p:spTgt spid="1030"/>
                                        </p:tgtEl>
                                        <p:attrNameLst>
                                          <p:attrName>style.visibility</p:attrName>
                                        </p:attrNameLst>
                                      </p:cBhvr>
                                      <p:to>
                                        <p:strVal val="visible"/>
                                      </p:to>
                                    </p:set>
                                  </p:childTnLst>
                                </p:cTn>
                              </p:par>
                              <p:par>
                                <p:cTn id="36" presetID="42" presetClass="entr" presetSubtype="0"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1000"/>
                                        <p:tgtEl>
                                          <p:spTgt spid="96"/>
                                        </p:tgtEl>
                                      </p:cBhvr>
                                    </p:animEffect>
                                    <p:anim calcmode="lin" valueType="num">
                                      <p:cBhvr>
                                        <p:cTn id="39" dur="1000" fill="hold"/>
                                        <p:tgtEl>
                                          <p:spTgt spid="96"/>
                                        </p:tgtEl>
                                        <p:attrNameLst>
                                          <p:attrName>ppt_x</p:attrName>
                                        </p:attrNameLst>
                                      </p:cBhvr>
                                      <p:tavLst>
                                        <p:tav tm="0">
                                          <p:val>
                                            <p:strVal val="#ppt_x"/>
                                          </p:val>
                                        </p:tav>
                                        <p:tav tm="100000">
                                          <p:val>
                                            <p:strVal val="#ppt_x"/>
                                          </p:val>
                                        </p:tav>
                                      </p:tavLst>
                                    </p:anim>
                                    <p:anim calcmode="lin" valueType="num">
                                      <p:cBhvr>
                                        <p:cTn id="40" dur="1000" fill="hold"/>
                                        <p:tgtEl>
                                          <p:spTgt spid="9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 presetClass="entr" presetSubtype="0" fill="hold" nodeType="afterEffect">
                                  <p:stCondLst>
                                    <p:cond delay="0"/>
                                  </p:stCondLst>
                                  <p:childTnLst>
                                    <p:set>
                                      <p:cBhvr>
                                        <p:cTn id="43" dur="1" fill="hold">
                                          <p:stCondLst>
                                            <p:cond delay="0"/>
                                          </p:stCondLst>
                                        </p:cTn>
                                        <p:tgtEl>
                                          <p:spTgt spid="1036"/>
                                        </p:tgtEl>
                                        <p:attrNameLst>
                                          <p:attrName>style.visibility</p:attrName>
                                        </p:attrNameLst>
                                      </p:cBhvr>
                                      <p:to>
                                        <p:strVal val="visible"/>
                                      </p:to>
                                    </p:set>
                                  </p:childTnLst>
                                </p:cTn>
                              </p:par>
                              <p:par>
                                <p:cTn id="44" presetID="42"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1000"/>
                                        <p:tgtEl>
                                          <p:spTgt spid="92"/>
                                        </p:tgtEl>
                                      </p:cBhvr>
                                    </p:animEffect>
                                    <p:anim calcmode="lin" valueType="num">
                                      <p:cBhvr>
                                        <p:cTn id="47" dur="1000" fill="hold"/>
                                        <p:tgtEl>
                                          <p:spTgt spid="92"/>
                                        </p:tgtEl>
                                        <p:attrNameLst>
                                          <p:attrName>ppt_x</p:attrName>
                                        </p:attrNameLst>
                                      </p:cBhvr>
                                      <p:tavLst>
                                        <p:tav tm="0">
                                          <p:val>
                                            <p:strVal val="#ppt_x"/>
                                          </p:val>
                                        </p:tav>
                                        <p:tav tm="100000">
                                          <p:val>
                                            <p:strVal val="#ppt_x"/>
                                          </p:val>
                                        </p:tav>
                                      </p:tavLst>
                                    </p:anim>
                                    <p:anim calcmode="lin" valueType="num">
                                      <p:cBhvr>
                                        <p:cTn id="48" dur="1000" fill="hold"/>
                                        <p:tgtEl>
                                          <p:spTgt spid="9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1000"/>
                                        <p:tgtEl>
                                          <p:spTgt spid="91"/>
                                        </p:tgtEl>
                                      </p:cBhvr>
                                    </p:animEffect>
                                    <p:anim calcmode="lin" valueType="num">
                                      <p:cBhvr>
                                        <p:cTn id="52" dur="1000" fill="hold"/>
                                        <p:tgtEl>
                                          <p:spTgt spid="91"/>
                                        </p:tgtEl>
                                        <p:attrNameLst>
                                          <p:attrName>ppt_x</p:attrName>
                                        </p:attrNameLst>
                                      </p:cBhvr>
                                      <p:tavLst>
                                        <p:tav tm="0">
                                          <p:val>
                                            <p:strVal val="#ppt_x"/>
                                          </p:val>
                                        </p:tav>
                                        <p:tav tm="100000">
                                          <p:val>
                                            <p:strVal val="#ppt_x"/>
                                          </p:val>
                                        </p:tav>
                                      </p:tavLst>
                                    </p:anim>
                                    <p:anim calcmode="lin" valueType="num">
                                      <p:cBhvr>
                                        <p:cTn id="53" dur="1000" fill="hold"/>
                                        <p:tgtEl>
                                          <p:spTgt spid="9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fade">
                                      <p:cBhvr>
                                        <p:cTn id="56" dur="1000"/>
                                        <p:tgtEl>
                                          <p:spTgt spid="95"/>
                                        </p:tgtEl>
                                      </p:cBhvr>
                                    </p:animEffect>
                                    <p:anim calcmode="lin" valueType="num">
                                      <p:cBhvr>
                                        <p:cTn id="57" dur="1000" fill="hold"/>
                                        <p:tgtEl>
                                          <p:spTgt spid="95"/>
                                        </p:tgtEl>
                                        <p:attrNameLst>
                                          <p:attrName>ppt_x</p:attrName>
                                        </p:attrNameLst>
                                      </p:cBhvr>
                                      <p:tavLst>
                                        <p:tav tm="0">
                                          <p:val>
                                            <p:strVal val="#ppt_x"/>
                                          </p:val>
                                        </p:tav>
                                        <p:tav tm="100000">
                                          <p:val>
                                            <p:strVal val="#ppt_x"/>
                                          </p:val>
                                        </p:tav>
                                      </p:tavLst>
                                    </p:anim>
                                    <p:anim calcmode="lin" valueType="num">
                                      <p:cBhvr>
                                        <p:cTn id="58" dur="1000" fill="hold"/>
                                        <p:tgtEl>
                                          <p:spTgt spid="9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1000"/>
                                        <p:tgtEl>
                                          <p:spTgt spid="97"/>
                                        </p:tgtEl>
                                      </p:cBhvr>
                                    </p:animEffect>
                                    <p:anim calcmode="lin" valueType="num">
                                      <p:cBhvr>
                                        <p:cTn id="67" dur="1000" fill="hold"/>
                                        <p:tgtEl>
                                          <p:spTgt spid="97"/>
                                        </p:tgtEl>
                                        <p:attrNameLst>
                                          <p:attrName>ppt_x</p:attrName>
                                        </p:attrNameLst>
                                      </p:cBhvr>
                                      <p:tavLst>
                                        <p:tav tm="0">
                                          <p:val>
                                            <p:strVal val="#ppt_x"/>
                                          </p:val>
                                        </p:tav>
                                        <p:tav tm="100000">
                                          <p:val>
                                            <p:strVal val="#ppt_x"/>
                                          </p:val>
                                        </p:tav>
                                      </p:tavLst>
                                    </p:anim>
                                    <p:anim calcmode="lin" valueType="num">
                                      <p:cBhvr>
                                        <p:cTn id="68"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96"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69" y="538944"/>
            <a:ext cx="11735139" cy="6084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52556" cy="6096987"/>
          </a:xfrm>
          <a:prstGeom prst="rect">
            <a:avLst/>
          </a:prstGeom>
        </p:spPr>
      </p:pic>
    </p:spTree>
    <p:extLst>
      <p:ext uri="{BB962C8B-B14F-4D97-AF65-F5344CB8AC3E}">
        <p14:creationId xmlns:p14="http://schemas.microsoft.com/office/powerpoint/2010/main" val="393300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40085" cy="6062153"/>
          </a:xfrm>
          <a:prstGeom prst="rect">
            <a:avLst/>
          </a:prstGeom>
        </p:spPr>
      </p:pic>
    </p:spTree>
    <p:extLst>
      <p:ext uri="{BB962C8B-B14F-4D97-AF65-F5344CB8AC3E}">
        <p14:creationId xmlns:p14="http://schemas.microsoft.com/office/powerpoint/2010/main" val="145160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17261</TotalTime>
  <Words>1314</Words>
  <Application>Microsoft Office PowerPoint</Application>
  <PresentationFormat>Widescreen</PresentationFormat>
  <Paragraphs>450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Unknown User</cp:lastModifiedBy>
  <cp:revision>530</cp:revision>
  <dcterms:created xsi:type="dcterms:W3CDTF">2017-10-30T13:02:30Z</dcterms:created>
  <dcterms:modified xsi:type="dcterms:W3CDTF">2020-06-08T06:28:50Z</dcterms:modified>
</cp:coreProperties>
</file>