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atamaran"/>
      <p:regular r:id="rId17"/>
      <p:bold r:id="rId18"/>
    </p:embeddedFont>
    <p:embeddedFont>
      <p:font typeface="Roboto Black"/>
      <p:bold r:id="rId19"/>
      <p:boldItalic r:id="rId20"/>
    </p:embeddedFont>
    <p:embeddedFont>
      <p:font typeface="Roboto Thin"/>
      <p:regular r:id="rId21"/>
      <p:bold r:id="rId22"/>
      <p:italic r:id="rId23"/>
      <p:boldItalic r:id="rId24"/>
    </p:embeddedFont>
    <p:embeddedFont>
      <p:font typeface="Libre Franklin"/>
      <p:regular r:id="rId25"/>
      <p:bold r:id="rId26"/>
      <p:italic r:id="rId27"/>
      <p:boldItalic r:id="rId28"/>
    </p:embeddedFont>
    <p:embeddedFont>
      <p:font typeface="Libre Franklin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2911A1-E92F-441E-AA9E-FEBEF465D3E5}">
  <a:tblStyle styleId="{BD2911A1-E92F-441E-AA9E-FEBEF465D3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lack-boldItalic.fntdata"/><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Medium-italic.fntdata"/><Relationship Id="rId30" Type="http://schemas.openxmlformats.org/officeDocument/2006/relationships/font" Target="fonts/LibreFranklin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ibreFranklin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tamaran-regular.fntdata"/><Relationship Id="rId16" Type="http://schemas.openxmlformats.org/officeDocument/2006/relationships/slide" Target="slides/slide11.xml"/><Relationship Id="rId19" Type="http://schemas.openxmlformats.org/officeDocument/2006/relationships/font" Target="fonts/RobotoBlack-bold.fntdata"/><Relationship Id="rId18" Type="http://schemas.openxmlformats.org/officeDocument/2006/relationships/font" Target="fonts/Catamara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281983674d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281983674d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281983674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281983674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969108f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969108f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2806a79c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2806a79c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5fd4b45418938cd5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5fd4b45418938cd5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2819836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2819836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283ea4b3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283ea4b3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86649e36a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86649e36a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281983674d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281983674d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283ea4b3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283ea4b3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37" name="Shape 237"/>
        <p:cNvGrpSpPr/>
        <p:nvPr/>
      </p:nvGrpSpPr>
      <p:grpSpPr>
        <a:xfrm>
          <a:off x="0" y="0"/>
          <a:ext cx="0" cy="0"/>
          <a:chOff x="0" y="0"/>
          <a:chExt cx="0" cy="0"/>
        </a:xfrm>
      </p:grpSpPr>
      <p:sp>
        <p:nvSpPr>
          <p:cNvPr id="238" name="Google Shape;238;p37"/>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41" name="Google Shape;241;p37"/>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242" name="Google Shape;242;p37"/>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lt1"/>
        </a:solidFill>
      </p:bgPr>
    </p:bg>
    <p:spTree>
      <p:nvGrpSpPr>
        <p:cNvPr id="243" name="Shape 243"/>
        <p:cNvGrpSpPr/>
        <p:nvPr/>
      </p:nvGrpSpPr>
      <p:grpSpPr>
        <a:xfrm>
          <a:off x="0" y="0"/>
          <a:ext cx="0" cy="0"/>
          <a:chOff x="0" y="0"/>
          <a:chExt cx="0" cy="0"/>
        </a:xfrm>
      </p:grpSpPr>
      <p:sp>
        <p:nvSpPr>
          <p:cNvPr id="244" name="Google Shape;244;p38"/>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2" name="Google Shape;252;p38"/>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38"/>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4" name="Google Shape;254;p38"/>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55" name="Google Shape;255;p38"/>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56" name="Google Shape;256;p38"/>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57" name="Google Shape;257;p38"/>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2">
    <p:spTree>
      <p:nvGrpSpPr>
        <p:cNvPr id="258" name="Shape 258"/>
        <p:cNvGrpSpPr/>
        <p:nvPr/>
      </p:nvGrpSpPr>
      <p:grpSpPr>
        <a:xfrm>
          <a:off x="0" y="0"/>
          <a:ext cx="0" cy="0"/>
          <a:chOff x="0" y="0"/>
          <a:chExt cx="0" cy="0"/>
        </a:xfrm>
      </p:grpSpPr>
      <p:sp>
        <p:nvSpPr>
          <p:cNvPr id="259" name="Google Shape;259;p3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60" name="Google Shape;260;p39"/>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61" name="Shape 261"/>
        <p:cNvGrpSpPr/>
        <p:nvPr/>
      </p:nvGrpSpPr>
      <p:grpSpPr>
        <a:xfrm>
          <a:off x="0" y="0"/>
          <a:ext cx="0" cy="0"/>
          <a:chOff x="0" y="0"/>
          <a:chExt cx="0" cy="0"/>
        </a:xfrm>
      </p:grpSpPr>
      <p:sp>
        <p:nvSpPr>
          <p:cNvPr id="262" name="Google Shape;262;p40"/>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65" name="Google Shape;265;p40"/>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266" name="Google Shape;266;p40"/>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267" name="Shape 267"/>
        <p:cNvGrpSpPr/>
        <p:nvPr/>
      </p:nvGrpSpPr>
      <p:grpSpPr>
        <a:xfrm>
          <a:off x="0" y="0"/>
          <a:ext cx="0" cy="0"/>
          <a:chOff x="0" y="0"/>
          <a:chExt cx="0" cy="0"/>
        </a:xfrm>
      </p:grpSpPr>
      <p:sp>
        <p:nvSpPr>
          <p:cNvPr id="268" name="Google Shape;268;p41"/>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269" name="Shape 269"/>
        <p:cNvGrpSpPr/>
        <p:nvPr/>
      </p:nvGrpSpPr>
      <p:grpSpPr>
        <a:xfrm>
          <a:off x="0" y="0"/>
          <a:ext cx="0" cy="0"/>
          <a:chOff x="0" y="0"/>
          <a:chExt cx="0" cy="0"/>
        </a:xfrm>
      </p:grpSpPr>
      <p:sp>
        <p:nvSpPr>
          <p:cNvPr id="270" name="Google Shape;270;p42"/>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2"/>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1">
  <p:cSld name="CUSTOM_17_1_1_1_1_1_1_2">
    <p:spTree>
      <p:nvGrpSpPr>
        <p:cNvPr id="273" name="Shape 273"/>
        <p:cNvGrpSpPr/>
        <p:nvPr/>
      </p:nvGrpSpPr>
      <p:grpSpPr>
        <a:xfrm>
          <a:off x="0" y="0"/>
          <a:ext cx="0" cy="0"/>
          <a:chOff x="0" y="0"/>
          <a:chExt cx="0" cy="0"/>
        </a:xfrm>
      </p:grpSpPr>
      <p:sp>
        <p:nvSpPr>
          <p:cNvPr id="274" name="Google Shape;274;p43"/>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3"/>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CUSTOM_7_2">
    <p:spTree>
      <p:nvGrpSpPr>
        <p:cNvPr id="277" name="Shape 277"/>
        <p:cNvGrpSpPr/>
        <p:nvPr/>
      </p:nvGrpSpPr>
      <p:grpSpPr>
        <a:xfrm>
          <a:off x="0" y="0"/>
          <a:ext cx="0" cy="0"/>
          <a:chOff x="0" y="0"/>
          <a:chExt cx="0" cy="0"/>
        </a:xfrm>
      </p:grpSpPr>
      <p:sp>
        <p:nvSpPr>
          <p:cNvPr id="278" name="Google Shape;278;p4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0" name="Google Shape;280;p4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81" name="Google Shape;281;p4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2" name="Google Shape;282;p4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83" name="Shape 283"/>
        <p:cNvGrpSpPr/>
        <p:nvPr/>
      </p:nvGrpSpPr>
      <p:grpSpPr>
        <a:xfrm>
          <a:off x="0" y="0"/>
          <a:ext cx="0" cy="0"/>
          <a:chOff x="0" y="0"/>
          <a:chExt cx="0" cy="0"/>
        </a:xfrm>
      </p:grpSpPr>
      <p:sp>
        <p:nvSpPr>
          <p:cNvPr id="284" name="Google Shape;284;p45"/>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285" name="Shape 285"/>
        <p:cNvGrpSpPr/>
        <p:nvPr/>
      </p:nvGrpSpPr>
      <p:grpSpPr>
        <a:xfrm>
          <a:off x="0" y="0"/>
          <a:ext cx="0" cy="0"/>
          <a:chOff x="0" y="0"/>
          <a:chExt cx="0" cy="0"/>
        </a:xfrm>
      </p:grpSpPr>
      <p:sp>
        <p:nvSpPr>
          <p:cNvPr id="286" name="Google Shape;286;p46"/>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287" name="Google Shape;287;p46"/>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288" name="Google Shape;288;p46"/>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ieeexplore.ieee.org/document/9526491" TargetMode="External"/><Relationship Id="rId4" Type="http://schemas.openxmlformats.org/officeDocument/2006/relationships/hyperlink" Target="https://ieeexplore.ieee.org/document/7529496" TargetMode="External"/><Relationship Id="rId5" Type="http://schemas.openxmlformats.org/officeDocument/2006/relationships/hyperlink" Target="https://ieeexplore.ieee.org/document/96444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ctrTitle"/>
          </p:nvPr>
        </p:nvSpPr>
        <p:spPr>
          <a:xfrm>
            <a:off x="835200" y="491400"/>
            <a:ext cx="7425900" cy="23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100"/>
              <a:t>Comparative</a:t>
            </a:r>
            <a:r>
              <a:rPr lang="en-GB" sz="4100"/>
              <a:t> Analysis </a:t>
            </a:r>
            <a:r>
              <a:rPr lang="en-GB" sz="4100">
                <a:latin typeface="Be Vietnam"/>
                <a:ea typeface="Be Vietnam"/>
                <a:cs typeface="Be Vietnam"/>
                <a:sym typeface="Be Vietnam"/>
              </a:rPr>
              <a:t>of Apple S</a:t>
            </a:r>
            <a:r>
              <a:rPr lang="en-GB" sz="4100">
                <a:latin typeface="Be Vietnam"/>
                <a:ea typeface="Be Vietnam"/>
                <a:cs typeface="Be Vietnam"/>
                <a:sym typeface="Be Vietnam"/>
              </a:rPr>
              <a:t>tock</a:t>
            </a:r>
            <a:r>
              <a:rPr lang="en-GB" sz="4100">
                <a:latin typeface="Be Vietnam"/>
                <a:ea typeface="Be Vietnam"/>
                <a:cs typeface="Be Vietnam"/>
                <a:sym typeface="Be Vietnam"/>
              </a:rPr>
              <a:t> Price Prediction Methods</a:t>
            </a:r>
            <a:endParaRPr sz="4100">
              <a:latin typeface="Be Vietnam"/>
              <a:ea typeface="Be Vietnam"/>
              <a:cs typeface="Be Vietnam"/>
              <a:sym typeface="Be Vietnam"/>
            </a:endParaRPr>
          </a:p>
        </p:txBody>
      </p:sp>
      <p:grpSp>
        <p:nvGrpSpPr>
          <p:cNvPr id="294" name="Google Shape;294;p47"/>
          <p:cNvGrpSpPr/>
          <p:nvPr/>
        </p:nvGrpSpPr>
        <p:grpSpPr>
          <a:xfrm>
            <a:off x="5193812" y="1900998"/>
            <a:ext cx="3303491" cy="2930193"/>
            <a:chOff x="5147658" y="1117315"/>
            <a:chExt cx="3881893" cy="3866200"/>
          </a:xfrm>
        </p:grpSpPr>
        <p:sp>
          <p:nvSpPr>
            <p:cNvPr id="295" name="Google Shape;295;p47"/>
            <p:cNvSpPr/>
            <p:nvPr/>
          </p:nvSpPr>
          <p:spPr>
            <a:xfrm>
              <a:off x="5147658" y="2743861"/>
              <a:ext cx="3881893" cy="2239653"/>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7"/>
            <p:cNvSpPr/>
            <p:nvPr/>
          </p:nvSpPr>
          <p:spPr>
            <a:xfrm>
              <a:off x="6329183" y="4062468"/>
              <a:ext cx="1380720" cy="707931"/>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7"/>
            <p:cNvSpPr/>
            <p:nvPr/>
          </p:nvSpPr>
          <p:spPr>
            <a:xfrm>
              <a:off x="5277742" y="2938373"/>
              <a:ext cx="2511285" cy="1443185"/>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p:nvPr/>
          </p:nvSpPr>
          <p:spPr>
            <a:xfrm>
              <a:off x="8043805" y="3808732"/>
              <a:ext cx="773866" cy="446340"/>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7"/>
            <p:cNvSpPr/>
            <p:nvPr/>
          </p:nvSpPr>
          <p:spPr>
            <a:xfrm>
              <a:off x="8640608" y="3416957"/>
              <a:ext cx="240768" cy="461487"/>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a:off x="8640608" y="3416957"/>
              <a:ext cx="240768" cy="461487"/>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7"/>
            <p:cNvSpPr/>
            <p:nvPr/>
          </p:nvSpPr>
          <p:spPr>
            <a:xfrm>
              <a:off x="8658057" y="3449141"/>
              <a:ext cx="156176" cy="367647"/>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7"/>
            <p:cNvSpPr/>
            <p:nvPr/>
          </p:nvSpPr>
          <p:spPr>
            <a:xfrm>
              <a:off x="8588302" y="3698920"/>
              <a:ext cx="325258" cy="29349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7"/>
            <p:cNvSpPr/>
            <p:nvPr/>
          </p:nvSpPr>
          <p:spPr>
            <a:xfrm>
              <a:off x="8637271" y="3715032"/>
              <a:ext cx="249452" cy="255223"/>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7"/>
            <p:cNvSpPr/>
            <p:nvPr/>
          </p:nvSpPr>
          <p:spPr>
            <a:xfrm>
              <a:off x="6369428" y="3122497"/>
              <a:ext cx="826152" cy="877913"/>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7"/>
            <p:cNvSpPr/>
            <p:nvPr/>
          </p:nvSpPr>
          <p:spPr>
            <a:xfrm>
              <a:off x="6368745" y="3365084"/>
              <a:ext cx="124756" cy="528106"/>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p:nvPr/>
          </p:nvSpPr>
          <p:spPr>
            <a:xfrm>
              <a:off x="6404969" y="3182145"/>
              <a:ext cx="806030" cy="77672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p:nvPr/>
          </p:nvSpPr>
          <p:spPr>
            <a:xfrm>
              <a:off x="6404969" y="3182145"/>
              <a:ext cx="607538" cy="669499"/>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7"/>
            <p:cNvSpPr/>
            <p:nvPr/>
          </p:nvSpPr>
          <p:spPr>
            <a:xfrm>
              <a:off x="6746953" y="3698156"/>
              <a:ext cx="448627" cy="302254"/>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7"/>
            <p:cNvSpPr/>
            <p:nvPr/>
          </p:nvSpPr>
          <p:spPr>
            <a:xfrm>
              <a:off x="5538592" y="1117315"/>
              <a:ext cx="2146485" cy="305139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7"/>
            <p:cNvSpPr/>
            <p:nvPr/>
          </p:nvSpPr>
          <p:spPr>
            <a:xfrm>
              <a:off x="5607865" y="1161513"/>
              <a:ext cx="2077211" cy="3002973"/>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7"/>
            <p:cNvSpPr/>
            <p:nvPr/>
          </p:nvSpPr>
          <p:spPr>
            <a:xfrm>
              <a:off x="5676736" y="1274840"/>
              <a:ext cx="1938605" cy="2647641"/>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7"/>
            <p:cNvSpPr/>
            <p:nvPr/>
          </p:nvSpPr>
          <p:spPr>
            <a:xfrm>
              <a:off x="5676736" y="1274840"/>
              <a:ext cx="1938605" cy="2647641"/>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6618196" y="3412235"/>
              <a:ext cx="81415" cy="98300"/>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5993913" y="1559716"/>
              <a:ext cx="1950003" cy="2585724"/>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p:nvPr/>
          </p:nvSpPr>
          <p:spPr>
            <a:xfrm>
              <a:off x="5993913" y="1560379"/>
              <a:ext cx="1950003" cy="2585442"/>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7"/>
            <p:cNvSpPr/>
            <p:nvPr/>
          </p:nvSpPr>
          <p:spPr>
            <a:xfrm>
              <a:off x="5946974" y="1532916"/>
              <a:ext cx="1996942" cy="1151318"/>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7"/>
            <p:cNvSpPr/>
            <p:nvPr/>
          </p:nvSpPr>
          <p:spPr>
            <a:xfrm>
              <a:off x="5946974" y="2657414"/>
              <a:ext cx="59684" cy="1485073"/>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p:nvPr/>
          </p:nvSpPr>
          <p:spPr>
            <a:xfrm>
              <a:off x="5946974" y="1421839"/>
              <a:ext cx="1996942" cy="126239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7"/>
            <p:cNvSpPr/>
            <p:nvPr/>
          </p:nvSpPr>
          <p:spPr>
            <a:xfrm>
              <a:off x="5946974" y="1421839"/>
              <a:ext cx="1996942" cy="126239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7"/>
            <p:cNvSpPr/>
            <p:nvPr/>
          </p:nvSpPr>
          <p:spPr>
            <a:xfrm>
              <a:off x="5993913" y="1450527"/>
              <a:ext cx="1950003" cy="1233707"/>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p:nvPr/>
          </p:nvSpPr>
          <p:spPr>
            <a:xfrm>
              <a:off x="5993913" y="1450527"/>
              <a:ext cx="1950003" cy="1233707"/>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7"/>
            <p:cNvSpPr/>
            <p:nvPr/>
          </p:nvSpPr>
          <p:spPr>
            <a:xfrm>
              <a:off x="5946974" y="2542821"/>
              <a:ext cx="51643" cy="141414"/>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a:off x="5946974" y="2542821"/>
              <a:ext cx="51643" cy="141414"/>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7"/>
            <p:cNvSpPr/>
            <p:nvPr/>
          </p:nvSpPr>
          <p:spPr>
            <a:xfrm>
              <a:off x="7858742" y="1524519"/>
              <a:ext cx="33551" cy="4361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7"/>
            <p:cNvSpPr/>
            <p:nvPr/>
          </p:nvSpPr>
          <p:spPr>
            <a:xfrm>
              <a:off x="7791017" y="1563513"/>
              <a:ext cx="33551" cy="44017"/>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7"/>
            <p:cNvSpPr/>
            <p:nvPr/>
          </p:nvSpPr>
          <p:spPr>
            <a:xfrm>
              <a:off x="7722608" y="1602930"/>
              <a:ext cx="33551" cy="44138"/>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7"/>
            <p:cNvSpPr/>
            <p:nvPr/>
          </p:nvSpPr>
          <p:spPr>
            <a:xfrm>
              <a:off x="5993913" y="2397389"/>
              <a:ext cx="498240" cy="1748051"/>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p:nvPr/>
          </p:nvSpPr>
          <p:spPr>
            <a:xfrm>
              <a:off x="6525665" y="1626737"/>
              <a:ext cx="1377343" cy="2190051"/>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7"/>
            <p:cNvSpPr/>
            <p:nvPr/>
          </p:nvSpPr>
          <p:spPr>
            <a:xfrm>
              <a:off x="6049557" y="2564297"/>
              <a:ext cx="338667" cy="244013"/>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7"/>
            <p:cNvSpPr/>
            <p:nvPr/>
          </p:nvSpPr>
          <p:spPr>
            <a:xfrm>
              <a:off x="6049557" y="2564297"/>
              <a:ext cx="338667" cy="244013"/>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7"/>
            <p:cNvSpPr/>
            <p:nvPr/>
          </p:nvSpPr>
          <p:spPr>
            <a:xfrm>
              <a:off x="6408306" y="2537577"/>
              <a:ext cx="42276" cy="49482"/>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7"/>
            <p:cNvSpPr/>
            <p:nvPr/>
          </p:nvSpPr>
          <p:spPr>
            <a:xfrm>
              <a:off x="6048894" y="2882583"/>
              <a:ext cx="8745" cy="25494"/>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7"/>
            <p:cNvSpPr/>
            <p:nvPr/>
          </p:nvSpPr>
          <p:spPr>
            <a:xfrm>
              <a:off x="6059628" y="2877219"/>
              <a:ext cx="8724" cy="24811"/>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7"/>
            <p:cNvSpPr/>
            <p:nvPr/>
          </p:nvSpPr>
          <p:spPr>
            <a:xfrm>
              <a:off x="6070343" y="2870529"/>
              <a:ext cx="8745" cy="25474"/>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p:nvPr/>
          </p:nvSpPr>
          <p:spPr>
            <a:xfrm>
              <a:off x="6048894" y="2907374"/>
              <a:ext cx="8745" cy="26157"/>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
            <p:cNvSpPr/>
            <p:nvPr/>
          </p:nvSpPr>
          <p:spPr>
            <a:xfrm>
              <a:off x="6059628" y="2902010"/>
              <a:ext cx="8724" cy="24831"/>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7"/>
            <p:cNvSpPr/>
            <p:nvPr/>
          </p:nvSpPr>
          <p:spPr>
            <a:xfrm>
              <a:off x="6070343" y="2895320"/>
              <a:ext cx="8745" cy="25474"/>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7"/>
            <p:cNvSpPr/>
            <p:nvPr/>
          </p:nvSpPr>
          <p:spPr>
            <a:xfrm>
              <a:off x="6049557" y="2971883"/>
              <a:ext cx="9911" cy="22903"/>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7"/>
            <p:cNvSpPr/>
            <p:nvPr/>
          </p:nvSpPr>
          <p:spPr>
            <a:xfrm>
              <a:off x="6052914" y="2976403"/>
              <a:ext cx="13428" cy="12335"/>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p:nvPr/>
          </p:nvSpPr>
          <p:spPr>
            <a:xfrm>
              <a:off x="6068333" y="2973048"/>
              <a:ext cx="4041" cy="7393"/>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p:nvPr/>
          </p:nvSpPr>
          <p:spPr>
            <a:xfrm>
              <a:off x="6074384" y="2967423"/>
              <a:ext cx="8724" cy="25996"/>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7"/>
            <p:cNvSpPr/>
            <p:nvPr/>
          </p:nvSpPr>
          <p:spPr>
            <a:xfrm>
              <a:off x="6048230" y="3038079"/>
              <a:ext cx="28003" cy="50265"/>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
            <p:cNvSpPr/>
            <p:nvPr/>
          </p:nvSpPr>
          <p:spPr>
            <a:xfrm>
              <a:off x="6057618" y="3086978"/>
              <a:ext cx="9408" cy="1342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
            <p:cNvSpPr/>
            <p:nvPr/>
          </p:nvSpPr>
          <p:spPr>
            <a:xfrm>
              <a:off x="6048894" y="2873522"/>
              <a:ext cx="35019" cy="62460"/>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7"/>
            <p:cNvSpPr/>
            <p:nvPr/>
          </p:nvSpPr>
          <p:spPr>
            <a:xfrm>
              <a:off x="6048894" y="3127520"/>
              <a:ext cx="35019" cy="62942"/>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
            <p:cNvSpPr/>
            <p:nvPr/>
          </p:nvSpPr>
          <p:spPr>
            <a:xfrm>
              <a:off x="6060955" y="3217383"/>
              <a:ext cx="13449" cy="22019"/>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6076394" y="3221843"/>
              <a:ext cx="9408" cy="14425"/>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6059628" y="3239642"/>
              <a:ext cx="15439" cy="34334"/>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6077721" y="3237894"/>
              <a:ext cx="8081" cy="26017"/>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6048894" y="3237352"/>
              <a:ext cx="9408" cy="14927"/>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p:nvPr/>
          </p:nvSpPr>
          <p:spPr>
            <a:xfrm>
              <a:off x="6048894" y="3252500"/>
              <a:ext cx="8745" cy="27503"/>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6117282" y="2750049"/>
              <a:ext cx="204543" cy="129721"/>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
            <p:cNvSpPr/>
            <p:nvPr/>
          </p:nvSpPr>
          <p:spPr>
            <a:xfrm>
              <a:off x="6117282" y="2837842"/>
              <a:ext cx="204543" cy="129701"/>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7"/>
            <p:cNvSpPr/>
            <p:nvPr/>
          </p:nvSpPr>
          <p:spPr>
            <a:xfrm>
              <a:off x="6117282" y="2925836"/>
              <a:ext cx="204543" cy="129299"/>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7"/>
            <p:cNvSpPr/>
            <p:nvPr/>
          </p:nvSpPr>
          <p:spPr>
            <a:xfrm>
              <a:off x="6117282" y="3012967"/>
              <a:ext cx="204543" cy="12950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p:nvPr/>
          </p:nvSpPr>
          <p:spPr>
            <a:xfrm>
              <a:off x="6117282" y="3100539"/>
              <a:ext cx="204543" cy="129721"/>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p:nvPr/>
          </p:nvSpPr>
          <p:spPr>
            <a:xfrm>
              <a:off x="6151497" y="3171939"/>
              <a:ext cx="204543" cy="129801"/>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p:nvPr/>
          </p:nvSpPr>
          <p:spPr>
            <a:xfrm>
              <a:off x="6151497" y="3231225"/>
              <a:ext cx="204543" cy="129701"/>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7"/>
            <p:cNvSpPr/>
            <p:nvPr/>
          </p:nvSpPr>
          <p:spPr>
            <a:xfrm>
              <a:off x="6151497" y="3290189"/>
              <a:ext cx="204543" cy="129721"/>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7"/>
            <p:cNvSpPr/>
            <p:nvPr/>
          </p:nvSpPr>
          <p:spPr>
            <a:xfrm>
              <a:off x="6187701" y="3327938"/>
              <a:ext cx="204543" cy="12950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7"/>
            <p:cNvSpPr/>
            <p:nvPr/>
          </p:nvSpPr>
          <p:spPr>
            <a:xfrm>
              <a:off x="6151497" y="3448679"/>
              <a:ext cx="17449" cy="39798"/>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p:nvPr/>
          </p:nvSpPr>
          <p:spPr>
            <a:xfrm>
              <a:off x="6187701" y="3386681"/>
              <a:ext cx="204543" cy="129721"/>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
            <p:cNvSpPr/>
            <p:nvPr/>
          </p:nvSpPr>
          <p:spPr>
            <a:xfrm>
              <a:off x="6151497" y="3507703"/>
              <a:ext cx="17449" cy="39738"/>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p:nvPr/>
          </p:nvSpPr>
          <p:spPr>
            <a:xfrm>
              <a:off x="6187701" y="3445665"/>
              <a:ext cx="204543" cy="129701"/>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7"/>
            <p:cNvSpPr/>
            <p:nvPr/>
          </p:nvSpPr>
          <p:spPr>
            <a:xfrm>
              <a:off x="6151497" y="3566808"/>
              <a:ext cx="17449" cy="39617"/>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p:nvPr/>
          </p:nvSpPr>
          <p:spPr>
            <a:xfrm>
              <a:off x="6187701" y="3504629"/>
              <a:ext cx="204543" cy="129721"/>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p:nvPr/>
          </p:nvSpPr>
          <p:spPr>
            <a:xfrm>
              <a:off x="6151497" y="3625591"/>
              <a:ext cx="17449" cy="39838"/>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
            <p:cNvSpPr/>
            <p:nvPr/>
          </p:nvSpPr>
          <p:spPr>
            <a:xfrm>
              <a:off x="6187701" y="3564277"/>
              <a:ext cx="204543" cy="12950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p:nvPr/>
          </p:nvSpPr>
          <p:spPr>
            <a:xfrm>
              <a:off x="6151497" y="3684073"/>
              <a:ext cx="17449" cy="39899"/>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p:nvPr/>
          </p:nvSpPr>
          <p:spPr>
            <a:xfrm>
              <a:off x="6187701" y="3622578"/>
              <a:ext cx="204543" cy="129721"/>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
            <p:cNvSpPr/>
            <p:nvPr/>
          </p:nvSpPr>
          <p:spPr>
            <a:xfrm>
              <a:off x="6151497" y="3743540"/>
              <a:ext cx="17449" cy="39517"/>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7"/>
            <p:cNvSpPr/>
            <p:nvPr/>
          </p:nvSpPr>
          <p:spPr>
            <a:xfrm>
              <a:off x="6187701" y="3681261"/>
              <a:ext cx="204543" cy="129761"/>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
            <p:cNvSpPr/>
            <p:nvPr/>
          </p:nvSpPr>
          <p:spPr>
            <a:xfrm>
              <a:off x="6151497" y="3802524"/>
              <a:ext cx="17449" cy="39396"/>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7"/>
            <p:cNvSpPr/>
            <p:nvPr/>
          </p:nvSpPr>
          <p:spPr>
            <a:xfrm>
              <a:off x="6187701" y="3740526"/>
              <a:ext cx="204543" cy="129721"/>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7"/>
            <p:cNvSpPr/>
            <p:nvPr/>
          </p:nvSpPr>
          <p:spPr>
            <a:xfrm>
              <a:off x="6151497" y="3861669"/>
              <a:ext cx="17449" cy="39216"/>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
            <p:cNvSpPr/>
            <p:nvPr/>
          </p:nvSpPr>
          <p:spPr>
            <a:xfrm>
              <a:off x="6559859" y="2081635"/>
              <a:ext cx="630354" cy="532626"/>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a:off x="6620890" y="2479818"/>
              <a:ext cx="8724" cy="23766"/>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
            <p:cNvSpPr/>
            <p:nvPr/>
          </p:nvSpPr>
          <p:spPr>
            <a:xfrm>
              <a:off x="6632288" y="2473791"/>
              <a:ext cx="10735" cy="22139"/>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a:off x="6644350" y="2463746"/>
              <a:ext cx="14112" cy="26157"/>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
            <p:cNvSpPr/>
            <p:nvPr/>
          </p:nvSpPr>
          <p:spPr>
            <a:xfrm>
              <a:off x="6601431" y="2445645"/>
              <a:ext cx="20806" cy="38894"/>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p:nvPr/>
          </p:nvSpPr>
          <p:spPr>
            <a:xfrm>
              <a:off x="6616186" y="2420191"/>
              <a:ext cx="23500" cy="34856"/>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
            <p:cNvSpPr/>
            <p:nvPr/>
          </p:nvSpPr>
          <p:spPr>
            <a:xfrm>
              <a:off x="6599421" y="2483836"/>
              <a:ext cx="12102" cy="38894"/>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7"/>
            <p:cNvSpPr/>
            <p:nvPr/>
          </p:nvSpPr>
          <p:spPr>
            <a:xfrm>
              <a:off x="6601431" y="2416073"/>
              <a:ext cx="78480" cy="130866"/>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
            <p:cNvSpPr/>
            <p:nvPr/>
          </p:nvSpPr>
          <p:spPr>
            <a:xfrm>
              <a:off x="6730188" y="2288019"/>
              <a:ext cx="204543" cy="129339"/>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p:nvPr/>
          </p:nvSpPr>
          <p:spPr>
            <a:xfrm>
              <a:off x="6730188" y="2249024"/>
              <a:ext cx="340657" cy="208333"/>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p:nvPr/>
          </p:nvSpPr>
          <p:spPr>
            <a:xfrm>
              <a:off x="7223724" y="1698619"/>
              <a:ext cx="630334" cy="532425"/>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7"/>
            <p:cNvSpPr/>
            <p:nvPr/>
          </p:nvSpPr>
          <p:spPr>
            <a:xfrm>
              <a:off x="7289439" y="2094492"/>
              <a:ext cx="10735" cy="22802"/>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
            <p:cNvSpPr/>
            <p:nvPr/>
          </p:nvSpPr>
          <p:spPr>
            <a:xfrm>
              <a:off x="7302164" y="2087119"/>
              <a:ext cx="10091" cy="22139"/>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7"/>
            <p:cNvSpPr/>
            <p:nvPr/>
          </p:nvSpPr>
          <p:spPr>
            <a:xfrm>
              <a:off x="7314246" y="2077074"/>
              <a:ext cx="14775" cy="26157"/>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7"/>
            <p:cNvSpPr/>
            <p:nvPr/>
          </p:nvSpPr>
          <p:spPr>
            <a:xfrm>
              <a:off x="7285419" y="2033499"/>
              <a:ext cx="23480" cy="34876"/>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7"/>
            <p:cNvSpPr/>
            <p:nvPr/>
          </p:nvSpPr>
          <p:spPr>
            <a:xfrm>
              <a:off x="7268653" y="2029521"/>
              <a:ext cx="80470" cy="131288"/>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7"/>
            <p:cNvSpPr/>
            <p:nvPr/>
          </p:nvSpPr>
          <p:spPr>
            <a:xfrm>
              <a:off x="7400083" y="1901648"/>
              <a:ext cx="203859" cy="129701"/>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
            <p:cNvSpPr/>
            <p:nvPr/>
          </p:nvSpPr>
          <p:spPr>
            <a:xfrm>
              <a:off x="7400083" y="1862774"/>
              <a:ext cx="339994" cy="208132"/>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7"/>
            <p:cNvSpPr/>
            <p:nvPr/>
          </p:nvSpPr>
          <p:spPr>
            <a:xfrm>
              <a:off x="6622217" y="2579163"/>
              <a:ext cx="148899" cy="97537"/>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p:nvPr/>
          </p:nvSpPr>
          <p:spPr>
            <a:xfrm>
              <a:off x="6559859" y="1993299"/>
              <a:ext cx="1294199" cy="1760487"/>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7"/>
            <p:cNvSpPr/>
            <p:nvPr/>
          </p:nvSpPr>
          <p:spPr>
            <a:xfrm>
              <a:off x="6632288" y="2661553"/>
              <a:ext cx="128757" cy="128576"/>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
            <p:cNvSpPr/>
            <p:nvPr/>
          </p:nvSpPr>
          <p:spPr>
            <a:xfrm>
              <a:off x="6648370" y="2705811"/>
              <a:ext cx="77817" cy="53078"/>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7"/>
            <p:cNvSpPr/>
            <p:nvPr/>
          </p:nvSpPr>
          <p:spPr>
            <a:xfrm>
              <a:off x="6735555" y="2692270"/>
              <a:ext cx="11418" cy="16092"/>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7"/>
            <p:cNvSpPr/>
            <p:nvPr/>
          </p:nvSpPr>
          <p:spPr>
            <a:xfrm>
              <a:off x="6619543" y="3156851"/>
              <a:ext cx="16786" cy="22461"/>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7"/>
            <p:cNvSpPr/>
            <p:nvPr/>
          </p:nvSpPr>
          <p:spPr>
            <a:xfrm>
              <a:off x="6687932" y="3078420"/>
              <a:ext cx="17469" cy="22481"/>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7"/>
            <p:cNvSpPr/>
            <p:nvPr/>
          </p:nvSpPr>
          <p:spPr>
            <a:xfrm>
              <a:off x="6755657" y="3038903"/>
              <a:ext cx="16786" cy="22461"/>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p:nvPr/>
          </p:nvSpPr>
          <p:spPr>
            <a:xfrm>
              <a:off x="6824066" y="3016904"/>
              <a:ext cx="16786" cy="22641"/>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6892455" y="2946409"/>
              <a:ext cx="16786" cy="22461"/>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6960180" y="2921075"/>
              <a:ext cx="16786" cy="22641"/>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7028589" y="2842242"/>
              <a:ext cx="16786" cy="22641"/>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7096314" y="2823096"/>
              <a:ext cx="16786" cy="22481"/>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7164703" y="2606667"/>
              <a:ext cx="16786" cy="22762"/>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7232428" y="2724957"/>
              <a:ext cx="17469" cy="22662"/>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7"/>
            <p:cNvSpPr/>
            <p:nvPr/>
          </p:nvSpPr>
          <p:spPr>
            <a:xfrm>
              <a:off x="7300837" y="2724957"/>
              <a:ext cx="16786" cy="22662"/>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7368562" y="2724957"/>
              <a:ext cx="16786" cy="22662"/>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7436288" y="2606667"/>
              <a:ext cx="17449" cy="22762"/>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7"/>
            <p:cNvSpPr/>
            <p:nvPr/>
          </p:nvSpPr>
          <p:spPr>
            <a:xfrm>
              <a:off x="7504677" y="2584226"/>
              <a:ext cx="16786" cy="22662"/>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7"/>
            <p:cNvSpPr/>
            <p:nvPr/>
          </p:nvSpPr>
          <p:spPr>
            <a:xfrm>
              <a:off x="7573085" y="2488819"/>
              <a:ext cx="17449" cy="22662"/>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p:nvPr/>
          </p:nvSpPr>
          <p:spPr>
            <a:xfrm>
              <a:off x="7640127" y="2489221"/>
              <a:ext cx="18796" cy="22702"/>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
            <p:cNvSpPr/>
            <p:nvPr/>
          </p:nvSpPr>
          <p:spPr>
            <a:xfrm>
              <a:off x="7707873" y="2489221"/>
              <a:ext cx="19459" cy="22702"/>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p:nvPr/>
          </p:nvSpPr>
          <p:spPr>
            <a:xfrm>
              <a:off x="7776925" y="2449824"/>
              <a:ext cx="17469" cy="22481"/>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p:nvPr/>
          </p:nvSpPr>
          <p:spPr>
            <a:xfrm>
              <a:off x="6625574" y="2458764"/>
              <a:ext cx="1162769" cy="711327"/>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a:off x="6623564" y="2535709"/>
              <a:ext cx="1167593" cy="676611"/>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p:nvPr/>
          </p:nvSpPr>
          <p:spPr>
            <a:xfrm>
              <a:off x="6619543" y="3117415"/>
              <a:ext cx="16786" cy="22903"/>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6687932" y="2999727"/>
              <a:ext cx="17469" cy="22641"/>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p:nvPr/>
          </p:nvSpPr>
          <p:spPr>
            <a:xfrm>
              <a:off x="6754994" y="2985202"/>
              <a:ext cx="18796" cy="22641"/>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
            <p:cNvSpPr/>
            <p:nvPr/>
          </p:nvSpPr>
          <p:spPr>
            <a:xfrm>
              <a:off x="6824066" y="2842242"/>
              <a:ext cx="16786" cy="22641"/>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p:nvPr/>
          </p:nvSpPr>
          <p:spPr>
            <a:xfrm>
              <a:off x="6892455" y="2881779"/>
              <a:ext cx="16786" cy="22762"/>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
            <p:cNvSpPr/>
            <p:nvPr/>
          </p:nvSpPr>
          <p:spPr>
            <a:xfrm>
              <a:off x="6960180" y="2862091"/>
              <a:ext cx="16786" cy="22662"/>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
            <p:cNvSpPr/>
            <p:nvPr/>
          </p:nvSpPr>
          <p:spPr>
            <a:xfrm>
              <a:off x="7028589" y="2803127"/>
              <a:ext cx="16786" cy="22903"/>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7"/>
            <p:cNvSpPr/>
            <p:nvPr/>
          </p:nvSpPr>
          <p:spPr>
            <a:xfrm>
              <a:off x="7096314" y="2724957"/>
              <a:ext cx="16786" cy="22662"/>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p:nvPr/>
          </p:nvSpPr>
          <p:spPr>
            <a:xfrm>
              <a:off x="7164703" y="2705148"/>
              <a:ext cx="16786" cy="22481"/>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7233112" y="2646184"/>
              <a:ext cx="16786" cy="22461"/>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7300837" y="2646184"/>
              <a:ext cx="16786" cy="22461"/>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7368562" y="2488819"/>
              <a:ext cx="16786" cy="22662"/>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7436288" y="2567109"/>
              <a:ext cx="17449" cy="22461"/>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7504677" y="2488819"/>
              <a:ext cx="16786" cy="22662"/>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7572402" y="2449824"/>
              <a:ext cx="17469" cy="22481"/>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7641474" y="2449824"/>
              <a:ext cx="16786" cy="22481"/>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7709199" y="2410307"/>
              <a:ext cx="17469" cy="22461"/>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7"/>
            <p:cNvSpPr/>
            <p:nvPr/>
          </p:nvSpPr>
          <p:spPr>
            <a:xfrm>
              <a:off x="7776925" y="2410307"/>
              <a:ext cx="17469" cy="22461"/>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p:nvPr/>
          </p:nvSpPr>
          <p:spPr>
            <a:xfrm>
              <a:off x="6625574" y="2420191"/>
              <a:ext cx="1163452" cy="71104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7"/>
            <p:cNvSpPr/>
            <p:nvPr/>
          </p:nvSpPr>
          <p:spPr>
            <a:xfrm>
              <a:off x="6619543" y="3117415"/>
              <a:ext cx="16786" cy="22903"/>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7"/>
            <p:cNvSpPr/>
            <p:nvPr/>
          </p:nvSpPr>
          <p:spPr>
            <a:xfrm>
              <a:off x="6687932" y="2999727"/>
              <a:ext cx="17469" cy="22641"/>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7"/>
            <p:cNvSpPr/>
            <p:nvPr/>
          </p:nvSpPr>
          <p:spPr>
            <a:xfrm>
              <a:off x="6754994" y="2985202"/>
              <a:ext cx="18796" cy="22641"/>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7"/>
            <p:cNvSpPr/>
            <p:nvPr/>
          </p:nvSpPr>
          <p:spPr>
            <a:xfrm>
              <a:off x="6824066" y="2842242"/>
              <a:ext cx="16786" cy="22641"/>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p:nvPr/>
          </p:nvSpPr>
          <p:spPr>
            <a:xfrm>
              <a:off x="6892455" y="2881779"/>
              <a:ext cx="16786" cy="22762"/>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6960180" y="2862091"/>
              <a:ext cx="16786" cy="22662"/>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7028589" y="2803127"/>
              <a:ext cx="16786" cy="22903"/>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7096314" y="2724957"/>
              <a:ext cx="16786" cy="22662"/>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7164703" y="2705148"/>
              <a:ext cx="16786" cy="22481"/>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7233112" y="2646184"/>
              <a:ext cx="16786" cy="22461"/>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7300837" y="2646184"/>
              <a:ext cx="16786" cy="22461"/>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7368562" y="2488819"/>
              <a:ext cx="16786" cy="22662"/>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7436288" y="2567109"/>
              <a:ext cx="17449" cy="22461"/>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7504677" y="2488819"/>
              <a:ext cx="16786" cy="22662"/>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7572402" y="2449824"/>
              <a:ext cx="17469" cy="22481"/>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
            <p:cNvSpPr/>
            <p:nvPr/>
          </p:nvSpPr>
          <p:spPr>
            <a:xfrm>
              <a:off x="7641474" y="2449824"/>
              <a:ext cx="16786" cy="22481"/>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7709199" y="2410307"/>
              <a:ext cx="17469" cy="22461"/>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7776925" y="2410307"/>
              <a:ext cx="17469" cy="22461"/>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a:off x="6625574" y="2420191"/>
              <a:ext cx="1163452" cy="71104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6657758" y="2787838"/>
              <a:ext cx="78480" cy="53459"/>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a:off x="6619543" y="2842242"/>
              <a:ext cx="16786" cy="22641"/>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7"/>
            <p:cNvSpPr/>
            <p:nvPr/>
          </p:nvSpPr>
          <p:spPr>
            <a:xfrm>
              <a:off x="6619543" y="2842242"/>
              <a:ext cx="16786" cy="22641"/>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6657758" y="2827355"/>
              <a:ext cx="77817" cy="52837"/>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7"/>
            <p:cNvSpPr/>
            <p:nvPr/>
          </p:nvSpPr>
          <p:spPr>
            <a:xfrm>
              <a:off x="6619543" y="2881779"/>
              <a:ext cx="16786" cy="22762"/>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p:nvPr/>
          </p:nvSpPr>
          <p:spPr>
            <a:xfrm>
              <a:off x="6625574" y="3205771"/>
              <a:ext cx="311167" cy="200880"/>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
            <p:cNvSpPr/>
            <p:nvPr/>
          </p:nvSpPr>
          <p:spPr>
            <a:xfrm>
              <a:off x="6630278" y="3270099"/>
              <a:ext cx="26173" cy="58824"/>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p:nvPr/>
          </p:nvSpPr>
          <p:spPr>
            <a:xfrm>
              <a:off x="6659768" y="3250491"/>
              <a:ext cx="25510" cy="61676"/>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7"/>
            <p:cNvSpPr/>
            <p:nvPr/>
          </p:nvSpPr>
          <p:spPr>
            <a:xfrm>
              <a:off x="6689942" y="3233073"/>
              <a:ext cx="25510" cy="62339"/>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7"/>
            <p:cNvSpPr/>
            <p:nvPr/>
          </p:nvSpPr>
          <p:spPr>
            <a:xfrm>
              <a:off x="6628268" y="3262284"/>
              <a:ext cx="306463" cy="185089"/>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7"/>
            <p:cNvSpPr/>
            <p:nvPr/>
          </p:nvSpPr>
          <p:spPr>
            <a:xfrm>
              <a:off x="6628268" y="3197976"/>
              <a:ext cx="77797" cy="53058"/>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7"/>
            <p:cNvSpPr/>
            <p:nvPr/>
          </p:nvSpPr>
          <p:spPr>
            <a:xfrm>
              <a:off x="6625574" y="3412738"/>
              <a:ext cx="312513" cy="229147"/>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
            <p:cNvSpPr/>
            <p:nvPr/>
          </p:nvSpPr>
          <p:spPr>
            <a:xfrm>
              <a:off x="6625574" y="3412738"/>
              <a:ext cx="312513" cy="229147"/>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7"/>
            <p:cNvSpPr/>
            <p:nvPr/>
          </p:nvSpPr>
          <p:spPr>
            <a:xfrm>
              <a:off x="6629595" y="3508004"/>
              <a:ext cx="16122" cy="54806"/>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7"/>
            <p:cNvSpPr/>
            <p:nvPr/>
          </p:nvSpPr>
          <p:spPr>
            <a:xfrm>
              <a:off x="6651727" y="3493761"/>
              <a:ext cx="24163" cy="62842"/>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7"/>
            <p:cNvSpPr/>
            <p:nvPr/>
          </p:nvSpPr>
          <p:spPr>
            <a:xfrm>
              <a:off x="6681238" y="3476323"/>
              <a:ext cx="25490" cy="59004"/>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7"/>
            <p:cNvSpPr/>
            <p:nvPr/>
          </p:nvSpPr>
          <p:spPr>
            <a:xfrm>
              <a:off x="6628268" y="3497939"/>
              <a:ext cx="306463" cy="185089"/>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7"/>
            <p:cNvSpPr/>
            <p:nvPr/>
          </p:nvSpPr>
          <p:spPr>
            <a:xfrm>
              <a:off x="6628268" y="3433310"/>
              <a:ext cx="77797" cy="53339"/>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7"/>
            <p:cNvSpPr/>
            <p:nvPr/>
          </p:nvSpPr>
          <p:spPr>
            <a:xfrm>
              <a:off x="7033956" y="2969191"/>
              <a:ext cx="311146" cy="2009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7"/>
            <p:cNvSpPr/>
            <p:nvPr/>
          </p:nvSpPr>
          <p:spPr>
            <a:xfrm>
              <a:off x="7038640" y="3034041"/>
              <a:ext cx="26173" cy="58984"/>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7"/>
            <p:cNvSpPr/>
            <p:nvPr/>
          </p:nvSpPr>
          <p:spPr>
            <a:xfrm>
              <a:off x="7069498" y="3017286"/>
              <a:ext cx="24143" cy="62339"/>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7"/>
            <p:cNvSpPr/>
            <p:nvPr/>
          </p:nvSpPr>
          <p:spPr>
            <a:xfrm>
              <a:off x="7096978" y="2997839"/>
              <a:ext cx="22816" cy="62359"/>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7"/>
            <p:cNvSpPr/>
            <p:nvPr/>
          </p:nvSpPr>
          <p:spPr>
            <a:xfrm>
              <a:off x="7036630" y="3026146"/>
              <a:ext cx="306463" cy="185109"/>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7"/>
            <p:cNvSpPr/>
            <p:nvPr/>
          </p:nvSpPr>
          <p:spPr>
            <a:xfrm>
              <a:off x="7036630" y="2961818"/>
              <a:ext cx="78480" cy="53058"/>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7"/>
            <p:cNvSpPr/>
            <p:nvPr/>
          </p:nvSpPr>
          <p:spPr>
            <a:xfrm>
              <a:off x="7034620" y="3205710"/>
              <a:ext cx="310765" cy="200277"/>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7"/>
            <p:cNvSpPr/>
            <p:nvPr/>
          </p:nvSpPr>
          <p:spPr>
            <a:xfrm>
              <a:off x="7034620" y="3205710"/>
              <a:ext cx="310765" cy="200277"/>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7"/>
            <p:cNvSpPr/>
            <p:nvPr/>
          </p:nvSpPr>
          <p:spPr>
            <a:xfrm>
              <a:off x="7038640" y="3269918"/>
              <a:ext cx="25510" cy="59004"/>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7"/>
            <p:cNvSpPr/>
            <p:nvPr/>
          </p:nvSpPr>
          <p:spPr>
            <a:xfrm>
              <a:off x="7067467" y="3250491"/>
              <a:ext cx="25510" cy="61958"/>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7"/>
            <p:cNvSpPr/>
            <p:nvPr/>
          </p:nvSpPr>
          <p:spPr>
            <a:xfrm>
              <a:off x="7036630" y="3261621"/>
              <a:ext cx="306463" cy="184848"/>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
            <p:cNvSpPr/>
            <p:nvPr/>
          </p:nvSpPr>
          <p:spPr>
            <a:xfrm>
              <a:off x="7036630" y="3197272"/>
              <a:ext cx="78480" cy="52837"/>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7"/>
            <p:cNvSpPr/>
            <p:nvPr/>
          </p:nvSpPr>
          <p:spPr>
            <a:xfrm>
              <a:off x="7479207" y="2780988"/>
              <a:ext cx="38898" cy="108325"/>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7"/>
            <p:cNvSpPr/>
            <p:nvPr/>
          </p:nvSpPr>
          <p:spPr>
            <a:xfrm>
              <a:off x="7440308" y="2788099"/>
              <a:ext cx="38918" cy="101876"/>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7"/>
            <p:cNvSpPr/>
            <p:nvPr/>
          </p:nvSpPr>
          <p:spPr>
            <a:xfrm>
              <a:off x="7416165" y="2829646"/>
              <a:ext cx="63062" cy="65011"/>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7"/>
            <p:cNvSpPr/>
            <p:nvPr/>
          </p:nvSpPr>
          <p:spPr>
            <a:xfrm>
              <a:off x="7416165" y="2788099"/>
              <a:ext cx="63062" cy="106557"/>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7"/>
            <p:cNvSpPr/>
            <p:nvPr/>
          </p:nvSpPr>
          <p:spPr>
            <a:xfrm>
              <a:off x="7479207" y="2784744"/>
              <a:ext cx="62378" cy="104568"/>
            </a:xfrm>
            <a:custGeom>
              <a:rect b="b" l="l" r="r" t="t"/>
              <a:pathLst>
                <a:path extrusionOk="0" h="5205" w="3103">
                  <a:moveTo>
                    <a:pt x="1935" y="0"/>
                  </a:moveTo>
                  <a:lnTo>
                    <a:pt x="0" y="5204"/>
                  </a:lnTo>
                  <a:lnTo>
                    <a:pt x="3102" y="1835"/>
                  </a:lnTo>
                  <a:cubicBezTo>
                    <a:pt x="3002" y="1068"/>
                    <a:pt x="2569" y="401"/>
                    <a:pt x="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7"/>
            <p:cNvSpPr/>
            <p:nvPr/>
          </p:nvSpPr>
          <p:spPr>
            <a:xfrm>
              <a:off x="7412808" y="2889293"/>
              <a:ext cx="66419" cy="68366"/>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7"/>
            <p:cNvSpPr/>
            <p:nvPr/>
          </p:nvSpPr>
          <p:spPr>
            <a:xfrm>
              <a:off x="7479207" y="2884592"/>
              <a:ext cx="63041" cy="65031"/>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7"/>
            <p:cNvSpPr/>
            <p:nvPr/>
          </p:nvSpPr>
          <p:spPr>
            <a:xfrm>
              <a:off x="7440308" y="2889956"/>
              <a:ext cx="38918" cy="10830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7"/>
            <p:cNvSpPr/>
            <p:nvPr/>
          </p:nvSpPr>
          <p:spPr>
            <a:xfrm>
              <a:off x="7416165" y="2889956"/>
              <a:ext cx="63062" cy="104568"/>
            </a:xfrm>
            <a:custGeom>
              <a:rect b="b" l="l" r="r" t="t"/>
              <a:pathLst>
                <a:path extrusionOk="0" h="5205" w="3137">
                  <a:moveTo>
                    <a:pt x="3136" y="0"/>
                  </a:moveTo>
                  <a:lnTo>
                    <a:pt x="1" y="3369"/>
                  </a:lnTo>
                  <a:cubicBezTo>
                    <a:pt x="134" y="4103"/>
                    <a:pt x="568" y="4770"/>
                    <a:pt x="1202" y="5204"/>
                  </a:cubicBezTo>
                  <a:lnTo>
                    <a:pt x="3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7"/>
            <p:cNvSpPr/>
            <p:nvPr/>
          </p:nvSpPr>
          <p:spPr>
            <a:xfrm>
              <a:off x="7479207" y="2822273"/>
              <a:ext cx="66399" cy="67703"/>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7"/>
            <p:cNvSpPr/>
            <p:nvPr/>
          </p:nvSpPr>
          <p:spPr>
            <a:xfrm>
              <a:off x="7479207" y="2889956"/>
              <a:ext cx="38898" cy="101213"/>
            </a:xfrm>
            <a:custGeom>
              <a:rect b="b" l="l" r="r" t="t"/>
              <a:pathLst>
                <a:path extrusionOk="0" h="5038" w="1935">
                  <a:moveTo>
                    <a:pt x="0" y="0"/>
                  </a:moveTo>
                  <a:lnTo>
                    <a:pt x="0" y="5037"/>
                  </a:lnTo>
                  <a:cubicBezTo>
                    <a:pt x="801" y="4537"/>
                    <a:pt x="1468" y="3803"/>
                    <a:pt x="1935" y="296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
            <p:cNvSpPr/>
            <p:nvPr/>
          </p:nvSpPr>
          <p:spPr>
            <a:xfrm>
              <a:off x="7440308" y="3004268"/>
              <a:ext cx="77797" cy="52857"/>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a:off x="7425553" y="3035126"/>
              <a:ext cx="107307" cy="7021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a:off x="7425553" y="3074402"/>
              <a:ext cx="107307" cy="69833"/>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a:off x="7425553" y="3114180"/>
              <a:ext cx="107307" cy="69833"/>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p:nvPr/>
          </p:nvSpPr>
          <p:spPr>
            <a:xfrm>
              <a:off x="7717260" y="2643070"/>
              <a:ext cx="38898" cy="10818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7"/>
            <p:cNvSpPr/>
            <p:nvPr/>
          </p:nvSpPr>
          <p:spPr>
            <a:xfrm>
              <a:off x="7679026" y="2650041"/>
              <a:ext cx="38255" cy="101213"/>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p:nvPr/>
          </p:nvSpPr>
          <p:spPr>
            <a:xfrm>
              <a:off x="7654882" y="2691587"/>
              <a:ext cx="63062" cy="65031"/>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p:nvPr/>
          </p:nvSpPr>
          <p:spPr>
            <a:xfrm>
              <a:off x="7717924" y="2647369"/>
              <a:ext cx="62378" cy="104548"/>
            </a:xfrm>
            <a:custGeom>
              <a:rect b="b" l="l" r="r" t="t"/>
              <a:pathLst>
                <a:path extrusionOk="0" h="5204" w="3103">
                  <a:moveTo>
                    <a:pt x="1902" y="0"/>
                  </a:moveTo>
                  <a:lnTo>
                    <a:pt x="0" y="5204"/>
                  </a:lnTo>
                  <a:lnTo>
                    <a:pt x="3103" y="1835"/>
                  </a:lnTo>
                  <a:cubicBezTo>
                    <a:pt x="3003" y="1068"/>
                    <a:pt x="2569" y="400"/>
                    <a:pt x="1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7"/>
            <p:cNvSpPr/>
            <p:nvPr/>
          </p:nvSpPr>
          <p:spPr>
            <a:xfrm>
              <a:off x="7651545" y="2751234"/>
              <a:ext cx="66399" cy="68366"/>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7"/>
            <p:cNvSpPr/>
            <p:nvPr/>
          </p:nvSpPr>
          <p:spPr>
            <a:xfrm>
              <a:off x="7717260" y="2746533"/>
              <a:ext cx="63041" cy="65031"/>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7"/>
            <p:cNvSpPr/>
            <p:nvPr/>
          </p:nvSpPr>
          <p:spPr>
            <a:xfrm>
              <a:off x="7679026" y="2751234"/>
              <a:ext cx="38255" cy="108988"/>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7"/>
            <p:cNvSpPr/>
            <p:nvPr/>
          </p:nvSpPr>
          <p:spPr>
            <a:xfrm>
              <a:off x="7654882" y="2751897"/>
              <a:ext cx="63062" cy="104568"/>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7"/>
            <p:cNvSpPr/>
            <p:nvPr/>
          </p:nvSpPr>
          <p:spPr>
            <a:xfrm>
              <a:off x="7651545" y="2650041"/>
              <a:ext cx="65735" cy="20642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7"/>
            <p:cNvSpPr/>
            <p:nvPr/>
          </p:nvSpPr>
          <p:spPr>
            <a:xfrm>
              <a:off x="7717260" y="2684214"/>
              <a:ext cx="66399" cy="67703"/>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7"/>
            <p:cNvSpPr/>
            <p:nvPr/>
          </p:nvSpPr>
          <p:spPr>
            <a:xfrm>
              <a:off x="7717924" y="2751234"/>
              <a:ext cx="38235" cy="101876"/>
            </a:xfrm>
            <a:custGeom>
              <a:rect b="b" l="l" r="r" t="t"/>
              <a:pathLst>
                <a:path extrusionOk="0" h="5071" w="1902">
                  <a:moveTo>
                    <a:pt x="0" y="0"/>
                  </a:moveTo>
                  <a:lnTo>
                    <a:pt x="0" y="5071"/>
                  </a:lnTo>
                  <a:cubicBezTo>
                    <a:pt x="801" y="4570"/>
                    <a:pt x="1468" y="3837"/>
                    <a:pt x="1902" y="3003"/>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7"/>
            <p:cNvSpPr/>
            <p:nvPr/>
          </p:nvSpPr>
          <p:spPr>
            <a:xfrm>
              <a:off x="7678362" y="2866651"/>
              <a:ext cx="78480" cy="53058"/>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7"/>
            <p:cNvSpPr/>
            <p:nvPr/>
          </p:nvSpPr>
          <p:spPr>
            <a:xfrm>
              <a:off x="7664270" y="2897489"/>
              <a:ext cx="106644" cy="69833"/>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
            <p:cNvSpPr/>
            <p:nvPr/>
          </p:nvSpPr>
          <p:spPr>
            <a:xfrm>
              <a:off x="7664270" y="2937027"/>
              <a:ext cx="106644" cy="69833"/>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7664270" y="2976805"/>
              <a:ext cx="106644" cy="69592"/>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7149284" y="3916595"/>
              <a:ext cx="567313" cy="360857"/>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7149948" y="3916595"/>
              <a:ext cx="550567" cy="331103"/>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7149948" y="4211295"/>
              <a:ext cx="49653" cy="66377"/>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7055406" y="4220396"/>
              <a:ext cx="134124" cy="10151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p:nvPr/>
          </p:nvSpPr>
          <p:spPr>
            <a:xfrm>
              <a:off x="7055406" y="4220396"/>
              <a:ext cx="126083" cy="78893"/>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
            <p:cNvSpPr/>
            <p:nvPr/>
          </p:nvSpPr>
          <p:spPr>
            <a:xfrm>
              <a:off x="6351316" y="4154020"/>
              <a:ext cx="826816" cy="589421"/>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7"/>
            <p:cNvSpPr/>
            <p:nvPr/>
          </p:nvSpPr>
          <p:spPr>
            <a:xfrm>
              <a:off x="6311091" y="4130895"/>
              <a:ext cx="907286" cy="476836"/>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7"/>
            <p:cNvSpPr/>
            <p:nvPr/>
          </p:nvSpPr>
          <p:spPr>
            <a:xfrm>
              <a:off x="6391541" y="4170613"/>
              <a:ext cx="746366" cy="254661"/>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7"/>
            <p:cNvSpPr/>
            <p:nvPr/>
          </p:nvSpPr>
          <p:spPr>
            <a:xfrm>
              <a:off x="6391541" y="4170613"/>
              <a:ext cx="746366" cy="254661"/>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7"/>
            <p:cNvSpPr/>
            <p:nvPr/>
          </p:nvSpPr>
          <p:spPr>
            <a:xfrm>
              <a:off x="6394898" y="4221541"/>
              <a:ext cx="739651" cy="346472"/>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7"/>
            <p:cNvSpPr/>
            <p:nvPr/>
          </p:nvSpPr>
          <p:spPr>
            <a:xfrm>
              <a:off x="6350793" y="4332116"/>
              <a:ext cx="316373" cy="381328"/>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7"/>
            <p:cNvSpPr/>
            <p:nvPr/>
          </p:nvSpPr>
          <p:spPr>
            <a:xfrm>
              <a:off x="8493760" y="3824101"/>
              <a:ext cx="152920" cy="165963"/>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
            <p:cNvSpPr/>
            <p:nvPr/>
          </p:nvSpPr>
          <p:spPr>
            <a:xfrm>
              <a:off x="8574230" y="3887123"/>
              <a:ext cx="63725" cy="40903"/>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8187981" y="4042599"/>
              <a:ext cx="276289" cy="136190"/>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8371717" y="4017145"/>
              <a:ext cx="77817" cy="49703"/>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p:nvPr/>
          </p:nvSpPr>
          <p:spPr>
            <a:xfrm>
              <a:off x="8303329" y="2957860"/>
              <a:ext cx="365463" cy="1069009"/>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8490403" y="3147289"/>
              <a:ext cx="126083" cy="259422"/>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8432749" y="2502600"/>
              <a:ext cx="118022" cy="135407"/>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8579597" y="2568616"/>
              <a:ext cx="126083" cy="327387"/>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8308696" y="2568234"/>
              <a:ext cx="360780" cy="5491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8407922" y="2544428"/>
              <a:ext cx="156940" cy="67985"/>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7"/>
            <p:cNvSpPr/>
            <p:nvPr/>
          </p:nvSpPr>
          <p:spPr>
            <a:xfrm>
              <a:off x="7905681" y="2443636"/>
              <a:ext cx="299085" cy="392719"/>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7"/>
            <p:cNvSpPr/>
            <p:nvPr/>
          </p:nvSpPr>
          <p:spPr>
            <a:xfrm>
              <a:off x="7929824" y="2471119"/>
              <a:ext cx="255503" cy="335764"/>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7973407" y="2486930"/>
              <a:ext cx="95246" cy="56573"/>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7956641" y="2459990"/>
              <a:ext cx="110664" cy="64750"/>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7979437" y="2471119"/>
              <a:ext cx="75807" cy="58321"/>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7979437" y="2471119"/>
              <a:ext cx="75807" cy="58321"/>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7976080" y="2487272"/>
              <a:ext cx="94582" cy="5691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8118908" y="2609841"/>
              <a:ext cx="299105" cy="386913"/>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p:nvPr/>
          </p:nvSpPr>
          <p:spPr>
            <a:xfrm>
              <a:off x="7888252" y="2634652"/>
              <a:ext cx="266217" cy="361198"/>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p:nvPr/>
          </p:nvSpPr>
          <p:spPr>
            <a:xfrm>
              <a:off x="8037775" y="2607089"/>
              <a:ext cx="373525" cy="394889"/>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p:nvPr/>
          </p:nvSpPr>
          <p:spPr>
            <a:xfrm>
              <a:off x="8332156" y="2390016"/>
              <a:ext cx="26173" cy="50968"/>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p:nvPr/>
          </p:nvSpPr>
          <p:spPr>
            <a:xfrm>
              <a:off x="8328799" y="2352408"/>
              <a:ext cx="73113" cy="63103"/>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7"/>
            <p:cNvSpPr/>
            <p:nvPr/>
          </p:nvSpPr>
          <p:spPr>
            <a:xfrm>
              <a:off x="8352278" y="2274097"/>
              <a:ext cx="256166" cy="259764"/>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7"/>
            <p:cNvSpPr/>
            <p:nvPr/>
          </p:nvSpPr>
          <p:spPr>
            <a:xfrm>
              <a:off x="8376421" y="2516021"/>
              <a:ext cx="57011" cy="17679"/>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7"/>
            <p:cNvSpPr/>
            <p:nvPr/>
          </p:nvSpPr>
          <p:spPr>
            <a:xfrm>
              <a:off x="8342207" y="2377299"/>
              <a:ext cx="94582" cy="18784"/>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7"/>
            <p:cNvSpPr/>
            <p:nvPr/>
          </p:nvSpPr>
          <p:spPr>
            <a:xfrm>
              <a:off x="8326125" y="2194741"/>
              <a:ext cx="321881" cy="330742"/>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p:nvPr/>
          </p:nvSpPr>
          <p:spPr>
            <a:xfrm>
              <a:off x="8404806" y="2385998"/>
              <a:ext cx="25952" cy="36885"/>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47"/>
          <p:cNvSpPr txBox="1"/>
          <p:nvPr/>
        </p:nvSpPr>
        <p:spPr>
          <a:xfrm>
            <a:off x="716500" y="3034700"/>
            <a:ext cx="396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a:solidFill>
                  <a:schemeClr val="dk1"/>
                </a:solidFill>
                <a:latin typeface="Be Vietnam"/>
                <a:ea typeface="Be Vietnam"/>
                <a:cs typeface="Be Vietnam"/>
                <a:sym typeface="Be Vietnam"/>
              </a:rPr>
              <a:t>By Vivek Haridas</a:t>
            </a:r>
            <a:endParaRPr b="1">
              <a:solidFill>
                <a:schemeClr val="accent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6"/>
          <p:cNvSpPr/>
          <p:nvPr/>
        </p:nvSpPr>
        <p:spPr>
          <a:xfrm rot="10800000">
            <a:off x="1190775" y="1240400"/>
            <a:ext cx="1364400" cy="40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6"/>
          <p:cNvSpPr/>
          <p:nvPr/>
        </p:nvSpPr>
        <p:spPr>
          <a:xfrm>
            <a:off x="1190775" y="1240400"/>
            <a:ext cx="1364400" cy="4053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6"/>
          <p:cNvSpPr txBox="1"/>
          <p:nvPr>
            <p:ph type="title"/>
          </p:nvPr>
        </p:nvSpPr>
        <p:spPr>
          <a:xfrm>
            <a:off x="0" y="26280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ACCURACY MEASURE VALUES </a:t>
            </a:r>
            <a:r>
              <a:rPr lang="en-GB" sz="3000">
                <a:solidFill>
                  <a:schemeClr val="dk1"/>
                </a:solidFill>
              </a:rPr>
              <a:t>(WEEKLY DATA)</a:t>
            </a:r>
            <a:endParaRPr sz="3000"/>
          </a:p>
        </p:txBody>
      </p:sp>
      <p:graphicFrame>
        <p:nvGraphicFramePr>
          <p:cNvPr id="710" name="Google Shape;710;p56"/>
          <p:cNvGraphicFramePr/>
          <p:nvPr/>
        </p:nvGraphicFramePr>
        <p:xfrm>
          <a:off x="1197000" y="1234600"/>
          <a:ext cx="3000000" cy="3000000"/>
        </p:xfrm>
        <a:graphic>
          <a:graphicData uri="http://schemas.openxmlformats.org/drawingml/2006/table">
            <a:tbl>
              <a:tblPr>
                <a:noFill/>
                <a:tableStyleId>{BD2911A1-E92F-441E-AA9E-FEBEF465D3E5}</a:tableStyleId>
              </a:tblPr>
              <a:tblGrid>
                <a:gridCol w="1350000"/>
                <a:gridCol w="1350000"/>
                <a:gridCol w="1350000"/>
                <a:gridCol w="1350000"/>
                <a:gridCol w="1350000"/>
              </a:tblGrid>
              <a:tr h="396225">
                <a:tc>
                  <a:txBody>
                    <a:bodyPr/>
                    <a:lstStyle/>
                    <a:p>
                      <a:pPr indent="0" lvl="0" marL="0" rtl="0" algn="ctr">
                        <a:spcBef>
                          <a:spcPts val="0"/>
                        </a:spcBef>
                        <a:spcAft>
                          <a:spcPts val="0"/>
                        </a:spcAft>
                        <a:buNone/>
                      </a:pPr>
                      <a:r>
                        <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MAE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C100"/>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RMSE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GB">
                          <a:solidFill>
                            <a:schemeClr val="dk1"/>
                          </a:solidFill>
                          <a:latin typeface="Be Vietnam"/>
                          <a:ea typeface="Be Vietnam"/>
                          <a:cs typeface="Be Vietnam"/>
                          <a:sym typeface="Be Vietnam"/>
                        </a:rPr>
                        <a:t>MPE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MAPE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ARIMA</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3.82</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5.41</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-0.54 %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3.25 %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SMA-20</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4.80</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7.38</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4.06 %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7.62</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EMA-12</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3.15</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4.78</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2.34 %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4.95 %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LSTM</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12.45</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14.04</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-8.38 %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8.68 %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GRU</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8.90</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10.44</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-5.79 %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6.27 %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BiLSTM</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18.07</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19.37</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-12.41 %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12.59 %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GAN</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1.44</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2.09</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4.64 %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7.51 %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bl>
          </a:graphicData>
        </a:graphic>
      </p:graphicFrame>
      <p:cxnSp>
        <p:nvCxnSpPr>
          <p:cNvPr id="711" name="Google Shape;711;p56"/>
          <p:cNvCxnSpPr/>
          <p:nvPr/>
        </p:nvCxnSpPr>
        <p:spPr>
          <a:xfrm>
            <a:off x="1199050" y="1232125"/>
            <a:ext cx="1364400" cy="405300"/>
          </a:xfrm>
          <a:prstGeom prst="straightConnector1">
            <a:avLst/>
          </a:prstGeom>
          <a:noFill/>
          <a:ln cap="flat" cmpd="sng" w="9525">
            <a:solidFill>
              <a:schemeClr val="lt1"/>
            </a:solidFill>
            <a:prstDash val="solid"/>
            <a:round/>
            <a:headEnd len="med" w="med" type="none"/>
            <a:tailEnd len="med" w="med" type="none"/>
          </a:ln>
        </p:spPr>
      </p:cxnSp>
      <p:sp>
        <p:nvSpPr>
          <p:cNvPr id="712" name="Google Shape;712;p56"/>
          <p:cNvSpPr txBox="1"/>
          <p:nvPr/>
        </p:nvSpPr>
        <p:spPr>
          <a:xfrm rot="902684">
            <a:off x="1656668" y="1250119"/>
            <a:ext cx="1074842"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ibre Franklin"/>
                <a:ea typeface="Libre Franklin"/>
                <a:cs typeface="Libre Franklin"/>
                <a:sym typeface="Libre Franklin"/>
              </a:rPr>
              <a:t>Measure</a:t>
            </a:r>
            <a:endParaRPr b="1" sz="1200">
              <a:latin typeface="Libre Franklin"/>
              <a:ea typeface="Libre Franklin"/>
              <a:cs typeface="Libre Franklin"/>
              <a:sym typeface="Libre Franklin"/>
            </a:endParaRPr>
          </a:p>
        </p:txBody>
      </p:sp>
      <p:sp>
        <p:nvSpPr>
          <p:cNvPr id="713" name="Google Shape;713;p56"/>
          <p:cNvSpPr txBox="1"/>
          <p:nvPr/>
        </p:nvSpPr>
        <p:spPr>
          <a:xfrm rot="902684">
            <a:off x="1418068" y="1367794"/>
            <a:ext cx="1074842"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latin typeface="Libre Franklin"/>
                <a:ea typeface="Libre Franklin"/>
                <a:cs typeface="Libre Franklin"/>
                <a:sym typeface="Libre Franklin"/>
              </a:rPr>
              <a:t>Model</a:t>
            </a:r>
            <a:endParaRPr b="1" sz="1200">
              <a:solidFill>
                <a:schemeClr val="accent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57"/>
          <p:cNvSpPr/>
          <p:nvPr/>
        </p:nvSpPr>
        <p:spPr>
          <a:xfrm>
            <a:off x="-9350" y="-57500"/>
            <a:ext cx="9144000" cy="520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7"/>
          <p:cNvSpPr/>
          <p:nvPr/>
        </p:nvSpPr>
        <p:spPr>
          <a:xfrm>
            <a:off x="3173700" y="661625"/>
            <a:ext cx="5970300" cy="388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7"/>
          <p:cNvSpPr txBox="1"/>
          <p:nvPr/>
        </p:nvSpPr>
        <p:spPr>
          <a:xfrm>
            <a:off x="3173700" y="839300"/>
            <a:ext cx="596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800">
                <a:latin typeface="Be Vietnam"/>
                <a:ea typeface="Be Vietnam"/>
                <a:cs typeface="Be Vietnam"/>
                <a:sym typeface="Be Vietnam"/>
              </a:rPr>
              <a:t>References</a:t>
            </a:r>
            <a:endParaRPr sz="2800">
              <a:latin typeface="Be Vietnam"/>
              <a:ea typeface="Be Vietnam"/>
              <a:cs typeface="Be Vietnam"/>
              <a:sym typeface="Be Vietnam"/>
            </a:endParaRPr>
          </a:p>
        </p:txBody>
      </p:sp>
      <p:sp>
        <p:nvSpPr>
          <p:cNvPr id="722" name="Google Shape;722;p57"/>
          <p:cNvSpPr txBox="1"/>
          <p:nvPr/>
        </p:nvSpPr>
        <p:spPr>
          <a:xfrm>
            <a:off x="3173700" y="1479400"/>
            <a:ext cx="5869500" cy="281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ibre Franklin"/>
              <a:buAutoNum type="arabicPeriod"/>
            </a:pPr>
            <a:r>
              <a:rPr lang="en-GB">
                <a:latin typeface="Libre Franklin"/>
                <a:ea typeface="Libre Franklin"/>
                <a:cs typeface="Libre Franklin"/>
                <a:sym typeface="Libre Franklin"/>
              </a:rPr>
              <a:t>Kavinnilaa J, Hemalatha E, Minu Susan Jacob, Dhanalakshmi R,</a:t>
            </a:r>
            <a:br>
              <a:rPr lang="en-GB">
                <a:latin typeface="Libre Franklin"/>
                <a:ea typeface="Libre Franklin"/>
                <a:cs typeface="Libre Franklin"/>
                <a:sym typeface="Libre Franklin"/>
              </a:rPr>
            </a:br>
            <a:r>
              <a:rPr lang="en-GB">
                <a:latin typeface="Libre Franklin"/>
                <a:ea typeface="Libre Franklin"/>
                <a:cs typeface="Libre Franklin"/>
                <a:sym typeface="Libre Franklin"/>
              </a:rPr>
              <a:t>“Stock Price Prediction Based on LSTM Deep Learning Model”, </a:t>
            </a:r>
            <a:br>
              <a:rPr lang="en-GB">
                <a:latin typeface="Libre Franklin"/>
                <a:ea typeface="Libre Franklin"/>
                <a:cs typeface="Libre Franklin"/>
                <a:sym typeface="Libre Franklin"/>
              </a:rPr>
            </a:br>
            <a:r>
              <a:rPr lang="en-GB">
                <a:latin typeface="Libre Franklin"/>
                <a:ea typeface="Libre Franklin"/>
                <a:cs typeface="Libre Franklin"/>
                <a:sym typeface="Libre Franklin"/>
              </a:rPr>
              <a:t>30 July 2021.</a:t>
            </a:r>
            <a:br>
              <a:rPr lang="en-GB">
                <a:latin typeface="Libre Franklin"/>
                <a:ea typeface="Libre Franklin"/>
                <a:cs typeface="Libre Franklin"/>
                <a:sym typeface="Libre Franklin"/>
              </a:rPr>
            </a:br>
            <a:r>
              <a:rPr lang="en-GB" u="sng">
                <a:solidFill>
                  <a:schemeClr val="hlink"/>
                </a:solidFill>
                <a:latin typeface="Libre Franklin"/>
                <a:ea typeface="Libre Franklin"/>
                <a:cs typeface="Libre Franklin"/>
                <a:sym typeface="Libre Franklin"/>
                <a:hlinkClick r:id="rId3"/>
              </a:rPr>
              <a:t>https://ieeexplore.ieee.org/document/9526491</a:t>
            </a:r>
            <a:endParaRPr>
              <a:latin typeface="Libre Franklin"/>
              <a:ea typeface="Libre Franklin"/>
              <a:cs typeface="Libre Franklin"/>
              <a:sym typeface="Libre Franklin"/>
            </a:endParaRPr>
          </a:p>
          <a:p>
            <a:pPr indent="-317500" lvl="0" marL="457200" rtl="0" algn="l">
              <a:spcBef>
                <a:spcPts val="1000"/>
              </a:spcBef>
              <a:spcAft>
                <a:spcPts val="0"/>
              </a:spcAft>
              <a:buSzPts val="1400"/>
              <a:buFont typeface="Libre Franklin"/>
              <a:buAutoNum type="arabicPeriod"/>
            </a:pPr>
            <a:r>
              <a:rPr lang="en-GB">
                <a:solidFill>
                  <a:schemeClr val="dk1"/>
                </a:solidFill>
                <a:latin typeface="Libre Franklin"/>
                <a:ea typeface="Libre Franklin"/>
                <a:cs typeface="Libre Franklin"/>
                <a:sym typeface="Libre Franklin"/>
              </a:rPr>
              <a:t>Soheila Mehrmolaei, Mohammad Reza Keyvanpour,  </a:t>
            </a:r>
            <a:br>
              <a:rPr lang="en-GB">
                <a:solidFill>
                  <a:schemeClr val="dk1"/>
                </a:solidFill>
                <a:latin typeface="Libre Franklin"/>
                <a:ea typeface="Libre Franklin"/>
                <a:cs typeface="Libre Franklin"/>
                <a:sym typeface="Libre Franklin"/>
              </a:rPr>
            </a:br>
            <a:r>
              <a:rPr lang="en-GB">
                <a:solidFill>
                  <a:schemeClr val="dk1"/>
                </a:solidFill>
                <a:latin typeface="Libre Franklin"/>
                <a:ea typeface="Libre Franklin"/>
                <a:cs typeface="Libre Franklin"/>
                <a:sym typeface="Libre Franklin"/>
              </a:rPr>
              <a:t>“Time series forecasting using improved ARIMA”, 9 April 2016.</a:t>
            </a:r>
            <a:br>
              <a:rPr lang="en-GB">
                <a:solidFill>
                  <a:schemeClr val="dk1"/>
                </a:solidFill>
                <a:latin typeface="Libre Franklin"/>
                <a:ea typeface="Libre Franklin"/>
                <a:cs typeface="Libre Franklin"/>
                <a:sym typeface="Libre Franklin"/>
              </a:rPr>
            </a:br>
            <a:r>
              <a:rPr lang="en-GB" u="sng">
                <a:solidFill>
                  <a:schemeClr val="hlink"/>
                </a:solidFill>
                <a:latin typeface="Libre Franklin"/>
                <a:ea typeface="Libre Franklin"/>
                <a:cs typeface="Libre Franklin"/>
                <a:sym typeface="Libre Franklin"/>
                <a:hlinkClick r:id="rId4"/>
              </a:rPr>
              <a:t>https://ieeexplore.ieee.org/document/7529496</a:t>
            </a:r>
            <a:endParaRPr>
              <a:solidFill>
                <a:schemeClr val="dk1"/>
              </a:solidFill>
              <a:latin typeface="Libre Franklin"/>
              <a:ea typeface="Libre Franklin"/>
              <a:cs typeface="Libre Franklin"/>
              <a:sym typeface="Libre Franklin"/>
            </a:endParaRPr>
          </a:p>
          <a:p>
            <a:pPr indent="-317500" lvl="0" marL="457200" rtl="0" algn="l">
              <a:spcBef>
                <a:spcPts val="1000"/>
              </a:spcBef>
              <a:spcAft>
                <a:spcPts val="0"/>
              </a:spcAft>
              <a:buClr>
                <a:schemeClr val="dk1"/>
              </a:buClr>
              <a:buSzPts val="1400"/>
              <a:buFont typeface="Libre Franklin"/>
              <a:buAutoNum type="arabicPeriod"/>
            </a:pPr>
            <a:r>
              <a:rPr lang="en-GB">
                <a:solidFill>
                  <a:schemeClr val="dk1"/>
                </a:solidFill>
                <a:latin typeface="Libre Franklin"/>
                <a:ea typeface="Libre Franklin"/>
                <a:cs typeface="Libre Franklin"/>
                <a:sym typeface="Libre Franklin"/>
              </a:rPr>
              <a:t>Jie Jiang, “Stock Market Prediction Based on SF-GAN Network”, </a:t>
            </a:r>
            <a:br>
              <a:rPr lang="en-GB">
                <a:solidFill>
                  <a:schemeClr val="dk1"/>
                </a:solidFill>
                <a:latin typeface="Libre Franklin"/>
                <a:ea typeface="Libre Franklin"/>
                <a:cs typeface="Libre Franklin"/>
                <a:sym typeface="Libre Franklin"/>
              </a:rPr>
            </a:br>
            <a:r>
              <a:rPr lang="en-GB">
                <a:solidFill>
                  <a:schemeClr val="dk1"/>
                </a:solidFill>
                <a:latin typeface="Libre Franklin"/>
                <a:ea typeface="Libre Franklin"/>
                <a:cs typeface="Libre Franklin"/>
                <a:sym typeface="Libre Franklin"/>
              </a:rPr>
              <a:t>11 January 2021.</a:t>
            </a:r>
            <a:br>
              <a:rPr lang="en-GB">
                <a:solidFill>
                  <a:schemeClr val="dk1"/>
                </a:solidFill>
                <a:latin typeface="Libre Franklin"/>
                <a:ea typeface="Libre Franklin"/>
                <a:cs typeface="Libre Franklin"/>
                <a:sym typeface="Libre Franklin"/>
              </a:rPr>
            </a:br>
            <a:r>
              <a:rPr lang="en-GB" u="sng">
                <a:solidFill>
                  <a:schemeClr val="hlink"/>
                </a:solidFill>
                <a:latin typeface="Libre Franklin"/>
                <a:ea typeface="Libre Franklin"/>
                <a:cs typeface="Libre Franklin"/>
                <a:sym typeface="Libre Franklin"/>
                <a:hlinkClick r:id="rId5"/>
              </a:rPr>
              <a:t>https://ieeexplore.ieee.org/document/9644459</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p:txBody>
      </p:sp>
      <p:grpSp>
        <p:nvGrpSpPr>
          <p:cNvPr id="723" name="Google Shape;723;p57"/>
          <p:cNvGrpSpPr/>
          <p:nvPr/>
        </p:nvGrpSpPr>
        <p:grpSpPr>
          <a:xfrm flipH="1">
            <a:off x="359859" y="1557787"/>
            <a:ext cx="2432501" cy="2440141"/>
            <a:chOff x="1410350" y="458825"/>
            <a:chExt cx="4602650" cy="4394275"/>
          </a:xfrm>
        </p:grpSpPr>
        <p:sp>
          <p:nvSpPr>
            <p:cNvPr id="724" name="Google Shape;724;p57"/>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7"/>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7"/>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7"/>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7"/>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7"/>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7"/>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7"/>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7"/>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7"/>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7"/>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7"/>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7"/>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7"/>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7"/>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7"/>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7"/>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7"/>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7"/>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7"/>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7"/>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7"/>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7"/>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7"/>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7"/>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7"/>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7"/>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7"/>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7"/>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7"/>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7"/>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7"/>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7"/>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7"/>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7"/>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7"/>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7"/>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7"/>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7"/>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7"/>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7"/>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7"/>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7"/>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7"/>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7"/>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7"/>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7"/>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7"/>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7"/>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7"/>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7"/>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7"/>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7"/>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7"/>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7"/>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7"/>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7"/>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7"/>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7"/>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7"/>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7"/>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7"/>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7"/>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7"/>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7"/>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7"/>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7"/>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7"/>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7"/>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7"/>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7"/>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7"/>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7"/>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7"/>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7"/>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7"/>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7"/>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7"/>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7"/>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7"/>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7"/>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7"/>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7"/>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7"/>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7"/>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7"/>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7"/>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7"/>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7"/>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7"/>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7"/>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7"/>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7"/>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7"/>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7"/>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7"/>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7"/>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7"/>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7"/>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7"/>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7"/>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7"/>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7"/>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7"/>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7"/>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7"/>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7"/>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7"/>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7"/>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7"/>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7"/>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7"/>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7"/>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7"/>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7"/>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7"/>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7"/>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7"/>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7"/>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7"/>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7"/>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7"/>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7"/>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7"/>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7"/>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7"/>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7"/>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7"/>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7"/>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7"/>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7"/>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7"/>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7"/>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7"/>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7"/>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7"/>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7"/>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7"/>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7"/>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7"/>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7"/>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7"/>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7"/>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7"/>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7"/>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7"/>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7"/>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7"/>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7"/>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7"/>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7"/>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7"/>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7"/>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7"/>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7"/>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7"/>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7"/>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7"/>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7"/>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7"/>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7"/>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7"/>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7"/>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7"/>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7"/>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7"/>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7"/>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7"/>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7"/>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7"/>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7"/>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7"/>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7"/>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7"/>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7"/>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7"/>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7"/>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7"/>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7"/>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7"/>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7"/>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7"/>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7"/>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7"/>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7"/>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7"/>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7"/>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7"/>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7"/>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7"/>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7"/>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7"/>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7"/>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7"/>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7"/>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7"/>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7"/>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7"/>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7"/>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7"/>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7"/>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7"/>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7"/>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7"/>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7"/>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7"/>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7"/>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7"/>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7"/>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7"/>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7"/>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7"/>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7"/>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7"/>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7"/>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57"/>
          <p:cNvSpPr/>
          <p:nvPr/>
        </p:nvSpPr>
        <p:spPr>
          <a:xfrm>
            <a:off x="0" y="4410300"/>
            <a:ext cx="1328100" cy="733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7"/>
          <p:cNvSpPr/>
          <p:nvPr/>
        </p:nvSpPr>
        <p:spPr>
          <a:xfrm flipH="1" rot="10800000">
            <a:off x="-9350" y="-59850"/>
            <a:ext cx="607800" cy="14028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8"/>
          <p:cNvSpPr txBox="1"/>
          <p:nvPr>
            <p:ph idx="4294967295" type="subTitle"/>
          </p:nvPr>
        </p:nvSpPr>
        <p:spPr>
          <a:xfrm>
            <a:off x="1683200" y="1253200"/>
            <a:ext cx="1677600" cy="4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800">
                <a:solidFill>
                  <a:schemeClr val="dk1"/>
                </a:solidFill>
                <a:latin typeface="Be Vietnam"/>
                <a:ea typeface="Be Vietnam"/>
                <a:cs typeface="Be Vietnam"/>
                <a:sym typeface="Be Vietnam"/>
              </a:rPr>
              <a:t>Problem</a:t>
            </a:r>
            <a:endParaRPr b="1" sz="2800">
              <a:solidFill>
                <a:schemeClr val="dk1"/>
              </a:solidFill>
              <a:latin typeface="Be Vietnam"/>
              <a:ea typeface="Be Vietnam"/>
              <a:cs typeface="Be Vietnam"/>
              <a:sym typeface="Be Vietnam"/>
            </a:endParaRPr>
          </a:p>
        </p:txBody>
      </p:sp>
      <p:sp>
        <p:nvSpPr>
          <p:cNvPr id="561" name="Google Shape;561;p48"/>
          <p:cNvSpPr txBox="1"/>
          <p:nvPr>
            <p:ph idx="4294967295" type="subTitle"/>
          </p:nvPr>
        </p:nvSpPr>
        <p:spPr>
          <a:xfrm>
            <a:off x="1050650" y="1825325"/>
            <a:ext cx="2981400" cy="239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There are a large number of forecasting methods that can be used to predict the price of stocks. </a:t>
            </a:r>
            <a:endParaRPr/>
          </a:p>
          <a:p>
            <a:pPr indent="-317500" lvl="0" marL="457200" rtl="0" algn="l">
              <a:spcBef>
                <a:spcPts val="0"/>
              </a:spcBef>
              <a:spcAft>
                <a:spcPts val="0"/>
              </a:spcAft>
              <a:buSzPts val="1400"/>
              <a:buChar char="●"/>
            </a:pPr>
            <a:r>
              <a:rPr b="1" lang="en-GB">
                <a:solidFill>
                  <a:schemeClr val="accent1"/>
                </a:solidFill>
              </a:rPr>
              <a:t>Idea</a:t>
            </a:r>
            <a:r>
              <a:rPr lang="en-GB"/>
              <a:t> :  To compare and identify the best method given the dataset in both daily and weekly intervals.</a:t>
            </a:r>
            <a:endParaRPr/>
          </a:p>
        </p:txBody>
      </p:sp>
      <p:sp>
        <p:nvSpPr>
          <p:cNvPr id="562" name="Google Shape;562;p48"/>
          <p:cNvSpPr txBox="1"/>
          <p:nvPr>
            <p:ph idx="4294967295" type="subTitle"/>
          </p:nvPr>
        </p:nvSpPr>
        <p:spPr>
          <a:xfrm>
            <a:off x="5677800" y="1253150"/>
            <a:ext cx="2127300" cy="66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800">
                <a:solidFill>
                  <a:schemeClr val="dk1"/>
                </a:solidFill>
                <a:latin typeface="Be Vietnam"/>
                <a:ea typeface="Be Vietnam"/>
                <a:cs typeface="Be Vietnam"/>
                <a:sym typeface="Be Vietnam"/>
              </a:rPr>
              <a:t>Motivation</a:t>
            </a:r>
            <a:endParaRPr sz="2800"/>
          </a:p>
        </p:txBody>
      </p:sp>
      <p:sp>
        <p:nvSpPr>
          <p:cNvPr id="563" name="Google Shape;563;p48"/>
          <p:cNvSpPr txBox="1"/>
          <p:nvPr>
            <p:ph idx="4294967295" type="subTitle"/>
          </p:nvPr>
        </p:nvSpPr>
        <p:spPr>
          <a:xfrm>
            <a:off x="5270100" y="1825325"/>
            <a:ext cx="2942700" cy="239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The motivation behind this project is to  predict the stock prices using machine learning in order to make more informed and accurate investment decisions to ultimately gain significant profits.</a:t>
            </a:r>
            <a:endParaRPr/>
          </a:p>
        </p:txBody>
      </p:sp>
      <p:sp>
        <p:nvSpPr>
          <p:cNvPr id="564" name="Google Shape;564;p48"/>
          <p:cNvSpPr/>
          <p:nvPr/>
        </p:nvSpPr>
        <p:spPr>
          <a:xfrm flipH="1">
            <a:off x="1815550" y="615550"/>
            <a:ext cx="1418700" cy="737700"/>
          </a:xfrm>
          <a:prstGeom prst="triangle">
            <a:avLst>
              <a:gd fmla="val 79071" name="adj"/>
            </a:avLst>
          </a:pr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flipH="1">
            <a:off x="5974200" y="615550"/>
            <a:ext cx="1466100" cy="737700"/>
          </a:xfrm>
          <a:prstGeom prst="triangle">
            <a:avLst>
              <a:gd fmla="val 79071"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a:off x="4564525" y="478325"/>
            <a:ext cx="134400" cy="4002600"/>
          </a:xfrm>
          <a:prstGeom prst="rec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48"/>
          <p:cNvGrpSpPr/>
          <p:nvPr/>
        </p:nvGrpSpPr>
        <p:grpSpPr>
          <a:xfrm>
            <a:off x="2093106" y="946700"/>
            <a:ext cx="466725" cy="406550"/>
            <a:chOff x="1772000" y="3846600"/>
            <a:chExt cx="466725" cy="406550"/>
          </a:xfrm>
        </p:grpSpPr>
        <p:sp>
          <p:nvSpPr>
            <p:cNvPr id="568" name="Google Shape;568;p48"/>
            <p:cNvSpPr/>
            <p:nvPr/>
          </p:nvSpPr>
          <p:spPr>
            <a:xfrm>
              <a:off x="1772000" y="3846600"/>
              <a:ext cx="310900" cy="335050"/>
            </a:xfrm>
            <a:custGeom>
              <a:rect b="b" l="l" r="r" t="t"/>
              <a:pathLst>
                <a:path extrusionOk="0" h="13402" w="12436">
                  <a:moveTo>
                    <a:pt x="5951" y="1"/>
                  </a:moveTo>
                  <a:cubicBezTo>
                    <a:pt x="4602" y="1"/>
                    <a:pt x="3505" y="1098"/>
                    <a:pt x="3505" y="2447"/>
                  </a:cubicBezTo>
                  <a:lnTo>
                    <a:pt x="3505" y="4909"/>
                  </a:lnTo>
                  <a:cubicBezTo>
                    <a:pt x="3505" y="5317"/>
                    <a:pt x="3685" y="5701"/>
                    <a:pt x="4000" y="5951"/>
                  </a:cubicBezTo>
                  <a:lnTo>
                    <a:pt x="4000" y="8140"/>
                  </a:lnTo>
                  <a:cubicBezTo>
                    <a:pt x="3559" y="8358"/>
                    <a:pt x="1977" y="9182"/>
                    <a:pt x="518" y="10381"/>
                  </a:cubicBezTo>
                  <a:cubicBezTo>
                    <a:pt x="189" y="10648"/>
                    <a:pt x="1" y="11057"/>
                    <a:pt x="1" y="11480"/>
                  </a:cubicBezTo>
                  <a:lnTo>
                    <a:pt x="1" y="13166"/>
                  </a:lnTo>
                  <a:cubicBezTo>
                    <a:pt x="1" y="13290"/>
                    <a:pt x="102" y="13401"/>
                    <a:pt x="226" y="13401"/>
                  </a:cubicBezTo>
                  <a:cubicBezTo>
                    <a:pt x="353" y="13401"/>
                    <a:pt x="454" y="13290"/>
                    <a:pt x="454" y="13166"/>
                  </a:cubicBezTo>
                  <a:lnTo>
                    <a:pt x="454" y="11480"/>
                  </a:lnTo>
                  <a:cubicBezTo>
                    <a:pt x="454" y="11190"/>
                    <a:pt x="580" y="10915"/>
                    <a:pt x="808" y="10735"/>
                  </a:cubicBezTo>
                  <a:cubicBezTo>
                    <a:pt x="2313" y="9497"/>
                    <a:pt x="3952" y="8665"/>
                    <a:pt x="4265" y="8516"/>
                  </a:cubicBezTo>
                  <a:cubicBezTo>
                    <a:pt x="4383" y="8452"/>
                    <a:pt x="4453" y="8335"/>
                    <a:pt x="4453" y="8209"/>
                  </a:cubicBezTo>
                  <a:lnTo>
                    <a:pt x="4453" y="5835"/>
                  </a:lnTo>
                  <a:cubicBezTo>
                    <a:pt x="4453" y="5755"/>
                    <a:pt x="4414" y="5686"/>
                    <a:pt x="4351" y="5646"/>
                  </a:cubicBezTo>
                  <a:cubicBezTo>
                    <a:pt x="4109" y="5481"/>
                    <a:pt x="3960" y="5206"/>
                    <a:pt x="3960" y="4909"/>
                  </a:cubicBezTo>
                  <a:lnTo>
                    <a:pt x="3960" y="2447"/>
                  </a:lnTo>
                  <a:cubicBezTo>
                    <a:pt x="3960" y="1348"/>
                    <a:pt x="4854" y="464"/>
                    <a:pt x="5951" y="464"/>
                  </a:cubicBezTo>
                  <a:lnTo>
                    <a:pt x="6476" y="464"/>
                  </a:lnTo>
                  <a:cubicBezTo>
                    <a:pt x="7583" y="464"/>
                    <a:pt x="8469" y="1348"/>
                    <a:pt x="8469" y="2447"/>
                  </a:cubicBezTo>
                  <a:lnTo>
                    <a:pt x="8469" y="4909"/>
                  </a:lnTo>
                  <a:cubicBezTo>
                    <a:pt x="8469" y="5206"/>
                    <a:pt x="8318" y="5481"/>
                    <a:pt x="8076" y="5646"/>
                  </a:cubicBezTo>
                  <a:cubicBezTo>
                    <a:pt x="8013" y="5686"/>
                    <a:pt x="7974" y="5755"/>
                    <a:pt x="7974" y="5835"/>
                  </a:cubicBezTo>
                  <a:lnTo>
                    <a:pt x="7974" y="8209"/>
                  </a:lnTo>
                  <a:cubicBezTo>
                    <a:pt x="7974" y="8335"/>
                    <a:pt x="8045" y="8452"/>
                    <a:pt x="8162" y="8516"/>
                  </a:cubicBezTo>
                  <a:cubicBezTo>
                    <a:pt x="8476" y="8665"/>
                    <a:pt x="10116" y="9497"/>
                    <a:pt x="11629" y="10735"/>
                  </a:cubicBezTo>
                  <a:cubicBezTo>
                    <a:pt x="11847" y="10915"/>
                    <a:pt x="11980" y="11190"/>
                    <a:pt x="11980" y="11480"/>
                  </a:cubicBezTo>
                  <a:lnTo>
                    <a:pt x="11980" y="13166"/>
                  </a:lnTo>
                  <a:cubicBezTo>
                    <a:pt x="11980" y="13290"/>
                    <a:pt x="12082" y="13401"/>
                    <a:pt x="12208" y="13401"/>
                  </a:cubicBezTo>
                  <a:cubicBezTo>
                    <a:pt x="12334" y="13401"/>
                    <a:pt x="12436" y="13290"/>
                    <a:pt x="12436" y="13166"/>
                  </a:cubicBezTo>
                  <a:lnTo>
                    <a:pt x="12436" y="11480"/>
                  </a:lnTo>
                  <a:cubicBezTo>
                    <a:pt x="12436" y="11057"/>
                    <a:pt x="12248" y="10648"/>
                    <a:pt x="11918" y="10381"/>
                  </a:cubicBezTo>
                  <a:cubicBezTo>
                    <a:pt x="10452" y="9182"/>
                    <a:pt x="8875" y="8358"/>
                    <a:pt x="8429" y="8140"/>
                  </a:cubicBezTo>
                  <a:lnTo>
                    <a:pt x="8429" y="5951"/>
                  </a:lnTo>
                  <a:cubicBezTo>
                    <a:pt x="8742" y="5701"/>
                    <a:pt x="8930" y="5317"/>
                    <a:pt x="8930" y="4909"/>
                  </a:cubicBezTo>
                  <a:lnTo>
                    <a:pt x="8930" y="2447"/>
                  </a:lnTo>
                  <a:cubicBezTo>
                    <a:pt x="8930" y="1098"/>
                    <a:pt x="7833" y="1"/>
                    <a:pt x="6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p:nvPr/>
          </p:nvSpPr>
          <p:spPr>
            <a:xfrm>
              <a:off x="1901150" y="4063200"/>
              <a:ext cx="52375" cy="189950"/>
            </a:xfrm>
            <a:custGeom>
              <a:rect b="b" l="l" r="r" t="t"/>
              <a:pathLst>
                <a:path extrusionOk="0" h="7598" w="2095">
                  <a:moveTo>
                    <a:pt x="706" y="1216"/>
                  </a:moveTo>
                  <a:cubicBezTo>
                    <a:pt x="809" y="1256"/>
                    <a:pt x="926" y="1271"/>
                    <a:pt x="1045" y="1271"/>
                  </a:cubicBezTo>
                  <a:cubicBezTo>
                    <a:pt x="1154" y="1271"/>
                    <a:pt x="1248" y="1256"/>
                    <a:pt x="1342" y="1232"/>
                  </a:cubicBezTo>
                  <a:lnTo>
                    <a:pt x="1585" y="6555"/>
                  </a:lnTo>
                  <a:lnTo>
                    <a:pt x="1020" y="7065"/>
                  </a:lnTo>
                  <a:lnTo>
                    <a:pt x="471" y="6563"/>
                  </a:lnTo>
                  <a:lnTo>
                    <a:pt x="706" y="1216"/>
                  </a:lnTo>
                  <a:close/>
                  <a:moveTo>
                    <a:pt x="228" y="1"/>
                  </a:moveTo>
                  <a:cubicBezTo>
                    <a:pt x="104" y="1"/>
                    <a:pt x="0" y="102"/>
                    <a:pt x="0" y="229"/>
                  </a:cubicBezTo>
                  <a:cubicBezTo>
                    <a:pt x="0" y="486"/>
                    <a:pt x="94" y="729"/>
                    <a:pt x="260" y="910"/>
                  </a:cubicBezTo>
                  <a:lnTo>
                    <a:pt x="10" y="6657"/>
                  </a:lnTo>
                  <a:cubicBezTo>
                    <a:pt x="10" y="6721"/>
                    <a:pt x="32" y="6790"/>
                    <a:pt x="87" y="6830"/>
                  </a:cubicBezTo>
                  <a:lnTo>
                    <a:pt x="872" y="7536"/>
                  </a:lnTo>
                  <a:cubicBezTo>
                    <a:pt x="911" y="7575"/>
                    <a:pt x="966" y="7598"/>
                    <a:pt x="1020" y="7598"/>
                  </a:cubicBezTo>
                  <a:cubicBezTo>
                    <a:pt x="1075" y="7598"/>
                    <a:pt x="1129" y="7575"/>
                    <a:pt x="1176" y="7536"/>
                  </a:cubicBezTo>
                  <a:lnTo>
                    <a:pt x="1969" y="6822"/>
                  </a:lnTo>
                  <a:cubicBezTo>
                    <a:pt x="2016" y="6775"/>
                    <a:pt x="2048" y="6713"/>
                    <a:pt x="2040" y="6642"/>
                  </a:cubicBezTo>
                  <a:lnTo>
                    <a:pt x="1788" y="964"/>
                  </a:lnTo>
                  <a:cubicBezTo>
                    <a:pt x="1976" y="769"/>
                    <a:pt x="2095" y="511"/>
                    <a:pt x="2095" y="229"/>
                  </a:cubicBezTo>
                  <a:cubicBezTo>
                    <a:pt x="2095" y="102"/>
                    <a:pt x="1993" y="1"/>
                    <a:pt x="1860" y="1"/>
                  </a:cubicBezTo>
                  <a:cubicBezTo>
                    <a:pt x="1733" y="1"/>
                    <a:pt x="1632" y="102"/>
                    <a:pt x="1632" y="229"/>
                  </a:cubicBezTo>
                  <a:cubicBezTo>
                    <a:pt x="1632" y="400"/>
                    <a:pt x="1562" y="558"/>
                    <a:pt x="1444" y="659"/>
                  </a:cubicBezTo>
                  <a:cubicBezTo>
                    <a:pt x="1421" y="675"/>
                    <a:pt x="1397" y="691"/>
                    <a:pt x="1382" y="706"/>
                  </a:cubicBezTo>
                  <a:cubicBezTo>
                    <a:pt x="1287" y="769"/>
                    <a:pt x="1176" y="816"/>
                    <a:pt x="1045" y="816"/>
                  </a:cubicBezTo>
                  <a:cubicBezTo>
                    <a:pt x="723" y="816"/>
                    <a:pt x="463" y="550"/>
                    <a:pt x="463" y="229"/>
                  </a:cubicBezTo>
                  <a:cubicBezTo>
                    <a:pt x="463" y="102"/>
                    <a:pt x="354" y="1"/>
                    <a:pt x="2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2041525" y="3856025"/>
              <a:ext cx="197200" cy="183300"/>
            </a:xfrm>
            <a:custGeom>
              <a:rect b="b" l="l" r="r" t="t"/>
              <a:pathLst>
                <a:path extrusionOk="0" h="7332" w="7888">
                  <a:moveTo>
                    <a:pt x="6736" y="454"/>
                  </a:moveTo>
                  <a:cubicBezTo>
                    <a:pt x="7120" y="454"/>
                    <a:pt x="7426" y="768"/>
                    <a:pt x="7426" y="1144"/>
                  </a:cubicBezTo>
                  <a:lnTo>
                    <a:pt x="7426" y="4556"/>
                  </a:lnTo>
                  <a:cubicBezTo>
                    <a:pt x="7426" y="4932"/>
                    <a:pt x="7120" y="5245"/>
                    <a:pt x="6736" y="5245"/>
                  </a:cubicBezTo>
                  <a:lnTo>
                    <a:pt x="3576" y="5245"/>
                  </a:lnTo>
                  <a:cubicBezTo>
                    <a:pt x="3522" y="5245"/>
                    <a:pt x="3458" y="5269"/>
                    <a:pt x="3411" y="5309"/>
                  </a:cubicBezTo>
                  <a:lnTo>
                    <a:pt x="2101" y="6562"/>
                  </a:lnTo>
                  <a:lnTo>
                    <a:pt x="2101" y="5473"/>
                  </a:lnTo>
                  <a:cubicBezTo>
                    <a:pt x="2101" y="5346"/>
                    <a:pt x="1999" y="5245"/>
                    <a:pt x="1875" y="5245"/>
                  </a:cubicBezTo>
                  <a:lnTo>
                    <a:pt x="1152" y="5245"/>
                  </a:lnTo>
                  <a:cubicBezTo>
                    <a:pt x="776" y="5245"/>
                    <a:pt x="464" y="4932"/>
                    <a:pt x="464" y="4556"/>
                  </a:cubicBezTo>
                  <a:lnTo>
                    <a:pt x="464" y="1144"/>
                  </a:lnTo>
                  <a:cubicBezTo>
                    <a:pt x="464" y="768"/>
                    <a:pt x="776" y="454"/>
                    <a:pt x="1152" y="454"/>
                  </a:cubicBezTo>
                  <a:close/>
                  <a:moveTo>
                    <a:pt x="1152" y="0"/>
                  </a:moveTo>
                  <a:cubicBezTo>
                    <a:pt x="518" y="0"/>
                    <a:pt x="1" y="510"/>
                    <a:pt x="1" y="1144"/>
                  </a:cubicBezTo>
                  <a:lnTo>
                    <a:pt x="1" y="4556"/>
                  </a:lnTo>
                  <a:cubicBezTo>
                    <a:pt x="1" y="5183"/>
                    <a:pt x="518" y="5700"/>
                    <a:pt x="1152" y="5700"/>
                  </a:cubicBezTo>
                  <a:lnTo>
                    <a:pt x="1640" y="5700"/>
                  </a:lnTo>
                  <a:lnTo>
                    <a:pt x="1640" y="7104"/>
                  </a:lnTo>
                  <a:cubicBezTo>
                    <a:pt x="1640" y="7191"/>
                    <a:pt x="1694" y="7275"/>
                    <a:pt x="1781" y="7307"/>
                  </a:cubicBezTo>
                  <a:cubicBezTo>
                    <a:pt x="1811" y="7322"/>
                    <a:pt x="1843" y="7332"/>
                    <a:pt x="1875" y="7332"/>
                  </a:cubicBezTo>
                  <a:cubicBezTo>
                    <a:pt x="1930" y="7332"/>
                    <a:pt x="1984" y="7307"/>
                    <a:pt x="2031" y="7260"/>
                  </a:cubicBezTo>
                  <a:lnTo>
                    <a:pt x="3670" y="5700"/>
                  </a:lnTo>
                  <a:lnTo>
                    <a:pt x="6736" y="5700"/>
                  </a:lnTo>
                  <a:cubicBezTo>
                    <a:pt x="7370" y="5700"/>
                    <a:pt x="7887" y="5183"/>
                    <a:pt x="7887" y="4556"/>
                  </a:cubicBezTo>
                  <a:lnTo>
                    <a:pt x="7887" y="1144"/>
                  </a:lnTo>
                  <a:cubicBezTo>
                    <a:pt x="7887" y="510"/>
                    <a:pt x="7370" y="0"/>
                    <a:pt x="67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a:off x="2085425" y="3904800"/>
              <a:ext cx="109400" cy="11425"/>
            </a:xfrm>
            <a:custGeom>
              <a:rect b="b" l="l" r="r" t="t"/>
              <a:pathLst>
                <a:path extrusionOk="0" h="457" w="4376">
                  <a:moveTo>
                    <a:pt x="228" y="1"/>
                  </a:moveTo>
                  <a:cubicBezTo>
                    <a:pt x="102" y="1"/>
                    <a:pt x="0" y="102"/>
                    <a:pt x="0" y="228"/>
                  </a:cubicBezTo>
                  <a:cubicBezTo>
                    <a:pt x="0" y="354"/>
                    <a:pt x="102" y="456"/>
                    <a:pt x="228" y="456"/>
                  </a:cubicBezTo>
                  <a:lnTo>
                    <a:pt x="4140" y="456"/>
                  </a:lnTo>
                  <a:cubicBezTo>
                    <a:pt x="4267" y="456"/>
                    <a:pt x="4376" y="354"/>
                    <a:pt x="4376" y="228"/>
                  </a:cubicBezTo>
                  <a:cubicBezTo>
                    <a:pt x="4376" y="102"/>
                    <a:pt x="4267" y="1"/>
                    <a:pt x="4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a:off x="2085425" y="3939700"/>
              <a:ext cx="109400" cy="11425"/>
            </a:xfrm>
            <a:custGeom>
              <a:rect b="b" l="l" r="r" t="t"/>
              <a:pathLst>
                <a:path extrusionOk="0" h="457" w="4376">
                  <a:moveTo>
                    <a:pt x="228" y="1"/>
                  </a:moveTo>
                  <a:cubicBezTo>
                    <a:pt x="102" y="1"/>
                    <a:pt x="0" y="103"/>
                    <a:pt x="0" y="229"/>
                  </a:cubicBezTo>
                  <a:cubicBezTo>
                    <a:pt x="0" y="353"/>
                    <a:pt x="102" y="456"/>
                    <a:pt x="228" y="456"/>
                  </a:cubicBezTo>
                  <a:lnTo>
                    <a:pt x="4140" y="456"/>
                  </a:lnTo>
                  <a:cubicBezTo>
                    <a:pt x="4267" y="456"/>
                    <a:pt x="4376" y="353"/>
                    <a:pt x="4376" y="229"/>
                  </a:cubicBezTo>
                  <a:cubicBezTo>
                    <a:pt x="4376" y="103"/>
                    <a:pt x="4267" y="1"/>
                    <a:pt x="4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48"/>
          <p:cNvGrpSpPr/>
          <p:nvPr/>
        </p:nvGrpSpPr>
        <p:grpSpPr>
          <a:xfrm>
            <a:off x="6207925" y="810300"/>
            <a:ext cx="416775" cy="466750"/>
            <a:chOff x="3272150" y="3110475"/>
            <a:chExt cx="416775" cy="466750"/>
          </a:xfrm>
        </p:grpSpPr>
        <p:sp>
          <p:nvSpPr>
            <p:cNvPr id="574" name="Google Shape;574;p48"/>
            <p:cNvSpPr/>
            <p:nvPr/>
          </p:nvSpPr>
          <p:spPr>
            <a:xfrm>
              <a:off x="3499350" y="3196700"/>
              <a:ext cx="103325" cy="103350"/>
            </a:xfrm>
            <a:custGeom>
              <a:rect b="b" l="l" r="r" t="t"/>
              <a:pathLst>
                <a:path extrusionOk="0" h="4134" w="4133">
                  <a:moveTo>
                    <a:pt x="2063" y="464"/>
                  </a:moveTo>
                  <a:cubicBezTo>
                    <a:pt x="2949" y="464"/>
                    <a:pt x="3670" y="1184"/>
                    <a:pt x="3670" y="2071"/>
                  </a:cubicBezTo>
                  <a:cubicBezTo>
                    <a:pt x="3670" y="2957"/>
                    <a:pt x="2949" y="3678"/>
                    <a:pt x="2063" y="3678"/>
                  </a:cubicBezTo>
                  <a:cubicBezTo>
                    <a:pt x="1176" y="3678"/>
                    <a:pt x="456" y="2957"/>
                    <a:pt x="456" y="2071"/>
                  </a:cubicBezTo>
                  <a:cubicBezTo>
                    <a:pt x="456" y="1184"/>
                    <a:pt x="1176" y="464"/>
                    <a:pt x="2063" y="464"/>
                  </a:cubicBezTo>
                  <a:close/>
                  <a:moveTo>
                    <a:pt x="2063" y="1"/>
                  </a:moveTo>
                  <a:cubicBezTo>
                    <a:pt x="926" y="1"/>
                    <a:pt x="0" y="927"/>
                    <a:pt x="0" y="2071"/>
                  </a:cubicBezTo>
                  <a:cubicBezTo>
                    <a:pt x="0" y="3207"/>
                    <a:pt x="926" y="4133"/>
                    <a:pt x="2063" y="4133"/>
                  </a:cubicBezTo>
                  <a:cubicBezTo>
                    <a:pt x="3207" y="4133"/>
                    <a:pt x="4133" y="3207"/>
                    <a:pt x="4133" y="2071"/>
                  </a:cubicBezTo>
                  <a:cubicBezTo>
                    <a:pt x="4133" y="927"/>
                    <a:pt x="3207" y="1"/>
                    <a:pt x="20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3412925" y="3110475"/>
              <a:ext cx="276000" cy="276050"/>
            </a:xfrm>
            <a:custGeom>
              <a:rect b="b" l="l" r="r" t="t"/>
              <a:pathLst>
                <a:path extrusionOk="0" h="11042" w="11040">
                  <a:moveTo>
                    <a:pt x="5904" y="456"/>
                  </a:moveTo>
                  <a:cubicBezTo>
                    <a:pt x="6022" y="456"/>
                    <a:pt x="6124" y="557"/>
                    <a:pt x="6124" y="674"/>
                  </a:cubicBezTo>
                  <a:lnTo>
                    <a:pt x="6124" y="1372"/>
                  </a:lnTo>
                  <a:cubicBezTo>
                    <a:pt x="6124" y="1481"/>
                    <a:pt x="6193" y="1575"/>
                    <a:pt x="6305" y="1600"/>
                  </a:cubicBezTo>
                  <a:cubicBezTo>
                    <a:pt x="6822" y="1701"/>
                    <a:pt x="7300" y="1897"/>
                    <a:pt x="7738" y="2187"/>
                  </a:cubicBezTo>
                  <a:cubicBezTo>
                    <a:pt x="7781" y="2216"/>
                    <a:pt x="7829" y="2230"/>
                    <a:pt x="7877" y="2230"/>
                  </a:cubicBezTo>
                  <a:cubicBezTo>
                    <a:pt x="7936" y="2230"/>
                    <a:pt x="7994" y="2208"/>
                    <a:pt x="8038" y="2164"/>
                  </a:cubicBezTo>
                  <a:lnTo>
                    <a:pt x="8523" y="1669"/>
                  </a:lnTo>
                  <a:cubicBezTo>
                    <a:pt x="8563" y="1632"/>
                    <a:pt x="8617" y="1607"/>
                    <a:pt x="8672" y="1607"/>
                  </a:cubicBezTo>
                  <a:cubicBezTo>
                    <a:pt x="8734" y="1607"/>
                    <a:pt x="8790" y="1632"/>
                    <a:pt x="8828" y="1669"/>
                  </a:cubicBezTo>
                  <a:lnTo>
                    <a:pt x="9362" y="2204"/>
                  </a:lnTo>
                  <a:cubicBezTo>
                    <a:pt x="9449" y="2290"/>
                    <a:pt x="9449" y="2432"/>
                    <a:pt x="9362" y="2516"/>
                  </a:cubicBezTo>
                  <a:lnTo>
                    <a:pt x="8868" y="3011"/>
                  </a:lnTo>
                  <a:cubicBezTo>
                    <a:pt x="8790" y="3081"/>
                    <a:pt x="8781" y="3207"/>
                    <a:pt x="8845" y="3301"/>
                  </a:cubicBezTo>
                  <a:cubicBezTo>
                    <a:pt x="9135" y="3739"/>
                    <a:pt x="9338" y="4219"/>
                    <a:pt x="9440" y="4737"/>
                  </a:cubicBezTo>
                  <a:cubicBezTo>
                    <a:pt x="9464" y="4846"/>
                    <a:pt x="9551" y="4925"/>
                    <a:pt x="9667" y="4925"/>
                  </a:cubicBezTo>
                  <a:lnTo>
                    <a:pt x="10366" y="4925"/>
                  </a:lnTo>
                  <a:cubicBezTo>
                    <a:pt x="10484" y="4925"/>
                    <a:pt x="10578" y="5019"/>
                    <a:pt x="10578" y="5143"/>
                  </a:cubicBezTo>
                  <a:lnTo>
                    <a:pt x="10578" y="5896"/>
                  </a:lnTo>
                  <a:cubicBezTo>
                    <a:pt x="10578" y="6022"/>
                    <a:pt x="10484" y="6116"/>
                    <a:pt x="10366" y="6116"/>
                  </a:cubicBezTo>
                  <a:lnTo>
                    <a:pt x="9667" y="6116"/>
                  </a:lnTo>
                  <a:cubicBezTo>
                    <a:pt x="9558" y="6116"/>
                    <a:pt x="9464" y="6195"/>
                    <a:pt x="9440" y="6297"/>
                  </a:cubicBezTo>
                  <a:cubicBezTo>
                    <a:pt x="9338" y="6814"/>
                    <a:pt x="9135" y="7300"/>
                    <a:pt x="8845" y="7738"/>
                  </a:cubicBezTo>
                  <a:cubicBezTo>
                    <a:pt x="8781" y="7832"/>
                    <a:pt x="8798" y="7951"/>
                    <a:pt x="8875" y="8030"/>
                  </a:cubicBezTo>
                  <a:lnTo>
                    <a:pt x="9362" y="8523"/>
                  </a:lnTo>
                  <a:cubicBezTo>
                    <a:pt x="9449" y="8602"/>
                    <a:pt x="9449" y="8743"/>
                    <a:pt x="9362" y="8830"/>
                  </a:cubicBezTo>
                  <a:lnTo>
                    <a:pt x="8828" y="9362"/>
                  </a:lnTo>
                  <a:cubicBezTo>
                    <a:pt x="8790" y="9409"/>
                    <a:pt x="8734" y="9425"/>
                    <a:pt x="8679" y="9425"/>
                  </a:cubicBezTo>
                  <a:cubicBezTo>
                    <a:pt x="8617" y="9425"/>
                    <a:pt x="8563" y="9409"/>
                    <a:pt x="8523" y="9362"/>
                  </a:cubicBezTo>
                  <a:lnTo>
                    <a:pt x="8028" y="8877"/>
                  </a:lnTo>
                  <a:cubicBezTo>
                    <a:pt x="7983" y="8831"/>
                    <a:pt x="7924" y="8807"/>
                    <a:pt x="7864" y="8807"/>
                  </a:cubicBezTo>
                  <a:cubicBezTo>
                    <a:pt x="7821" y="8807"/>
                    <a:pt x="7778" y="8819"/>
                    <a:pt x="7738" y="8845"/>
                  </a:cubicBezTo>
                  <a:cubicBezTo>
                    <a:pt x="7300" y="9135"/>
                    <a:pt x="6822" y="9338"/>
                    <a:pt x="6305" y="9441"/>
                  </a:cubicBezTo>
                  <a:cubicBezTo>
                    <a:pt x="6193" y="9464"/>
                    <a:pt x="6116" y="9558"/>
                    <a:pt x="6116" y="9667"/>
                  </a:cubicBezTo>
                  <a:lnTo>
                    <a:pt x="6116" y="10358"/>
                  </a:lnTo>
                  <a:cubicBezTo>
                    <a:pt x="6116" y="10484"/>
                    <a:pt x="6015" y="10578"/>
                    <a:pt x="5896" y="10578"/>
                  </a:cubicBezTo>
                  <a:lnTo>
                    <a:pt x="5143" y="10578"/>
                  </a:lnTo>
                  <a:cubicBezTo>
                    <a:pt x="5017" y="10578"/>
                    <a:pt x="4923" y="10476"/>
                    <a:pt x="4923" y="10358"/>
                  </a:cubicBezTo>
                  <a:lnTo>
                    <a:pt x="4923" y="9667"/>
                  </a:lnTo>
                  <a:cubicBezTo>
                    <a:pt x="4923" y="9558"/>
                    <a:pt x="4846" y="9464"/>
                    <a:pt x="4735" y="9441"/>
                  </a:cubicBezTo>
                  <a:cubicBezTo>
                    <a:pt x="4227" y="9338"/>
                    <a:pt x="3740" y="9135"/>
                    <a:pt x="3301" y="8845"/>
                  </a:cubicBezTo>
                  <a:cubicBezTo>
                    <a:pt x="3262" y="8820"/>
                    <a:pt x="3215" y="8805"/>
                    <a:pt x="3175" y="8805"/>
                  </a:cubicBezTo>
                  <a:cubicBezTo>
                    <a:pt x="3120" y="8805"/>
                    <a:pt x="3058" y="8830"/>
                    <a:pt x="3011" y="8877"/>
                  </a:cubicBezTo>
                  <a:lnTo>
                    <a:pt x="2524" y="9370"/>
                  </a:lnTo>
                  <a:cubicBezTo>
                    <a:pt x="2477" y="9409"/>
                    <a:pt x="2430" y="9432"/>
                    <a:pt x="2368" y="9432"/>
                  </a:cubicBezTo>
                  <a:cubicBezTo>
                    <a:pt x="2313" y="9432"/>
                    <a:pt x="2251" y="9409"/>
                    <a:pt x="2219" y="9370"/>
                  </a:cubicBezTo>
                  <a:lnTo>
                    <a:pt x="1686" y="8837"/>
                  </a:lnTo>
                  <a:cubicBezTo>
                    <a:pt x="1600" y="8751"/>
                    <a:pt x="1600" y="8610"/>
                    <a:pt x="1686" y="8523"/>
                  </a:cubicBezTo>
                  <a:lnTo>
                    <a:pt x="2172" y="8030"/>
                  </a:lnTo>
                  <a:cubicBezTo>
                    <a:pt x="2251" y="7959"/>
                    <a:pt x="2259" y="7832"/>
                    <a:pt x="2204" y="7738"/>
                  </a:cubicBezTo>
                  <a:cubicBezTo>
                    <a:pt x="1905" y="7300"/>
                    <a:pt x="1709" y="6822"/>
                    <a:pt x="1607" y="6304"/>
                  </a:cubicBezTo>
                  <a:cubicBezTo>
                    <a:pt x="1583" y="6195"/>
                    <a:pt x="1489" y="6116"/>
                    <a:pt x="1380" y="6116"/>
                  </a:cubicBezTo>
                  <a:lnTo>
                    <a:pt x="682" y="6116"/>
                  </a:lnTo>
                  <a:cubicBezTo>
                    <a:pt x="565" y="6116"/>
                    <a:pt x="471" y="6022"/>
                    <a:pt x="471" y="5896"/>
                  </a:cubicBezTo>
                  <a:lnTo>
                    <a:pt x="471" y="5143"/>
                  </a:lnTo>
                  <a:cubicBezTo>
                    <a:pt x="471" y="5019"/>
                    <a:pt x="565" y="4925"/>
                    <a:pt x="682" y="4925"/>
                  </a:cubicBezTo>
                  <a:lnTo>
                    <a:pt x="1380" y="4925"/>
                  </a:lnTo>
                  <a:cubicBezTo>
                    <a:pt x="1489" y="4925"/>
                    <a:pt x="1583" y="4846"/>
                    <a:pt x="1607" y="4744"/>
                  </a:cubicBezTo>
                  <a:cubicBezTo>
                    <a:pt x="1709" y="4227"/>
                    <a:pt x="1905" y="3749"/>
                    <a:pt x="2204" y="3301"/>
                  </a:cubicBezTo>
                  <a:cubicBezTo>
                    <a:pt x="2259" y="3214"/>
                    <a:pt x="2251" y="3090"/>
                    <a:pt x="2172" y="3011"/>
                  </a:cubicBezTo>
                  <a:lnTo>
                    <a:pt x="1686" y="2526"/>
                  </a:lnTo>
                  <a:cubicBezTo>
                    <a:pt x="1600" y="2439"/>
                    <a:pt x="1600" y="2298"/>
                    <a:pt x="1686" y="2211"/>
                  </a:cubicBezTo>
                  <a:lnTo>
                    <a:pt x="2219" y="1679"/>
                  </a:lnTo>
                  <a:cubicBezTo>
                    <a:pt x="2259" y="1639"/>
                    <a:pt x="2313" y="1615"/>
                    <a:pt x="2368" y="1615"/>
                  </a:cubicBezTo>
                  <a:cubicBezTo>
                    <a:pt x="2430" y="1615"/>
                    <a:pt x="2486" y="1639"/>
                    <a:pt x="2524" y="1679"/>
                  </a:cubicBezTo>
                  <a:lnTo>
                    <a:pt x="3011" y="2172"/>
                  </a:lnTo>
                  <a:cubicBezTo>
                    <a:pt x="3056" y="2213"/>
                    <a:pt x="3116" y="2235"/>
                    <a:pt x="3177" y="2235"/>
                  </a:cubicBezTo>
                  <a:cubicBezTo>
                    <a:pt x="3222" y="2235"/>
                    <a:pt x="3268" y="2223"/>
                    <a:pt x="3309" y="2196"/>
                  </a:cubicBezTo>
                  <a:cubicBezTo>
                    <a:pt x="3740" y="1905"/>
                    <a:pt x="4227" y="1701"/>
                    <a:pt x="4744" y="1600"/>
                  </a:cubicBezTo>
                  <a:cubicBezTo>
                    <a:pt x="4854" y="1575"/>
                    <a:pt x="4923" y="1481"/>
                    <a:pt x="4923" y="1372"/>
                  </a:cubicBezTo>
                  <a:lnTo>
                    <a:pt x="4923" y="674"/>
                  </a:lnTo>
                  <a:cubicBezTo>
                    <a:pt x="4923" y="557"/>
                    <a:pt x="5027" y="456"/>
                    <a:pt x="5143" y="456"/>
                  </a:cubicBezTo>
                  <a:close/>
                  <a:moveTo>
                    <a:pt x="5143" y="0"/>
                  </a:moveTo>
                  <a:cubicBezTo>
                    <a:pt x="4767" y="0"/>
                    <a:pt x="4470" y="298"/>
                    <a:pt x="4470" y="674"/>
                  </a:cubicBezTo>
                  <a:lnTo>
                    <a:pt x="4470" y="1184"/>
                  </a:lnTo>
                  <a:cubicBezTo>
                    <a:pt x="4022" y="1293"/>
                    <a:pt x="3598" y="1474"/>
                    <a:pt x="3207" y="1709"/>
                  </a:cubicBezTo>
                  <a:lnTo>
                    <a:pt x="2846" y="1350"/>
                  </a:lnTo>
                  <a:cubicBezTo>
                    <a:pt x="2721" y="1223"/>
                    <a:pt x="2548" y="1144"/>
                    <a:pt x="2368" y="1144"/>
                  </a:cubicBezTo>
                  <a:cubicBezTo>
                    <a:pt x="2187" y="1144"/>
                    <a:pt x="2016" y="1216"/>
                    <a:pt x="1890" y="1350"/>
                  </a:cubicBezTo>
                  <a:lnTo>
                    <a:pt x="1348" y="1882"/>
                  </a:lnTo>
                  <a:cubicBezTo>
                    <a:pt x="1082" y="2149"/>
                    <a:pt x="1082" y="2573"/>
                    <a:pt x="1348" y="2846"/>
                  </a:cubicBezTo>
                  <a:lnTo>
                    <a:pt x="1709" y="3207"/>
                  </a:lnTo>
                  <a:cubicBezTo>
                    <a:pt x="1474" y="3591"/>
                    <a:pt x="1293" y="4014"/>
                    <a:pt x="1192" y="4462"/>
                  </a:cubicBezTo>
                  <a:lnTo>
                    <a:pt x="674" y="4462"/>
                  </a:lnTo>
                  <a:cubicBezTo>
                    <a:pt x="305" y="4462"/>
                    <a:pt x="0" y="4767"/>
                    <a:pt x="0" y="5143"/>
                  </a:cubicBezTo>
                  <a:lnTo>
                    <a:pt x="0" y="5896"/>
                  </a:lnTo>
                  <a:cubicBezTo>
                    <a:pt x="0" y="6272"/>
                    <a:pt x="305" y="6579"/>
                    <a:pt x="674" y="6579"/>
                  </a:cubicBezTo>
                  <a:lnTo>
                    <a:pt x="1192" y="6579"/>
                  </a:lnTo>
                  <a:cubicBezTo>
                    <a:pt x="1293" y="7018"/>
                    <a:pt x="1474" y="7441"/>
                    <a:pt x="1709" y="7832"/>
                  </a:cubicBezTo>
                  <a:lnTo>
                    <a:pt x="1348" y="8194"/>
                  </a:lnTo>
                  <a:cubicBezTo>
                    <a:pt x="1082" y="8461"/>
                    <a:pt x="1082" y="8892"/>
                    <a:pt x="1348" y="9159"/>
                  </a:cubicBezTo>
                  <a:lnTo>
                    <a:pt x="1882" y="9692"/>
                  </a:lnTo>
                  <a:cubicBezTo>
                    <a:pt x="2006" y="9818"/>
                    <a:pt x="2180" y="9887"/>
                    <a:pt x="2360" y="9887"/>
                  </a:cubicBezTo>
                  <a:cubicBezTo>
                    <a:pt x="2541" y="9887"/>
                    <a:pt x="2712" y="9818"/>
                    <a:pt x="2838" y="9692"/>
                  </a:cubicBezTo>
                  <a:lnTo>
                    <a:pt x="3199" y="9330"/>
                  </a:lnTo>
                  <a:cubicBezTo>
                    <a:pt x="3591" y="9566"/>
                    <a:pt x="4014" y="9746"/>
                    <a:pt x="4462" y="9848"/>
                  </a:cubicBezTo>
                  <a:lnTo>
                    <a:pt x="4462" y="10358"/>
                  </a:lnTo>
                  <a:cubicBezTo>
                    <a:pt x="4462" y="10734"/>
                    <a:pt x="4760" y="11041"/>
                    <a:pt x="5136" y="11041"/>
                  </a:cubicBezTo>
                  <a:lnTo>
                    <a:pt x="5896" y="11041"/>
                  </a:lnTo>
                  <a:cubicBezTo>
                    <a:pt x="6273" y="11041"/>
                    <a:pt x="6570" y="10734"/>
                    <a:pt x="6570" y="10358"/>
                  </a:cubicBezTo>
                  <a:lnTo>
                    <a:pt x="6570" y="9848"/>
                  </a:lnTo>
                  <a:cubicBezTo>
                    <a:pt x="7018" y="9746"/>
                    <a:pt x="7441" y="9566"/>
                    <a:pt x="7833" y="9330"/>
                  </a:cubicBezTo>
                  <a:lnTo>
                    <a:pt x="8194" y="9692"/>
                  </a:lnTo>
                  <a:cubicBezTo>
                    <a:pt x="8320" y="9818"/>
                    <a:pt x="8491" y="9887"/>
                    <a:pt x="8672" y="9887"/>
                  </a:cubicBezTo>
                  <a:cubicBezTo>
                    <a:pt x="8853" y="9887"/>
                    <a:pt x="9026" y="9818"/>
                    <a:pt x="9150" y="9692"/>
                  </a:cubicBezTo>
                  <a:lnTo>
                    <a:pt x="9684" y="9159"/>
                  </a:lnTo>
                  <a:cubicBezTo>
                    <a:pt x="9950" y="8892"/>
                    <a:pt x="9950" y="8461"/>
                    <a:pt x="9684" y="8194"/>
                  </a:cubicBezTo>
                  <a:lnTo>
                    <a:pt x="9323" y="7832"/>
                  </a:lnTo>
                  <a:cubicBezTo>
                    <a:pt x="9558" y="7441"/>
                    <a:pt x="9739" y="7018"/>
                    <a:pt x="9840" y="6579"/>
                  </a:cubicBezTo>
                  <a:lnTo>
                    <a:pt x="10366" y="6579"/>
                  </a:lnTo>
                  <a:cubicBezTo>
                    <a:pt x="10734" y="6579"/>
                    <a:pt x="11039" y="6272"/>
                    <a:pt x="11039" y="5896"/>
                  </a:cubicBezTo>
                  <a:lnTo>
                    <a:pt x="11039" y="5143"/>
                  </a:lnTo>
                  <a:cubicBezTo>
                    <a:pt x="11039" y="4767"/>
                    <a:pt x="10734" y="4462"/>
                    <a:pt x="10366" y="4462"/>
                  </a:cubicBezTo>
                  <a:lnTo>
                    <a:pt x="9848" y="4462"/>
                  </a:lnTo>
                  <a:cubicBezTo>
                    <a:pt x="9746" y="4014"/>
                    <a:pt x="9566" y="3591"/>
                    <a:pt x="9331" y="3207"/>
                  </a:cubicBezTo>
                  <a:lnTo>
                    <a:pt x="9692" y="2846"/>
                  </a:lnTo>
                  <a:cubicBezTo>
                    <a:pt x="9957" y="2580"/>
                    <a:pt x="9957" y="2149"/>
                    <a:pt x="9692" y="1882"/>
                  </a:cubicBezTo>
                  <a:lnTo>
                    <a:pt x="9157" y="1350"/>
                  </a:lnTo>
                  <a:cubicBezTo>
                    <a:pt x="9033" y="1223"/>
                    <a:pt x="8860" y="1144"/>
                    <a:pt x="8679" y="1144"/>
                  </a:cubicBezTo>
                  <a:cubicBezTo>
                    <a:pt x="8499" y="1144"/>
                    <a:pt x="8327" y="1216"/>
                    <a:pt x="8201" y="1350"/>
                  </a:cubicBezTo>
                  <a:lnTo>
                    <a:pt x="7840" y="1709"/>
                  </a:lnTo>
                  <a:cubicBezTo>
                    <a:pt x="7449" y="1474"/>
                    <a:pt x="7025" y="1293"/>
                    <a:pt x="6579" y="1184"/>
                  </a:cubicBezTo>
                  <a:lnTo>
                    <a:pt x="6579" y="674"/>
                  </a:lnTo>
                  <a:cubicBezTo>
                    <a:pt x="6579" y="298"/>
                    <a:pt x="6280" y="0"/>
                    <a:pt x="59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3272150" y="3187800"/>
              <a:ext cx="341725" cy="389425"/>
            </a:xfrm>
            <a:custGeom>
              <a:rect b="b" l="l" r="r" t="t"/>
              <a:pathLst>
                <a:path extrusionOk="0" h="15577" w="13669">
                  <a:moveTo>
                    <a:pt x="5735" y="0"/>
                  </a:moveTo>
                  <a:cubicBezTo>
                    <a:pt x="5710" y="0"/>
                    <a:pt x="5686" y="4"/>
                    <a:pt x="5661" y="12"/>
                  </a:cubicBezTo>
                  <a:cubicBezTo>
                    <a:pt x="5443" y="91"/>
                    <a:pt x="5231" y="176"/>
                    <a:pt x="5020" y="280"/>
                  </a:cubicBezTo>
                  <a:cubicBezTo>
                    <a:pt x="3953" y="773"/>
                    <a:pt x="3051" y="1557"/>
                    <a:pt x="2408" y="2538"/>
                  </a:cubicBezTo>
                  <a:cubicBezTo>
                    <a:pt x="1749" y="3548"/>
                    <a:pt x="1405" y="4732"/>
                    <a:pt x="1405" y="5940"/>
                  </a:cubicBezTo>
                  <a:lnTo>
                    <a:pt x="1405" y="6881"/>
                  </a:lnTo>
                  <a:lnTo>
                    <a:pt x="204" y="9179"/>
                  </a:lnTo>
                  <a:cubicBezTo>
                    <a:pt x="16" y="9531"/>
                    <a:pt x="1" y="9892"/>
                    <a:pt x="166" y="10167"/>
                  </a:cubicBezTo>
                  <a:cubicBezTo>
                    <a:pt x="330" y="10441"/>
                    <a:pt x="652" y="10590"/>
                    <a:pt x="1060" y="10590"/>
                  </a:cubicBezTo>
                  <a:lnTo>
                    <a:pt x="1405" y="10590"/>
                  </a:lnTo>
                  <a:lnTo>
                    <a:pt x="1405" y="12589"/>
                  </a:lnTo>
                  <a:cubicBezTo>
                    <a:pt x="1405" y="13413"/>
                    <a:pt x="2071" y="14087"/>
                    <a:pt x="2903" y="14087"/>
                  </a:cubicBezTo>
                  <a:cubicBezTo>
                    <a:pt x="2910" y="14087"/>
                    <a:pt x="2925" y="14087"/>
                    <a:pt x="2933" y="14079"/>
                  </a:cubicBezTo>
                  <a:lnTo>
                    <a:pt x="4408" y="13859"/>
                  </a:lnTo>
                  <a:lnTo>
                    <a:pt x="4408" y="15342"/>
                  </a:lnTo>
                  <a:cubicBezTo>
                    <a:pt x="4408" y="15475"/>
                    <a:pt x="4510" y="15577"/>
                    <a:pt x="4636" y="15577"/>
                  </a:cubicBezTo>
                  <a:lnTo>
                    <a:pt x="11762" y="15577"/>
                  </a:lnTo>
                  <a:cubicBezTo>
                    <a:pt x="11888" y="15577"/>
                    <a:pt x="11990" y="15475"/>
                    <a:pt x="11990" y="15342"/>
                  </a:cubicBezTo>
                  <a:lnTo>
                    <a:pt x="11990" y="10472"/>
                  </a:lnTo>
                  <a:cubicBezTo>
                    <a:pt x="12743" y="9758"/>
                    <a:pt x="13307" y="8864"/>
                    <a:pt x="13629" y="7892"/>
                  </a:cubicBezTo>
                  <a:cubicBezTo>
                    <a:pt x="13669" y="7767"/>
                    <a:pt x="13605" y="7641"/>
                    <a:pt x="13480" y="7594"/>
                  </a:cubicBezTo>
                  <a:cubicBezTo>
                    <a:pt x="13460" y="7589"/>
                    <a:pt x="13439" y="7586"/>
                    <a:pt x="13418" y="7586"/>
                  </a:cubicBezTo>
                  <a:cubicBezTo>
                    <a:pt x="13318" y="7586"/>
                    <a:pt x="13221" y="7646"/>
                    <a:pt x="13189" y="7743"/>
                  </a:cubicBezTo>
                  <a:cubicBezTo>
                    <a:pt x="12884" y="8676"/>
                    <a:pt x="12327" y="9523"/>
                    <a:pt x="11599" y="10197"/>
                  </a:cubicBezTo>
                  <a:cubicBezTo>
                    <a:pt x="11559" y="10236"/>
                    <a:pt x="11527" y="10300"/>
                    <a:pt x="11527" y="10370"/>
                  </a:cubicBezTo>
                  <a:lnTo>
                    <a:pt x="11527" y="15114"/>
                  </a:lnTo>
                  <a:lnTo>
                    <a:pt x="4871" y="15114"/>
                  </a:lnTo>
                  <a:lnTo>
                    <a:pt x="4871" y="13584"/>
                  </a:lnTo>
                  <a:cubicBezTo>
                    <a:pt x="4871" y="13522"/>
                    <a:pt x="4839" y="13460"/>
                    <a:pt x="4785" y="13413"/>
                  </a:cubicBezTo>
                  <a:cubicBezTo>
                    <a:pt x="4745" y="13380"/>
                    <a:pt x="4689" y="13364"/>
                    <a:pt x="4635" y="13364"/>
                  </a:cubicBezTo>
                  <a:cubicBezTo>
                    <a:pt x="4625" y="13364"/>
                    <a:pt x="4614" y="13365"/>
                    <a:pt x="4604" y="13366"/>
                  </a:cubicBezTo>
                  <a:lnTo>
                    <a:pt x="2878" y="13616"/>
                  </a:lnTo>
                  <a:cubicBezTo>
                    <a:pt x="2314" y="13609"/>
                    <a:pt x="1860" y="13146"/>
                    <a:pt x="1860" y="12581"/>
                  </a:cubicBezTo>
                  <a:lnTo>
                    <a:pt x="1860" y="10355"/>
                  </a:lnTo>
                  <a:cubicBezTo>
                    <a:pt x="1860" y="10229"/>
                    <a:pt x="1757" y="10127"/>
                    <a:pt x="1632" y="10127"/>
                  </a:cubicBezTo>
                  <a:lnTo>
                    <a:pt x="1051" y="10127"/>
                  </a:lnTo>
                  <a:cubicBezTo>
                    <a:pt x="816" y="10127"/>
                    <a:pt x="644" y="10048"/>
                    <a:pt x="558" y="9924"/>
                  </a:cubicBezTo>
                  <a:cubicBezTo>
                    <a:pt x="479" y="9790"/>
                    <a:pt x="496" y="9602"/>
                    <a:pt x="612" y="9390"/>
                  </a:cubicBezTo>
                  <a:lnTo>
                    <a:pt x="1836" y="7045"/>
                  </a:lnTo>
                  <a:cubicBezTo>
                    <a:pt x="1860" y="7015"/>
                    <a:pt x="1868" y="6975"/>
                    <a:pt x="1868" y="6936"/>
                  </a:cubicBezTo>
                  <a:lnTo>
                    <a:pt x="1868" y="5940"/>
                  </a:lnTo>
                  <a:cubicBezTo>
                    <a:pt x="1868" y="3689"/>
                    <a:pt x="3177" y="1634"/>
                    <a:pt x="5215" y="686"/>
                  </a:cubicBezTo>
                  <a:cubicBezTo>
                    <a:pt x="5411" y="599"/>
                    <a:pt x="5607" y="515"/>
                    <a:pt x="5812" y="451"/>
                  </a:cubicBezTo>
                  <a:cubicBezTo>
                    <a:pt x="5929" y="404"/>
                    <a:pt x="5991" y="280"/>
                    <a:pt x="5953" y="153"/>
                  </a:cubicBezTo>
                  <a:cubicBezTo>
                    <a:pt x="5922" y="59"/>
                    <a:pt x="5831" y="0"/>
                    <a:pt x="57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idx="2" type="title"/>
          </p:nvPr>
        </p:nvSpPr>
        <p:spPr>
          <a:xfrm>
            <a:off x="230325" y="262800"/>
            <a:ext cx="86601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900">
                <a:solidFill>
                  <a:schemeClr val="dk1"/>
                </a:solidFill>
                <a:latin typeface="Be Vietnam"/>
                <a:ea typeface="Be Vietnam"/>
                <a:cs typeface="Be Vietnam"/>
                <a:sym typeface="Be Vietnam"/>
              </a:rPr>
              <a:t>LITERATURE REVIEW</a:t>
            </a:r>
            <a:endParaRPr sz="2900">
              <a:solidFill>
                <a:schemeClr val="dk1"/>
              </a:solidFill>
              <a:latin typeface="Be Vietnam"/>
              <a:ea typeface="Be Vietnam"/>
              <a:cs typeface="Be Vietnam"/>
              <a:sym typeface="Be Vietnam"/>
            </a:endParaRPr>
          </a:p>
        </p:txBody>
      </p:sp>
      <p:sp>
        <p:nvSpPr>
          <p:cNvPr id="582" name="Google Shape;582;p49"/>
          <p:cNvSpPr/>
          <p:nvPr/>
        </p:nvSpPr>
        <p:spPr>
          <a:xfrm>
            <a:off x="230325" y="916325"/>
            <a:ext cx="2717100" cy="401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9"/>
          <p:cNvSpPr/>
          <p:nvPr/>
        </p:nvSpPr>
        <p:spPr>
          <a:xfrm>
            <a:off x="3201775" y="916325"/>
            <a:ext cx="2717100" cy="34557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6173250" y="916325"/>
            <a:ext cx="2717100" cy="345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50">
              <a:solidFill>
                <a:schemeClr val="dk1"/>
              </a:solidFill>
              <a:latin typeface="Libre Franklin"/>
              <a:ea typeface="Libre Franklin"/>
              <a:cs typeface="Libre Franklin"/>
              <a:sym typeface="Libre Franklin"/>
            </a:endParaRPr>
          </a:p>
        </p:txBody>
      </p:sp>
      <p:sp>
        <p:nvSpPr>
          <p:cNvPr id="585" name="Google Shape;585;p49"/>
          <p:cNvSpPr txBox="1"/>
          <p:nvPr/>
        </p:nvSpPr>
        <p:spPr>
          <a:xfrm>
            <a:off x="230300" y="915100"/>
            <a:ext cx="271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50">
                <a:solidFill>
                  <a:schemeClr val="lt1"/>
                </a:solidFill>
                <a:latin typeface="Be Vietnam"/>
                <a:ea typeface="Be Vietnam"/>
                <a:cs typeface="Be Vietnam"/>
                <a:sym typeface="Be Vietnam"/>
              </a:rPr>
              <a:t>Stock Price Prediction Based on LSTM Deep Learning Model</a:t>
            </a:r>
            <a:endParaRPr b="1" sz="1350">
              <a:solidFill>
                <a:schemeClr val="lt1"/>
              </a:solidFill>
              <a:latin typeface="Be Vietnam"/>
              <a:ea typeface="Be Vietnam"/>
              <a:cs typeface="Be Vietnam"/>
              <a:sym typeface="Be Vietnam"/>
            </a:endParaRPr>
          </a:p>
        </p:txBody>
      </p:sp>
      <p:sp>
        <p:nvSpPr>
          <p:cNvPr id="586" name="Google Shape;586;p49"/>
          <p:cNvSpPr txBox="1"/>
          <p:nvPr/>
        </p:nvSpPr>
        <p:spPr>
          <a:xfrm>
            <a:off x="3201450" y="915100"/>
            <a:ext cx="271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50">
                <a:latin typeface="Be Vietnam"/>
                <a:ea typeface="Be Vietnam"/>
                <a:cs typeface="Be Vietnam"/>
                <a:sym typeface="Be Vietnam"/>
              </a:rPr>
              <a:t>Stock Market Prediction Based on SF-GAN Network</a:t>
            </a:r>
            <a:endParaRPr b="1" sz="1350">
              <a:latin typeface="Be Vietnam"/>
              <a:ea typeface="Be Vietnam"/>
              <a:cs typeface="Be Vietnam"/>
              <a:sym typeface="Be Vietnam"/>
            </a:endParaRPr>
          </a:p>
        </p:txBody>
      </p:sp>
      <p:sp>
        <p:nvSpPr>
          <p:cNvPr id="587" name="Google Shape;587;p49"/>
          <p:cNvSpPr txBox="1"/>
          <p:nvPr/>
        </p:nvSpPr>
        <p:spPr>
          <a:xfrm>
            <a:off x="6173275" y="1515400"/>
            <a:ext cx="27171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50">
              <a:latin typeface="Libre Franklin"/>
              <a:ea typeface="Libre Franklin"/>
              <a:cs typeface="Libre Franklin"/>
              <a:sym typeface="Libre Franklin"/>
            </a:endParaRPr>
          </a:p>
        </p:txBody>
      </p:sp>
      <p:sp>
        <p:nvSpPr>
          <p:cNvPr id="588" name="Google Shape;588;p49"/>
          <p:cNvSpPr txBox="1"/>
          <p:nvPr/>
        </p:nvSpPr>
        <p:spPr>
          <a:xfrm>
            <a:off x="230325" y="1390650"/>
            <a:ext cx="2717100" cy="3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50">
                <a:solidFill>
                  <a:schemeClr val="lt1"/>
                </a:solidFill>
                <a:latin typeface="Libre Franklin"/>
                <a:ea typeface="Libre Franklin"/>
                <a:cs typeface="Libre Franklin"/>
                <a:sym typeface="Libre Franklin"/>
              </a:rPr>
              <a:t>This study asserts that historical value takes into account all other market events which can be used to forecast future movement. Machine Learning techniques can identify methodologies and perspectives that can be used to make surprisingly accurate predictions. </a:t>
            </a:r>
            <a:endParaRPr sz="1250">
              <a:solidFill>
                <a:schemeClr val="lt1"/>
              </a:solidFill>
              <a:latin typeface="Libre Franklin"/>
              <a:ea typeface="Libre Franklin"/>
              <a:cs typeface="Libre Franklin"/>
              <a:sym typeface="Libre Franklin"/>
            </a:endParaRPr>
          </a:p>
          <a:p>
            <a:pPr indent="457200" lvl="0" marL="0" rtl="0" algn="l">
              <a:spcBef>
                <a:spcPts val="0"/>
              </a:spcBef>
              <a:spcAft>
                <a:spcPts val="0"/>
              </a:spcAft>
              <a:buNone/>
            </a:pPr>
            <a:r>
              <a:rPr lang="en-GB" sz="1250">
                <a:solidFill>
                  <a:schemeClr val="lt1"/>
                </a:solidFill>
                <a:latin typeface="Libre Franklin"/>
                <a:ea typeface="Libre Franklin"/>
                <a:cs typeface="Libre Franklin"/>
                <a:sym typeface="Libre Franklin"/>
              </a:rPr>
              <a:t>The LSTM model is chosen to analyse and forecast stock market prices in order to make more informed and precise financial decisions. The proposed method utilizes a close price from S&amp;P 500 component shares, to estimate the future close price.</a:t>
            </a:r>
            <a:endParaRPr sz="1250">
              <a:solidFill>
                <a:schemeClr val="lt1"/>
              </a:solidFill>
              <a:latin typeface="Libre Franklin"/>
              <a:ea typeface="Libre Franklin"/>
              <a:cs typeface="Libre Franklin"/>
              <a:sym typeface="Libre Franklin"/>
            </a:endParaRPr>
          </a:p>
        </p:txBody>
      </p:sp>
      <p:sp>
        <p:nvSpPr>
          <p:cNvPr id="589" name="Google Shape;589;p49"/>
          <p:cNvSpPr txBox="1"/>
          <p:nvPr/>
        </p:nvSpPr>
        <p:spPr>
          <a:xfrm>
            <a:off x="3201475" y="1363000"/>
            <a:ext cx="2717100" cy="30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250">
                <a:solidFill>
                  <a:schemeClr val="dk1"/>
                </a:solidFill>
                <a:latin typeface="Libre Franklin"/>
                <a:ea typeface="Libre Franklin"/>
                <a:cs typeface="Libre Franklin"/>
                <a:sym typeface="Libre Franklin"/>
              </a:rPr>
              <a:t>Proposes</a:t>
            </a:r>
            <a:r>
              <a:rPr lang="en-GB" sz="1250">
                <a:solidFill>
                  <a:schemeClr val="dk1"/>
                </a:solidFill>
                <a:latin typeface="Libre Franklin"/>
                <a:ea typeface="Libre Franklin"/>
                <a:cs typeface="Libre Franklin"/>
                <a:sym typeface="Libre Franklin"/>
              </a:rPr>
              <a:t> an approach that uses GAN’s to predict prices of temporal data. The specific architecture used  in this paper is called SF-GAN. It uses SFM as the generator and a CNN as the discriminator. </a:t>
            </a:r>
            <a:endParaRPr sz="1250">
              <a:solidFill>
                <a:schemeClr val="dk1"/>
              </a:solidFill>
              <a:latin typeface="Libre Franklin"/>
              <a:ea typeface="Libre Franklin"/>
              <a:cs typeface="Libre Franklin"/>
              <a:sym typeface="Libre Franklin"/>
            </a:endParaRPr>
          </a:p>
          <a:p>
            <a:pPr indent="457200" lvl="0" marL="0" rtl="0" algn="l">
              <a:spcBef>
                <a:spcPts val="0"/>
              </a:spcBef>
              <a:spcAft>
                <a:spcPts val="0"/>
              </a:spcAft>
              <a:buClr>
                <a:schemeClr val="dk1"/>
              </a:buClr>
              <a:buSzPts val="1100"/>
              <a:buFont typeface="Arial"/>
              <a:buNone/>
            </a:pPr>
            <a:r>
              <a:rPr lang="en-GB" sz="1250">
                <a:solidFill>
                  <a:schemeClr val="dk1"/>
                </a:solidFill>
                <a:latin typeface="Libre Franklin"/>
                <a:ea typeface="Libre Franklin"/>
                <a:cs typeface="Libre Franklin"/>
                <a:sym typeface="Libre Franklin"/>
              </a:rPr>
              <a:t>The SFM is a State Frequency Memory Neural that can dynamically learn state frequencies.</a:t>
            </a:r>
            <a:endParaRPr sz="1250">
              <a:solidFill>
                <a:schemeClr val="dk1"/>
              </a:solidFill>
              <a:latin typeface="Libre Franklin"/>
              <a:ea typeface="Libre Franklin"/>
              <a:cs typeface="Libre Franklin"/>
              <a:sym typeface="Libre Franklin"/>
            </a:endParaRPr>
          </a:p>
          <a:p>
            <a:pPr indent="457200" lvl="0" marL="0" rtl="0" algn="l">
              <a:spcBef>
                <a:spcPts val="0"/>
              </a:spcBef>
              <a:spcAft>
                <a:spcPts val="0"/>
              </a:spcAft>
              <a:buNone/>
            </a:pPr>
            <a:r>
              <a:rPr lang="en-GB" sz="1250">
                <a:solidFill>
                  <a:schemeClr val="dk1"/>
                </a:solidFill>
                <a:latin typeface="Libre Franklin"/>
                <a:ea typeface="Libre Franklin"/>
                <a:cs typeface="Libre Franklin"/>
                <a:sym typeface="Libre Franklin"/>
              </a:rPr>
              <a:t>The proposed architecture performs better than state of the art models such as LSTM based on their MAE score.</a:t>
            </a:r>
            <a:endParaRPr>
              <a:latin typeface="Libre Franklin"/>
              <a:ea typeface="Libre Franklin"/>
              <a:cs typeface="Libre Franklin"/>
              <a:sym typeface="Libre Franklin"/>
            </a:endParaRPr>
          </a:p>
        </p:txBody>
      </p:sp>
      <p:sp>
        <p:nvSpPr>
          <p:cNvPr id="590" name="Google Shape;590;p49"/>
          <p:cNvSpPr txBox="1"/>
          <p:nvPr/>
        </p:nvSpPr>
        <p:spPr>
          <a:xfrm>
            <a:off x="6173575" y="915100"/>
            <a:ext cx="271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50">
                <a:latin typeface="Be Vietnam"/>
                <a:ea typeface="Be Vietnam"/>
                <a:cs typeface="Be Vietnam"/>
                <a:sym typeface="Be Vietnam"/>
              </a:rPr>
              <a:t>Time series forecasting using improved ARIMA</a:t>
            </a:r>
            <a:endParaRPr b="1" sz="1350">
              <a:latin typeface="Be Vietnam"/>
              <a:ea typeface="Be Vietnam"/>
              <a:cs typeface="Be Vietnam"/>
              <a:sym typeface="Be Vietnam"/>
            </a:endParaRPr>
          </a:p>
        </p:txBody>
      </p:sp>
      <p:sp>
        <p:nvSpPr>
          <p:cNvPr id="591" name="Google Shape;591;p49"/>
          <p:cNvSpPr txBox="1"/>
          <p:nvPr/>
        </p:nvSpPr>
        <p:spPr>
          <a:xfrm>
            <a:off x="6173600" y="1363000"/>
            <a:ext cx="2717100" cy="26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50">
                <a:latin typeface="Libre Franklin"/>
                <a:ea typeface="Libre Franklin"/>
                <a:cs typeface="Libre Franklin"/>
                <a:sym typeface="Libre Franklin"/>
              </a:rPr>
              <a:t>This paper categorises previous famous works that explored the forecasting of time series data in various application areas, and then proposes a novel approach to improving the ARIMA model for time series forecasting by using a mean of estimation error.</a:t>
            </a:r>
            <a:endParaRPr sz="1250">
              <a:latin typeface="Libre Franklin"/>
              <a:ea typeface="Libre Franklin"/>
              <a:cs typeface="Libre Franklin"/>
              <a:sym typeface="Libre Franklin"/>
            </a:endParaRPr>
          </a:p>
          <a:p>
            <a:pPr indent="457200" lvl="0" marL="0" rtl="0" algn="l">
              <a:spcBef>
                <a:spcPts val="0"/>
              </a:spcBef>
              <a:spcAft>
                <a:spcPts val="0"/>
              </a:spcAft>
              <a:buClr>
                <a:schemeClr val="dk1"/>
              </a:buClr>
              <a:buSzPts val="1100"/>
              <a:buFont typeface="Arial"/>
              <a:buNone/>
            </a:pPr>
            <a:r>
              <a:rPr lang="en-GB" sz="1250">
                <a:latin typeface="Libre Franklin"/>
                <a:ea typeface="Libre Franklin"/>
                <a:cs typeface="Libre Franklin"/>
                <a:sym typeface="Libre Franklin"/>
              </a:rPr>
              <a:t>Experimental findings show that the suggested technique can increase performance in the time series data forecasting process</a:t>
            </a:r>
            <a:endParaRPr sz="1250">
              <a:latin typeface="Libre Franklin"/>
              <a:ea typeface="Libre Franklin"/>
              <a:cs typeface="Libre Franklin"/>
              <a:sym typeface="Libre Franklin"/>
            </a:endParaRPr>
          </a:p>
          <a:p>
            <a:pPr indent="457200" lvl="0" marL="0" rtl="0" algn="l">
              <a:spcBef>
                <a:spcPts val="0"/>
              </a:spcBef>
              <a:spcAft>
                <a:spcPts val="0"/>
              </a:spcAft>
              <a:buClr>
                <a:schemeClr val="dk1"/>
              </a:buClr>
              <a:buSzPts val="1100"/>
              <a:buFont typeface="Arial"/>
              <a:buNone/>
            </a:pPr>
            <a:r>
              <a:rPr lang="en-GB" sz="1250">
                <a:latin typeface="Libre Franklin"/>
                <a:ea typeface="Libre Franklin"/>
                <a:cs typeface="Libre Franklin"/>
                <a:sym typeface="Libre Franklin"/>
              </a:rPr>
              <a:t>The modified ARlMA model</a:t>
            </a:r>
            <a:endParaRPr sz="1250">
              <a:latin typeface="Libre Franklin"/>
              <a:ea typeface="Libre Franklin"/>
              <a:cs typeface="Libre Franklin"/>
              <a:sym typeface="Libre Franklin"/>
            </a:endParaRPr>
          </a:p>
          <a:p>
            <a:pPr indent="0" lvl="0" marL="0" rtl="0" algn="l">
              <a:spcBef>
                <a:spcPts val="0"/>
              </a:spcBef>
              <a:spcAft>
                <a:spcPts val="0"/>
              </a:spcAft>
              <a:buNone/>
            </a:pPr>
            <a:r>
              <a:rPr lang="en-GB" sz="1250">
                <a:latin typeface="Libre Franklin"/>
                <a:ea typeface="Libre Franklin"/>
                <a:cs typeface="Libre Franklin"/>
                <a:sym typeface="Libre Franklin"/>
              </a:rPr>
              <a:t>is superior than the basic ARlMA model.</a:t>
            </a:r>
            <a:endParaRPr sz="1250">
              <a:latin typeface="Libre Franklin"/>
              <a:ea typeface="Libre Franklin"/>
              <a:cs typeface="Libre Franklin"/>
              <a:sym typeface="Libre Franklin"/>
            </a:endParaRPr>
          </a:p>
        </p:txBody>
      </p:sp>
      <p:sp>
        <p:nvSpPr>
          <p:cNvPr id="592" name="Google Shape;592;p49"/>
          <p:cNvSpPr/>
          <p:nvPr/>
        </p:nvSpPr>
        <p:spPr>
          <a:xfrm>
            <a:off x="6487400" y="4465150"/>
            <a:ext cx="2403300" cy="5727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3387525" y="4643025"/>
            <a:ext cx="3251700" cy="395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9"/>
          <p:cNvSpPr txBox="1"/>
          <p:nvPr/>
        </p:nvSpPr>
        <p:spPr>
          <a:xfrm>
            <a:off x="6309193" y="4452850"/>
            <a:ext cx="2464200" cy="3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250">
                <a:solidFill>
                  <a:schemeClr val="dk1"/>
                </a:solidFill>
                <a:latin typeface="Libre Franklin"/>
                <a:ea typeface="Libre Franklin"/>
                <a:cs typeface="Libre Franklin"/>
                <a:sym typeface="Libre Franklin"/>
              </a:rPr>
              <a:t>Along with this, we referred </a:t>
            </a:r>
            <a:endParaRPr sz="1250">
              <a:solidFill>
                <a:schemeClr val="dk1"/>
              </a:solidFill>
              <a:latin typeface="Libre Franklin"/>
              <a:ea typeface="Libre Franklin"/>
              <a:cs typeface="Libre Franklin"/>
              <a:sym typeface="Libre Franklin"/>
            </a:endParaRPr>
          </a:p>
        </p:txBody>
      </p:sp>
      <p:sp>
        <p:nvSpPr>
          <p:cNvPr id="595" name="Google Shape;595;p49"/>
          <p:cNvSpPr txBox="1"/>
          <p:nvPr/>
        </p:nvSpPr>
        <p:spPr>
          <a:xfrm>
            <a:off x="3387525" y="4688525"/>
            <a:ext cx="5385900" cy="3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250">
                <a:solidFill>
                  <a:schemeClr val="dk1"/>
                </a:solidFill>
                <a:latin typeface="Libre Franklin"/>
                <a:ea typeface="Libre Franklin"/>
                <a:cs typeface="Libre Franklin"/>
                <a:sym typeface="Libre Franklin"/>
              </a:rPr>
              <a:t>p</a:t>
            </a:r>
            <a:r>
              <a:rPr lang="en-GB" sz="1250">
                <a:solidFill>
                  <a:schemeClr val="dk1"/>
                </a:solidFill>
                <a:latin typeface="Libre Franklin"/>
                <a:ea typeface="Libre Franklin"/>
                <a:cs typeface="Libre Franklin"/>
                <a:sym typeface="Libre Franklin"/>
              </a:rPr>
              <a:t>apers of other models as well and incorporated them with </a:t>
            </a:r>
            <a:r>
              <a:rPr lang="en-GB" sz="1250">
                <a:solidFill>
                  <a:schemeClr val="dk1"/>
                </a:solidFill>
                <a:latin typeface="Libre Franklin"/>
                <a:ea typeface="Libre Franklin"/>
                <a:cs typeface="Libre Franklin"/>
                <a:sym typeface="Libre Franklin"/>
              </a:rPr>
              <a:t>the</a:t>
            </a:r>
            <a:r>
              <a:rPr lang="en-GB" sz="1250">
                <a:solidFill>
                  <a:schemeClr val="dk1"/>
                </a:solidFill>
                <a:latin typeface="Libre Franklin"/>
                <a:ea typeface="Libre Franklin"/>
                <a:cs typeface="Libre Franklin"/>
                <a:sym typeface="Libre Franklin"/>
              </a:rPr>
              <a:t> project</a:t>
            </a:r>
            <a:endParaRPr sz="125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9" name="Shape 599"/>
        <p:cNvGrpSpPr/>
        <p:nvPr/>
      </p:nvGrpSpPr>
      <p:grpSpPr>
        <a:xfrm>
          <a:off x="0" y="0"/>
          <a:ext cx="0" cy="0"/>
          <a:chOff x="0" y="0"/>
          <a:chExt cx="0" cy="0"/>
        </a:xfrm>
      </p:grpSpPr>
      <p:sp>
        <p:nvSpPr>
          <p:cNvPr id="600" name="Google Shape;600;p50"/>
          <p:cNvSpPr/>
          <p:nvPr/>
        </p:nvSpPr>
        <p:spPr>
          <a:xfrm flipH="1">
            <a:off x="6687750" y="1261038"/>
            <a:ext cx="862800" cy="360000"/>
          </a:xfrm>
          <a:prstGeom prst="triangle">
            <a:avLst>
              <a:gd fmla="val 7907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flipH="1">
            <a:off x="1241400" y="12530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txBox="1"/>
          <p:nvPr>
            <p:ph idx="2" type="subTitle"/>
          </p:nvPr>
        </p:nvSpPr>
        <p:spPr>
          <a:xfrm>
            <a:off x="299250" y="2148450"/>
            <a:ext cx="2627700" cy="24366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84150" lvl="0" marL="269999" marR="0" rtl="0" algn="l">
              <a:spcBef>
                <a:spcPts val="0"/>
              </a:spcBef>
              <a:spcAft>
                <a:spcPts val="0"/>
              </a:spcAft>
              <a:buSzPts val="1400"/>
              <a:buFont typeface="Be Vietnam"/>
              <a:buChar char="●"/>
            </a:pPr>
            <a:r>
              <a:rPr b="1" lang="en-GB" sz="1400">
                <a:solidFill>
                  <a:schemeClr val="accent1"/>
                </a:solidFill>
                <a:latin typeface="Be Vietnam"/>
                <a:ea typeface="Be Vietnam"/>
                <a:cs typeface="Be Vietnam"/>
                <a:sym typeface="Be Vietnam"/>
              </a:rPr>
              <a:t>Dataset </a:t>
            </a:r>
            <a:r>
              <a:rPr lang="en-GB" sz="1400">
                <a:latin typeface="Be Vietnam"/>
                <a:ea typeface="Be Vietnam"/>
                <a:cs typeface="Be Vietnam"/>
                <a:sym typeface="Be Vietnam"/>
              </a:rPr>
              <a:t>: Apple Inc. Common Stock (AAPL) taken from the Yahoo Finance API.</a:t>
            </a:r>
            <a:endParaRPr sz="1400">
              <a:latin typeface="Be Vietnam"/>
              <a:ea typeface="Be Vietnam"/>
              <a:cs typeface="Be Vietnam"/>
              <a:sym typeface="Be Vietnam"/>
            </a:endParaRPr>
          </a:p>
          <a:p>
            <a:pPr indent="-184150" lvl="0" marL="269999" marR="0" rtl="0" algn="l">
              <a:spcBef>
                <a:spcPts val="0"/>
              </a:spcBef>
              <a:spcAft>
                <a:spcPts val="0"/>
              </a:spcAft>
              <a:buSzPts val="1400"/>
              <a:buFont typeface="Be Vietnam"/>
              <a:buChar char="●"/>
            </a:pPr>
            <a:r>
              <a:rPr b="1" lang="en-GB" sz="1400">
                <a:latin typeface="Be Vietnam"/>
                <a:ea typeface="Be Vietnam"/>
                <a:cs typeface="Be Vietnam"/>
                <a:sym typeface="Be Vietnam"/>
              </a:rPr>
              <a:t>Types of Data </a:t>
            </a:r>
            <a:r>
              <a:rPr b="1" lang="en-GB" sz="1400">
                <a:latin typeface="Be Vietnam"/>
                <a:ea typeface="Be Vietnam"/>
                <a:cs typeface="Be Vietnam"/>
                <a:sym typeface="Be Vietnam"/>
              </a:rPr>
              <a:t>:-</a:t>
            </a:r>
            <a:endParaRPr b="1" sz="1400">
              <a:latin typeface="Be Vietnam"/>
              <a:ea typeface="Be Vietnam"/>
              <a:cs typeface="Be Vietnam"/>
              <a:sym typeface="Be Vietnam"/>
            </a:endParaRPr>
          </a:p>
          <a:p>
            <a:pPr indent="-184150" lvl="1" marL="540000" marR="0" rtl="0" algn="l">
              <a:spcBef>
                <a:spcPts val="0"/>
              </a:spcBef>
              <a:spcAft>
                <a:spcPts val="0"/>
              </a:spcAft>
              <a:buSzPts val="1400"/>
              <a:buFont typeface="Be Vietnam"/>
              <a:buChar char="○"/>
            </a:pPr>
            <a:r>
              <a:rPr lang="en-GB" sz="1400">
                <a:latin typeface="Be Vietnam"/>
                <a:ea typeface="Be Vietnam"/>
                <a:cs typeface="Be Vietnam"/>
                <a:sym typeface="Be Vietnam"/>
              </a:rPr>
              <a:t>Daily Data</a:t>
            </a:r>
            <a:endParaRPr>
              <a:latin typeface="Be Vietnam"/>
              <a:ea typeface="Be Vietnam"/>
              <a:cs typeface="Be Vietnam"/>
              <a:sym typeface="Be Vietnam"/>
            </a:endParaRPr>
          </a:p>
          <a:p>
            <a:pPr indent="-184150" lvl="1" marL="540000" marR="0" rtl="0" algn="l">
              <a:spcBef>
                <a:spcPts val="0"/>
              </a:spcBef>
              <a:spcAft>
                <a:spcPts val="0"/>
              </a:spcAft>
              <a:buSzPts val="1400"/>
              <a:buFont typeface="Be Vietnam"/>
              <a:buChar char="○"/>
            </a:pPr>
            <a:r>
              <a:rPr lang="en-GB" sz="1400">
                <a:latin typeface="Be Vietnam"/>
                <a:ea typeface="Be Vietnam"/>
                <a:cs typeface="Be Vietnam"/>
                <a:sym typeface="Be Vietnam"/>
              </a:rPr>
              <a:t>Weekly Data</a:t>
            </a:r>
            <a:endParaRPr sz="1400">
              <a:latin typeface="Be Vietnam"/>
              <a:ea typeface="Be Vietnam"/>
              <a:cs typeface="Be Vietnam"/>
              <a:sym typeface="Be Vietnam"/>
            </a:endParaRPr>
          </a:p>
          <a:p>
            <a:pPr indent="-184150" lvl="0" marL="269999" marR="0" rtl="0" algn="l">
              <a:spcBef>
                <a:spcPts val="0"/>
              </a:spcBef>
              <a:spcAft>
                <a:spcPts val="0"/>
              </a:spcAft>
              <a:buSzPts val="1400"/>
              <a:buFont typeface="Be Vietnam"/>
              <a:buChar char="●"/>
            </a:pPr>
            <a:r>
              <a:rPr b="1" lang="en-GB" sz="1400">
                <a:solidFill>
                  <a:schemeClr val="accent1"/>
                </a:solidFill>
                <a:latin typeface="Be Vietnam"/>
                <a:ea typeface="Be Vietnam"/>
                <a:cs typeface="Be Vietnam"/>
                <a:sym typeface="Be Vietnam"/>
              </a:rPr>
              <a:t>Time frame</a:t>
            </a:r>
            <a:r>
              <a:rPr lang="en-GB" sz="1400">
                <a:latin typeface="Be Vietnam"/>
                <a:ea typeface="Be Vietnam"/>
                <a:cs typeface="Be Vietnam"/>
                <a:sym typeface="Be Vietnam"/>
              </a:rPr>
              <a:t> : 1</a:t>
            </a:r>
            <a:r>
              <a:rPr baseline="30000" lang="en-GB" sz="1400">
                <a:latin typeface="Be Vietnam"/>
                <a:ea typeface="Be Vietnam"/>
                <a:cs typeface="Be Vietnam"/>
                <a:sym typeface="Be Vietnam"/>
              </a:rPr>
              <a:t>st</a:t>
            </a:r>
            <a:r>
              <a:rPr lang="en-GB" sz="1400">
                <a:latin typeface="Be Vietnam"/>
                <a:ea typeface="Be Vietnam"/>
                <a:cs typeface="Be Vietnam"/>
                <a:sym typeface="Be Vietnam"/>
              </a:rPr>
              <a:t> January 2014 to 1</a:t>
            </a:r>
            <a:r>
              <a:rPr baseline="30000" lang="en-GB" sz="1400">
                <a:latin typeface="Be Vietnam"/>
                <a:ea typeface="Be Vietnam"/>
                <a:cs typeface="Be Vietnam"/>
                <a:sym typeface="Be Vietnam"/>
              </a:rPr>
              <a:t>st</a:t>
            </a:r>
            <a:r>
              <a:rPr lang="en-GB" sz="1400">
                <a:latin typeface="Be Vietnam"/>
                <a:ea typeface="Be Vietnam"/>
                <a:cs typeface="Be Vietnam"/>
                <a:sym typeface="Be Vietnam"/>
              </a:rPr>
              <a:t> April 2022.</a:t>
            </a:r>
            <a:endParaRPr>
              <a:latin typeface="Be Vietnam"/>
              <a:ea typeface="Be Vietnam"/>
              <a:cs typeface="Be Vietnam"/>
              <a:sym typeface="Be Vietnam"/>
            </a:endParaRPr>
          </a:p>
        </p:txBody>
      </p:sp>
      <p:sp>
        <p:nvSpPr>
          <p:cNvPr id="603" name="Google Shape;603;p50"/>
          <p:cNvSpPr txBox="1"/>
          <p:nvPr>
            <p:ph idx="3" type="subTitle"/>
          </p:nvPr>
        </p:nvSpPr>
        <p:spPr>
          <a:xfrm>
            <a:off x="552975" y="1621050"/>
            <a:ext cx="21597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000"/>
              <a:t>Stock </a:t>
            </a:r>
            <a:r>
              <a:rPr lang="en-GB" sz="2000"/>
              <a:t>Dataset</a:t>
            </a:r>
            <a:endParaRPr sz="2000"/>
          </a:p>
        </p:txBody>
      </p:sp>
      <p:sp>
        <p:nvSpPr>
          <p:cNvPr id="604" name="Google Shape;604;p50"/>
          <p:cNvSpPr txBox="1"/>
          <p:nvPr>
            <p:ph idx="5" type="subTitle"/>
          </p:nvPr>
        </p:nvSpPr>
        <p:spPr>
          <a:xfrm>
            <a:off x="6112775" y="1621050"/>
            <a:ext cx="2159700" cy="360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GB" sz="2000"/>
              <a:t>Evaluation</a:t>
            </a:r>
            <a:endParaRPr sz="2000"/>
          </a:p>
        </p:txBody>
      </p:sp>
      <p:sp>
        <p:nvSpPr>
          <p:cNvPr id="605" name="Google Shape;605;p50"/>
          <p:cNvSpPr txBox="1"/>
          <p:nvPr>
            <p:ph idx="19" type="subTitle"/>
          </p:nvPr>
        </p:nvSpPr>
        <p:spPr>
          <a:xfrm>
            <a:off x="6039300" y="2148450"/>
            <a:ext cx="2815200" cy="2436600"/>
          </a:xfrm>
          <a:prstGeom prst="rect">
            <a:avLst/>
          </a:prstGeom>
          <a:ln cap="flat" cmpd="sng" w="19050">
            <a:solidFill>
              <a:srgbClr val="CFD9E0"/>
            </a:solidFill>
            <a:prstDash val="solid"/>
            <a:round/>
            <a:headEnd len="sm" w="sm" type="none"/>
            <a:tailEnd len="sm" w="sm" type="none"/>
          </a:ln>
        </p:spPr>
        <p:txBody>
          <a:bodyPr anchorCtr="0" anchor="t" bIns="91425" lIns="91425" spcFirstLastPara="1" rIns="91425" wrap="square" tIns="91425">
            <a:noAutofit/>
          </a:bodyPr>
          <a:lstStyle/>
          <a:p>
            <a:pPr indent="0" lvl="0" marL="0" marR="116043" rtl="0" algn="l">
              <a:spcBef>
                <a:spcPts val="0"/>
              </a:spcBef>
              <a:spcAft>
                <a:spcPts val="0"/>
              </a:spcAft>
              <a:buNone/>
            </a:pPr>
            <a:r>
              <a:rPr b="1" lang="en-GB" sz="1400">
                <a:solidFill>
                  <a:schemeClr val="dk2"/>
                </a:solidFill>
                <a:latin typeface="Be Vietnam"/>
                <a:ea typeface="Be Vietnam"/>
                <a:cs typeface="Be Vietnam"/>
                <a:sym typeface="Be Vietnam"/>
              </a:rPr>
              <a:t>Common predictive accuracy measures</a:t>
            </a:r>
            <a:r>
              <a:rPr lang="en-GB" sz="1400">
                <a:solidFill>
                  <a:schemeClr val="dk2"/>
                </a:solidFill>
                <a:latin typeface="Be Vietnam"/>
                <a:ea typeface="Be Vietnam"/>
                <a:cs typeface="Be Vietnam"/>
                <a:sym typeface="Be Vietnam"/>
              </a:rPr>
              <a:t> :</a:t>
            </a:r>
            <a:endParaRPr sz="1400">
              <a:solidFill>
                <a:schemeClr val="dk2"/>
              </a:solidFill>
              <a:latin typeface="Be Vietnam"/>
              <a:ea typeface="Be Vietnam"/>
              <a:cs typeface="Be Vietnam"/>
              <a:sym typeface="Be Vietnam"/>
            </a:endParaRPr>
          </a:p>
          <a:p>
            <a:pPr indent="-179749" lvl="0" marL="457200" marR="116043" rtl="0" algn="l">
              <a:spcBef>
                <a:spcPts val="0"/>
              </a:spcBef>
              <a:spcAft>
                <a:spcPts val="0"/>
              </a:spcAft>
              <a:buSzPts val="1300"/>
              <a:buFont typeface="Be Vietnam"/>
              <a:buChar char="●"/>
            </a:pPr>
            <a:r>
              <a:rPr lang="en-GB" sz="1300">
                <a:latin typeface="Be Vietnam"/>
                <a:ea typeface="Be Vietnam"/>
                <a:cs typeface="Be Vietnam"/>
                <a:sym typeface="Be Vietnam"/>
              </a:rPr>
              <a:t>Mean Absolute Error</a:t>
            </a:r>
            <a:endParaRPr sz="1300">
              <a:latin typeface="Be Vietnam"/>
              <a:ea typeface="Be Vietnam"/>
              <a:cs typeface="Be Vietnam"/>
              <a:sym typeface="Be Vietnam"/>
            </a:endParaRPr>
          </a:p>
          <a:p>
            <a:pPr indent="-179749" lvl="0" marL="457200" marR="116043" rtl="0" algn="l">
              <a:spcBef>
                <a:spcPts val="0"/>
              </a:spcBef>
              <a:spcAft>
                <a:spcPts val="0"/>
              </a:spcAft>
              <a:buSzPts val="1300"/>
              <a:buFont typeface="Be Vietnam"/>
              <a:buChar char="●"/>
            </a:pPr>
            <a:r>
              <a:rPr lang="en-GB" sz="1300">
                <a:latin typeface="Be Vietnam"/>
                <a:ea typeface="Be Vietnam"/>
                <a:cs typeface="Be Vietnam"/>
                <a:sym typeface="Be Vietnam"/>
              </a:rPr>
              <a:t>Root Mean Squared Error </a:t>
            </a:r>
            <a:endParaRPr sz="1300">
              <a:latin typeface="Be Vietnam"/>
              <a:ea typeface="Be Vietnam"/>
              <a:cs typeface="Be Vietnam"/>
              <a:sym typeface="Be Vietnam"/>
            </a:endParaRPr>
          </a:p>
          <a:p>
            <a:pPr indent="-186099" lvl="0" marL="457200" marR="116043" rtl="0" algn="l">
              <a:spcBef>
                <a:spcPts val="0"/>
              </a:spcBef>
              <a:spcAft>
                <a:spcPts val="0"/>
              </a:spcAft>
              <a:buSzPts val="1400"/>
              <a:buFont typeface="Be Vietnam"/>
              <a:buChar char="●"/>
            </a:pPr>
            <a:r>
              <a:rPr lang="en-GB" sz="1300">
                <a:latin typeface="Be Vietnam"/>
                <a:ea typeface="Be Vietnam"/>
                <a:cs typeface="Be Vietnam"/>
                <a:sym typeface="Be Vietnam"/>
              </a:rPr>
              <a:t>Mean Absolute Percentage Error</a:t>
            </a:r>
            <a:r>
              <a:rPr lang="en-GB" sz="1400">
                <a:latin typeface="Be Vietnam"/>
                <a:ea typeface="Be Vietnam"/>
                <a:cs typeface="Be Vietnam"/>
                <a:sym typeface="Be Vietnam"/>
              </a:rPr>
              <a:t>.</a:t>
            </a:r>
            <a:endParaRPr sz="1400">
              <a:latin typeface="Be Vietnam"/>
              <a:ea typeface="Be Vietnam"/>
              <a:cs typeface="Be Vietnam"/>
              <a:sym typeface="Be Vietnam"/>
            </a:endParaRPr>
          </a:p>
          <a:p>
            <a:pPr indent="0" lvl="0" marL="0" marR="116043" rtl="0" algn="l">
              <a:spcBef>
                <a:spcPts val="0"/>
              </a:spcBef>
              <a:spcAft>
                <a:spcPts val="0"/>
              </a:spcAft>
              <a:buNone/>
            </a:pPr>
            <a:r>
              <a:rPr b="1" lang="en-GB" sz="1400">
                <a:latin typeface="Be Vietnam"/>
                <a:ea typeface="Be Vietnam"/>
                <a:cs typeface="Be Vietnam"/>
                <a:sym typeface="Be Vietnam"/>
              </a:rPr>
              <a:t>Plotting graphs</a:t>
            </a:r>
            <a:r>
              <a:rPr lang="en-GB" sz="1400">
                <a:latin typeface="Be Vietnam"/>
                <a:ea typeface="Be Vietnam"/>
                <a:cs typeface="Be Vietnam"/>
                <a:sym typeface="Be Vietnam"/>
              </a:rPr>
              <a:t> for each model showing the training data, test data and predicted stock data.</a:t>
            </a:r>
            <a:endParaRPr sz="1400">
              <a:latin typeface="Be Vietnam"/>
              <a:ea typeface="Be Vietnam"/>
              <a:cs typeface="Be Vietnam"/>
              <a:sym typeface="Be Vietnam"/>
            </a:endParaRPr>
          </a:p>
        </p:txBody>
      </p:sp>
      <p:sp>
        <p:nvSpPr>
          <p:cNvPr id="606" name="Google Shape;606;p50"/>
          <p:cNvSpPr txBox="1"/>
          <p:nvPr>
            <p:ph idx="4294967295" type="ctrTitle"/>
          </p:nvPr>
        </p:nvSpPr>
        <p:spPr>
          <a:xfrm>
            <a:off x="311700" y="111150"/>
            <a:ext cx="85206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DATASET AND EVALUATION METRICS</a:t>
            </a:r>
            <a:endParaRPr sz="3000">
              <a:solidFill>
                <a:schemeClr val="dk1"/>
              </a:solidFill>
              <a:latin typeface="Be Vietnam"/>
              <a:ea typeface="Be Vietnam"/>
              <a:cs typeface="Be Vietnam"/>
              <a:sym typeface="Be Vietnam"/>
            </a:endParaRPr>
          </a:p>
        </p:txBody>
      </p:sp>
      <p:cxnSp>
        <p:nvCxnSpPr>
          <p:cNvPr id="607" name="Google Shape;607;p50"/>
          <p:cNvCxnSpPr/>
          <p:nvPr/>
        </p:nvCxnSpPr>
        <p:spPr>
          <a:xfrm>
            <a:off x="1019350" y="813600"/>
            <a:ext cx="7060500" cy="0"/>
          </a:xfrm>
          <a:prstGeom prst="straightConnector1">
            <a:avLst/>
          </a:prstGeom>
          <a:noFill/>
          <a:ln cap="flat" cmpd="sng" w="9525">
            <a:solidFill>
              <a:schemeClr val="accent1"/>
            </a:solidFill>
            <a:prstDash val="solid"/>
            <a:round/>
            <a:headEnd len="med" w="med" type="none"/>
            <a:tailEnd len="med" w="med" type="none"/>
          </a:ln>
        </p:spPr>
      </p:cxnSp>
      <p:sp>
        <p:nvSpPr>
          <p:cNvPr id="608" name="Google Shape;608;p50"/>
          <p:cNvSpPr/>
          <p:nvPr/>
        </p:nvSpPr>
        <p:spPr>
          <a:xfrm flipH="1">
            <a:off x="3907850" y="1261038"/>
            <a:ext cx="862800" cy="360000"/>
          </a:xfrm>
          <a:prstGeom prst="triangle">
            <a:avLst>
              <a:gd fmla="val 79071"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txBox="1"/>
          <p:nvPr>
            <p:ph idx="5" type="subTitle"/>
          </p:nvPr>
        </p:nvSpPr>
        <p:spPr>
          <a:xfrm>
            <a:off x="3332875" y="1621050"/>
            <a:ext cx="2159700" cy="360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GB" sz="2000"/>
              <a:t>Twitter Data</a:t>
            </a:r>
            <a:endParaRPr sz="2000"/>
          </a:p>
        </p:txBody>
      </p:sp>
      <p:sp>
        <p:nvSpPr>
          <p:cNvPr id="610" name="Google Shape;610;p50"/>
          <p:cNvSpPr txBox="1"/>
          <p:nvPr>
            <p:ph idx="19" type="subTitle"/>
          </p:nvPr>
        </p:nvSpPr>
        <p:spPr>
          <a:xfrm>
            <a:off x="3067500" y="2148450"/>
            <a:ext cx="2815200" cy="24366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17500" lvl="0" marL="457200" marR="116043" rtl="0" algn="l">
              <a:spcBef>
                <a:spcPts val="0"/>
              </a:spcBef>
              <a:spcAft>
                <a:spcPts val="0"/>
              </a:spcAft>
              <a:buSzPts val="1400"/>
              <a:buFont typeface="Be Vietnam"/>
              <a:buChar char="●"/>
            </a:pPr>
            <a:r>
              <a:rPr b="1" lang="en-GB" sz="1400">
                <a:solidFill>
                  <a:srgbClr val="BAC8D3"/>
                </a:solidFill>
                <a:latin typeface="Be Vietnam"/>
                <a:ea typeface="Be Vietnam"/>
                <a:cs typeface="Be Vietnam"/>
                <a:sym typeface="Be Vietnam"/>
              </a:rPr>
              <a:t>Scraped for data using Tweepy API.</a:t>
            </a:r>
            <a:endParaRPr sz="1400">
              <a:solidFill>
                <a:srgbClr val="BAC8D3"/>
              </a:solidFill>
              <a:latin typeface="Be Vietnam"/>
              <a:ea typeface="Be Vietnam"/>
              <a:cs typeface="Be Vietnam"/>
              <a:sym typeface="Be Vietnam"/>
            </a:endParaRPr>
          </a:p>
          <a:p>
            <a:pPr indent="-311150" lvl="0" marL="457200" marR="116043" rtl="0" algn="l">
              <a:spcBef>
                <a:spcPts val="0"/>
              </a:spcBef>
              <a:spcAft>
                <a:spcPts val="0"/>
              </a:spcAft>
              <a:buSzPts val="1300"/>
              <a:buFont typeface="Be Vietnam"/>
              <a:buChar char="●"/>
            </a:pPr>
            <a:r>
              <a:rPr b="1" lang="en-GB" sz="1300">
                <a:solidFill>
                  <a:schemeClr val="accent1"/>
                </a:solidFill>
                <a:latin typeface="Be Vietnam"/>
                <a:ea typeface="Be Vietnam"/>
                <a:cs typeface="Be Vietnam"/>
                <a:sym typeface="Be Vietnam"/>
              </a:rPr>
              <a:t>Time Frame</a:t>
            </a:r>
            <a:r>
              <a:rPr b="1" lang="en-GB" sz="1300">
                <a:latin typeface="Be Vietnam"/>
                <a:ea typeface="Be Vietnam"/>
                <a:cs typeface="Be Vietnam"/>
                <a:sym typeface="Be Vietnam"/>
              </a:rPr>
              <a:t> </a:t>
            </a:r>
            <a:r>
              <a:rPr lang="en-GB" sz="1300">
                <a:latin typeface="Be Vietnam"/>
                <a:ea typeface="Be Vietnam"/>
                <a:cs typeface="Be Vietnam"/>
                <a:sym typeface="Be Vietnam"/>
              </a:rPr>
              <a:t>: January 2016 to August 2019</a:t>
            </a:r>
            <a:endParaRPr sz="1400">
              <a:latin typeface="Be Vietnam"/>
              <a:ea typeface="Be Vietnam"/>
              <a:cs typeface="Be Vietnam"/>
              <a:sym typeface="Be Vietnam"/>
            </a:endParaRPr>
          </a:p>
          <a:p>
            <a:pPr indent="-317500" lvl="0" marL="457200" marR="116043" rtl="0" algn="l">
              <a:spcBef>
                <a:spcPts val="0"/>
              </a:spcBef>
              <a:spcAft>
                <a:spcPts val="0"/>
              </a:spcAft>
              <a:buSzPts val="1400"/>
              <a:buChar char="●"/>
            </a:pPr>
            <a:r>
              <a:rPr lang="en-GB" sz="1400"/>
              <a:t>On the scraped tweets, </a:t>
            </a:r>
            <a:r>
              <a:rPr b="1" lang="en-GB" sz="1400"/>
              <a:t>sentiment analysis</a:t>
            </a:r>
            <a:r>
              <a:rPr lang="en-GB" sz="1400"/>
              <a:t> was performed to obtain the polarity of the tweets. </a:t>
            </a:r>
            <a:endParaRPr sz="1400"/>
          </a:p>
          <a:p>
            <a:pPr indent="-317500" lvl="0" marL="457200" marR="116043" rtl="0" algn="l">
              <a:spcBef>
                <a:spcPts val="0"/>
              </a:spcBef>
              <a:spcAft>
                <a:spcPts val="0"/>
              </a:spcAft>
              <a:buSzPts val="1400"/>
              <a:buChar char="●"/>
            </a:pPr>
            <a:r>
              <a:rPr lang="en-GB" sz="1400"/>
              <a:t>This polarity was then used as a feature while building the model.</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4" name="Shape 614"/>
        <p:cNvGrpSpPr/>
        <p:nvPr/>
      </p:nvGrpSpPr>
      <p:grpSpPr>
        <a:xfrm>
          <a:off x="0" y="0"/>
          <a:ext cx="0" cy="0"/>
          <a:chOff x="0" y="0"/>
          <a:chExt cx="0" cy="0"/>
        </a:xfrm>
      </p:grpSpPr>
      <p:cxnSp>
        <p:nvCxnSpPr>
          <p:cNvPr id="615" name="Google Shape;615;p51"/>
          <p:cNvCxnSpPr/>
          <p:nvPr/>
        </p:nvCxnSpPr>
        <p:spPr>
          <a:xfrm flipH="1" rot="10800000">
            <a:off x="4272375" y="3622150"/>
            <a:ext cx="8400" cy="1050000"/>
          </a:xfrm>
          <a:prstGeom prst="straightConnector1">
            <a:avLst/>
          </a:prstGeom>
          <a:noFill/>
          <a:ln cap="flat" cmpd="sng" w="28575">
            <a:solidFill>
              <a:schemeClr val="accent1"/>
            </a:solidFill>
            <a:prstDash val="solid"/>
            <a:round/>
            <a:headEnd len="med" w="med" type="none"/>
            <a:tailEnd len="med" w="med" type="none"/>
          </a:ln>
        </p:spPr>
      </p:cxnSp>
      <p:cxnSp>
        <p:nvCxnSpPr>
          <p:cNvPr id="616" name="Google Shape;616;p51"/>
          <p:cNvCxnSpPr>
            <a:stCxn id="617" idx="5"/>
            <a:endCxn id="618" idx="2"/>
          </p:cNvCxnSpPr>
          <p:nvPr/>
        </p:nvCxnSpPr>
        <p:spPr>
          <a:xfrm>
            <a:off x="4818236" y="3414348"/>
            <a:ext cx="887700" cy="1007100"/>
          </a:xfrm>
          <a:prstGeom prst="straightConnector1">
            <a:avLst/>
          </a:prstGeom>
          <a:noFill/>
          <a:ln cap="flat" cmpd="sng" w="28575">
            <a:solidFill>
              <a:schemeClr val="accent1"/>
            </a:solidFill>
            <a:prstDash val="solid"/>
            <a:round/>
            <a:headEnd len="med" w="med" type="none"/>
            <a:tailEnd len="med" w="med" type="none"/>
          </a:ln>
        </p:spPr>
      </p:cxnSp>
      <p:cxnSp>
        <p:nvCxnSpPr>
          <p:cNvPr id="619" name="Google Shape;619;p51"/>
          <p:cNvCxnSpPr>
            <a:stCxn id="617" idx="3"/>
            <a:endCxn id="620" idx="2"/>
          </p:cNvCxnSpPr>
          <p:nvPr/>
        </p:nvCxnSpPr>
        <p:spPr>
          <a:xfrm flipH="1">
            <a:off x="2926939" y="3414348"/>
            <a:ext cx="887700" cy="1146300"/>
          </a:xfrm>
          <a:prstGeom prst="straightConnector1">
            <a:avLst/>
          </a:prstGeom>
          <a:noFill/>
          <a:ln cap="flat" cmpd="sng" w="28575">
            <a:solidFill>
              <a:schemeClr val="accent1"/>
            </a:solidFill>
            <a:prstDash val="solid"/>
            <a:round/>
            <a:headEnd len="med" w="med" type="none"/>
            <a:tailEnd len="med" w="med" type="none"/>
          </a:ln>
        </p:spPr>
      </p:cxnSp>
      <p:cxnSp>
        <p:nvCxnSpPr>
          <p:cNvPr id="621" name="Google Shape;621;p51"/>
          <p:cNvCxnSpPr>
            <a:stCxn id="617" idx="1"/>
            <a:endCxn id="622" idx="3"/>
          </p:cNvCxnSpPr>
          <p:nvPr/>
        </p:nvCxnSpPr>
        <p:spPr>
          <a:xfrm rot="10800000">
            <a:off x="2743339" y="1731252"/>
            <a:ext cx="1071300" cy="679500"/>
          </a:xfrm>
          <a:prstGeom prst="straightConnector1">
            <a:avLst/>
          </a:prstGeom>
          <a:noFill/>
          <a:ln cap="flat" cmpd="sng" w="28575">
            <a:solidFill>
              <a:schemeClr val="accent1"/>
            </a:solidFill>
            <a:prstDash val="solid"/>
            <a:round/>
            <a:headEnd len="med" w="med" type="none"/>
            <a:tailEnd len="med" w="med" type="none"/>
          </a:ln>
        </p:spPr>
      </p:cxnSp>
      <p:sp>
        <p:nvSpPr>
          <p:cNvPr id="623" name="Google Shape;623;p51"/>
          <p:cNvSpPr txBox="1"/>
          <p:nvPr>
            <p:ph type="ctrTitle"/>
          </p:nvPr>
        </p:nvSpPr>
        <p:spPr>
          <a:xfrm>
            <a:off x="311700" y="1111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METHODS IMPLEMENTED</a:t>
            </a:r>
            <a:endParaRPr>
              <a:solidFill>
                <a:schemeClr val="dk1"/>
              </a:solidFill>
              <a:latin typeface="Be Vietnam"/>
              <a:ea typeface="Be Vietnam"/>
              <a:cs typeface="Be Vietnam"/>
              <a:sym typeface="Be Vietnam"/>
            </a:endParaRPr>
          </a:p>
        </p:txBody>
      </p:sp>
      <p:sp>
        <p:nvSpPr>
          <p:cNvPr id="624" name="Google Shape;624;p51"/>
          <p:cNvSpPr/>
          <p:nvPr/>
        </p:nvSpPr>
        <p:spPr>
          <a:xfrm>
            <a:off x="1739163" y="1220350"/>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17" name="Google Shape;617;p51"/>
          <p:cNvSpPr/>
          <p:nvPr/>
        </p:nvSpPr>
        <p:spPr>
          <a:xfrm>
            <a:off x="3606788" y="2202900"/>
            <a:ext cx="1419300" cy="141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51"/>
          <p:cNvCxnSpPr/>
          <p:nvPr/>
        </p:nvCxnSpPr>
        <p:spPr>
          <a:xfrm>
            <a:off x="311700" y="6583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626" name="Google Shape;626;p51"/>
          <p:cNvSpPr txBox="1"/>
          <p:nvPr/>
        </p:nvSpPr>
        <p:spPr>
          <a:xfrm>
            <a:off x="3606788" y="2299950"/>
            <a:ext cx="14193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Dataset from Yahoo API</a:t>
            </a:r>
            <a:endParaRPr>
              <a:solidFill>
                <a:srgbClr val="0E2A47"/>
              </a:solidFill>
              <a:latin typeface="Libre Franklin"/>
              <a:ea typeface="Libre Franklin"/>
              <a:cs typeface="Libre Franklin"/>
              <a:sym typeface="Libre Franklin"/>
            </a:endParaRPr>
          </a:p>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and</a:t>
            </a:r>
            <a:endParaRPr>
              <a:solidFill>
                <a:srgbClr val="0E2A47"/>
              </a:solidFill>
              <a:latin typeface="Libre Franklin"/>
              <a:ea typeface="Libre Franklin"/>
              <a:cs typeface="Libre Franklin"/>
              <a:sym typeface="Libre Franklin"/>
            </a:endParaRPr>
          </a:p>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Scraped Twitter Data</a:t>
            </a:r>
            <a:endParaRPr>
              <a:solidFill>
                <a:srgbClr val="0E2A47"/>
              </a:solidFill>
              <a:latin typeface="Libre Franklin"/>
              <a:ea typeface="Libre Franklin"/>
              <a:cs typeface="Libre Franklin"/>
              <a:sym typeface="Libre Franklin"/>
            </a:endParaRPr>
          </a:p>
        </p:txBody>
      </p:sp>
      <p:sp>
        <p:nvSpPr>
          <p:cNvPr id="622" name="Google Shape;622;p51"/>
          <p:cNvSpPr txBox="1"/>
          <p:nvPr/>
        </p:nvSpPr>
        <p:spPr>
          <a:xfrm>
            <a:off x="1739163" y="1531150"/>
            <a:ext cx="1004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ARIMA</a:t>
            </a:r>
            <a:endParaRPr>
              <a:solidFill>
                <a:srgbClr val="0E2A47"/>
              </a:solidFill>
              <a:latin typeface="Libre Franklin"/>
              <a:ea typeface="Libre Franklin"/>
              <a:cs typeface="Libre Franklin"/>
              <a:sym typeface="Libre Franklin"/>
            </a:endParaRPr>
          </a:p>
        </p:txBody>
      </p:sp>
      <p:sp>
        <p:nvSpPr>
          <p:cNvPr id="627" name="Google Shape;627;p51"/>
          <p:cNvSpPr/>
          <p:nvPr/>
        </p:nvSpPr>
        <p:spPr>
          <a:xfrm>
            <a:off x="2424963" y="3710400"/>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20" name="Google Shape;620;p51"/>
          <p:cNvSpPr txBox="1"/>
          <p:nvPr/>
        </p:nvSpPr>
        <p:spPr>
          <a:xfrm>
            <a:off x="2217363" y="3945000"/>
            <a:ext cx="1419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SMA-10</a:t>
            </a:r>
            <a:endParaRPr>
              <a:solidFill>
                <a:srgbClr val="0E2A47"/>
              </a:solidFill>
              <a:latin typeface="Libre Franklin"/>
              <a:ea typeface="Libre Franklin"/>
              <a:cs typeface="Libre Franklin"/>
              <a:sym typeface="Libre Franklin"/>
            </a:endParaRPr>
          </a:p>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SMA-20</a:t>
            </a:r>
            <a:endParaRPr>
              <a:solidFill>
                <a:srgbClr val="0E2A47"/>
              </a:solidFill>
              <a:latin typeface="Libre Franklin"/>
              <a:ea typeface="Libre Franklin"/>
              <a:cs typeface="Libre Franklin"/>
              <a:sym typeface="Libre Franklin"/>
            </a:endParaRPr>
          </a:p>
        </p:txBody>
      </p:sp>
      <p:cxnSp>
        <p:nvCxnSpPr>
          <p:cNvPr id="628" name="Google Shape;628;p51"/>
          <p:cNvCxnSpPr>
            <a:endCxn id="629" idx="3"/>
          </p:cNvCxnSpPr>
          <p:nvPr/>
        </p:nvCxnSpPr>
        <p:spPr>
          <a:xfrm rot="10800000">
            <a:off x="3187088" y="2988750"/>
            <a:ext cx="432000" cy="3900"/>
          </a:xfrm>
          <a:prstGeom prst="straightConnector1">
            <a:avLst/>
          </a:prstGeom>
          <a:noFill/>
          <a:ln cap="flat" cmpd="sng" w="28575">
            <a:solidFill>
              <a:schemeClr val="accent1"/>
            </a:solidFill>
            <a:prstDash val="solid"/>
            <a:round/>
            <a:headEnd len="med" w="med" type="none"/>
            <a:tailEnd len="med" w="med" type="none"/>
          </a:ln>
        </p:spPr>
      </p:cxnSp>
      <p:sp>
        <p:nvSpPr>
          <p:cNvPr id="630" name="Google Shape;630;p51"/>
          <p:cNvSpPr/>
          <p:nvPr/>
        </p:nvSpPr>
        <p:spPr>
          <a:xfrm>
            <a:off x="2182988" y="2465375"/>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29" name="Google Shape;629;p51"/>
          <p:cNvSpPr txBox="1"/>
          <p:nvPr/>
        </p:nvSpPr>
        <p:spPr>
          <a:xfrm>
            <a:off x="2182988" y="2788650"/>
            <a:ext cx="1004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GAN</a:t>
            </a:r>
            <a:endParaRPr>
              <a:solidFill>
                <a:srgbClr val="0E2A47"/>
              </a:solidFill>
              <a:latin typeface="Libre Franklin"/>
              <a:ea typeface="Libre Franklin"/>
              <a:cs typeface="Libre Franklin"/>
              <a:sym typeface="Libre Franklin"/>
            </a:endParaRPr>
          </a:p>
        </p:txBody>
      </p:sp>
      <p:cxnSp>
        <p:nvCxnSpPr>
          <p:cNvPr id="631" name="Google Shape;631;p51"/>
          <p:cNvCxnSpPr>
            <a:stCxn id="617" idx="7"/>
            <a:endCxn id="632" idx="2"/>
          </p:cNvCxnSpPr>
          <p:nvPr/>
        </p:nvCxnSpPr>
        <p:spPr>
          <a:xfrm flipH="1" rot="10800000">
            <a:off x="4818236" y="1723452"/>
            <a:ext cx="1138500" cy="687300"/>
          </a:xfrm>
          <a:prstGeom prst="straightConnector1">
            <a:avLst/>
          </a:prstGeom>
          <a:noFill/>
          <a:ln cap="flat" cmpd="sng" w="28575">
            <a:solidFill>
              <a:schemeClr val="accent1"/>
            </a:solidFill>
            <a:prstDash val="solid"/>
            <a:round/>
            <a:headEnd len="med" w="med" type="none"/>
            <a:tailEnd len="med" w="med" type="none"/>
          </a:ln>
        </p:spPr>
      </p:cxnSp>
      <p:sp>
        <p:nvSpPr>
          <p:cNvPr id="633" name="Google Shape;633;p51"/>
          <p:cNvSpPr/>
          <p:nvPr/>
        </p:nvSpPr>
        <p:spPr>
          <a:xfrm flipH="1">
            <a:off x="5203838" y="3710400"/>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18" name="Google Shape;618;p51"/>
          <p:cNvSpPr txBox="1"/>
          <p:nvPr/>
        </p:nvSpPr>
        <p:spPr>
          <a:xfrm flipH="1">
            <a:off x="4996250" y="4021200"/>
            <a:ext cx="141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BiLSTM</a:t>
            </a:r>
            <a:endParaRPr>
              <a:solidFill>
                <a:srgbClr val="0E2A47"/>
              </a:solidFill>
              <a:latin typeface="Libre Franklin"/>
              <a:ea typeface="Libre Franklin"/>
              <a:cs typeface="Libre Franklin"/>
              <a:sym typeface="Libre Franklin"/>
            </a:endParaRPr>
          </a:p>
        </p:txBody>
      </p:sp>
      <p:cxnSp>
        <p:nvCxnSpPr>
          <p:cNvPr id="634" name="Google Shape;634;p51"/>
          <p:cNvCxnSpPr/>
          <p:nvPr/>
        </p:nvCxnSpPr>
        <p:spPr>
          <a:xfrm flipH="1" rot="10800000">
            <a:off x="5026113" y="2904150"/>
            <a:ext cx="419700" cy="8400"/>
          </a:xfrm>
          <a:prstGeom prst="straightConnector1">
            <a:avLst/>
          </a:prstGeom>
          <a:noFill/>
          <a:ln cap="flat" cmpd="sng" w="28575">
            <a:solidFill>
              <a:schemeClr val="accent1"/>
            </a:solidFill>
            <a:prstDash val="solid"/>
            <a:round/>
            <a:headEnd len="med" w="med" type="none"/>
            <a:tailEnd len="med" w="med" type="none"/>
          </a:ln>
        </p:spPr>
      </p:cxnSp>
      <p:sp>
        <p:nvSpPr>
          <p:cNvPr id="635" name="Google Shape;635;p51"/>
          <p:cNvSpPr/>
          <p:nvPr/>
        </p:nvSpPr>
        <p:spPr>
          <a:xfrm flipH="1">
            <a:off x="5445813" y="2465375"/>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36" name="Google Shape;636;p51"/>
          <p:cNvSpPr txBox="1"/>
          <p:nvPr/>
        </p:nvSpPr>
        <p:spPr>
          <a:xfrm flipH="1">
            <a:off x="5445813" y="2788650"/>
            <a:ext cx="1004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GRU</a:t>
            </a:r>
            <a:endParaRPr>
              <a:solidFill>
                <a:srgbClr val="0E2A47"/>
              </a:solidFill>
              <a:latin typeface="Libre Franklin"/>
              <a:ea typeface="Libre Franklin"/>
              <a:cs typeface="Libre Franklin"/>
              <a:sym typeface="Libre Franklin"/>
            </a:endParaRPr>
          </a:p>
        </p:txBody>
      </p:sp>
      <p:sp>
        <p:nvSpPr>
          <p:cNvPr id="637" name="Google Shape;637;p51"/>
          <p:cNvSpPr/>
          <p:nvPr/>
        </p:nvSpPr>
        <p:spPr>
          <a:xfrm flipH="1">
            <a:off x="3774513" y="4122900"/>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38" name="Google Shape;638;p51"/>
          <p:cNvSpPr txBox="1"/>
          <p:nvPr/>
        </p:nvSpPr>
        <p:spPr>
          <a:xfrm flipH="1">
            <a:off x="3566913" y="4241250"/>
            <a:ext cx="1419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sz="1300">
                <a:solidFill>
                  <a:srgbClr val="0E2A47"/>
                </a:solidFill>
                <a:latin typeface="Libre Franklin"/>
                <a:ea typeface="Libre Franklin"/>
                <a:cs typeface="Libre Franklin"/>
                <a:sym typeface="Libre Franklin"/>
              </a:rPr>
              <a:t>EWMA-3</a:t>
            </a:r>
            <a:endParaRPr sz="1300">
              <a:solidFill>
                <a:srgbClr val="0E2A47"/>
              </a:solidFill>
              <a:latin typeface="Libre Franklin"/>
              <a:ea typeface="Libre Franklin"/>
              <a:cs typeface="Libre Franklin"/>
              <a:sym typeface="Libre Franklin"/>
            </a:endParaRPr>
          </a:p>
          <a:p>
            <a:pPr indent="0" lvl="0" marL="0" rtl="0" algn="ctr">
              <a:spcBef>
                <a:spcPts val="0"/>
              </a:spcBef>
              <a:spcAft>
                <a:spcPts val="0"/>
              </a:spcAft>
              <a:buNone/>
            </a:pPr>
            <a:r>
              <a:rPr lang="en-GB" sz="1300">
                <a:solidFill>
                  <a:srgbClr val="0E2A47"/>
                </a:solidFill>
                <a:latin typeface="Libre Franklin"/>
                <a:ea typeface="Libre Franklin"/>
                <a:cs typeface="Libre Franklin"/>
                <a:sym typeface="Libre Franklin"/>
              </a:rPr>
              <a:t>EWMA-12</a:t>
            </a:r>
            <a:endParaRPr sz="1300">
              <a:solidFill>
                <a:srgbClr val="0E2A47"/>
              </a:solidFill>
              <a:latin typeface="Libre Franklin"/>
              <a:ea typeface="Libre Franklin"/>
              <a:cs typeface="Libre Franklin"/>
              <a:sym typeface="Libre Franklin"/>
            </a:endParaRPr>
          </a:p>
          <a:p>
            <a:pPr indent="0" lvl="0" marL="0" marR="0" rtl="0" algn="ctr">
              <a:lnSpc>
                <a:spcPct val="100000"/>
              </a:lnSpc>
              <a:spcBef>
                <a:spcPts val="0"/>
              </a:spcBef>
              <a:spcAft>
                <a:spcPts val="0"/>
              </a:spcAft>
              <a:buNone/>
            </a:pPr>
            <a:r>
              <a:rPr lang="en-GB" sz="1300">
                <a:solidFill>
                  <a:srgbClr val="0E2A47"/>
                </a:solidFill>
                <a:latin typeface="Libre Franklin"/>
                <a:ea typeface="Libre Franklin"/>
                <a:cs typeface="Libre Franklin"/>
                <a:sym typeface="Libre Franklin"/>
              </a:rPr>
              <a:t>EWMA-6</a:t>
            </a:r>
            <a:endParaRPr sz="1300">
              <a:solidFill>
                <a:srgbClr val="0E2A47"/>
              </a:solidFill>
              <a:latin typeface="Libre Franklin"/>
              <a:ea typeface="Libre Franklin"/>
              <a:cs typeface="Libre Franklin"/>
              <a:sym typeface="Libre Franklin"/>
            </a:endParaRPr>
          </a:p>
        </p:txBody>
      </p:sp>
      <p:cxnSp>
        <p:nvCxnSpPr>
          <p:cNvPr id="639" name="Google Shape;639;p51"/>
          <p:cNvCxnSpPr/>
          <p:nvPr/>
        </p:nvCxnSpPr>
        <p:spPr>
          <a:xfrm>
            <a:off x="4272375" y="1199100"/>
            <a:ext cx="8400" cy="1050000"/>
          </a:xfrm>
          <a:prstGeom prst="straightConnector1">
            <a:avLst/>
          </a:prstGeom>
          <a:noFill/>
          <a:ln cap="flat" cmpd="sng" w="28575">
            <a:solidFill>
              <a:schemeClr val="accent1"/>
            </a:solidFill>
            <a:prstDash val="solid"/>
            <a:round/>
            <a:headEnd len="med" w="med" type="none"/>
            <a:tailEnd len="med" w="med" type="none"/>
          </a:ln>
        </p:spPr>
      </p:cxnSp>
      <p:pic>
        <p:nvPicPr>
          <p:cNvPr id="640" name="Google Shape;640;p51"/>
          <p:cNvPicPr preferRelativeResize="0"/>
          <p:nvPr/>
        </p:nvPicPr>
        <p:blipFill rotWithShape="1">
          <a:blip r:embed="rId3">
            <a:alphaModFix/>
          </a:blip>
          <a:srcRect b="18265" l="21409" r="18450" t="17734"/>
          <a:stretch/>
        </p:blipFill>
        <p:spPr>
          <a:xfrm>
            <a:off x="8188800" y="0"/>
            <a:ext cx="650400" cy="692100"/>
          </a:xfrm>
          <a:prstGeom prst="rect">
            <a:avLst/>
          </a:prstGeom>
          <a:noFill/>
          <a:ln>
            <a:noFill/>
          </a:ln>
        </p:spPr>
      </p:pic>
      <p:sp>
        <p:nvSpPr>
          <p:cNvPr id="632" name="Google Shape;632;p51"/>
          <p:cNvSpPr/>
          <p:nvPr/>
        </p:nvSpPr>
        <p:spPr>
          <a:xfrm>
            <a:off x="5956863" y="1212575"/>
            <a:ext cx="10041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0E2A47"/>
              </a:solidFill>
              <a:latin typeface="Roboto Black"/>
              <a:ea typeface="Roboto Black"/>
              <a:cs typeface="Roboto Black"/>
              <a:sym typeface="Roboto Black"/>
            </a:endParaRPr>
          </a:p>
        </p:txBody>
      </p:sp>
      <p:sp>
        <p:nvSpPr>
          <p:cNvPr id="641" name="Google Shape;641;p51"/>
          <p:cNvSpPr txBox="1"/>
          <p:nvPr/>
        </p:nvSpPr>
        <p:spPr>
          <a:xfrm>
            <a:off x="6073275" y="1523375"/>
            <a:ext cx="809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LSTM</a:t>
            </a:r>
            <a:endParaRPr>
              <a:solidFill>
                <a:srgbClr val="0E2A47"/>
              </a:solidFill>
              <a:latin typeface="Libre Franklin"/>
              <a:ea typeface="Libre Franklin"/>
              <a:cs typeface="Libre Franklin"/>
              <a:sym typeface="Libre Franklin"/>
            </a:endParaRPr>
          </a:p>
        </p:txBody>
      </p:sp>
      <p:sp>
        <p:nvSpPr>
          <p:cNvPr id="642" name="Google Shape;642;p51"/>
          <p:cNvSpPr/>
          <p:nvPr/>
        </p:nvSpPr>
        <p:spPr>
          <a:xfrm>
            <a:off x="3433125" y="782100"/>
            <a:ext cx="1686900" cy="1021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1"/>
          <p:cNvSpPr txBox="1"/>
          <p:nvPr/>
        </p:nvSpPr>
        <p:spPr>
          <a:xfrm>
            <a:off x="3490725" y="921550"/>
            <a:ext cx="16188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a:solidFill>
                  <a:srgbClr val="0E2A47"/>
                </a:solidFill>
                <a:latin typeface="Libre Franklin"/>
                <a:ea typeface="Libre Franklin"/>
                <a:cs typeface="Libre Franklin"/>
                <a:sym typeface="Libre Franklin"/>
              </a:rPr>
              <a:t>XGBoost with Sentiment Analysis</a:t>
            </a:r>
            <a:endParaRPr>
              <a:solidFill>
                <a:srgbClr val="0E2A47"/>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7" name="Shape 647"/>
        <p:cNvGrpSpPr/>
        <p:nvPr/>
      </p:nvGrpSpPr>
      <p:grpSpPr>
        <a:xfrm>
          <a:off x="0" y="0"/>
          <a:ext cx="0" cy="0"/>
          <a:chOff x="0" y="0"/>
          <a:chExt cx="0" cy="0"/>
        </a:xfrm>
      </p:grpSpPr>
      <p:sp>
        <p:nvSpPr>
          <p:cNvPr id="648" name="Google Shape;648;p52"/>
          <p:cNvSpPr/>
          <p:nvPr/>
        </p:nvSpPr>
        <p:spPr>
          <a:xfrm>
            <a:off x="4805950" y="916475"/>
            <a:ext cx="4246500" cy="3712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2"/>
          <p:cNvSpPr/>
          <p:nvPr/>
        </p:nvSpPr>
        <p:spPr>
          <a:xfrm>
            <a:off x="1832950" y="2430650"/>
            <a:ext cx="2674800" cy="2636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2"/>
          <p:cNvSpPr/>
          <p:nvPr/>
        </p:nvSpPr>
        <p:spPr>
          <a:xfrm>
            <a:off x="157738" y="727150"/>
            <a:ext cx="3301200" cy="1617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
          <p:cNvSpPr txBox="1"/>
          <p:nvPr>
            <p:ph idx="4294967295" type="ctrTitle"/>
          </p:nvPr>
        </p:nvSpPr>
        <p:spPr>
          <a:xfrm>
            <a:off x="311700" y="111150"/>
            <a:ext cx="85206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EXPERIMENTAL RESULTS ON DAILY DATA</a:t>
            </a:r>
            <a:endParaRPr sz="3000">
              <a:solidFill>
                <a:schemeClr val="dk1"/>
              </a:solidFill>
              <a:latin typeface="Be Vietnam"/>
              <a:ea typeface="Be Vietnam"/>
              <a:cs typeface="Be Vietnam"/>
              <a:sym typeface="Be Vietnam"/>
            </a:endParaRPr>
          </a:p>
        </p:txBody>
      </p:sp>
      <p:cxnSp>
        <p:nvCxnSpPr>
          <p:cNvPr id="652" name="Google Shape;652;p52"/>
          <p:cNvCxnSpPr/>
          <p:nvPr/>
        </p:nvCxnSpPr>
        <p:spPr>
          <a:xfrm>
            <a:off x="311700" y="6583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653" name="Google Shape;653;p52"/>
          <p:cNvPicPr preferRelativeResize="0"/>
          <p:nvPr/>
        </p:nvPicPr>
        <p:blipFill>
          <a:blip r:embed="rId3">
            <a:alphaModFix/>
          </a:blip>
          <a:stretch>
            <a:fillRect/>
          </a:stretch>
        </p:blipFill>
        <p:spPr>
          <a:xfrm>
            <a:off x="236575" y="792150"/>
            <a:ext cx="3143524" cy="1487900"/>
          </a:xfrm>
          <a:prstGeom prst="rect">
            <a:avLst/>
          </a:prstGeom>
          <a:noFill/>
          <a:ln>
            <a:noFill/>
          </a:ln>
        </p:spPr>
      </p:pic>
      <p:pic>
        <p:nvPicPr>
          <p:cNvPr id="654" name="Google Shape;654;p52"/>
          <p:cNvPicPr preferRelativeResize="0"/>
          <p:nvPr/>
        </p:nvPicPr>
        <p:blipFill>
          <a:blip r:embed="rId4">
            <a:alphaModFix/>
          </a:blip>
          <a:stretch>
            <a:fillRect/>
          </a:stretch>
        </p:blipFill>
        <p:spPr>
          <a:xfrm>
            <a:off x="4852908" y="959526"/>
            <a:ext cx="4146422" cy="3616926"/>
          </a:xfrm>
          <a:prstGeom prst="rect">
            <a:avLst/>
          </a:prstGeom>
          <a:noFill/>
          <a:ln>
            <a:noFill/>
          </a:ln>
        </p:spPr>
      </p:pic>
      <p:pic>
        <p:nvPicPr>
          <p:cNvPr id="655" name="Google Shape;655;p52"/>
          <p:cNvPicPr preferRelativeResize="0"/>
          <p:nvPr/>
        </p:nvPicPr>
        <p:blipFill>
          <a:blip r:embed="rId5">
            <a:alphaModFix/>
          </a:blip>
          <a:stretch>
            <a:fillRect/>
          </a:stretch>
        </p:blipFill>
        <p:spPr>
          <a:xfrm>
            <a:off x="1901200" y="2514250"/>
            <a:ext cx="2546500" cy="2484826"/>
          </a:xfrm>
          <a:prstGeom prst="rect">
            <a:avLst/>
          </a:prstGeom>
          <a:noFill/>
          <a:ln>
            <a:noFill/>
          </a:ln>
        </p:spPr>
      </p:pic>
      <p:sp>
        <p:nvSpPr>
          <p:cNvPr id="656" name="Google Shape;656;p52"/>
          <p:cNvSpPr/>
          <p:nvPr/>
        </p:nvSpPr>
        <p:spPr>
          <a:xfrm>
            <a:off x="6312475" y="4629275"/>
            <a:ext cx="1281300" cy="30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Libre Franklin"/>
                <a:ea typeface="Libre Franklin"/>
                <a:cs typeface="Libre Franklin"/>
                <a:sym typeface="Libre Franklin"/>
              </a:rPr>
              <a:t>RNN Models</a:t>
            </a:r>
            <a:endParaRPr>
              <a:solidFill>
                <a:schemeClr val="accent1"/>
              </a:solidFill>
              <a:latin typeface="Libre Franklin"/>
              <a:ea typeface="Libre Franklin"/>
              <a:cs typeface="Libre Franklin"/>
              <a:sym typeface="Libre Franklin"/>
            </a:endParaRPr>
          </a:p>
        </p:txBody>
      </p:sp>
      <p:sp>
        <p:nvSpPr>
          <p:cNvPr id="657" name="Google Shape;657;p52"/>
          <p:cNvSpPr/>
          <p:nvPr/>
        </p:nvSpPr>
        <p:spPr>
          <a:xfrm>
            <a:off x="157750" y="2354450"/>
            <a:ext cx="899100" cy="30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Libre Franklin"/>
                <a:ea typeface="Libre Franklin"/>
                <a:cs typeface="Libre Franklin"/>
                <a:sym typeface="Libre Franklin"/>
              </a:rPr>
              <a:t>ARIMA</a:t>
            </a:r>
            <a:endParaRPr>
              <a:solidFill>
                <a:schemeClr val="accent1"/>
              </a:solidFill>
              <a:latin typeface="Libre Franklin"/>
              <a:ea typeface="Libre Franklin"/>
              <a:cs typeface="Libre Franklin"/>
              <a:sym typeface="Libre Franklin"/>
            </a:endParaRPr>
          </a:p>
        </p:txBody>
      </p:sp>
      <p:sp>
        <p:nvSpPr>
          <p:cNvPr id="658" name="Google Shape;658;p52"/>
          <p:cNvSpPr/>
          <p:nvPr/>
        </p:nvSpPr>
        <p:spPr>
          <a:xfrm>
            <a:off x="3983875" y="2121950"/>
            <a:ext cx="523800" cy="30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accent1"/>
                </a:solidFill>
                <a:latin typeface="Libre Franklin"/>
                <a:ea typeface="Libre Franklin"/>
                <a:cs typeface="Libre Franklin"/>
                <a:sym typeface="Libre Franklin"/>
              </a:rPr>
              <a:t>MA</a:t>
            </a:r>
            <a:endParaRPr>
              <a:solidFill>
                <a:schemeClr val="accen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3"/>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ACCURACY MEASURE VALUES (DAILY DATA)</a:t>
            </a:r>
            <a:endParaRPr sz="3000"/>
          </a:p>
        </p:txBody>
      </p:sp>
      <p:graphicFrame>
        <p:nvGraphicFramePr>
          <p:cNvPr id="664" name="Google Shape;664;p53"/>
          <p:cNvGraphicFramePr/>
          <p:nvPr/>
        </p:nvGraphicFramePr>
        <p:xfrm>
          <a:off x="1197000" y="1082200"/>
          <a:ext cx="3000000" cy="3000000"/>
        </p:xfrm>
        <a:graphic>
          <a:graphicData uri="http://schemas.openxmlformats.org/drawingml/2006/table">
            <a:tbl>
              <a:tblPr>
                <a:noFill/>
                <a:tableStyleId>{BD2911A1-E92F-441E-AA9E-FEBEF465D3E5}</a:tableStyleId>
              </a:tblPr>
              <a:tblGrid>
                <a:gridCol w="1350000"/>
                <a:gridCol w="1350000"/>
                <a:gridCol w="1350000"/>
                <a:gridCol w="1350000"/>
                <a:gridCol w="1350000"/>
              </a:tblGrid>
              <a:tr h="381000">
                <a:tc>
                  <a:txBody>
                    <a:bodyPr/>
                    <a:lstStyle/>
                    <a:p>
                      <a:pPr indent="0" lvl="0" marL="0" rtl="0" algn="ctr">
                        <a:spcBef>
                          <a:spcPts val="0"/>
                        </a:spcBef>
                        <a:spcAft>
                          <a:spcPts val="0"/>
                        </a:spcAft>
                        <a:buNone/>
                      </a:pPr>
                      <a:r>
                        <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MAE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C100"/>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RMSE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GB">
                          <a:solidFill>
                            <a:schemeClr val="dk1"/>
                          </a:solidFill>
                          <a:latin typeface="Be Vietnam"/>
                          <a:ea typeface="Be Vietnam"/>
                          <a:cs typeface="Be Vietnam"/>
                          <a:sym typeface="Be Vietnam"/>
                        </a:rPr>
                        <a:t>MPE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MAPE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ARIMA</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1.76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2.43</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-0.17 %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1.55 %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SMA-20</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2.12</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3.33</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0.85 %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3.35 %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EMA-12</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1.33</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2.14</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0.49 %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Libre Franklin"/>
                          <a:ea typeface="Libre Franklin"/>
                          <a:cs typeface="Libre Franklin"/>
                          <a:sym typeface="Libre Franklin"/>
                        </a:rPr>
                        <a:t> 2.10 %</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LSTM</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4.43</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5.08</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3.09 %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3.22 %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GRU</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2.02</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2.65</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0.38 %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1.47 %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BiLSTM</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2.98</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3.63</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1.82 %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2.17 %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GAN</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1.29</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a:t>
                      </a:r>
                      <a:r>
                        <a:rPr lang="en-GB">
                          <a:latin typeface="Libre Franklin"/>
                          <a:ea typeface="Libre Franklin"/>
                          <a:cs typeface="Libre Franklin"/>
                          <a:sym typeface="Libre Franklin"/>
                        </a:rPr>
                        <a:t>.84</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0.03</a:t>
                      </a:r>
                      <a:r>
                        <a:rPr lang="en-GB">
                          <a:latin typeface="Libre Franklin"/>
                          <a:ea typeface="Libre Franklin"/>
                          <a:cs typeface="Libre Franklin"/>
                          <a:sym typeface="Libre Franklin"/>
                        </a:rPr>
                        <a:t>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2.28</a:t>
                      </a:r>
                      <a:r>
                        <a:rPr lang="en-GB">
                          <a:latin typeface="Libre Franklin"/>
                          <a:ea typeface="Libre Franklin"/>
                          <a:cs typeface="Libre Franklin"/>
                          <a:sym typeface="Libre Franklin"/>
                        </a:rPr>
                        <a:t>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XGBoost</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0.26</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0.33</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0.42 %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0.77 %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bl>
          </a:graphicData>
        </a:graphic>
      </p:graphicFrame>
      <p:sp>
        <p:nvSpPr>
          <p:cNvPr id="665" name="Google Shape;665;p53"/>
          <p:cNvSpPr/>
          <p:nvPr/>
        </p:nvSpPr>
        <p:spPr>
          <a:xfrm rot="10800000">
            <a:off x="1190775" y="1088000"/>
            <a:ext cx="1364400" cy="40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3"/>
          <p:cNvSpPr/>
          <p:nvPr/>
        </p:nvSpPr>
        <p:spPr>
          <a:xfrm>
            <a:off x="1190775" y="1088000"/>
            <a:ext cx="1364400" cy="4053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3"/>
          <p:cNvCxnSpPr/>
          <p:nvPr/>
        </p:nvCxnSpPr>
        <p:spPr>
          <a:xfrm>
            <a:off x="1199050" y="1079725"/>
            <a:ext cx="1364400" cy="405300"/>
          </a:xfrm>
          <a:prstGeom prst="straightConnector1">
            <a:avLst/>
          </a:prstGeom>
          <a:noFill/>
          <a:ln cap="flat" cmpd="sng" w="9525">
            <a:solidFill>
              <a:schemeClr val="lt1"/>
            </a:solidFill>
            <a:prstDash val="solid"/>
            <a:round/>
            <a:headEnd len="med" w="med" type="none"/>
            <a:tailEnd len="med" w="med" type="none"/>
          </a:ln>
        </p:spPr>
      </p:cxnSp>
      <p:sp>
        <p:nvSpPr>
          <p:cNvPr id="668" name="Google Shape;668;p53"/>
          <p:cNvSpPr txBox="1"/>
          <p:nvPr/>
        </p:nvSpPr>
        <p:spPr>
          <a:xfrm rot="902684">
            <a:off x="1656668" y="1097719"/>
            <a:ext cx="1074842"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ibre Franklin"/>
                <a:ea typeface="Libre Franklin"/>
                <a:cs typeface="Libre Franklin"/>
                <a:sym typeface="Libre Franklin"/>
              </a:rPr>
              <a:t>Measure</a:t>
            </a:r>
            <a:endParaRPr b="1" sz="1200">
              <a:latin typeface="Libre Franklin"/>
              <a:ea typeface="Libre Franklin"/>
              <a:cs typeface="Libre Franklin"/>
              <a:sym typeface="Libre Franklin"/>
            </a:endParaRPr>
          </a:p>
        </p:txBody>
      </p:sp>
      <p:sp>
        <p:nvSpPr>
          <p:cNvPr id="669" name="Google Shape;669;p53"/>
          <p:cNvSpPr txBox="1"/>
          <p:nvPr/>
        </p:nvSpPr>
        <p:spPr>
          <a:xfrm rot="902684">
            <a:off x="1418068" y="1215394"/>
            <a:ext cx="1074842"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latin typeface="Libre Franklin"/>
                <a:ea typeface="Libre Franklin"/>
                <a:cs typeface="Libre Franklin"/>
                <a:sym typeface="Libre Franklin"/>
              </a:rPr>
              <a:t>Model</a:t>
            </a:r>
            <a:endParaRPr b="1" sz="1200">
              <a:solidFill>
                <a:schemeClr val="accen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3" name="Shape 673"/>
        <p:cNvGrpSpPr/>
        <p:nvPr/>
      </p:nvGrpSpPr>
      <p:grpSpPr>
        <a:xfrm>
          <a:off x="0" y="0"/>
          <a:ext cx="0" cy="0"/>
          <a:chOff x="0" y="0"/>
          <a:chExt cx="0" cy="0"/>
        </a:xfrm>
      </p:grpSpPr>
      <p:sp>
        <p:nvSpPr>
          <p:cNvPr id="674" name="Google Shape;674;p54"/>
          <p:cNvSpPr/>
          <p:nvPr/>
        </p:nvSpPr>
        <p:spPr>
          <a:xfrm>
            <a:off x="5039300" y="778775"/>
            <a:ext cx="3838500" cy="202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4"/>
          <p:cNvSpPr/>
          <p:nvPr/>
        </p:nvSpPr>
        <p:spPr>
          <a:xfrm>
            <a:off x="5039350" y="2817225"/>
            <a:ext cx="3838500" cy="3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Libre Franklin"/>
                <a:ea typeface="Libre Franklin"/>
                <a:cs typeface="Libre Franklin"/>
                <a:sym typeface="Libre Franklin"/>
              </a:rPr>
              <a:t>XGBoost with Tweet Polarity as Feature</a:t>
            </a:r>
            <a:endParaRPr>
              <a:solidFill>
                <a:schemeClr val="accent1"/>
              </a:solidFill>
              <a:latin typeface="Libre Franklin"/>
              <a:ea typeface="Libre Franklin"/>
              <a:cs typeface="Libre Franklin"/>
              <a:sym typeface="Libre Franklin"/>
            </a:endParaRPr>
          </a:p>
        </p:txBody>
      </p:sp>
      <p:sp>
        <p:nvSpPr>
          <p:cNvPr id="676" name="Google Shape;676;p54"/>
          <p:cNvSpPr/>
          <p:nvPr/>
        </p:nvSpPr>
        <p:spPr>
          <a:xfrm>
            <a:off x="543500" y="778775"/>
            <a:ext cx="3838500" cy="202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4"/>
          <p:cNvSpPr/>
          <p:nvPr/>
        </p:nvSpPr>
        <p:spPr>
          <a:xfrm>
            <a:off x="543550" y="2817225"/>
            <a:ext cx="3838500" cy="3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Libre Franklin"/>
                <a:ea typeface="Libre Franklin"/>
                <a:cs typeface="Libre Franklin"/>
                <a:sym typeface="Libre Franklin"/>
              </a:rPr>
              <a:t>XGBoost with Tweet Polarity as Feature</a:t>
            </a:r>
            <a:endParaRPr>
              <a:solidFill>
                <a:schemeClr val="accent1"/>
              </a:solidFill>
              <a:latin typeface="Libre Franklin"/>
              <a:ea typeface="Libre Franklin"/>
              <a:cs typeface="Libre Franklin"/>
              <a:sym typeface="Libre Franklin"/>
            </a:endParaRPr>
          </a:p>
        </p:txBody>
      </p:sp>
      <p:sp>
        <p:nvSpPr>
          <p:cNvPr id="678" name="Google Shape;678;p54"/>
          <p:cNvSpPr txBox="1"/>
          <p:nvPr>
            <p:ph idx="4294967295" type="ctrTitle"/>
          </p:nvPr>
        </p:nvSpPr>
        <p:spPr>
          <a:xfrm>
            <a:off x="311700" y="111150"/>
            <a:ext cx="85206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EXPERIMENTAL RESULTS ON TWITTER DATA</a:t>
            </a:r>
            <a:endParaRPr sz="3000">
              <a:solidFill>
                <a:schemeClr val="dk1"/>
              </a:solidFill>
              <a:latin typeface="Be Vietnam"/>
              <a:ea typeface="Be Vietnam"/>
              <a:cs typeface="Be Vietnam"/>
              <a:sym typeface="Be Vietnam"/>
            </a:endParaRPr>
          </a:p>
        </p:txBody>
      </p:sp>
      <p:cxnSp>
        <p:nvCxnSpPr>
          <p:cNvPr id="679" name="Google Shape;679;p54"/>
          <p:cNvCxnSpPr/>
          <p:nvPr/>
        </p:nvCxnSpPr>
        <p:spPr>
          <a:xfrm>
            <a:off x="311700" y="6583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680" name="Google Shape;680;p54"/>
          <p:cNvPicPr preferRelativeResize="0"/>
          <p:nvPr/>
        </p:nvPicPr>
        <p:blipFill>
          <a:blip r:embed="rId3">
            <a:alphaModFix/>
          </a:blip>
          <a:stretch>
            <a:fillRect/>
          </a:stretch>
        </p:blipFill>
        <p:spPr>
          <a:xfrm>
            <a:off x="620250" y="846600"/>
            <a:ext cx="3685000" cy="1890850"/>
          </a:xfrm>
          <a:prstGeom prst="rect">
            <a:avLst/>
          </a:prstGeom>
          <a:noFill/>
          <a:ln>
            <a:noFill/>
          </a:ln>
        </p:spPr>
      </p:pic>
      <p:graphicFrame>
        <p:nvGraphicFramePr>
          <p:cNvPr id="681" name="Google Shape;681;p54"/>
          <p:cNvGraphicFramePr/>
          <p:nvPr/>
        </p:nvGraphicFramePr>
        <p:xfrm>
          <a:off x="1120800" y="3292000"/>
          <a:ext cx="3000000" cy="3000000"/>
        </p:xfrm>
        <a:graphic>
          <a:graphicData uri="http://schemas.openxmlformats.org/drawingml/2006/table">
            <a:tbl>
              <a:tblPr>
                <a:noFill/>
                <a:tableStyleId>{BD2911A1-E92F-441E-AA9E-FEBEF465D3E5}</a:tableStyleId>
              </a:tblPr>
              <a:tblGrid>
                <a:gridCol w="1673425"/>
                <a:gridCol w="1183075"/>
                <a:gridCol w="1193500"/>
                <a:gridCol w="1350000"/>
                <a:gridCol w="1350000"/>
              </a:tblGrid>
              <a:tr h="381000">
                <a:tc>
                  <a:txBody>
                    <a:bodyPr/>
                    <a:lstStyle/>
                    <a:p>
                      <a:pPr indent="0" lvl="0" marL="0" rtl="0" algn="ctr">
                        <a:spcBef>
                          <a:spcPts val="0"/>
                        </a:spcBef>
                        <a:spcAft>
                          <a:spcPts val="0"/>
                        </a:spcAft>
                        <a:buNone/>
                      </a:pPr>
                      <a:r>
                        <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MAE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C100"/>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RMSE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GB">
                          <a:solidFill>
                            <a:schemeClr val="dk1"/>
                          </a:solidFill>
                          <a:latin typeface="Be Vietnam"/>
                          <a:ea typeface="Be Vietnam"/>
                          <a:cs typeface="Be Vietnam"/>
                          <a:sym typeface="Be Vietnam"/>
                        </a:rPr>
                        <a:t>MPE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MAPE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96200">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XGBoost</a:t>
                      </a:r>
                      <a:endParaRPr>
                        <a:solidFill>
                          <a:schemeClr val="accent1"/>
                        </a:solidFill>
                        <a:latin typeface="Be Vietnam"/>
                        <a:ea typeface="Be Vietnam"/>
                        <a:cs typeface="Be Vietnam"/>
                        <a:sym typeface="Be Vietnam"/>
                      </a:endParaRPr>
                    </a:p>
                    <a:p>
                      <a:pPr indent="0" lvl="0" marL="0" rtl="0" algn="ctr">
                        <a:spcBef>
                          <a:spcPts val="0"/>
                        </a:spcBef>
                        <a:spcAft>
                          <a:spcPts val="0"/>
                        </a:spcAft>
                        <a:buNone/>
                      </a:pPr>
                      <a:r>
                        <a:rPr lang="en-GB">
                          <a:solidFill>
                            <a:schemeClr val="accent1"/>
                          </a:solidFill>
                          <a:latin typeface="Be Vietnam"/>
                          <a:ea typeface="Be Vietnam"/>
                          <a:cs typeface="Be Vietnam"/>
                          <a:sym typeface="Be Vietnam"/>
                        </a:rPr>
                        <a:t>(with Tweet)</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0.26</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0.33</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0.42 %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0.77 %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Clr>
                          <a:schemeClr val="dk1"/>
                        </a:buClr>
                        <a:buSzPts val="1100"/>
                        <a:buFont typeface="Arial"/>
                        <a:buNone/>
                      </a:pPr>
                      <a:r>
                        <a:rPr lang="en-GB">
                          <a:solidFill>
                            <a:schemeClr val="accent1"/>
                          </a:solidFill>
                          <a:latin typeface="Be Vietnam"/>
                          <a:ea typeface="Be Vietnam"/>
                          <a:cs typeface="Be Vietnam"/>
                          <a:sym typeface="Be Vietnam"/>
                        </a:rPr>
                        <a:t>XGBoost</a:t>
                      </a:r>
                      <a:endParaRPr>
                        <a:solidFill>
                          <a:schemeClr val="accent1"/>
                        </a:solidFill>
                        <a:latin typeface="Be Vietnam"/>
                        <a:ea typeface="Be Vietnam"/>
                        <a:cs typeface="Be Vietnam"/>
                        <a:sym typeface="Be Vietnam"/>
                      </a:endParaRPr>
                    </a:p>
                    <a:p>
                      <a:pPr indent="0" lvl="0" marL="0" rtl="0" algn="ctr">
                        <a:spcBef>
                          <a:spcPts val="0"/>
                        </a:spcBef>
                        <a:spcAft>
                          <a:spcPts val="0"/>
                        </a:spcAft>
                        <a:buClr>
                          <a:schemeClr val="dk1"/>
                        </a:buClr>
                        <a:buSzPts val="1100"/>
                        <a:buFont typeface="Arial"/>
                        <a:buNone/>
                      </a:pPr>
                      <a:r>
                        <a:rPr lang="en-GB">
                          <a:solidFill>
                            <a:schemeClr val="accent1"/>
                          </a:solidFill>
                          <a:latin typeface="Be Vietnam"/>
                          <a:ea typeface="Be Vietnam"/>
                          <a:cs typeface="Be Vietnam"/>
                          <a:sym typeface="Be Vietnam"/>
                        </a:rPr>
                        <a:t>(without Tweet)</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0.36</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0.43</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0.51 %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0.83 %</a:t>
                      </a:r>
                      <a:endParaRPr>
                        <a:latin typeface="Libre Franklin"/>
                        <a:ea typeface="Libre Franklin"/>
                        <a:cs typeface="Libre Franklin"/>
                        <a:sym typeface="Libre Franklin"/>
                      </a:endParaRPr>
                    </a:p>
                  </a:txBody>
                  <a:tcPr marT="19050" marB="19050" marR="28575" marL="28575" anchor="ctr">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r>
            </a:tbl>
          </a:graphicData>
        </a:graphic>
      </p:graphicFrame>
      <p:sp>
        <p:nvSpPr>
          <p:cNvPr id="682" name="Google Shape;682;p54"/>
          <p:cNvSpPr/>
          <p:nvPr/>
        </p:nvSpPr>
        <p:spPr>
          <a:xfrm rot="10800000">
            <a:off x="1267100" y="3297800"/>
            <a:ext cx="1508100" cy="40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4"/>
          <p:cNvSpPr/>
          <p:nvPr/>
        </p:nvSpPr>
        <p:spPr>
          <a:xfrm>
            <a:off x="1325000" y="3297800"/>
            <a:ext cx="1458900" cy="4053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4" name="Google Shape;684;p54"/>
          <p:cNvCxnSpPr/>
          <p:nvPr/>
        </p:nvCxnSpPr>
        <p:spPr>
          <a:xfrm>
            <a:off x="1275250" y="3289525"/>
            <a:ext cx="1364400" cy="405300"/>
          </a:xfrm>
          <a:prstGeom prst="straightConnector1">
            <a:avLst/>
          </a:prstGeom>
          <a:noFill/>
          <a:ln cap="flat" cmpd="sng" w="9525">
            <a:solidFill>
              <a:schemeClr val="lt1"/>
            </a:solidFill>
            <a:prstDash val="solid"/>
            <a:round/>
            <a:headEnd len="med" w="med" type="none"/>
            <a:tailEnd len="med" w="med" type="none"/>
          </a:ln>
        </p:spPr>
      </p:cxnSp>
      <p:sp>
        <p:nvSpPr>
          <p:cNvPr id="685" name="Google Shape;685;p54"/>
          <p:cNvSpPr txBox="1"/>
          <p:nvPr/>
        </p:nvSpPr>
        <p:spPr>
          <a:xfrm rot="902684">
            <a:off x="1809068" y="3307519"/>
            <a:ext cx="1074842"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ibre Franklin"/>
                <a:ea typeface="Libre Franklin"/>
                <a:cs typeface="Libre Franklin"/>
                <a:sym typeface="Libre Franklin"/>
              </a:rPr>
              <a:t>Measure</a:t>
            </a:r>
            <a:endParaRPr b="1" sz="1200">
              <a:latin typeface="Libre Franklin"/>
              <a:ea typeface="Libre Franklin"/>
              <a:cs typeface="Libre Franklin"/>
              <a:sym typeface="Libre Franklin"/>
            </a:endParaRPr>
          </a:p>
        </p:txBody>
      </p:sp>
      <p:sp>
        <p:nvSpPr>
          <p:cNvPr id="686" name="Google Shape;686;p54"/>
          <p:cNvSpPr txBox="1"/>
          <p:nvPr/>
        </p:nvSpPr>
        <p:spPr>
          <a:xfrm rot="902684">
            <a:off x="1570468" y="3425194"/>
            <a:ext cx="1074842"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latin typeface="Libre Franklin"/>
                <a:ea typeface="Libre Franklin"/>
                <a:cs typeface="Libre Franklin"/>
                <a:sym typeface="Libre Franklin"/>
              </a:rPr>
              <a:t>Model</a:t>
            </a:r>
            <a:endParaRPr b="1" sz="1200">
              <a:solidFill>
                <a:schemeClr val="accent1"/>
              </a:solidFill>
              <a:latin typeface="Libre Franklin"/>
              <a:ea typeface="Libre Franklin"/>
              <a:cs typeface="Libre Franklin"/>
              <a:sym typeface="Libre Franklin"/>
            </a:endParaRPr>
          </a:p>
        </p:txBody>
      </p:sp>
      <p:pic>
        <p:nvPicPr>
          <p:cNvPr id="687" name="Google Shape;687;p54"/>
          <p:cNvPicPr preferRelativeResize="0"/>
          <p:nvPr/>
        </p:nvPicPr>
        <p:blipFill>
          <a:blip r:embed="rId4">
            <a:alphaModFix/>
          </a:blip>
          <a:stretch>
            <a:fillRect/>
          </a:stretch>
        </p:blipFill>
        <p:spPr>
          <a:xfrm>
            <a:off x="5111325" y="846600"/>
            <a:ext cx="3694543" cy="189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91" name="Shape 691"/>
        <p:cNvGrpSpPr/>
        <p:nvPr/>
      </p:nvGrpSpPr>
      <p:grpSpPr>
        <a:xfrm>
          <a:off x="0" y="0"/>
          <a:ext cx="0" cy="0"/>
          <a:chOff x="0" y="0"/>
          <a:chExt cx="0" cy="0"/>
        </a:xfrm>
      </p:grpSpPr>
      <p:sp>
        <p:nvSpPr>
          <p:cNvPr id="692" name="Google Shape;692;p55"/>
          <p:cNvSpPr/>
          <p:nvPr/>
        </p:nvSpPr>
        <p:spPr>
          <a:xfrm>
            <a:off x="4805950" y="916475"/>
            <a:ext cx="4246500" cy="3712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5"/>
          <p:cNvSpPr/>
          <p:nvPr/>
        </p:nvSpPr>
        <p:spPr>
          <a:xfrm>
            <a:off x="1992725" y="2430650"/>
            <a:ext cx="2514900" cy="2636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5"/>
          <p:cNvSpPr/>
          <p:nvPr/>
        </p:nvSpPr>
        <p:spPr>
          <a:xfrm>
            <a:off x="157738" y="727150"/>
            <a:ext cx="3301200" cy="1617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5"/>
          <p:cNvSpPr txBox="1"/>
          <p:nvPr>
            <p:ph idx="4294967295" type="ctrTitle"/>
          </p:nvPr>
        </p:nvSpPr>
        <p:spPr>
          <a:xfrm>
            <a:off x="311700" y="111150"/>
            <a:ext cx="85206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EXPERIMENTAL RESULTS ON WEEKLY DATA</a:t>
            </a:r>
            <a:endParaRPr sz="3000">
              <a:solidFill>
                <a:schemeClr val="dk1"/>
              </a:solidFill>
              <a:latin typeface="Be Vietnam"/>
              <a:ea typeface="Be Vietnam"/>
              <a:cs typeface="Be Vietnam"/>
              <a:sym typeface="Be Vietnam"/>
            </a:endParaRPr>
          </a:p>
        </p:txBody>
      </p:sp>
      <p:cxnSp>
        <p:nvCxnSpPr>
          <p:cNvPr id="696" name="Google Shape;696;p55"/>
          <p:cNvCxnSpPr/>
          <p:nvPr/>
        </p:nvCxnSpPr>
        <p:spPr>
          <a:xfrm>
            <a:off x="311700" y="6583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697" name="Google Shape;697;p55"/>
          <p:cNvSpPr/>
          <p:nvPr/>
        </p:nvSpPr>
        <p:spPr>
          <a:xfrm>
            <a:off x="6312475" y="4629275"/>
            <a:ext cx="1281300" cy="30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Libre Franklin"/>
                <a:ea typeface="Libre Franklin"/>
                <a:cs typeface="Libre Franklin"/>
                <a:sym typeface="Libre Franklin"/>
              </a:rPr>
              <a:t>RNN Models</a:t>
            </a:r>
            <a:endParaRPr>
              <a:solidFill>
                <a:schemeClr val="accent1"/>
              </a:solidFill>
              <a:latin typeface="Libre Franklin"/>
              <a:ea typeface="Libre Franklin"/>
              <a:cs typeface="Libre Franklin"/>
              <a:sym typeface="Libre Franklin"/>
            </a:endParaRPr>
          </a:p>
        </p:txBody>
      </p:sp>
      <p:sp>
        <p:nvSpPr>
          <p:cNvPr id="698" name="Google Shape;698;p55"/>
          <p:cNvSpPr/>
          <p:nvPr/>
        </p:nvSpPr>
        <p:spPr>
          <a:xfrm>
            <a:off x="157750" y="2354450"/>
            <a:ext cx="899100" cy="30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Libre Franklin"/>
                <a:ea typeface="Libre Franklin"/>
                <a:cs typeface="Libre Franklin"/>
                <a:sym typeface="Libre Franklin"/>
              </a:rPr>
              <a:t>ARIMA</a:t>
            </a:r>
            <a:endParaRPr>
              <a:solidFill>
                <a:schemeClr val="accent1"/>
              </a:solidFill>
              <a:latin typeface="Libre Franklin"/>
              <a:ea typeface="Libre Franklin"/>
              <a:cs typeface="Libre Franklin"/>
              <a:sym typeface="Libre Franklin"/>
            </a:endParaRPr>
          </a:p>
        </p:txBody>
      </p:sp>
      <p:sp>
        <p:nvSpPr>
          <p:cNvPr id="699" name="Google Shape;699;p55"/>
          <p:cNvSpPr/>
          <p:nvPr/>
        </p:nvSpPr>
        <p:spPr>
          <a:xfrm>
            <a:off x="3983875" y="2121950"/>
            <a:ext cx="523800" cy="30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accent1"/>
                </a:solidFill>
                <a:latin typeface="Libre Franklin"/>
                <a:ea typeface="Libre Franklin"/>
                <a:cs typeface="Libre Franklin"/>
                <a:sym typeface="Libre Franklin"/>
              </a:rPr>
              <a:t>MA</a:t>
            </a:r>
            <a:endParaRPr>
              <a:solidFill>
                <a:schemeClr val="accent1"/>
              </a:solidFill>
              <a:latin typeface="Libre Franklin"/>
              <a:ea typeface="Libre Franklin"/>
              <a:cs typeface="Libre Franklin"/>
              <a:sym typeface="Libre Franklin"/>
            </a:endParaRPr>
          </a:p>
        </p:txBody>
      </p:sp>
      <p:pic>
        <p:nvPicPr>
          <p:cNvPr id="700" name="Google Shape;700;p55"/>
          <p:cNvPicPr preferRelativeResize="0"/>
          <p:nvPr/>
        </p:nvPicPr>
        <p:blipFill>
          <a:blip r:embed="rId3">
            <a:alphaModFix/>
          </a:blip>
          <a:stretch>
            <a:fillRect/>
          </a:stretch>
        </p:blipFill>
        <p:spPr>
          <a:xfrm>
            <a:off x="250375" y="834883"/>
            <a:ext cx="3120261" cy="1400125"/>
          </a:xfrm>
          <a:prstGeom prst="rect">
            <a:avLst/>
          </a:prstGeom>
          <a:noFill/>
          <a:ln>
            <a:noFill/>
          </a:ln>
        </p:spPr>
      </p:pic>
      <p:pic>
        <p:nvPicPr>
          <p:cNvPr id="701" name="Google Shape;701;p55"/>
          <p:cNvPicPr preferRelativeResize="0"/>
          <p:nvPr/>
        </p:nvPicPr>
        <p:blipFill>
          <a:blip r:embed="rId4">
            <a:alphaModFix/>
          </a:blip>
          <a:stretch>
            <a:fillRect/>
          </a:stretch>
        </p:blipFill>
        <p:spPr>
          <a:xfrm>
            <a:off x="2058250" y="2515325"/>
            <a:ext cx="2371700" cy="2492550"/>
          </a:xfrm>
          <a:prstGeom prst="rect">
            <a:avLst/>
          </a:prstGeom>
          <a:noFill/>
          <a:ln>
            <a:noFill/>
          </a:ln>
        </p:spPr>
      </p:pic>
      <p:pic>
        <p:nvPicPr>
          <p:cNvPr id="702" name="Google Shape;702;p55"/>
          <p:cNvPicPr preferRelativeResize="0"/>
          <p:nvPr/>
        </p:nvPicPr>
        <p:blipFill>
          <a:blip r:embed="rId5">
            <a:alphaModFix/>
          </a:blip>
          <a:stretch>
            <a:fillRect/>
          </a:stretch>
        </p:blipFill>
        <p:spPr>
          <a:xfrm>
            <a:off x="4873439" y="987700"/>
            <a:ext cx="4111526" cy="3570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