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206502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33372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5310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451229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94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2279509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55810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186367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117155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743A3-5146-4A08-BDBE-F2FACA18B435}"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137459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743A3-5146-4A08-BDBE-F2FACA18B435}"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18121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743A3-5146-4A08-BDBE-F2FACA18B435}"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46353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743A3-5146-4A08-BDBE-F2FACA18B435}" type="datetimeFigureOut">
              <a:rPr lang="en-IN" smtClean="0"/>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80244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743A3-5146-4A08-BDBE-F2FACA18B435}" type="datetimeFigureOut">
              <a:rPr lang="en-IN" smtClean="0"/>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380019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743A3-5146-4A08-BDBE-F2FACA18B435}"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388667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743A3-5146-4A08-BDBE-F2FACA18B435}"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9BA6C-4641-4C4E-9693-5019BEC11AA4}" type="slidenum">
              <a:rPr lang="en-IN" smtClean="0"/>
              <a:t>‹#›</a:t>
            </a:fld>
            <a:endParaRPr lang="en-IN"/>
          </a:p>
        </p:txBody>
      </p:sp>
    </p:spTree>
    <p:extLst>
      <p:ext uri="{BB962C8B-B14F-4D97-AF65-F5344CB8AC3E}">
        <p14:creationId xmlns:p14="http://schemas.microsoft.com/office/powerpoint/2010/main" val="70776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7743A3-5146-4A08-BDBE-F2FACA18B435}" type="datetimeFigureOut">
              <a:rPr lang="en-IN" smtClean="0"/>
              <a:t>29-04-2022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69BA6C-4641-4C4E-9693-5019BEC11AA4}" type="slidenum">
              <a:rPr lang="en-IN" smtClean="0"/>
              <a:t>‹#›</a:t>
            </a:fld>
            <a:endParaRPr lang="en-IN"/>
          </a:p>
        </p:txBody>
      </p:sp>
    </p:spTree>
    <p:extLst>
      <p:ext uri="{BB962C8B-B14F-4D97-AF65-F5344CB8AC3E}">
        <p14:creationId xmlns:p14="http://schemas.microsoft.com/office/powerpoint/2010/main" val="4051215664"/>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cobeisenstein/gt-nlp-class/blob/master/notes/eisenstein-nlp-notes.pdf" TargetMode="External"/><Relationship Id="rId2" Type="http://schemas.openxmlformats.org/officeDocument/2006/relationships/hyperlink" Target="https://web.stanford.edu/~jurafsky/slp3/" TargetMode="External"/><Relationship Id="rId1" Type="http://schemas.openxmlformats.org/officeDocument/2006/relationships/slideLayout" Target="../slideLayouts/slideLayout2.xml"/><Relationship Id="rId4" Type="http://schemas.openxmlformats.org/officeDocument/2006/relationships/hyperlink" Target="http://www.cc.gatech.edu/classes/AY2020/cs7650_sp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76E2-5A3E-4084-AD55-D5F0B88C8B30}"/>
              </a:ext>
            </a:extLst>
          </p:cNvPr>
          <p:cNvSpPr>
            <a:spLocks noGrp="1"/>
          </p:cNvSpPr>
          <p:nvPr>
            <p:ph type="ctrTitle"/>
          </p:nvPr>
        </p:nvSpPr>
        <p:spPr>
          <a:xfrm>
            <a:off x="626378" y="439155"/>
            <a:ext cx="9144000" cy="1186212"/>
          </a:xfrm>
        </p:spPr>
        <p:txBody>
          <a:bodyPr>
            <a:normAutofit/>
          </a:bodyPr>
          <a:lstStyle/>
          <a:p>
            <a:r>
              <a:rPr lang="en-US" dirty="0"/>
              <a:t>Natural Language Processing</a:t>
            </a:r>
            <a:endParaRPr lang="en-IN" dirty="0"/>
          </a:p>
        </p:txBody>
      </p:sp>
      <p:sp>
        <p:nvSpPr>
          <p:cNvPr id="4" name="TextBox 3">
            <a:extLst>
              <a:ext uri="{FF2B5EF4-FFF2-40B4-BE49-F238E27FC236}">
                <a16:creationId xmlns:a16="http://schemas.microsoft.com/office/drawing/2014/main" id="{47221FC6-1D37-430F-A207-3410B9B66CB1}"/>
              </a:ext>
            </a:extLst>
          </p:cNvPr>
          <p:cNvSpPr txBox="1"/>
          <p:nvPr/>
        </p:nvSpPr>
        <p:spPr>
          <a:xfrm>
            <a:off x="788565" y="4194495"/>
            <a:ext cx="4102216" cy="1754326"/>
          </a:xfrm>
          <a:prstGeom prst="rect">
            <a:avLst/>
          </a:prstGeom>
          <a:noFill/>
        </p:spPr>
        <p:txBody>
          <a:bodyPr wrap="square" rtlCol="0">
            <a:spAutoFit/>
          </a:bodyPr>
          <a:lstStyle/>
          <a:p>
            <a:r>
              <a:rPr lang="en-US" dirty="0"/>
              <a:t>Under the supervision of:</a:t>
            </a:r>
          </a:p>
          <a:p>
            <a:endParaRPr lang="en-US" dirty="0"/>
          </a:p>
          <a:p>
            <a:r>
              <a:rPr lang="en-US" b="1" dirty="0"/>
              <a:t>Dr. H.S. Behera</a:t>
            </a:r>
          </a:p>
          <a:p>
            <a:r>
              <a:rPr lang="en-US" b="1" dirty="0"/>
              <a:t>Professor</a:t>
            </a:r>
          </a:p>
          <a:p>
            <a:r>
              <a:rPr lang="en-US" b="1" dirty="0"/>
              <a:t>Department of Information Technology</a:t>
            </a:r>
          </a:p>
          <a:p>
            <a:r>
              <a:rPr lang="en-US" b="1" dirty="0"/>
              <a:t>VSSUT, BURLA</a:t>
            </a:r>
          </a:p>
        </p:txBody>
      </p:sp>
      <p:sp>
        <p:nvSpPr>
          <p:cNvPr id="5" name="TextBox 4">
            <a:extLst>
              <a:ext uri="{FF2B5EF4-FFF2-40B4-BE49-F238E27FC236}">
                <a16:creationId xmlns:a16="http://schemas.microsoft.com/office/drawing/2014/main" id="{0DD82CFF-0B04-48FB-A213-BF8ABD205E7B}"/>
              </a:ext>
            </a:extLst>
          </p:cNvPr>
          <p:cNvSpPr txBox="1"/>
          <p:nvPr/>
        </p:nvSpPr>
        <p:spPr>
          <a:xfrm>
            <a:off x="8800051" y="4194495"/>
            <a:ext cx="2424419" cy="923330"/>
          </a:xfrm>
          <a:prstGeom prst="rect">
            <a:avLst/>
          </a:prstGeom>
          <a:noFill/>
        </p:spPr>
        <p:txBody>
          <a:bodyPr wrap="square" rtlCol="0">
            <a:spAutoFit/>
          </a:bodyPr>
          <a:lstStyle/>
          <a:p>
            <a:r>
              <a:rPr lang="en-US" dirty="0"/>
              <a:t>Presented By:</a:t>
            </a:r>
          </a:p>
          <a:p>
            <a:endParaRPr lang="en-US" dirty="0"/>
          </a:p>
          <a:p>
            <a:r>
              <a:rPr lang="en-US" b="1" dirty="0"/>
              <a:t>Vivek Kejriwal</a:t>
            </a:r>
          </a:p>
        </p:txBody>
      </p:sp>
    </p:spTree>
    <p:extLst>
      <p:ext uri="{BB962C8B-B14F-4D97-AF65-F5344CB8AC3E}">
        <p14:creationId xmlns:p14="http://schemas.microsoft.com/office/powerpoint/2010/main" val="364811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D9C9-DAB4-40CC-91D1-DCFDA5E22888}"/>
              </a:ext>
            </a:extLst>
          </p:cNvPr>
          <p:cNvSpPr>
            <a:spLocks noGrp="1"/>
          </p:cNvSpPr>
          <p:nvPr>
            <p:ph type="title"/>
          </p:nvPr>
        </p:nvSpPr>
        <p:spPr/>
        <p:txBody>
          <a:bodyPr/>
          <a:lstStyle/>
          <a:p>
            <a:r>
              <a:rPr lang="en-US" dirty="0"/>
              <a:t>Unmodeled Representation</a:t>
            </a:r>
            <a:endParaRPr lang="en-IN" dirty="0"/>
          </a:p>
        </p:txBody>
      </p:sp>
      <p:sp>
        <p:nvSpPr>
          <p:cNvPr id="3" name="Content Placeholder 2">
            <a:extLst>
              <a:ext uri="{FF2B5EF4-FFF2-40B4-BE49-F238E27FC236}">
                <a16:creationId xmlns:a16="http://schemas.microsoft.com/office/drawing/2014/main" id="{0A83E830-AC59-4A9A-950D-DE0128D3FE9C}"/>
              </a:ext>
            </a:extLst>
          </p:cNvPr>
          <p:cNvSpPr>
            <a:spLocks noGrp="1"/>
          </p:cNvSpPr>
          <p:nvPr>
            <p:ph idx="1"/>
          </p:nvPr>
        </p:nvSpPr>
        <p:spPr/>
        <p:txBody>
          <a:bodyPr/>
          <a:lstStyle/>
          <a:p>
            <a:pPr marL="0" marR="5080" indent="0">
              <a:lnSpc>
                <a:spcPts val="2810"/>
              </a:lnSpc>
              <a:spcBef>
                <a:spcPts val="250"/>
              </a:spcBef>
              <a:buNone/>
            </a:pPr>
            <a:r>
              <a:rPr lang="en-US" sz="1800" spc="-125" dirty="0">
                <a:latin typeface="Arial"/>
                <a:cs typeface="Arial"/>
              </a:rPr>
              <a:t>Very</a:t>
            </a:r>
            <a:r>
              <a:rPr lang="en-US" sz="1800" spc="-140" dirty="0">
                <a:latin typeface="Arial"/>
                <a:cs typeface="Arial"/>
              </a:rPr>
              <a:t> </a:t>
            </a:r>
            <a:r>
              <a:rPr lang="en-US" sz="1800" spc="30" dirty="0">
                <a:latin typeface="Arial"/>
                <a:cs typeface="Arial"/>
              </a:rPr>
              <a:t>difficult</a:t>
            </a:r>
            <a:r>
              <a:rPr lang="en-US" sz="1800" spc="-135" dirty="0">
                <a:latin typeface="Arial"/>
                <a:cs typeface="Arial"/>
              </a:rPr>
              <a:t> </a:t>
            </a:r>
            <a:r>
              <a:rPr lang="en-US" sz="1800" spc="100" dirty="0">
                <a:latin typeface="Arial"/>
                <a:cs typeface="Arial"/>
              </a:rPr>
              <a:t>to</a:t>
            </a:r>
            <a:r>
              <a:rPr lang="en-US" sz="1800" spc="-140" dirty="0">
                <a:latin typeface="Arial"/>
                <a:cs typeface="Arial"/>
              </a:rPr>
              <a:t> </a:t>
            </a:r>
            <a:r>
              <a:rPr lang="en-US" sz="1800" spc="-30" dirty="0">
                <a:latin typeface="Arial"/>
                <a:cs typeface="Arial"/>
              </a:rPr>
              <a:t>capture</a:t>
            </a:r>
            <a:r>
              <a:rPr lang="en-US" sz="1800" spc="-135" dirty="0">
                <a:latin typeface="Arial"/>
                <a:cs typeface="Arial"/>
              </a:rPr>
              <a:t> </a:t>
            </a:r>
            <a:r>
              <a:rPr lang="en-US" sz="1800" spc="20" dirty="0">
                <a:latin typeface="Arial"/>
                <a:cs typeface="Arial"/>
              </a:rPr>
              <a:t>what</a:t>
            </a:r>
            <a:r>
              <a:rPr lang="en-US" sz="1800" spc="-135" dirty="0">
                <a:latin typeface="Arial"/>
                <a:cs typeface="Arial"/>
              </a:rPr>
              <a:t> </a:t>
            </a:r>
            <a:r>
              <a:rPr lang="en-US" sz="1800" spc="-105" dirty="0">
                <a:latin typeface="Arial"/>
                <a:cs typeface="Arial"/>
              </a:rPr>
              <a:t>is</a:t>
            </a:r>
            <a:r>
              <a:rPr lang="en-US" sz="1800" spc="-150" dirty="0">
                <a:latin typeface="Arial"/>
                <a:cs typeface="Arial"/>
              </a:rPr>
              <a:t>  </a:t>
            </a:r>
            <a:r>
              <a:rPr lang="en-US" sz="1800" spc="515" dirty="0">
                <a:solidFill>
                  <a:srgbClr val="C00000"/>
                </a:solidFill>
                <a:latin typeface="Trebuchet MS"/>
                <a:cs typeface="Trebuchet MS"/>
              </a:rPr>
              <a:t>!</a:t>
            </a:r>
            <a:r>
              <a:rPr lang="en-US" sz="1800" spc="515" dirty="0">
                <a:latin typeface="Arial"/>
                <a:cs typeface="Arial"/>
              </a:rPr>
              <a:t>,</a:t>
            </a:r>
            <a:r>
              <a:rPr lang="en-US" sz="1800" spc="-95" dirty="0">
                <a:latin typeface="Arial"/>
                <a:cs typeface="Arial"/>
              </a:rPr>
              <a:t>since</a:t>
            </a:r>
            <a:r>
              <a:rPr lang="en-US" sz="1800" spc="-130" dirty="0">
                <a:latin typeface="Arial"/>
                <a:cs typeface="Arial"/>
              </a:rPr>
              <a:t> </a:t>
            </a:r>
            <a:r>
              <a:rPr lang="en-US" sz="1800" spc="-5" dirty="0">
                <a:latin typeface="Arial"/>
                <a:cs typeface="Arial"/>
              </a:rPr>
              <a:t>we</a:t>
            </a:r>
            <a:r>
              <a:rPr lang="en-US" sz="1800" spc="-130" dirty="0">
                <a:latin typeface="Arial"/>
                <a:cs typeface="Arial"/>
              </a:rPr>
              <a:t> </a:t>
            </a:r>
            <a:r>
              <a:rPr lang="en-US" sz="1800" spc="40" dirty="0">
                <a:latin typeface="Arial"/>
                <a:cs typeface="Arial"/>
              </a:rPr>
              <a:t>don’t</a:t>
            </a:r>
            <a:r>
              <a:rPr lang="en-US" sz="1800" spc="-140" dirty="0">
                <a:latin typeface="Arial"/>
                <a:cs typeface="Arial"/>
              </a:rPr>
              <a:t> </a:t>
            </a:r>
            <a:r>
              <a:rPr lang="en-US" sz="1800" spc="-75" dirty="0">
                <a:latin typeface="Arial"/>
                <a:cs typeface="Arial"/>
              </a:rPr>
              <a:t>even</a:t>
            </a:r>
            <a:r>
              <a:rPr lang="en-US" sz="1800" spc="-135" dirty="0">
                <a:latin typeface="Arial"/>
                <a:cs typeface="Arial"/>
              </a:rPr>
              <a:t> </a:t>
            </a:r>
            <a:r>
              <a:rPr lang="en-US" sz="1800" spc="10" dirty="0">
                <a:latin typeface="Arial"/>
                <a:cs typeface="Arial"/>
              </a:rPr>
              <a:t>know</a:t>
            </a:r>
            <a:r>
              <a:rPr lang="en-US" sz="1800" spc="-140" dirty="0">
                <a:latin typeface="Arial"/>
                <a:cs typeface="Arial"/>
              </a:rPr>
              <a:t> </a:t>
            </a:r>
            <a:r>
              <a:rPr lang="en-US" sz="1800" spc="20" dirty="0">
                <a:latin typeface="Arial"/>
                <a:cs typeface="Arial"/>
              </a:rPr>
              <a:t>how</a:t>
            </a:r>
            <a:r>
              <a:rPr lang="en-US" sz="1800" spc="-140" dirty="0">
                <a:latin typeface="Arial"/>
                <a:cs typeface="Arial"/>
              </a:rPr>
              <a:t> </a:t>
            </a:r>
            <a:r>
              <a:rPr lang="en-US" sz="1800" spc="100" dirty="0">
                <a:latin typeface="Arial"/>
                <a:cs typeface="Arial"/>
              </a:rPr>
              <a:t>to</a:t>
            </a:r>
            <a:r>
              <a:rPr lang="en-US" sz="1800" spc="-145" dirty="0">
                <a:latin typeface="Arial"/>
                <a:cs typeface="Arial"/>
              </a:rPr>
              <a:t> </a:t>
            </a:r>
            <a:r>
              <a:rPr lang="en-US" sz="1800" spc="-30" dirty="0">
                <a:latin typeface="Arial"/>
                <a:cs typeface="Arial"/>
              </a:rPr>
              <a:t>represent</a:t>
            </a:r>
            <a:r>
              <a:rPr lang="en-US" sz="1800" spc="-135" dirty="0">
                <a:latin typeface="Arial"/>
                <a:cs typeface="Arial"/>
              </a:rPr>
              <a:t> </a:t>
            </a:r>
            <a:r>
              <a:rPr lang="en-US" sz="1800" spc="15" dirty="0">
                <a:latin typeface="Arial"/>
                <a:cs typeface="Arial"/>
              </a:rPr>
              <a:t>the  </a:t>
            </a:r>
            <a:r>
              <a:rPr lang="en-US" sz="1800" spc="-25" dirty="0">
                <a:latin typeface="Arial"/>
                <a:cs typeface="Arial"/>
              </a:rPr>
              <a:t>knowledge </a:t>
            </a:r>
            <a:r>
              <a:rPr lang="en-US" sz="1800" spc="-160" dirty="0">
                <a:latin typeface="Arial"/>
                <a:cs typeface="Arial"/>
              </a:rPr>
              <a:t>a </a:t>
            </a:r>
            <a:r>
              <a:rPr lang="en-US" sz="1800" spc="-65" dirty="0">
                <a:latin typeface="Arial"/>
                <a:cs typeface="Arial"/>
              </a:rPr>
              <a:t>human</a:t>
            </a:r>
            <a:r>
              <a:rPr lang="en-US" sz="1800" spc="-245" dirty="0">
                <a:latin typeface="Arial"/>
                <a:cs typeface="Arial"/>
              </a:rPr>
              <a:t> </a:t>
            </a:r>
            <a:r>
              <a:rPr lang="en-US" sz="1800" spc="-95" dirty="0">
                <a:latin typeface="Arial"/>
                <a:cs typeface="Arial"/>
              </a:rPr>
              <a:t>has/needs:</a:t>
            </a:r>
          </a:p>
          <a:p>
            <a:pPr marL="0" marR="5080" indent="0">
              <a:lnSpc>
                <a:spcPts val="2810"/>
              </a:lnSpc>
              <a:spcBef>
                <a:spcPts val="250"/>
              </a:spcBef>
              <a:buNone/>
            </a:pPr>
            <a:endParaRPr lang="en-US" sz="1800" dirty="0">
              <a:latin typeface="Arial"/>
              <a:cs typeface="Arial"/>
            </a:endParaRPr>
          </a:p>
          <a:p>
            <a:pPr marL="318770" indent="-306070">
              <a:lnSpc>
                <a:spcPct val="100000"/>
              </a:lnSpc>
              <a:spcBef>
                <a:spcPts val="1140"/>
              </a:spcBef>
              <a:buClr>
                <a:srgbClr val="B2B2B2"/>
              </a:buClr>
              <a:buSzPct val="91666"/>
              <a:buChar char="¡"/>
              <a:tabLst>
                <a:tab pos="318135" algn="l"/>
                <a:tab pos="318770" algn="l"/>
              </a:tabLst>
            </a:pPr>
            <a:r>
              <a:rPr lang="en-US" sz="1800" spc="-40" dirty="0">
                <a:latin typeface="Arial"/>
                <a:cs typeface="Arial"/>
              </a:rPr>
              <a:t>What</a:t>
            </a:r>
            <a:r>
              <a:rPr lang="en-US" sz="1800" spc="-150" dirty="0">
                <a:latin typeface="Arial"/>
                <a:cs typeface="Arial"/>
              </a:rPr>
              <a:t> </a:t>
            </a:r>
            <a:r>
              <a:rPr lang="en-US" sz="1800" spc="-105" dirty="0">
                <a:latin typeface="Arial"/>
                <a:cs typeface="Arial"/>
              </a:rPr>
              <a:t>is</a:t>
            </a:r>
            <a:r>
              <a:rPr lang="en-US" sz="1800" spc="-150" dirty="0">
                <a:latin typeface="Arial"/>
                <a:cs typeface="Arial"/>
              </a:rPr>
              <a:t> </a:t>
            </a:r>
            <a:r>
              <a:rPr lang="en-US" sz="1800" spc="15" dirty="0">
                <a:latin typeface="Arial"/>
                <a:cs typeface="Arial"/>
              </a:rPr>
              <a:t>the</a:t>
            </a:r>
            <a:r>
              <a:rPr lang="en-US" sz="1800" spc="-140" dirty="0">
                <a:latin typeface="Arial"/>
                <a:cs typeface="Arial"/>
              </a:rPr>
              <a:t> </a:t>
            </a:r>
            <a:r>
              <a:rPr lang="en-US" sz="1800" spc="40" dirty="0">
                <a:latin typeface="Arial"/>
                <a:cs typeface="Arial"/>
              </a:rPr>
              <a:t>“meaning”</a:t>
            </a:r>
            <a:r>
              <a:rPr lang="en-US" sz="1800" spc="-145" dirty="0">
                <a:latin typeface="Arial"/>
                <a:cs typeface="Arial"/>
              </a:rPr>
              <a:t> </a:t>
            </a:r>
            <a:r>
              <a:rPr lang="en-US" sz="1800" spc="70" dirty="0">
                <a:latin typeface="Arial"/>
                <a:cs typeface="Arial"/>
              </a:rPr>
              <a:t>of</a:t>
            </a:r>
            <a:r>
              <a:rPr lang="en-US" sz="1800" spc="-145" dirty="0">
                <a:latin typeface="Arial"/>
                <a:cs typeface="Arial"/>
              </a:rPr>
              <a:t> </a:t>
            </a:r>
            <a:r>
              <a:rPr lang="en-US" sz="1800" spc="-160" dirty="0">
                <a:latin typeface="Arial"/>
                <a:cs typeface="Arial"/>
              </a:rPr>
              <a:t>a</a:t>
            </a:r>
            <a:r>
              <a:rPr lang="en-US" sz="1800" spc="-150" dirty="0">
                <a:latin typeface="Arial"/>
                <a:cs typeface="Arial"/>
              </a:rPr>
              <a:t> </a:t>
            </a:r>
            <a:r>
              <a:rPr lang="en-US" sz="1800" spc="30" dirty="0">
                <a:latin typeface="Arial"/>
                <a:cs typeface="Arial"/>
              </a:rPr>
              <a:t>word</a:t>
            </a:r>
            <a:r>
              <a:rPr lang="en-US" sz="1800" spc="-140" dirty="0">
                <a:latin typeface="Arial"/>
                <a:cs typeface="Arial"/>
              </a:rPr>
              <a:t> </a:t>
            </a:r>
            <a:r>
              <a:rPr lang="en-US" sz="1800" spc="25" dirty="0">
                <a:latin typeface="Arial"/>
                <a:cs typeface="Arial"/>
              </a:rPr>
              <a:t>or</a:t>
            </a:r>
            <a:r>
              <a:rPr lang="en-US" sz="1800" spc="-145" dirty="0">
                <a:latin typeface="Arial"/>
                <a:cs typeface="Arial"/>
              </a:rPr>
              <a:t> </a:t>
            </a:r>
            <a:r>
              <a:rPr lang="en-US" sz="1800" spc="-110" dirty="0">
                <a:latin typeface="Arial"/>
                <a:cs typeface="Arial"/>
              </a:rPr>
              <a:t>sentence?</a:t>
            </a:r>
            <a:endParaRPr lang="en-US" sz="1800" dirty="0">
              <a:latin typeface="Arial"/>
              <a:cs typeface="Arial"/>
            </a:endParaRPr>
          </a:p>
          <a:p>
            <a:pPr marL="318770" indent="-306070">
              <a:lnSpc>
                <a:spcPct val="100000"/>
              </a:lnSpc>
              <a:spcBef>
                <a:spcPts val="1105"/>
              </a:spcBef>
              <a:buClr>
                <a:srgbClr val="B2B2B2"/>
              </a:buClr>
              <a:buSzPct val="91666"/>
              <a:buChar char="¡"/>
              <a:tabLst>
                <a:tab pos="318135" algn="l"/>
                <a:tab pos="318770" algn="l"/>
              </a:tabLst>
            </a:pPr>
            <a:r>
              <a:rPr lang="en-US" sz="1800" spc="-25" dirty="0">
                <a:latin typeface="Arial"/>
                <a:cs typeface="Arial"/>
              </a:rPr>
              <a:t>How </a:t>
            </a:r>
            <a:r>
              <a:rPr lang="en-US" sz="1800" spc="100" dirty="0">
                <a:latin typeface="Arial"/>
                <a:cs typeface="Arial"/>
              </a:rPr>
              <a:t>to</a:t>
            </a:r>
            <a:r>
              <a:rPr lang="en-US" sz="1800" spc="-390" dirty="0">
                <a:latin typeface="Arial"/>
                <a:cs typeface="Arial"/>
              </a:rPr>
              <a:t> </a:t>
            </a:r>
            <a:r>
              <a:rPr lang="en-US" sz="1800" spc="-30" dirty="0">
                <a:latin typeface="Arial"/>
                <a:cs typeface="Arial"/>
              </a:rPr>
              <a:t>model </a:t>
            </a:r>
            <a:r>
              <a:rPr lang="en-US" sz="1800" spc="-45" dirty="0">
                <a:latin typeface="Arial"/>
                <a:cs typeface="Arial"/>
              </a:rPr>
              <a:t>context?</a:t>
            </a:r>
            <a:endParaRPr lang="en-US" sz="1800" dirty="0">
              <a:latin typeface="Arial"/>
              <a:cs typeface="Arial"/>
            </a:endParaRPr>
          </a:p>
          <a:p>
            <a:pPr marL="318770" indent="-306070">
              <a:lnSpc>
                <a:spcPct val="100000"/>
              </a:lnSpc>
              <a:spcBef>
                <a:spcPts val="1225"/>
              </a:spcBef>
              <a:buClr>
                <a:srgbClr val="B2B2B2"/>
              </a:buClr>
              <a:buSzPct val="91666"/>
              <a:buChar char="¡"/>
              <a:tabLst>
                <a:tab pos="318135" algn="l"/>
                <a:tab pos="318770" algn="l"/>
              </a:tabLst>
            </a:pPr>
            <a:r>
              <a:rPr lang="en-US" sz="1800" spc="-20" dirty="0">
                <a:latin typeface="Arial"/>
                <a:cs typeface="Arial"/>
              </a:rPr>
              <a:t>Other </a:t>
            </a:r>
            <a:r>
              <a:rPr lang="en-US" sz="1800" spc="-55" dirty="0">
                <a:latin typeface="Arial"/>
                <a:cs typeface="Arial"/>
              </a:rPr>
              <a:t>general</a:t>
            </a:r>
            <a:r>
              <a:rPr lang="en-US" sz="1800" spc="-270" dirty="0">
                <a:latin typeface="Arial"/>
                <a:cs typeface="Arial"/>
              </a:rPr>
              <a:t> </a:t>
            </a:r>
            <a:r>
              <a:rPr lang="en-US" sz="1800" spc="-70" dirty="0">
                <a:latin typeface="Arial"/>
                <a:cs typeface="Arial"/>
              </a:rPr>
              <a:t>knowledge?</a:t>
            </a:r>
            <a:endParaRPr lang="en-US" sz="1800" dirty="0">
              <a:latin typeface="Arial"/>
              <a:cs typeface="Arial"/>
            </a:endParaRPr>
          </a:p>
          <a:p>
            <a:endParaRPr lang="en-IN" dirty="0"/>
          </a:p>
        </p:txBody>
      </p:sp>
    </p:spTree>
    <p:extLst>
      <p:ext uri="{BB962C8B-B14F-4D97-AF65-F5344CB8AC3E}">
        <p14:creationId xmlns:p14="http://schemas.microsoft.com/office/powerpoint/2010/main" val="257981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219C-02BB-4C68-A2D8-30CF1AD23BD5}"/>
              </a:ext>
            </a:extLst>
          </p:cNvPr>
          <p:cNvSpPr>
            <a:spLocks noGrp="1"/>
          </p:cNvSpPr>
          <p:nvPr>
            <p:ph type="title"/>
          </p:nvPr>
        </p:nvSpPr>
        <p:spPr/>
        <p:txBody>
          <a:bodyPr/>
          <a:lstStyle/>
          <a:p>
            <a:r>
              <a:rPr lang="en-US" dirty="0"/>
              <a:t>Applications of NLP</a:t>
            </a:r>
            <a:endParaRPr lang="en-IN" dirty="0"/>
          </a:p>
        </p:txBody>
      </p:sp>
      <p:sp>
        <p:nvSpPr>
          <p:cNvPr id="3" name="Content Placeholder 2">
            <a:extLst>
              <a:ext uri="{FF2B5EF4-FFF2-40B4-BE49-F238E27FC236}">
                <a16:creationId xmlns:a16="http://schemas.microsoft.com/office/drawing/2014/main" id="{339B66A6-A383-4ED2-96E7-9641F2648D73}"/>
              </a:ext>
            </a:extLst>
          </p:cNvPr>
          <p:cNvSpPr>
            <a:spLocks noGrp="1"/>
          </p:cNvSpPr>
          <p:nvPr>
            <p:ph idx="1"/>
          </p:nvPr>
        </p:nvSpPr>
        <p:spPr/>
        <p:txBody>
          <a:bodyPr/>
          <a:lstStyle/>
          <a:p>
            <a:pPr>
              <a:buFont typeface="Wingdings" panose="05000000000000000000" pitchFamily="2" charset="2"/>
              <a:buChar char="Ø"/>
            </a:pPr>
            <a:r>
              <a:rPr lang="en-US" dirty="0"/>
              <a:t>Conversational agents</a:t>
            </a:r>
          </a:p>
          <a:p>
            <a:pPr>
              <a:buFont typeface="Wingdings" panose="05000000000000000000" pitchFamily="2" charset="2"/>
              <a:buChar char="Ø"/>
            </a:pPr>
            <a:r>
              <a:rPr lang="en-IN" sz="1800" spc="5" dirty="0">
                <a:latin typeface="Arial"/>
                <a:cs typeface="Arial"/>
              </a:rPr>
              <a:t>Information </a:t>
            </a:r>
            <a:r>
              <a:rPr lang="en-IN" sz="1800" dirty="0">
                <a:latin typeface="Arial"/>
                <a:cs typeface="Arial"/>
              </a:rPr>
              <a:t>extraction </a:t>
            </a:r>
            <a:r>
              <a:rPr lang="en-IN" sz="1800" spc="-75" dirty="0">
                <a:latin typeface="Arial"/>
                <a:cs typeface="Arial"/>
              </a:rPr>
              <a:t>and</a:t>
            </a:r>
            <a:r>
              <a:rPr lang="en-IN" spc="-30" dirty="0">
                <a:latin typeface="Arial"/>
                <a:cs typeface="Arial"/>
              </a:rPr>
              <a:t> question answering</a:t>
            </a:r>
            <a:endParaRPr lang="en-IN" sz="1800" dirty="0">
              <a:latin typeface="Arial"/>
              <a:cs typeface="Arial"/>
            </a:endParaRPr>
          </a:p>
          <a:p>
            <a:pPr>
              <a:buFont typeface="Wingdings" panose="05000000000000000000" pitchFamily="2" charset="2"/>
              <a:buChar char="Ø"/>
            </a:pPr>
            <a:r>
              <a:rPr lang="en-IN" sz="1800" spc="-65" dirty="0">
                <a:latin typeface="Arial"/>
                <a:cs typeface="Arial"/>
              </a:rPr>
              <a:t>Machine</a:t>
            </a:r>
            <a:r>
              <a:rPr lang="en-IN" sz="1800" spc="-145" dirty="0">
                <a:latin typeface="Arial"/>
                <a:cs typeface="Arial"/>
              </a:rPr>
              <a:t> </a:t>
            </a:r>
            <a:r>
              <a:rPr lang="en-IN" sz="1800" spc="-15" dirty="0">
                <a:latin typeface="Arial"/>
                <a:cs typeface="Arial"/>
              </a:rPr>
              <a:t>translation</a:t>
            </a:r>
          </a:p>
          <a:p>
            <a:pPr>
              <a:buFont typeface="Wingdings" panose="05000000000000000000" pitchFamily="2" charset="2"/>
              <a:buChar char="Ø"/>
            </a:pPr>
            <a:r>
              <a:rPr lang="en-IN" spc="-15" dirty="0">
                <a:latin typeface="Arial"/>
                <a:cs typeface="Arial"/>
              </a:rPr>
              <a:t>Opinion and sentimental analysis</a:t>
            </a:r>
          </a:p>
          <a:p>
            <a:pPr>
              <a:buFont typeface="Wingdings" panose="05000000000000000000" pitchFamily="2" charset="2"/>
              <a:buChar char="Ø"/>
            </a:pPr>
            <a:r>
              <a:rPr lang="en-IN" sz="1800" dirty="0">
                <a:latin typeface="Arial"/>
                <a:cs typeface="Arial"/>
              </a:rPr>
              <a:t>Social media analysis</a:t>
            </a:r>
          </a:p>
          <a:p>
            <a:pPr>
              <a:buFont typeface="Wingdings" panose="05000000000000000000" pitchFamily="2" charset="2"/>
              <a:buChar char="Ø"/>
            </a:pPr>
            <a:r>
              <a:rPr lang="en-IN" dirty="0">
                <a:latin typeface="Arial"/>
                <a:cs typeface="Arial"/>
              </a:rPr>
              <a:t>Visual understanding</a:t>
            </a:r>
          </a:p>
          <a:p>
            <a:pPr>
              <a:buFont typeface="Wingdings" panose="05000000000000000000" pitchFamily="2" charset="2"/>
              <a:buChar char="Ø"/>
            </a:pPr>
            <a:r>
              <a:rPr lang="en-IN" sz="1800" dirty="0">
                <a:latin typeface="Arial"/>
                <a:cs typeface="Arial"/>
              </a:rPr>
              <a:t>Essay Evaluation</a:t>
            </a:r>
          </a:p>
          <a:p>
            <a:pPr>
              <a:buFont typeface="Wingdings" panose="05000000000000000000" pitchFamily="2" charset="2"/>
              <a:buChar char="Ø"/>
            </a:pPr>
            <a:r>
              <a:rPr lang="en-IN" dirty="0">
                <a:latin typeface="Arial"/>
                <a:cs typeface="Arial"/>
              </a:rPr>
              <a:t>Mining legal, medical or scholarly literature</a:t>
            </a:r>
            <a:endParaRPr lang="en-IN" sz="1800" dirty="0">
              <a:latin typeface="Arial"/>
              <a:cs typeface="Arial"/>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446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8C33-F8D0-4E9D-BC33-066EDBE506C8}"/>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A251736B-5AC6-4E10-BBF5-875A36509A76}"/>
              </a:ext>
            </a:extLst>
          </p:cNvPr>
          <p:cNvSpPr>
            <a:spLocks noGrp="1"/>
          </p:cNvSpPr>
          <p:nvPr>
            <p:ph idx="1"/>
          </p:nvPr>
        </p:nvSpPr>
        <p:spPr>
          <a:xfrm>
            <a:off x="677334" y="1652631"/>
            <a:ext cx="8596668" cy="4388731"/>
          </a:xfrm>
        </p:spPr>
        <p:txBody>
          <a:bodyPr>
            <a:normAutofit fontScale="92500"/>
          </a:bodyPr>
          <a:lstStyle/>
          <a:p>
            <a:pPr marL="0" indent="0">
              <a:buNone/>
            </a:pPr>
            <a:r>
              <a:rPr lang="en-US" b="1" dirty="0">
                <a:effectLst/>
                <a:latin typeface="Arial" panose="020B0604020202020204" pitchFamily="34" charset="0"/>
              </a:rPr>
              <a:t>The Bots</a:t>
            </a:r>
          </a:p>
          <a:p>
            <a:pPr>
              <a:buFont typeface="Wingdings" panose="05000000000000000000" pitchFamily="2" charset="2"/>
              <a:buChar char="§"/>
            </a:pPr>
            <a:r>
              <a:rPr lang="en-US" dirty="0">
                <a:effectLst/>
                <a:latin typeface="Arial" panose="020B0604020202020204" pitchFamily="34" charset="0"/>
              </a:rPr>
              <a:t>Frequently used in customer service, especially in banking, retail and hospitality,</a:t>
            </a:r>
            <a:br>
              <a:rPr lang="en-US" dirty="0"/>
            </a:br>
            <a:r>
              <a:rPr lang="en-US" dirty="0">
                <a:effectLst/>
                <a:latin typeface="Arial" panose="020B0604020202020204" pitchFamily="34" charset="0"/>
              </a:rPr>
              <a:t>chatbots help customers get right to the point without the wait, answering</a:t>
            </a:r>
            <a:br>
              <a:rPr lang="en-US" dirty="0"/>
            </a:br>
            <a:r>
              <a:rPr lang="en-US" dirty="0">
                <a:effectLst/>
                <a:latin typeface="Arial" panose="020B0604020202020204" pitchFamily="34" charset="0"/>
              </a:rPr>
              <a:t>customer questions and directing them to relevant resources and products at any</a:t>
            </a:r>
            <a:br>
              <a:rPr lang="en-US" dirty="0"/>
            </a:br>
            <a:r>
              <a:rPr lang="en-US" dirty="0">
                <a:effectLst/>
                <a:latin typeface="Arial" panose="020B0604020202020204" pitchFamily="34" charset="0"/>
              </a:rPr>
              <a:t>hour, any day of the week. </a:t>
            </a:r>
          </a:p>
          <a:p>
            <a:pPr>
              <a:buFont typeface="Wingdings" panose="05000000000000000000" pitchFamily="2" charset="2"/>
              <a:buChar char="§"/>
            </a:pPr>
            <a:r>
              <a:rPr lang="en-US" dirty="0">
                <a:effectLst/>
                <a:latin typeface="Arial" panose="020B0604020202020204" pitchFamily="34" charset="0"/>
              </a:rPr>
              <a:t>To be effective, chatbots must be fast, smart and easy to use, especially in a customer service context where users have high expectations (and sometimes low patience) for being understood. To accomplish this, chatbots employ NLP to understand language, usually over text or voice-recognition interactions, where users communicate in their own words, as they would speak to an agent. </a:t>
            </a:r>
          </a:p>
          <a:p>
            <a:pPr>
              <a:buFont typeface="Wingdings" panose="05000000000000000000" pitchFamily="2" charset="2"/>
              <a:buChar char="§"/>
            </a:pPr>
            <a:r>
              <a:rPr lang="en-US" dirty="0">
                <a:effectLst/>
                <a:latin typeface="Arial" panose="020B0604020202020204" pitchFamily="34" charset="0"/>
              </a:rPr>
              <a:t>Integration with semantic and other cognitive technologies that enable a deeper understanding of human language will allow chatbots to get even better at understanding and replying to more complex and longer-form requests and functions in more than a single context, all in real time.</a:t>
            </a:r>
            <a:br>
              <a:rPr lang="en-US" dirty="0"/>
            </a:br>
            <a:endParaRPr lang="en-IN" dirty="0"/>
          </a:p>
        </p:txBody>
      </p:sp>
    </p:spTree>
    <p:extLst>
      <p:ext uri="{BB962C8B-B14F-4D97-AF65-F5344CB8AC3E}">
        <p14:creationId xmlns:p14="http://schemas.microsoft.com/office/powerpoint/2010/main" val="334552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9AB-68E7-44A3-9647-B535BF26A8B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BF19F45-A0E8-46B2-A63C-1F4AB53CA06B}"/>
              </a:ext>
            </a:extLst>
          </p:cNvPr>
          <p:cNvSpPr>
            <a:spLocks noGrp="1"/>
          </p:cNvSpPr>
          <p:nvPr>
            <p:ph idx="1"/>
          </p:nvPr>
        </p:nvSpPr>
        <p:spPr/>
        <p:txBody>
          <a:bodyPr>
            <a:normAutofit/>
          </a:bodyPr>
          <a:lstStyle/>
          <a:p>
            <a:pPr marL="0" indent="0">
              <a:buNone/>
            </a:pPr>
            <a:r>
              <a:rPr lang="en-US" dirty="0">
                <a:effectLst/>
                <a:latin typeface="Arial" panose="020B0604020202020204" pitchFamily="34" charset="0"/>
              </a:rPr>
              <a:t>NLP supposedly makes the job easier but still demands a human interference. People and the industry fear NLP would start a trend of job snatching which is true to a certain sense but it certainly cannot function the way it does without human inputs. The will to work and cater to the loopholes or bugs in a machine is the task of a human who is handling it. Notwithstanding, the advantages of NLP may anger in the arena of jobs but right now it is the knight in the shining armor of the industry. While NLP is a relatively recent area of research and application, as compared to other information technology approaches, there have been sufficient successes to date that suggest that NLP-based information access technologies will continue to be a major area of research and development in information systems now and far into the future.</a:t>
            </a:r>
            <a:endParaRPr lang="en-IN" dirty="0"/>
          </a:p>
        </p:txBody>
      </p:sp>
    </p:spTree>
    <p:extLst>
      <p:ext uri="{BB962C8B-B14F-4D97-AF65-F5344CB8AC3E}">
        <p14:creationId xmlns:p14="http://schemas.microsoft.com/office/powerpoint/2010/main" val="168252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46D4-3C8F-4E4B-B11A-4DB59A69F94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CEBB5C0-212C-4D1F-A0A8-8B844529F7FB}"/>
              </a:ext>
            </a:extLst>
          </p:cNvPr>
          <p:cNvSpPr>
            <a:spLocks noGrp="1"/>
          </p:cNvSpPr>
          <p:nvPr>
            <p:ph idx="1"/>
          </p:nvPr>
        </p:nvSpPr>
        <p:spPr/>
        <p:txBody>
          <a:bodyPr/>
          <a:lstStyle/>
          <a:p>
            <a:pPr algn="l"/>
            <a:r>
              <a:rPr lang="en-IN" i="0" dirty="0">
                <a:solidFill>
                  <a:schemeClr val="tx1"/>
                </a:solidFill>
                <a:effectLst/>
                <a:latin typeface="Arial" panose="020B0604020202020204" pitchFamily="34" charset="0"/>
                <a:cs typeface="Arial" panose="020B0604020202020204" pitchFamily="34" charset="0"/>
              </a:rPr>
              <a:t>Natural Language Processing: State of The Art, Current Trends and Challenges </a:t>
            </a:r>
            <a:r>
              <a:rPr lang="en-IN" dirty="0">
                <a:solidFill>
                  <a:schemeClr val="tx1"/>
                </a:solidFill>
                <a:latin typeface="Arial" panose="020B0604020202020204" pitchFamily="34" charset="0"/>
                <a:cs typeface="Arial" panose="020B0604020202020204" pitchFamily="34" charset="0"/>
              </a:rPr>
              <a:t>Diksha Khurana</a:t>
            </a:r>
            <a:r>
              <a:rPr lang="en-IN" b="0" i="0" dirty="0">
                <a:solidFill>
                  <a:schemeClr val="tx1"/>
                </a:solidFill>
                <a:effectLst/>
                <a:latin typeface="Arial" panose="020B0604020202020204" pitchFamily="34" charset="0"/>
                <a:cs typeface="Arial" panose="020B0604020202020204" pitchFamily="34" charset="0"/>
              </a:rPr>
              <a:t>, Aditya </a:t>
            </a:r>
            <a:r>
              <a:rPr lang="en-IN" b="0" i="0" dirty="0" err="1">
                <a:solidFill>
                  <a:schemeClr val="tx1"/>
                </a:solidFill>
                <a:effectLst/>
                <a:latin typeface="Arial" panose="020B0604020202020204" pitchFamily="34" charset="0"/>
                <a:cs typeface="Arial" panose="020B0604020202020204" pitchFamily="34" charset="0"/>
              </a:rPr>
              <a:t>Koli</a:t>
            </a:r>
            <a:r>
              <a:rPr lang="en-IN" b="0" i="0" dirty="0">
                <a:solidFill>
                  <a:schemeClr val="tx1"/>
                </a:solidFill>
                <a:effectLst/>
                <a:latin typeface="Arial" panose="020B0604020202020204" pitchFamily="34" charset="0"/>
                <a:cs typeface="Arial" panose="020B0604020202020204" pitchFamily="34" charset="0"/>
              </a:rPr>
              <a:t>, Kiran </a:t>
            </a:r>
            <a:r>
              <a:rPr lang="en-IN" dirty="0" err="1">
                <a:solidFill>
                  <a:schemeClr val="tx1"/>
                </a:solidFill>
                <a:latin typeface="Arial" panose="020B0604020202020204" pitchFamily="34" charset="0"/>
                <a:cs typeface="Arial" panose="020B0604020202020204" pitchFamily="34" charset="0"/>
              </a:rPr>
              <a:t>Khatter</a:t>
            </a:r>
            <a:r>
              <a:rPr lang="en-IN" b="0" i="0" dirty="0">
                <a:solidFill>
                  <a:schemeClr val="tx1"/>
                </a:solidFill>
                <a:effectLst/>
                <a:latin typeface="Arial" panose="020B0604020202020204" pitchFamily="34" charset="0"/>
                <a:cs typeface="Arial" panose="020B0604020202020204" pitchFamily="34" charset="0"/>
              </a:rPr>
              <a:t>, </a:t>
            </a:r>
            <a:r>
              <a:rPr lang="en-IN" dirty="0">
                <a:solidFill>
                  <a:schemeClr val="tx1"/>
                </a:solidFill>
                <a:latin typeface="Arial" panose="020B0604020202020204" pitchFamily="34" charset="0"/>
                <a:cs typeface="Arial" panose="020B0604020202020204" pitchFamily="34" charset="0"/>
              </a:rPr>
              <a:t>Sukhdev Singh</a:t>
            </a:r>
            <a:endParaRPr lang="en-US" dirty="0">
              <a:effectLst/>
              <a:latin typeface="Arial" panose="020B0604020202020204" pitchFamily="34" charset="0"/>
            </a:endParaRPr>
          </a:p>
          <a:p>
            <a:r>
              <a:rPr lang="en-US" dirty="0" err="1">
                <a:effectLst/>
                <a:latin typeface="Arial" panose="020B0604020202020204" pitchFamily="34" charset="0"/>
              </a:rPr>
              <a:t>Jurafsky</a:t>
            </a:r>
            <a:r>
              <a:rPr lang="en-US" dirty="0">
                <a:effectLst/>
                <a:latin typeface="Arial" panose="020B0604020202020204" pitchFamily="34" charset="0"/>
              </a:rPr>
              <a:t> and Martin, Speech and Language Processing, 2nd or 3rd Edition</a:t>
            </a:r>
            <a:br>
              <a:rPr lang="en-US" dirty="0"/>
            </a:br>
            <a:r>
              <a:rPr lang="en-US" dirty="0">
                <a:effectLst/>
                <a:latin typeface="Arial" panose="020B0604020202020204" pitchFamily="34" charset="0"/>
                <a:hlinkClick r:id="rId2"/>
              </a:rPr>
              <a:t>https://web.stanford.edu/~jurafsky/slp3/</a:t>
            </a:r>
            <a:endParaRPr lang="en-US" dirty="0">
              <a:effectLst/>
              <a:latin typeface="Arial" panose="020B0604020202020204" pitchFamily="34" charset="0"/>
            </a:endParaRPr>
          </a:p>
          <a:p>
            <a:r>
              <a:rPr lang="en-IN" dirty="0">
                <a:effectLst/>
                <a:latin typeface="Arial" panose="020B0604020202020204" pitchFamily="34" charset="0"/>
              </a:rPr>
              <a:t>Eisenstein, Natural Language Processing</a:t>
            </a:r>
            <a:br>
              <a:rPr lang="en-IN" dirty="0"/>
            </a:br>
            <a:r>
              <a:rPr lang="en-IN" dirty="0">
                <a:effectLst/>
                <a:latin typeface="Arial" panose="020B0604020202020204" pitchFamily="34" charset="0"/>
                <a:hlinkClick r:id="rId3"/>
              </a:rPr>
              <a:t>https://github.com/jacobeisenstein/gt-nlp-class/blob/master/notes/eisenstein-nlp-notes.pdf</a:t>
            </a:r>
            <a:endParaRPr lang="en-IN" dirty="0">
              <a:effectLst/>
              <a:latin typeface="Arial" panose="020B0604020202020204" pitchFamily="34" charset="0"/>
            </a:endParaRPr>
          </a:p>
          <a:p>
            <a:r>
              <a:rPr lang="en-US" dirty="0">
                <a:effectLst/>
                <a:latin typeface="Arial" panose="020B0604020202020204" pitchFamily="34" charset="0"/>
                <a:hlinkClick r:id="rId4"/>
              </a:rPr>
              <a:t>www.cc.gatech.edu/classes/AY2020/cs7650_spring/</a:t>
            </a:r>
            <a:endParaRPr lang="en-US" dirty="0">
              <a:effectLst/>
              <a:latin typeface="Arial" panose="020B0604020202020204" pitchFamily="34" charset="0"/>
            </a:endParaRPr>
          </a:p>
          <a:p>
            <a:endParaRPr lang="en-US"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09550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F1E301-048A-4757-B2FB-896802A39F1F}"/>
              </a:ext>
            </a:extLst>
          </p:cNvPr>
          <p:cNvSpPr txBox="1"/>
          <p:nvPr/>
        </p:nvSpPr>
        <p:spPr>
          <a:xfrm>
            <a:off x="2634144" y="2547938"/>
            <a:ext cx="6224630" cy="1569660"/>
          </a:xfrm>
          <a:prstGeom prst="rect">
            <a:avLst/>
          </a:prstGeom>
          <a:noFill/>
        </p:spPr>
        <p:txBody>
          <a:bodyPr wrap="square" rtlCol="0">
            <a:spAutoFit/>
          </a:bodyPr>
          <a:lstStyle/>
          <a:p>
            <a:r>
              <a:rPr lang="en-US" sz="9600" dirty="0"/>
              <a:t>Thank You!</a:t>
            </a:r>
            <a:endParaRPr lang="en-IN" sz="9600" dirty="0"/>
          </a:p>
        </p:txBody>
      </p:sp>
    </p:spTree>
    <p:extLst>
      <p:ext uri="{BB962C8B-B14F-4D97-AF65-F5344CB8AC3E}">
        <p14:creationId xmlns:p14="http://schemas.microsoft.com/office/powerpoint/2010/main" val="157733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A78C-E5A5-4963-AC12-392BEB17DDE7}"/>
              </a:ext>
            </a:extLst>
          </p:cNvPr>
          <p:cNvSpPr>
            <a:spLocks noGrp="1"/>
          </p:cNvSpPr>
          <p:nvPr>
            <p:ph type="title"/>
          </p:nvPr>
        </p:nvSpPr>
        <p:spPr/>
        <p:txBody>
          <a:bodyPr/>
          <a:lstStyle/>
          <a:p>
            <a:r>
              <a:rPr lang="en-US" dirty="0"/>
              <a:t>Outlines</a:t>
            </a:r>
            <a:endParaRPr lang="en-IN" dirty="0"/>
          </a:p>
        </p:txBody>
      </p:sp>
      <p:sp>
        <p:nvSpPr>
          <p:cNvPr id="3" name="Content Placeholder 2">
            <a:extLst>
              <a:ext uri="{FF2B5EF4-FFF2-40B4-BE49-F238E27FC236}">
                <a16:creationId xmlns:a16="http://schemas.microsoft.com/office/drawing/2014/main" id="{A28841EA-6019-44D8-870D-00F7495AAC4A}"/>
              </a:ext>
            </a:extLst>
          </p:cNvPr>
          <p:cNvSpPr>
            <a:spLocks noGrp="1"/>
          </p:cNvSpPr>
          <p:nvPr>
            <p:ph idx="1"/>
          </p:nvPr>
        </p:nvSpPr>
        <p:spPr/>
        <p:txBody>
          <a:bodyPr/>
          <a:lstStyle/>
          <a:p>
            <a:pPr>
              <a:buFont typeface="Wingdings" panose="05000000000000000000" pitchFamily="2" charset="2"/>
              <a:buChar char="Ø"/>
            </a:pPr>
            <a:r>
              <a:rPr lang="en-US" dirty="0"/>
              <a:t> W</a:t>
            </a:r>
            <a:r>
              <a:rPr lang="en-IN" dirty="0"/>
              <a:t>hat is NLP?</a:t>
            </a:r>
          </a:p>
          <a:p>
            <a:pPr>
              <a:buFont typeface="Wingdings" panose="05000000000000000000" pitchFamily="2" charset="2"/>
              <a:buChar char="Ø"/>
            </a:pPr>
            <a:r>
              <a:rPr lang="en-IN" dirty="0"/>
              <a:t> Levels of Linguistic Knowledge</a:t>
            </a:r>
          </a:p>
          <a:p>
            <a:pPr>
              <a:buFont typeface="Wingdings" panose="05000000000000000000" pitchFamily="2" charset="2"/>
              <a:buChar char="Ø"/>
            </a:pPr>
            <a:r>
              <a:rPr lang="en-IN" dirty="0"/>
              <a:t> Why NLP is hard?</a:t>
            </a:r>
          </a:p>
          <a:p>
            <a:pPr>
              <a:buFont typeface="Wingdings" panose="05000000000000000000" pitchFamily="2" charset="2"/>
              <a:buChar char="Ø"/>
            </a:pPr>
            <a:r>
              <a:rPr lang="en-IN" dirty="0"/>
              <a:t> Applications of NLP</a:t>
            </a:r>
          </a:p>
          <a:p>
            <a:pPr>
              <a:buFont typeface="Wingdings" panose="05000000000000000000" pitchFamily="2" charset="2"/>
              <a:buChar char="Ø"/>
            </a:pPr>
            <a:r>
              <a:rPr lang="en-IN" dirty="0"/>
              <a:t> Future Scope</a:t>
            </a:r>
          </a:p>
          <a:p>
            <a:pPr>
              <a:buFont typeface="Wingdings" panose="05000000000000000000" pitchFamily="2" charset="2"/>
              <a:buChar char="Ø"/>
            </a:pPr>
            <a:r>
              <a:rPr lang="en-IN" dirty="0"/>
              <a:t> Conclusion</a:t>
            </a:r>
          </a:p>
          <a:p>
            <a:pPr>
              <a:buFont typeface="Wingdings" panose="05000000000000000000" pitchFamily="2" charset="2"/>
              <a:buChar char="Ø"/>
            </a:pPr>
            <a:r>
              <a:rPr lang="en-IN" dirty="0"/>
              <a:t> References</a:t>
            </a:r>
          </a:p>
          <a:p>
            <a:pPr>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254622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F05B-CAAD-41AD-BDBE-9DB8346D2C07}"/>
              </a:ext>
            </a:extLst>
          </p:cNvPr>
          <p:cNvSpPr>
            <a:spLocks noGrp="1"/>
          </p:cNvSpPr>
          <p:nvPr>
            <p:ph type="title"/>
          </p:nvPr>
        </p:nvSpPr>
        <p:spPr/>
        <p:txBody>
          <a:bodyPr/>
          <a:lstStyle/>
          <a:p>
            <a:r>
              <a:rPr lang="en-US" dirty="0"/>
              <a:t>What is NLP?</a:t>
            </a:r>
            <a:endParaRPr lang="en-IN" dirty="0"/>
          </a:p>
        </p:txBody>
      </p:sp>
      <p:sp>
        <p:nvSpPr>
          <p:cNvPr id="3" name="Content Placeholder 2">
            <a:extLst>
              <a:ext uri="{FF2B5EF4-FFF2-40B4-BE49-F238E27FC236}">
                <a16:creationId xmlns:a16="http://schemas.microsoft.com/office/drawing/2014/main" id="{A9C222B0-96EE-4970-94AC-5A51CAE0D06F}"/>
              </a:ext>
            </a:extLst>
          </p:cNvPr>
          <p:cNvSpPr>
            <a:spLocks noGrp="1"/>
          </p:cNvSpPr>
          <p:nvPr>
            <p:ph idx="1"/>
          </p:nvPr>
        </p:nvSpPr>
        <p:spPr>
          <a:xfrm>
            <a:off x="677334" y="1615304"/>
            <a:ext cx="8596668" cy="3880773"/>
          </a:xfrm>
        </p:spPr>
        <p:txBody>
          <a:bodyPr>
            <a:noAutofit/>
          </a:bodyPr>
          <a:lstStyle/>
          <a:p>
            <a:pPr>
              <a:buFont typeface="Wingdings" panose="05000000000000000000" pitchFamily="2" charset="2"/>
              <a:buChar char="Ø"/>
            </a:pPr>
            <a:r>
              <a:rPr lang="en-US" sz="2000" dirty="0">
                <a:effectLst/>
                <a:latin typeface="Calibri" panose="020F0502020204030204" pitchFamily="34" charset="0"/>
                <a:cs typeface="Calibri" panose="020F0502020204030204" pitchFamily="34" charset="0"/>
              </a:rPr>
              <a:t>NLP is a way for computers to analyze, understand, and derive meaning from human language in a smart and useful way. By utilizing NLP, developers can organize and structure knowledge to perform tasks such as automatic summarization, translation, named entity recognition, relationship extraction, sentiment analysis, speech recognition, and topic segmentation. </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0" indent="0">
              <a:buNone/>
            </a:pPr>
            <a:endParaRPr lang="en-US" sz="2000" dirty="0">
              <a:effectLst/>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effectLst/>
                <a:latin typeface="Calibri" panose="020F0502020204030204" pitchFamily="34" charset="0"/>
                <a:cs typeface="Calibri" panose="020F0502020204030204" pitchFamily="34" charset="0"/>
              </a:rPr>
              <a:t>NLP is used to analyze text, allowing machines to understand how humans speak. This human-computer interaction enables real-world applications like automatic text summarization, sentiment analysis, topic extraction, named entity recognition, parts-of-speech tagging, relationship extraction, stemming, and more. </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235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D518-8E55-4629-A646-2FE9DBEA7647}"/>
              </a:ext>
            </a:extLst>
          </p:cNvPr>
          <p:cNvSpPr>
            <a:spLocks noGrp="1"/>
          </p:cNvSpPr>
          <p:nvPr>
            <p:ph type="title"/>
          </p:nvPr>
        </p:nvSpPr>
        <p:spPr/>
        <p:txBody>
          <a:bodyPr/>
          <a:lstStyle/>
          <a:p>
            <a:r>
              <a:rPr lang="en-US" dirty="0"/>
              <a:t>Levels of Linguistic Knowledge</a:t>
            </a:r>
            <a:endParaRPr lang="en-IN" dirty="0"/>
          </a:p>
        </p:txBody>
      </p:sp>
      <p:pic>
        <p:nvPicPr>
          <p:cNvPr id="5" name="Content Placeholder 4">
            <a:extLst>
              <a:ext uri="{FF2B5EF4-FFF2-40B4-BE49-F238E27FC236}">
                <a16:creationId xmlns:a16="http://schemas.microsoft.com/office/drawing/2014/main" id="{B8C3A20D-DE7A-410A-97E8-D044C4A142AC}"/>
              </a:ext>
            </a:extLst>
          </p:cNvPr>
          <p:cNvPicPr>
            <a:picLocks noGrp="1" noChangeAspect="1"/>
          </p:cNvPicPr>
          <p:nvPr>
            <p:ph idx="1"/>
          </p:nvPr>
        </p:nvPicPr>
        <p:blipFill>
          <a:blip r:embed="rId2"/>
          <a:stretch>
            <a:fillRect/>
          </a:stretch>
        </p:blipFill>
        <p:spPr>
          <a:xfrm>
            <a:off x="2238364" y="1897062"/>
            <a:ext cx="4531551" cy="4351338"/>
          </a:xfrm>
          <a:prstGeom prst="rect">
            <a:avLst/>
          </a:prstGeom>
        </p:spPr>
      </p:pic>
    </p:spTree>
    <p:extLst>
      <p:ext uri="{BB962C8B-B14F-4D97-AF65-F5344CB8AC3E}">
        <p14:creationId xmlns:p14="http://schemas.microsoft.com/office/powerpoint/2010/main" val="28026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E795-C01E-4139-8F86-72694D150EF5}"/>
              </a:ext>
            </a:extLst>
          </p:cNvPr>
          <p:cNvSpPr>
            <a:spLocks noGrp="1"/>
          </p:cNvSpPr>
          <p:nvPr>
            <p:ph type="title"/>
          </p:nvPr>
        </p:nvSpPr>
        <p:spPr/>
        <p:txBody>
          <a:bodyPr/>
          <a:lstStyle/>
          <a:p>
            <a:r>
              <a:rPr lang="en-US" dirty="0"/>
              <a:t>Why NLP is hard?</a:t>
            </a:r>
            <a:endParaRPr lang="en-IN" dirty="0"/>
          </a:p>
        </p:txBody>
      </p:sp>
      <p:sp>
        <p:nvSpPr>
          <p:cNvPr id="3" name="Content Placeholder 2">
            <a:extLst>
              <a:ext uri="{FF2B5EF4-FFF2-40B4-BE49-F238E27FC236}">
                <a16:creationId xmlns:a16="http://schemas.microsoft.com/office/drawing/2014/main" id="{6A8227A2-A9F2-462F-93A5-51EB19D866EE}"/>
              </a:ext>
            </a:extLst>
          </p:cNvPr>
          <p:cNvSpPr>
            <a:spLocks noGrp="1"/>
          </p:cNvSpPr>
          <p:nvPr>
            <p:ph idx="1"/>
          </p:nvPr>
        </p:nvSpPr>
        <p:spPr/>
        <p:txBody>
          <a:bodyPr/>
          <a:lstStyle/>
          <a:p>
            <a:pPr marL="469900" indent="-457200">
              <a:lnSpc>
                <a:spcPct val="100000"/>
              </a:lnSpc>
              <a:spcBef>
                <a:spcPts val="1325"/>
              </a:spcBef>
              <a:buClr>
                <a:srgbClr val="B2B2B2"/>
              </a:buClr>
              <a:buSzPct val="91666"/>
              <a:buFont typeface="Wingdings" panose="05000000000000000000" pitchFamily="2" charset="2"/>
              <a:buChar char="Ø"/>
              <a:tabLst>
                <a:tab pos="469265" algn="l"/>
                <a:tab pos="469900" algn="l"/>
              </a:tabLst>
            </a:pPr>
            <a:r>
              <a:rPr lang="en-US" sz="1800" spc="-20" dirty="0">
                <a:latin typeface="Arial"/>
                <a:cs typeface="Arial"/>
              </a:rPr>
              <a:t>Ambiguity</a:t>
            </a:r>
            <a:endParaRPr lang="en-US" dirty="0">
              <a:latin typeface="Arial"/>
              <a:cs typeface="Arial"/>
            </a:endParaRPr>
          </a:p>
          <a:p>
            <a:pPr marL="469900" indent="-457200">
              <a:lnSpc>
                <a:spcPct val="100000"/>
              </a:lnSpc>
              <a:spcBef>
                <a:spcPts val="1325"/>
              </a:spcBef>
              <a:buClr>
                <a:srgbClr val="B2B2B2"/>
              </a:buClr>
              <a:buSzPct val="91666"/>
              <a:buFont typeface="Wingdings" panose="05000000000000000000" pitchFamily="2" charset="2"/>
              <a:buChar char="Ø"/>
              <a:tabLst>
                <a:tab pos="469265" algn="l"/>
                <a:tab pos="469900" algn="l"/>
              </a:tabLst>
            </a:pPr>
            <a:r>
              <a:rPr lang="en-US" sz="1800" spc="-150" dirty="0">
                <a:latin typeface="Arial"/>
                <a:cs typeface="Arial"/>
              </a:rPr>
              <a:t>Scale</a:t>
            </a:r>
            <a:endParaRPr lang="en-US" dirty="0">
              <a:latin typeface="Arial"/>
              <a:cs typeface="Arial"/>
            </a:endParaRPr>
          </a:p>
          <a:p>
            <a:pPr marL="469900" indent="-457200">
              <a:lnSpc>
                <a:spcPct val="100000"/>
              </a:lnSpc>
              <a:spcBef>
                <a:spcPts val="1325"/>
              </a:spcBef>
              <a:buClr>
                <a:srgbClr val="B2B2B2"/>
              </a:buClr>
              <a:buSzPct val="91666"/>
              <a:buFont typeface="Wingdings" panose="05000000000000000000" pitchFamily="2" charset="2"/>
              <a:buChar char="Ø"/>
              <a:tabLst>
                <a:tab pos="469265" algn="l"/>
                <a:tab pos="469900" algn="l"/>
              </a:tabLst>
            </a:pPr>
            <a:r>
              <a:rPr lang="en-US" sz="1800" spc="-75" dirty="0">
                <a:latin typeface="Arial"/>
                <a:cs typeface="Arial"/>
              </a:rPr>
              <a:t>Sparsity</a:t>
            </a:r>
            <a:endParaRPr lang="en-US" dirty="0">
              <a:latin typeface="Arial"/>
              <a:cs typeface="Arial"/>
            </a:endParaRPr>
          </a:p>
          <a:p>
            <a:pPr marL="469900" indent="-457200">
              <a:lnSpc>
                <a:spcPct val="100000"/>
              </a:lnSpc>
              <a:spcBef>
                <a:spcPts val="1325"/>
              </a:spcBef>
              <a:buClr>
                <a:srgbClr val="B2B2B2"/>
              </a:buClr>
              <a:buSzPct val="91666"/>
              <a:buFont typeface="Wingdings" panose="05000000000000000000" pitchFamily="2" charset="2"/>
              <a:buChar char="Ø"/>
              <a:tabLst>
                <a:tab pos="469265" algn="l"/>
                <a:tab pos="469900" algn="l"/>
              </a:tabLst>
            </a:pPr>
            <a:r>
              <a:rPr lang="en-US" sz="1800" spc="-55" dirty="0">
                <a:latin typeface="Arial"/>
                <a:cs typeface="Arial"/>
              </a:rPr>
              <a:t>Variation</a:t>
            </a:r>
            <a:endParaRPr lang="en-US" dirty="0">
              <a:latin typeface="Arial"/>
              <a:cs typeface="Arial"/>
            </a:endParaRPr>
          </a:p>
          <a:p>
            <a:pPr marL="469900" indent="-457200">
              <a:lnSpc>
                <a:spcPct val="100000"/>
              </a:lnSpc>
              <a:spcBef>
                <a:spcPts val="1325"/>
              </a:spcBef>
              <a:buClr>
                <a:srgbClr val="B2B2B2"/>
              </a:buClr>
              <a:buSzPct val="91666"/>
              <a:buFont typeface="Wingdings" panose="05000000000000000000" pitchFamily="2" charset="2"/>
              <a:buChar char="Ø"/>
              <a:tabLst>
                <a:tab pos="469265" algn="l"/>
                <a:tab pos="469900" algn="l"/>
              </a:tabLst>
            </a:pPr>
            <a:r>
              <a:rPr lang="en-US" sz="1800" spc="-65" dirty="0">
                <a:latin typeface="Arial"/>
                <a:cs typeface="Arial"/>
              </a:rPr>
              <a:t>Expressivity</a:t>
            </a:r>
            <a:endParaRPr lang="en-US" dirty="0">
              <a:latin typeface="Arial"/>
              <a:cs typeface="Arial"/>
            </a:endParaRPr>
          </a:p>
          <a:p>
            <a:pPr marL="469900" indent="-457200">
              <a:lnSpc>
                <a:spcPct val="100000"/>
              </a:lnSpc>
              <a:spcBef>
                <a:spcPts val="1325"/>
              </a:spcBef>
              <a:buClr>
                <a:srgbClr val="B2B2B2"/>
              </a:buClr>
              <a:buSzPct val="91666"/>
              <a:buFont typeface="Wingdings" panose="05000000000000000000" pitchFamily="2" charset="2"/>
              <a:buChar char="Ø"/>
              <a:tabLst>
                <a:tab pos="469265" algn="l"/>
                <a:tab pos="469900" algn="l"/>
              </a:tabLst>
            </a:pPr>
            <a:r>
              <a:rPr lang="en-US" sz="1800" spc="-45" dirty="0">
                <a:latin typeface="Arial"/>
                <a:cs typeface="Arial"/>
              </a:rPr>
              <a:t>Unmodeled</a:t>
            </a:r>
            <a:r>
              <a:rPr lang="en-US" sz="1800" spc="-150" dirty="0">
                <a:latin typeface="Arial"/>
                <a:cs typeface="Arial"/>
              </a:rPr>
              <a:t> </a:t>
            </a:r>
            <a:r>
              <a:rPr lang="en-US" sz="1800" spc="-100" dirty="0">
                <a:latin typeface="Arial"/>
                <a:cs typeface="Arial"/>
              </a:rPr>
              <a:t>Variables</a:t>
            </a:r>
            <a:endParaRPr lang="en-US" dirty="0">
              <a:latin typeface="Arial"/>
              <a:cs typeface="Arial"/>
            </a:endParaRPr>
          </a:p>
          <a:p>
            <a:pPr marL="469900" indent="-457200">
              <a:lnSpc>
                <a:spcPct val="100000"/>
              </a:lnSpc>
              <a:spcBef>
                <a:spcPts val="1325"/>
              </a:spcBef>
              <a:buClr>
                <a:srgbClr val="B2B2B2"/>
              </a:buClr>
              <a:buSzPct val="91666"/>
              <a:buFont typeface="Wingdings" panose="05000000000000000000" pitchFamily="2" charset="2"/>
              <a:buChar char="Ø"/>
              <a:tabLst>
                <a:tab pos="469265" algn="l"/>
                <a:tab pos="469900" algn="l"/>
              </a:tabLst>
            </a:pPr>
            <a:r>
              <a:rPr lang="en-US" sz="1800" spc="-25" dirty="0">
                <a:latin typeface="Arial"/>
                <a:cs typeface="Arial"/>
              </a:rPr>
              <a:t>Unknown</a:t>
            </a:r>
            <a:r>
              <a:rPr lang="en-US" sz="1800" spc="-155" dirty="0">
                <a:latin typeface="Arial"/>
                <a:cs typeface="Arial"/>
              </a:rPr>
              <a:t> </a:t>
            </a:r>
            <a:r>
              <a:rPr lang="en-US" sz="1800" spc="-35" dirty="0">
                <a:latin typeface="Arial"/>
                <a:cs typeface="Arial"/>
              </a:rPr>
              <a:t>representations</a:t>
            </a:r>
            <a:endParaRPr lang="en-US" sz="1800" dirty="0">
              <a:latin typeface="Arial"/>
              <a:cs typeface="Arial"/>
            </a:endParaRPr>
          </a:p>
          <a:p>
            <a:endParaRPr lang="en-IN" dirty="0"/>
          </a:p>
        </p:txBody>
      </p:sp>
    </p:spTree>
    <p:extLst>
      <p:ext uri="{BB962C8B-B14F-4D97-AF65-F5344CB8AC3E}">
        <p14:creationId xmlns:p14="http://schemas.microsoft.com/office/powerpoint/2010/main" val="207054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8399-F085-4DA1-B2C3-CDB75E5E574E}"/>
              </a:ext>
            </a:extLst>
          </p:cNvPr>
          <p:cNvSpPr>
            <a:spLocks noGrp="1"/>
          </p:cNvSpPr>
          <p:nvPr>
            <p:ph type="title"/>
          </p:nvPr>
        </p:nvSpPr>
        <p:spPr/>
        <p:txBody>
          <a:bodyPr/>
          <a:lstStyle/>
          <a:p>
            <a:r>
              <a:rPr lang="en-US" dirty="0"/>
              <a:t>Ambiguity</a:t>
            </a:r>
            <a:endParaRPr lang="en-IN" dirty="0"/>
          </a:p>
        </p:txBody>
      </p:sp>
      <p:sp>
        <p:nvSpPr>
          <p:cNvPr id="3" name="Content Placeholder 2">
            <a:extLst>
              <a:ext uri="{FF2B5EF4-FFF2-40B4-BE49-F238E27FC236}">
                <a16:creationId xmlns:a16="http://schemas.microsoft.com/office/drawing/2014/main" id="{57177796-3934-4F3B-90F4-4786D7C7168F}"/>
              </a:ext>
            </a:extLst>
          </p:cNvPr>
          <p:cNvSpPr>
            <a:spLocks noGrp="1"/>
          </p:cNvSpPr>
          <p:nvPr>
            <p:ph idx="1"/>
          </p:nvPr>
        </p:nvSpPr>
        <p:spPr>
          <a:xfrm>
            <a:off x="677334" y="1488613"/>
            <a:ext cx="8596668" cy="3880773"/>
          </a:xfrm>
        </p:spPr>
        <p:txBody>
          <a:bodyPr/>
          <a:lstStyle/>
          <a:p>
            <a:pPr marL="318770" indent="-306070">
              <a:lnSpc>
                <a:spcPct val="100000"/>
              </a:lnSpc>
              <a:spcBef>
                <a:spcPts val="1380"/>
              </a:spcBef>
              <a:buClr>
                <a:srgbClr val="B2B2B2"/>
              </a:buClr>
              <a:buSzPct val="92307"/>
              <a:buChar char="¡"/>
              <a:tabLst>
                <a:tab pos="318135" algn="l"/>
                <a:tab pos="318770" algn="l"/>
              </a:tabLst>
            </a:pPr>
            <a:r>
              <a:rPr lang="en-US" sz="2600" spc="-25" dirty="0">
                <a:latin typeface="Arial"/>
                <a:cs typeface="Arial"/>
              </a:rPr>
              <a:t>Ambiguity </a:t>
            </a:r>
            <a:r>
              <a:rPr lang="en-US" sz="2600" spc="15" dirty="0">
                <a:latin typeface="Arial"/>
                <a:cs typeface="Arial"/>
              </a:rPr>
              <a:t>at </a:t>
            </a:r>
            <a:r>
              <a:rPr lang="en-US" sz="2600" dirty="0">
                <a:latin typeface="Arial"/>
                <a:cs typeface="Arial"/>
              </a:rPr>
              <a:t>multiple</a:t>
            </a:r>
            <a:r>
              <a:rPr lang="en-US" sz="2600" spc="-475" dirty="0">
                <a:latin typeface="Arial"/>
                <a:cs typeface="Arial"/>
              </a:rPr>
              <a:t> </a:t>
            </a:r>
            <a:r>
              <a:rPr lang="en-US" sz="2600" spc="-80" dirty="0">
                <a:latin typeface="Arial"/>
                <a:cs typeface="Arial"/>
              </a:rPr>
              <a:t>levels</a:t>
            </a:r>
            <a:endParaRPr lang="en-US" sz="2600" dirty="0">
              <a:latin typeface="Arial"/>
              <a:cs typeface="Arial"/>
            </a:endParaRPr>
          </a:p>
          <a:p>
            <a:pPr marL="642620" lvl="1" indent="-306070">
              <a:lnSpc>
                <a:spcPct val="100000"/>
              </a:lnSpc>
              <a:spcBef>
                <a:spcPts val="1185"/>
              </a:spcBef>
              <a:buClr>
                <a:srgbClr val="B2B2B2"/>
              </a:buClr>
              <a:buSzPct val="91666"/>
              <a:buChar char="¡"/>
              <a:tabLst>
                <a:tab pos="641985" algn="l"/>
                <a:tab pos="642620" algn="l"/>
              </a:tabLst>
            </a:pPr>
            <a:r>
              <a:rPr lang="en-US" sz="2400" spc="-45" dirty="0">
                <a:latin typeface="Arial"/>
                <a:cs typeface="Arial"/>
              </a:rPr>
              <a:t>Word</a:t>
            </a:r>
            <a:r>
              <a:rPr lang="en-US" sz="2400" spc="-145" dirty="0">
                <a:latin typeface="Arial"/>
                <a:cs typeface="Arial"/>
              </a:rPr>
              <a:t> </a:t>
            </a:r>
            <a:r>
              <a:rPr lang="en-US" sz="2400" spc="-130" dirty="0">
                <a:latin typeface="Arial"/>
                <a:cs typeface="Arial"/>
              </a:rPr>
              <a:t>senses:</a:t>
            </a:r>
            <a:r>
              <a:rPr lang="en-US" sz="2400" spc="-150" dirty="0">
                <a:latin typeface="Arial"/>
                <a:cs typeface="Arial"/>
              </a:rPr>
              <a:t> </a:t>
            </a:r>
            <a:r>
              <a:rPr lang="en-US" sz="2400" b="1" spc="-90" dirty="0">
                <a:solidFill>
                  <a:srgbClr val="C00000"/>
                </a:solidFill>
                <a:latin typeface="Trebuchet MS"/>
                <a:cs typeface="Trebuchet MS"/>
              </a:rPr>
              <a:t>bank</a:t>
            </a:r>
            <a:r>
              <a:rPr lang="en-US" sz="2400" b="1" spc="-200" dirty="0">
                <a:solidFill>
                  <a:srgbClr val="C00000"/>
                </a:solidFill>
                <a:latin typeface="Trebuchet MS"/>
                <a:cs typeface="Trebuchet MS"/>
              </a:rPr>
              <a:t> </a:t>
            </a:r>
            <a:r>
              <a:rPr lang="en-US" sz="2400" spc="-40" dirty="0">
                <a:latin typeface="Arial"/>
                <a:cs typeface="Arial"/>
              </a:rPr>
              <a:t>(finance</a:t>
            </a:r>
            <a:r>
              <a:rPr lang="en-US" sz="2400" spc="-135" dirty="0">
                <a:latin typeface="Arial"/>
                <a:cs typeface="Arial"/>
              </a:rPr>
              <a:t> </a:t>
            </a:r>
            <a:r>
              <a:rPr lang="en-US" sz="2400" spc="25" dirty="0">
                <a:latin typeface="Arial"/>
                <a:cs typeface="Arial"/>
              </a:rPr>
              <a:t>or</a:t>
            </a:r>
            <a:r>
              <a:rPr lang="en-US" sz="2400" spc="-145" dirty="0">
                <a:latin typeface="Arial"/>
                <a:cs typeface="Arial"/>
              </a:rPr>
              <a:t> </a:t>
            </a:r>
            <a:r>
              <a:rPr lang="en-US" sz="2400" spc="-15" dirty="0">
                <a:latin typeface="Arial"/>
                <a:cs typeface="Arial"/>
              </a:rPr>
              <a:t>river</a:t>
            </a:r>
            <a:r>
              <a:rPr lang="en-US" sz="2400" spc="-150" dirty="0">
                <a:latin typeface="Arial"/>
                <a:cs typeface="Arial"/>
              </a:rPr>
              <a:t> </a:t>
            </a:r>
            <a:r>
              <a:rPr lang="en-US" sz="2400" spc="-220" dirty="0">
                <a:latin typeface="Arial"/>
                <a:cs typeface="Arial"/>
              </a:rPr>
              <a:t>?)</a:t>
            </a:r>
            <a:endParaRPr lang="en-US" sz="2400" dirty="0">
              <a:latin typeface="Arial"/>
              <a:cs typeface="Arial"/>
            </a:endParaRPr>
          </a:p>
          <a:p>
            <a:pPr marL="642620" lvl="1" indent="-306070">
              <a:lnSpc>
                <a:spcPct val="100000"/>
              </a:lnSpc>
              <a:spcBef>
                <a:spcPts val="1225"/>
              </a:spcBef>
              <a:buClr>
                <a:srgbClr val="B2B2B2"/>
              </a:buClr>
              <a:buSzPct val="91666"/>
              <a:buChar char="¡"/>
              <a:tabLst>
                <a:tab pos="641985" algn="l"/>
                <a:tab pos="642620" algn="l"/>
              </a:tabLst>
            </a:pPr>
            <a:r>
              <a:rPr lang="en-US" sz="2400" spc="-50" dirty="0">
                <a:latin typeface="Arial"/>
                <a:cs typeface="Arial"/>
              </a:rPr>
              <a:t>Part</a:t>
            </a:r>
            <a:r>
              <a:rPr lang="en-US" sz="2400" spc="-150" dirty="0">
                <a:latin typeface="Arial"/>
                <a:cs typeface="Arial"/>
              </a:rPr>
              <a:t> </a:t>
            </a:r>
            <a:r>
              <a:rPr lang="en-US" sz="2400" spc="70" dirty="0">
                <a:latin typeface="Arial"/>
                <a:cs typeface="Arial"/>
              </a:rPr>
              <a:t>of</a:t>
            </a:r>
            <a:r>
              <a:rPr lang="en-US" sz="2400" spc="-145" dirty="0">
                <a:latin typeface="Arial"/>
                <a:cs typeface="Arial"/>
              </a:rPr>
              <a:t> </a:t>
            </a:r>
            <a:r>
              <a:rPr lang="en-US" sz="2400" spc="-90" dirty="0">
                <a:latin typeface="Arial"/>
                <a:cs typeface="Arial"/>
              </a:rPr>
              <a:t>speech:</a:t>
            </a:r>
            <a:r>
              <a:rPr lang="en-US" sz="2400" spc="-155" dirty="0">
                <a:latin typeface="Arial"/>
                <a:cs typeface="Arial"/>
              </a:rPr>
              <a:t> </a:t>
            </a:r>
            <a:r>
              <a:rPr lang="en-US" sz="2400" b="1" spc="-120" dirty="0">
                <a:solidFill>
                  <a:srgbClr val="C00000"/>
                </a:solidFill>
                <a:latin typeface="Trebuchet MS"/>
                <a:cs typeface="Trebuchet MS"/>
              </a:rPr>
              <a:t>chair</a:t>
            </a:r>
            <a:r>
              <a:rPr lang="en-US" sz="2400" b="1" spc="-200" dirty="0">
                <a:solidFill>
                  <a:srgbClr val="C00000"/>
                </a:solidFill>
                <a:latin typeface="Trebuchet MS"/>
                <a:cs typeface="Trebuchet MS"/>
              </a:rPr>
              <a:t> </a:t>
            </a:r>
            <a:r>
              <a:rPr lang="en-US" sz="2400" spc="-20" dirty="0">
                <a:latin typeface="Arial"/>
                <a:cs typeface="Arial"/>
              </a:rPr>
              <a:t>(noun</a:t>
            </a:r>
            <a:r>
              <a:rPr lang="en-US" sz="2400" spc="-145" dirty="0">
                <a:latin typeface="Arial"/>
                <a:cs typeface="Arial"/>
              </a:rPr>
              <a:t> </a:t>
            </a:r>
            <a:r>
              <a:rPr lang="en-US" sz="2400" spc="25" dirty="0">
                <a:latin typeface="Arial"/>
                <a:cs typeface="Arial"/>
              </a:rPr>
              <a:t>or</a:t>
            </a:r>
            <a:r>
              <a:rPr lang="en-US" sz="2400" spc="-145" dirty="0">
                <a:latin typeface="Arial"/>
                <a:cs typeface="Arial"/>
              </a:rPr>
              <a:t> </a:t>
            </a:r>
            <a:r>
              <a:rPr lang="en-US" sz="2400" spc="-30" dirty="0">
                <a:latin typeface="Arial"/>
                <a:cs typeface="Arial"/>
              </a:rPr>
              <a:t>verb</a:t>
            </a:r>
            <a:r>
              <a:rPr lang="en-US" sz="2400" spc="-140" dirty="0">
                <a:latin typeface="Arial"/>
                <a:cs typeface="Arial"/>
              </a:rPr>
              <a:t> </a:t>
            </a:r>
            <a:r>
              <a:rPr lang="en-US" sz="2400" spc="-220" dirty="0">
                <a:latin typeface="Arial"/>
                <a:cs typeface="Arial"/>
              </a:rPr>
              <a:t>?)</a:t>
            </a:r>
            <a:endParaRPr lang="en-US" sz="2400" dirty="0">
              <a:latin typeface="Arial"/>
              <a:cs typeface="Arial"/>
            </a:endParaRPr>
          </a:p>
          <a:p>
            <a:pPr marL="642620" lvl="1" indent="-306070">
              <a:lnSpc>
                <a:spcPct val="100000"/>
              </a:lnSpc>
              <a:spcBef>
                <a:spcPts val="1225"/>
              </a:spcBef>
              <a:buClr>
                <a:srgbClr val="B2B2B2"/>
              </a:buClr>
              <a:buSzPct val="91666"/>
              <a:buChar char="¡"/>
              <a:tabLst>
                <a:tab pos="641985" algn="l"/>
                <a:tab pos="642620" algn="l"/>
              </a:tabLst>
            </a:pPr>
            <a:r>
              <a:rPr lang="en-US" sz="2400" spc="-60" dirty="0">
                <a:latin typeface="Arial"/>
                <a:cs typeface="Arial"/>
              </a:rPr>
              <a:t>Syntactic</a:t>
            </a:r>
            <a:r>
              <a:rPr lang="en-US" sz="2400" spc="-150" dirty="0">
                <a:latin typeface="Arial"/>
                <a:cs typeface="Arial"/>
              </a:rPr>
              <a:t> </a:t>
            </a:r>
            <a:r>
              <a:rPr lang="en-US" sz="2400" spc="-10" dirty="0">
                <a:latin typeface="Arial"/>
                <a:cs typeface="Arial"/>
              </a:rPr>
              <a:t>structure:</a:t>
            </a:r>
            <a:r>
              <a:rPr lang="en-US" sz="2400" spc="-155" dirty="0">
                <a:latin typeface="Arial"/>
                <a:cs typeface="Arial"/>
              </a:rPr>
              <a:t> </a:t>
            </a:r>
            <a:r>
              <a:rPr lang="en-US" sz="2400" b="1" dirty="0">
                <a:solidFill>
                  <a:srgbClr val="C00000"/>
                </a:solidFill>
                <a:latin typeface="Trebuchet MS"/>
                <a:cs typeface="Trebuchet MS"/>
              </a:rPr>
              <a:t>I</a:t>
            </a:r>
            <a:r>
              <a:rPr lang="en-US" sz="2400" b="1" spc="-200" dirty="0">
                <a:solidFill>
                  <a:srgbClr val="C00000"/>
                </a:solidFill>
                <a:latin typeface="Trebuchet MS"/>
                <a:cs typeface="Trebuchet MS"/>
              </a:rPr>
              <a:t> </a:t>
            </a:r>
            <a:r>
              <a:rPr lang="en-US" sz="2400" b="1" spc="-120" dirty="0">
                <a:solidFill>
                  <a:srgbClr val="C00000"/>
                </a:solidFill>
                <a:latin typeface="Trebuchet MS"/>
                <a:cs typeface="Trebuchet MS"/>
              </a:rPr>
              <a:t>can</a:t>
            </a:r>
            <a:r>
              <a:rPr lang="en-US" sz="2400" b="1" spc="-200" dirty="0">
                <a:solidFill>
                  <a:srgbClr val="C00000"/>
                </a:solidFill>
                <a:latin typeface="Trebuchet MS"/>
                <a:cs typeface="Trebuchet MS"/>
              </a:rPr>
              <a:t> </a:t>
            </a:r>
            <a:r>
              <a:rPr lang="en-US" sz="2400" b="1" spc="-110" dirty="0">
                <a:solidFill>
                  <a:srgbClr val="C00000"/>
                </a:solidFill>
                <a:latin typeface="Trebuchet MS"/>
                <a:cs typeface="Trebuchet MS"/>
              </a:rPr>
              <a:t>see</a:t>
            </a:r>
            <a:r>
              <a:rPr lang="en-US" sz="2400" b="1" spc="-215" dirty="0">
                <a:solidFill>
                  <a:srgbClr val="C00000"/>
                </a:solidFill>
                <a:latin typeface="Trebuchet MS"/>
                <a:cs typeface="Trebuchet MS"/>
              </a:rPr>
              <a:t> </a:t>
            </a:r>
            <a:r>
              <a:rPr lang="en-US" sz="2400" b="1" spc="-100" dirty="0">
                <a:solidFill>
                  <a:srgbClr val="C00000"/>
                </a:solidFill>
                <a:latin typeface="Trebuchet MS"/>
                <a:cs typeface="Trebuchet MS"/>
              </a:rPr>
              <a:t>a</a:t>
            </a:r>
            <a:r>
              <a:rPr lang="en-US" sz="2400" b="1" spc="-210" dirty="0">
                <a:solidFill>
                  <a:srgbClr val="C00000"/>
                </a:solidFill>
                <a:latin typeface="Trebuchet MS"/>
                <a:cs typeface="Trebuchet MS"/>
              </a:rPr>
              <a:t> </a:t>
            </a:r>
            <a:r>
              <a:rPr lang="en-US" sz="2400" b="1" spc="-90" dirty="0">
                <a:solidFill>
                  <a:srgbClr val="C00000"/>
                </a:solidFill>
                <a:latin typeface="Trebuchet MS"/>
                <a:cs typeface="Trebuchet MS"/>
              </a:rPr>
              <a:t>man</a:t>
            </a:r>
            <a:r>
              <a:rPr lang="en-US" sz="2400" b="1" spc="-200" dirty="0">
                <a:solidFill>
                  <a:srgbClr val="C00000"/>
                </a:solidFill>
                <a:latin typeface="Trebuchet MS"/>
                <a:cs typeface="Trebuchet MS"/>
              </a:rPr>
              <a:t> </a:t>
            </a:r>
            <a:r>
              <a:rPr lang="en-US" sz="2400" b="1" spc="-75" dirty="0">
                <a:solidFill>
                  <a:srgbClr val="C00000"/>
                </a:solidFill>
                <a:latin typeface="Trebuchet MS"/>
                <a:cs typeface="Trebuchet MS"/>
              </a:rPr>
              <a:t>with</a:t>
            </a:r>
            <a:r>
              <a:rPr lang="en-US" sz="2400" b="1" spc="-200" dirty="0">
                <a:solidFill>
                  <a:srgbClr val="C00000"/>
                </a:solidFill>
                <a:latin typeface="Trebuchet MS"/>
                <a:cs typeface="Trebuchet MS"/>
              </a:rPr>
              <a:t> </a:t>
            </a:r>
            <a:r>
              <a:rPr lang="en-US" sz="2400" b="1" spc="-100" dirty="0">
                <a:solidFill>
                  <a:srgbClr val="C00000"/>
                </a:solidFill>
                <a:latin typeface="Trebuchet MS"/>
                <a:cs typeface="Trebuchet MS"/>
              </a:rPr>
              <a:t>a</a:t>
            </a:r>
            <a:r>
              <a:rPr lang="en-US" sz="2400" b="1" spc="-210" dirty="0">
                <a:solidFill>
                  <a:srgbClr val="C00000"/>
                </a:solidFill>
                <a:latin typeface="Trebuchet MS"/>
                <a:cs typeface="Trebuchet MS"/>
              </a:rPr>
              <a:t> </a:t>
            </a:r>
            <a:r>
              <a:rPr lang="en-US" sz="2400" b="1" spc="-100" dirty="0">
                <a:solidFill>
                  <a:srgbClr val="C00000"/>
                </a:solidFill>
                <a:latin typeface="Trebuchet MS"/>
                <a:cs typeface="Trebuchet MS"/>
              </a:rPr>
              <a:t>telescope</a:t>
            </a:r>
            <a:endParaRPr lang="en-US" sz="2400" dirty="0">
              <a:latin typeface="Trebuchet MS"/>
              <a:cs typeface="Trebuchet MS"/>
            </a:endParaRPr>
          </a:p>
          <a:p>
            <a:pPr marL="642620" lvl="1" indent="-306070">
              <a:lnSpc>
                <a:spcPct val="100000"/>
              </a:lnSpc>
              <a:spcBef>
                <a:spcPts val="1125"/>
              </a:spcBef>
              <a:buClr>
                <a:srgbClr val="B2B2B2"/>
              </a:buClr>
              <a:buSzPct val="91666"/>
              <a:buChar char="¡"/>
              <a:tabLst>
                <a:tab pos="641985" algn="l"/>
                <a:tab pos="642620" algn="l"/>
              </a:tabLst>
            </a:pPr>
            <a:r>
              <a:rPr lang="en-US" sz="2400" spc="5" dirty="0">
                <a:latin typeface="Arial"/>
                <a:cs typeface="Arial"/>
              </a:rPr>
              <a:t>Multiple: </a:t>
            </a:r>
            <a:r>
              <a:rPr lang="en-US" sz="2400" b="1" dirty="0">
                <a:solidFill>
                  <a:srgbClr val="C00000"/>
                </a:solidFill>
                <a:latin typeface="Trebuchet MS"/>
                <a:cs typeface="Trebuchet MS"/>
              </a:rPr>
              <a:t>I</a:t>
            </a:r>
            <a:r>
              <a:rPr lang="en-US" sz="2400" b="1" spc="-540" dirty="0">
                <a:solidFill>
                  <a:srgbClr val="C00000"/>
                </a:solidFill>
                <a:latin typeface="Trebuchet MS"/>
                <a:cs typeface="Trebuchet MS"/>
              </a:rPr>
              <a:t> </a:t>
            </a:r>
            <a:r>
              <a:rPr lang="en-US" sz="2400" b="1" spc="-100" dirty="0">
                <a:solidFill>
                  <a:srgbClr val="C00000"/>
                </a:solidFill>
                <a:latin typeface="Trebuchet MS"/>
                <a:cs typeface="Trebuchet MS"/>
              </a:rPr>
              <a:t>made </a:t>
            </a:r>
            <a:r>
              <a:rPr lang="en-US" sz="2400" b="1" spc="-120" dirty="0">
                <a:solidFill>
                  <a:srgbClr val="C00000"/>
                </a:solidFill>
                <a:latin typeface="Trebuchet MS"/>
                <a:cs typeface="Trebuchet MS"/>
              </a:rPr>
              <a:t>her </a:t>
            </a:r>
            <a:r>
              <a:rPr lang="en-US" sz="2400" b="1" spc="-114" dirty="0">
                <a:solidFill>
                  <a:srgbClr val="C00000"/>
                </a:solidFill>
                <a:latin typeface="Trebuchet MS"/>
                <a:cs typeface="Trebuchet MS"/>
              </a:rPr>
              <a:t>duck</a:t>
            </a:r>
            <a:endParaRPr lang="en-US" sz="2400" dirty="0">
              <a:latin typeface="Trebuchet MS"/>
              <a:cs typeface="Trebuchet MS"/>
            </a:endParaRPr>
          </a:p>
          <a:p>
            <a:endParaRPr lang="en-IN" dirty="0"/>
          </a:p>
        </p:txBody>
      </p:sp>
      <p:sp>
        <p:nvSpPr>
          <p:cNvPr id="4" name="object 5">
            <a:extLst>
              <a:ext uri="{FF2B5EF4-FFF2-40B4-BE49-F238E27FC236}">
                <a16:creationId xmlns:a16="http://schemas.microsoft.com/office/drawing/2014/main" id="{D0988905-E446-40D8-867F-67AFCA44FF62}"/>
              </a:ext>
            </a:extLst>
          </p:cNvPr>
          <p:cNvSpPr/>
          <p:nvPr/>
        </p:nvSpPr>
        <p:spPr>
          <a:xfrm>
            <a:off x="1595246" y="4537282"/>
            <a:ext cx="6202680" cy="166420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0204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4AA9-B8B6-473C-A163-32BD9A72BD03}"/>
              </a:ext>
            </a:extLst>
          </p:cNvPr>
          <p:cNvSpPr>
            <a:spLocks noGrp="1"/>
          </p:cNvSpPr>
          <p:nvPr>
            <p:ph type="title"/>
          </p:nvPr>
        </p:nvSpPr>
        <p:spPr/>
        <p:txBody>
          <a:bodyPr/>
          <a:lstStyle/>
          <a:p>
            <a:r>
              <a:rPr lang="en-US" dirty="0"/>
              <a:t>Variation</a:t>
            </a:r>
            <a:endParaRPr lang="en-IN" dirty="0"/>
          </a:p>
        </p:txBody>
      </p:sp>
      <p:sp>
        <p:nvSpPr>
          <p:cNvPr id="3" name="Content Placeholder 2">
            <a:extLst>
              <a:ext uri="{FF2B5EF4-FFF2-40B4-BE49-F238E27FC236}">
                <a16:creationId xmlns:a16="http://schemas.microsoft.com/office/drawing/2014/main" id="{DBCFDD3B-B50A-4027-AB7B-5B9B84C56BEE}"/>
              </a:ext>
            </a:extLst>
          </p:cNvPr>
          <p:cNvSpPr>
            <a:spLocks noGrp="1"/>
          </p:cNvSpPr>
          <p:nvPr>
            <p:ph idx="1"/>
          </p:nvPr>
        </p:nvSpPr>
        <p:spPr/>
        <p:txBody>
          <a:bodyPr>
            <a:normAutofit/>
          </a:bodyPr>
          <a:lstStyle/>
          <a:p>
            <a:r>
              <a:rPr lang="en-US" sz="1800" spc="-110" dirty="0">
                <a:latin typeface="Arial"/>
                <a:cs typeface="Arial"/>
              </a:rPr>
              <a:t>Suppose</a:t>
            </a:r>
            <a:r>
              <a:rPr lang="en-US" sz="1800" spc="-135" dirty="0">
                <a:latin typeface="Arial"/>
                <a:cs typeface="Arial"/>
              </a:rPr>
              <a:t> </a:t>
            </a:r>
            <a:r>
              <a:rPr lang="en-US" sz="1800" spc="-5" dirty="0">
                <a:latin typeface="Arial"/>
                <a:cs typeface="Arial"/>
              </a:rPr>
              <a:t>we</a:t>
            </a:r>
            <a:r>
              <a:rPr lang="en-US" sz="1800" spc="-135" dirty="0">
                <a:latin typeface="Arial"/>
                <a:cs typeface="Arial"/>
              </a:rPr>
              <a:t> </a:t>
            </a:r>
            <a:r>
              <a:rPr lang="en-US" sz="1800" spc="5" dirty="0">
                <a:latin typeface="Arial"/>
                <a:cs typeface="Arial"/>
              </a:rPr>
              <a:t>train</a:t>
            </a:r>
            <a:r>
              <a:rPr lang="en-US" sz="1800" spc="-145" dirty="0">
                <a:latin typeface="Arial"/>
                <a:cs typeface="Arial"/>
              </a:rPr>
              <a:t> </a:t>
            </a:r>
            <a:r>
              <a:rPr lang="en-US" sz="1800" spc="-160" dirty="0">
                <a:latin typeface="Arial"/>
                <a:cs typeface="Arial"/>
              </a:rPr>
              <a:t>a</a:t>
            </a:r>
            <a:r>
              <a:rPr lang="en-US" sz="1800" spc="-145" dirty="0">
                <a:latin typeface="Arial"/>
                <a:cs typeface="Arial"/>
              </a:rPr>
              <a:t> </a:t>
            </a:r>
            <a:r>
              <a:rPr lang="en-US" sz="1800" spc="15" dirty="0">
                <a:latin typeface="Arial"/>
                <a:cs typeface="Arial"/>
              </a:rPr>
              <a:t>part</a:t>
            </a:r>
            <a:r>
              <a:rPr lang="en-US" sz="1800" spc="-140" dirty="0">
                <a:latin typeface="Arial"/>
                <a:cs typeface="Arial"/>
              </a:rPr>
              <a:t> </a:t>
            </a:r>
            <a:r>
              <a:rPr lang="en-US" sz="1800" spc="70" dirty="0">
                <a:latin typeface="Arial"/>
                <a:cs typeface="Arial"/>
              </a:rPr>
              <a:t>of</a:t>
            </a:r>
            <a:r>
              <a:rPr lang="en-US" sz="1800" spc="-140" dirty="0">
                <a:latin typeface="Arial"/>
                <a:cs typeface="Arial"/>
              </a:rPr>
              <a:t> </a:t>
            </a:r>
            <a:r>
              <a:rPr lang="en-US" sz="1800" spc="-95" dirty="0">
                <a:latin typeface="Arial"/>
                <a:cs typeface="Arial"/>
              </a:rPr>
              <a:t>speech</a:t>
            </a:r>
            <a:r>
              <a:rPr lang="en-US" sz="1800" spc="-140" dirty="0">
                <a:latin typeface="Arial"/>
                <a:cs typeface="Arial"/>
              </a:rPr>
              <a:t> </a:t>
            </a:r>
            <a:r>
              <a:rPr lang="en-US" sz="1800" spc="-20" dirty="0">
                <a:latin typeface="Arial"/>
                <a:cs typeface="Arial"/>
              </a:rPr>
              <a:t>tagger</a:t>
            </a:r>
            <a:r>
              <a:rPr lang="en-US" sz="1800" spc="-140" dirty="0">
                <a:latin typeface="Arial"/>
                <a:cs typeface="Arial"/>
              </a:rPr>
              <a:t> </a:t>
            </a:r>
            <a:r>
              <a:rPr lang="en-US" sz="1800" spc="25" dirty="0">
                <a:latin typeface="Arial"/>
                <a:cs typeface="Arial"/>
              </a:rPr>
              <a:t>or</a:t>
            </a:r>
            <a:r>
              <a:rPr lang="en-US" sz="1800" spc="-140" dirty="0">
                <a:latin typeface="Arial"/>
                <a:cs typeface="Arial"/>
              </a:rPr>
              <a:t> </a:t>
            </a:r>
            <a:r>
              <a:rPr lang="en-US" sz="1800" spc="-160" dirty="0">
                <a:latin typeface="Arial"/>
                <a:cs typeface="Arial"/>
              </a:rPr>
              <a:t>a</a:t>
            </a:r>
            <a:r>
              <a:rPr lang="en-US" sz="1800" spc="-145" dirty="0">
                <a:latin typeface="Arial"/>
                <a:cs typeface="Arial"/>
              </a:rPr>
              <a:t> </a:t>
            </a:r>
            <a:r>
              <a:rPr lang="en-US" sz="1800" spc="-65" dirty="0">
                <a:latin typeface="Arial"/>
                <a:cs typeface="Arial"/>
              </a:rPr>
              <a:t>parser</a:t>
            </a:r>
            <a:r>
              <a:rPr lang="en-US" sz="1800" spc="-140" dirty="0">
                <a:latin typeface="Arial"/>
                <a:cs typeface="Arial"/>
              </a:rPr>
              <a:t> </a:t>
            </a:r>
            <a:r>
              <a:rPr lang="en-US" sz="1800" spc="-20" dirty="0">
                <a:latin typeface="Arial"/>
                <a:cs typeface="Arial"/>
              </a:rPr>
              <a:t>on</a:t>
            </a:r>
            <a:r>
              <a:rPr lang="en-US" sz="1800" spc="-140" dirty="0">
                <a:latin typeface="Arial"/>
                <a:cs typeface="Arial"/>
              </a:rPr>
              <a:t> </a:t>
            </a:r>
            <a:r>
              <a:rPr lang="en-US" sz="1800" spc="15" dirty="0">
                <a:latin typeface="Arial"/>
                <a:cs typeface="Arial"/>
              </a:rPr>
              <a:t>the</a:t>
            </a:r>
            <a:r>
              <a:rPr lang="en-US" sz="1800" spc="-120" dirty="0">
                <a:latin typeface="Arial"/>
                <a:cs typeface="Arial"/>
              </a:rPr>
              <a:t> </a:t>
            </a:r>
            <a:r>
              <a:rPr lang="en-US" sz="2000" spc="-90" dirty="0">
                <a:solidFill>
                  <a:srgbClr val="C00000"/>
                </a:solidFill>
                <a:latin typeface="Arial"/>
                <a:cs typeface="Arial"/>
              </a:rPr>
              <a:t>Wall</a:t>
            </a:r>
            <a:r>
              <a:rPr lang="en-US" sz="2000" spc="-160" dirty="0">
                <a:solidFill>
                  <a:srgbClr val="C00000"/>
                </a:solidFill>
                <a:latin typeface="Arial"/>
                <a:cs typeface="Arial"/>
              </a:rPr>
              <a:t> </a:t>
            </a:r>
            <a:r>
              <a:rPr lang="en-US" sz="2000" spc="-30" dirty="0">
                <a:solidFill>
                  <a:srgbClr val="C00000"/>
                </a:solidFill>
                <a:latin typeface="Arial"/>
                <a:cs typeface="Arial"/>
              </a:rPr>
              <a:t>Street</a:t>
            </a:r>
            <a:r>
              <a:rPr lang="en-US" sz="2000" spc="-165" dirty="0">
                <a:solidFill>
                  <a:srgbClr val="C00000"/>
                </a:solidFill>
                <a:latin typeface="Arial"/>
                <a:cs typeface="Arial"/>
              </a:rPr>
              <a:t> </a:t>
            </a:r>
            <a:r>
              <a:rPr lang="en-US" sz="2000" spc="-65" dirty="0">
                <a:solidFill>
                  <a:srgbClr val="C00000"/>
                </a:solidFill>
                <a:latin typeface="Arial"/>
                <a:cs typeface="Arial"/>
              </a:rPr>
              <a:t>Journal</a:t>
            </a:r>
          </a:p>
          <a:p>
            <a:pPr marL="12700">
              <a:lnSpc>
                <a:spcPct val="100000"/>
              </a:lnSpc>
              <a:spcBef>
                <a:spcPts val="1935"/>
              </a:spcBef>
              <a:tabLst>
                <a:tab pos="318135" algn="l"/>
              </a:tabLst>
            </a:pPr>
            <a:endParaRPr lang="en-US" sz="1800" spc="-40" dirty="0">
              <a:latin typeface="Arial"/>
              <a:cs typeface="Arial"/>
            </a:endParaRPr>
          </a:p>
          <a:p>
            <a:pPr marL="12700">
              <a:lnSpc>
                <a:spcPct val="100000"/>
              </a:lnSpc>
              <a:spcBef>
                <a:spcPts val="1935"/>
              </a:spcBef>
              <a:tabLst>
                <a:tab pos="318135" algn="l"/>
              </a:tabLst>
            </a:pPr>
            <a:endParaRPr lang="en-US" spc="-40" dirty="0">
              <a:latin typeface="Arial"/>
              <a:cs typeface="Arial"/>
            </a:endParaRPr>
          </a:p>
          <a:p>
            <a:pPr marL="12700">
              <a:lnSpc>
                <a:spcPct val="100000"/>
              </a:lnSpc>
              <a:spcBef>
                <a:spcPts val="1935"/>
              </a:spcBef>
              <a:tabLst>
                <a:tab pos="318135" algn="l"/>
              </a:tabLst>
            </a:pPr>
            <a:endParaRPr lang="en-US" spc="-40" dirty="0">
              <a:latin typeface="Arial"/>
              <a:cs typeface="Arial"/>
            </a:endParaRPr>
          </a:p>
          <a:p>
            <a:pPr marL="12700">
              <a:lnSpc>
                <a:spcPct val="100000"/>
              </a:lnSpc>
              <a:spcBef>
                <a:spcPts val="1935"/>
              </a:spcBef>
              <a:tabLst>
                <a:tab pos="318135" algn="l"/>
              </a:tabLst>
            </a:pPr>
            <a:endParaRPr lang="en-US" spc="-40" dirty="0">
              <a:latin typeface="Arial"/>
              <a:cs typeface="Arial"/>
            </a:endParaRPr>
          </a:p>
          <a:p>
            <a:pPr marL="12700">
              <a:lnSpc>
                <a:spcPct val="100000"/>
              </a:lnSpc>
              <a:spcBef>
                <a:spcPts val="1935"/>
              </a:spcBef>
              <a:tabLst>
                <a:tab pos="318135" algn="l"/>
              </a:tabLst>
            </a:pPr>
            <a:r>
              <a:rPr lang="en-US" sz="1800" spc="-40" dirty="0">
                <a:latin typeface="Arial"/>
                <a:cs typeface="Arial"/>
              </a:rPr>
              <a:t>What</a:t>
            </a:r>
            <a:r>
              <a:rPr lang="en-US" sz="1800" spc="-145" dirty="0">
                <a:latin typeface="Arial"/>
                <a:cs typeface="Arial"/>
              </a:rPr>
              <a:t> </a:t>
            </a:r>
            <a:r>
              <a:rPr lang="en-US" sz="1800" spc="30" dirty="0">
                <a:latin typeface="Arial"/>
                <a:cs typeface="Arial"/>
              </a:rPr>
              <a:t>will</a:t>
            </a:r>
            <a:r>
              <a:rPr lang="en-US" sz="1800" spc="-145" dirty="0">
                <a:latin typeface="Arial"/>
                <a:cs typeface="Arial"/>
              </a:rPr>
              <a:t> </a:t>
            </a:r>
            <a:r>
              <a:rPr lang="en-US" sz="1800" spc="-60" dirty="0">
                <a:latin typeface="Arial"/>
                <a:cs typeface="Arial"/>
              </a:rPr>
              <a:t>happen</a:t>
            </a:r>
            <a:r>
              <a:rPr lang="en-US" sz="1800" spc="-140" dirty="0">
                <a:latin typeface="Arial"/>
                <a:cs typeface="Arial"/>
              </a:rPr>
              <a:t> </a:t>
            </a:r>
            <a:r>
              <a:rPr lang="en-US" sz="1800" spc="65" dirty="0">
                <a:latin typeface="Arial"/>
                <a:cs typeface="Arial"/>
              </a:rPr>
              <a:t>if</a:t>
            </a:r>
            <a:r>
              <a:rPr lang="en-US" sz="1800" spc="-145" dirty="0">
                <a:latin typeface="Arial"/>
                <a:cs typeface="Arial"/>
              </a:rPr>
              <a:t> </a:t>
            </a:r>
            <a:r>
              <a:rPr lang="en-US" sz="1800" spc="-5" dirty="0">
                <a:latin typeface="Arial"/>
                <a:cs typeface="Arial"/>
              </a:rPr>
              <a:t>we</a:t>
            </a:r>
            <a:r>
              <a:rPr lang="en-US" sz="1800" spc="-135" dirty="0">
                <a:latin typeface="Arial"/>
                <a:cs typeface="Arial"/>
              </a:rPr>
              <a:t> </a:t>
            </a:r>
            <a:r>
              <a:rPr lang="en-US" sz="1800" spc="50" dirty="0">
                <a:latin typeface="Arial"/>
                <a:cs typeface="Arial"/>
              </a:rPr>
              <a:t>try</a:t>
            </a:r>
            <a:r>
              <a:rPr lang="en-US" sz="1800" spc="-150" dirty="0">
                <a:latin typeface="Arial"/>
                <a:cs typeface="Arial"/>
              </a:rPr>
              <a:t> </a:t>
            </a:r>
            <a:r>
              <a:rPr lang="en-US" sz="1800" spc="100" dirty="0">
                <a:latin typeface="Arial"/>
                <a:cs typeface="Arial"/>
              </a:rPr>
              <a:t>to</a:t>
            </a:r>
            <a:r>
              <a:rPr lang="en-US" sz="1800" spc="-145" dirty="0">
                <a:latin typeface="Arial"/>
                <a:cs typeface="Arial"/>
              </a:rPr>
              <a:t> </a:t>
            </a:r>
            <a:r>
              <a:rPr lang="en-US" sz="1800" spc="-120" dirty="0">
                <a:latin typeface="Arial"/>
                <a:cs typeface="Arial"/>
              </a:rPr>
              <a:t>use</a:t>
            </a:r>
            <a:r>
              <a:rPr lang="en-US" sz="1800" spc="-140" dirty="0">
                <a:latin typeface="Arial"/>
                <a:cs typeface="Arial"/>
              </a:rPr>
              <a:t> </a:t>
            </a:r>
            <a:r>
              <a:rPr lang="en-US" sz="1800" spc="-15" dirty="0">
                <a:latin typeface="Arial"/>
                <a:cs typeface="Arial"/>
              </a:rPr>
              <a:t>this</a:t>
            </a:r>
            <a:r>
              <a:rPr lang="en-US" sz="1800" spc="-150" dirty="0">
                <a:latin typeface="Arial"/>
                <a:cs typeface="Arial"/>
              </a:rPr>
              <a:t> </a:t>
            </a:r>
            <a:r>
              <a:rPr lang="en-US" sz="1800" spc="-40" dirty="0">
                <a:latin typeface="Arial"/>
                <a:cs typeface="Arial"/>
              </a:rPr>
              <a:t>tagger/parser</a:t>
            </a:r>
            <a:r>
              <a:rPr lang="en-US" sz="1800" spc="-140" dirty="0">
                <a:latin typeface="Arial"/>
                <a:cs typeface="Arial"/>
              </a:rPr>
              <a:t> </a:t>
            </a:r>
            <a:r>
              <a:rPr lang="en-US" sz="1800" spc="60" dirty="0">
                <a:latin typeface="Arial"/>
                <a:cs typeface="Arial"/>
              </a:rPr>
              <a:t>for</a:t>
            </a:r>
            <a:r>
              <a:rPr lang="en-US" sz="1800" spc="-125" dirty="0">
                <a:latin typeface="Arial"/>
                <a:cs typeface="Arial"/>
              </a:rPr>
              <a:t> </a:t>
            </a:r>
            <a:r>
              <a:rPr lang="en-US" sz="2400" spc="-105" dirty="0">
                <a:solidFill>
                  <a:srgbClr val="C00000"/>
                </a:solidFill>
                <a:latin typeface="Arial"/>
                <a:cs typeface="Arial"/>
              </a:rPr>
              <a:t>social</a:t>
            </a:r>
            <a:r>
              <a:rPr lang="en-US" sz="2400" spc="-180" dirty="0">
                <a:solidFill>
                  <a:srgbClr val="C00000"/>
                </a:solidFill>
                <a:latin typeface="Arial"/>
                <a:cs typeface="Arial"/>
              </a:rPr>
              <a:t> </a:t>
            </a:r>
            <a:r>
              <a:rPr lang="en-US" sz="2400" spc="-155" dirty="0">
                <a:solidFill>
                  <a:srgbClr val="C00000"/>
                </a:solidFill>
                <a:latin typeface="Arial"/>
                <a:cs typeface="Arial"/>
              </a:rPr>
              <a:t>media</a:t>
            </a:r>
            <a:endParaRPr lang="en-US" dirty="0">
              <a:solidFill>
                <a:srgbClr val="C00000"/>
              </a:solidFill>
              <a:latin typeface="Arial"/>
              <a:cs typeface="Arial"/>
            </a:endParaRPr>
          </a:p>
          <a:p>
            <a:pPr marL="0" indent="0">
              <a:lnSpc>
                <a:spcPct val="100000"/>
              </a:lnSpc>
              <a:spcBef>
                <a:spcPts val="1935"/>
              </a:spcBef>
              <a:buNone/>
              <a:tabLst>
                <a:tab pos="318135" algn="l"/>
              </a:tabLst>
            </a:pPr>
            <a:r>
              <a:rPr lang="en-US" sz="1800" i="1" spc="105" dirty="0">
                <a:solidFill>
                  <a:srgbClr val="C00000"/>
                </a:solidFill>
                <a:latin typeface="Arial"/>
                <a:cs typeface="Arial"/>
              </a:rPr>
              <a:t>		</a:t>
            </a:r>
            <a:r>
              <a:rPr lang="en-US" sz="1800" i="1" spc="105" dirty="0">
                <a:latin typeface="Arial"/>
                <a:cs typeface="Arial"/>
              </a:rPr>
              <a:t>“</a:t>
            </a:r>
            <a:r>
              <a:rPr lang="en-US" sz="1800" i="1" spc="105" dirty="0" err="1">
                <a:latin typeface="Arial"/>
                <a:cs typeface="Arial"/>
              </a:rPr>
              <a:t>ikr</a:t>
            </a:r>
            <a:r>
              <a:rPr lang="en-US" sz="1800" i="1" spc="-165" dirty="0">
                <a:latin typeface="Arial"/>
                <a:cs typeface="Arial"/>
              </a:rPr>
              <a:t> </a:t>
            </a:r>
            <a:r>
              <a:rPr lang="en-US" sz="1800" i="1" spc="-130" dirty="0">
                <a:latin typeface="Arial"/>
                <a:cs typeface="Arial"/>
              </a:rPr>
              <a:t>smh</a:t>
            </a:r>
            <a:r>
              <a:rPr lang="en-US" sz="1800" i="1" spc="-170" dirty="0">
                <a:latin typeface="Arial"/>
                <a:cs typeface="Arial"/>
              </a:rPr>
              <a:t> </a:t>
            </a:r>
            <a:r>
              <a:rPr lang="en-US" sz="1800" i="1" spc="-130" dirty="0">
                <a:latin typeface="Arial"/>
                <a:cs typeface="Arial"/>
              </a:rPr>
              <a:t>he</a:t>
            </a:r>
            <a:r>
              <a:rPr lang="en-US" sz="1800" i="1" spc="-155" dirty="0">
                <a:latin typeface="Arial"/>
                <a:cs typeface="Arial"/>
              </a:rPr>
              <a:t> </a:t>
            </a:r>
            <a:r>
              <a:rPr lang="en-US" sz="1800" i="1" spc="-135" dirty="0">
                <a:latin typeface="Arial"/>
                <a:cs typeface="Arial"/>
              </a:rPr>
              <a:t>asked</a:t>
            </a:r>
            <a:r>
              <a:rPr lang="en-US" sz="1800" i="1" spc="-160" dirty="0">
                <a:latin typeface="Arial"/>
                <a:cs typeface="Arial"/>
              </a:rPr>
              <a:t> </a:t>
            </a:r>
            <a:r>
              <a:rPr lang="en-US" sz="1800" i="1" spc="65" dirty="0">
                <a:latin typeface="Arial"/>
                <a:cs typeface="Arial"/>
              </a:rPr>
              <a:t>fir</a:t>
            </a:r>
            <a:r>
              <a:rPr lang="en-US" sz="1800" i="1" spc="-165" dirty="0">
                <a:latin typeface="Arial"/>
                <a:cs typeface="Arial"/>
              </a:rPr>
              <a:t> </a:t>
            </a:r>
            <a:r>
              <a:rPr lang="en-US" sz="1800" i="1" spc="-85" dirty="0">
                <a:latin typeface="Arial"/>
                <a:cs typeface="Arial"/>
              </a:rPr>
              <a:t>yo</a:t>
            </a:r>
            <a:r>
              <a:rPr lang="en-US" sz="1800" i="1" spc="-160" dirty="0">
                <a:latin typeface="Arial"/>
                <a:cs typeface="Arial"/>
              </a:rPr>
              <a:t> </a:t>
            </a:r>
            <a:r>
              <a:rPr lang="en-US" sz="1800" i="1" spc="-55" dirty="0">
                <a:latin typeface="Arial"/>
                <a:cs typeface="Arial"/>
              </a:rPr>
              <a:t>last</a:t>
            </a:r>
            <a:r>
              <a:rPr lang="en-US" sz="1800" i="1" spc="-170" dirty="0">
                <a:latin typeface="Arial"/>
                <a:cs typeface="Arial"/>
              </a:rPr>
              <a:t> </a:t>
            </a:r>
            <a:r>
              <a:rPr lang="en-US" sz="1800" i="1" spc="-130" dirty="0">
                <a:latin typeface="Arial"/>
                <a:cs typeface="Arial"/>
              </a:rPr>
              <a:t>name</a:t>
            </a:r>
            <a:r>
              <a:rPr lang="en-US" sz="1800" i="1" spc="-160" dirty="0">
                <a:latin typeface="Arial"/>
                <a:cs typeface="Arial"/>
              </a:rPr>
              <a:t> </a:t>
            </a:r>
            <a:r>
              <a:rPr lang="en-US" sz="1800" i="1" spc="-155" dirty="0">
                <a:latin typeface="Arial"/>
                <a:cs typeface="Arial"/>
              </a:rPr>
              <a:t>so</a:t>
            </a:r>
            <a:r>
              <a:rPr lang="en-US" sz="1800" i="1" spc="-160" dirty="0">
                <a:latin typeface="Arial"/>
                <a:cs typeface="Arial"/>
              </a:rPr>
              <a:t> </a:t>
            </a:r>
            <a:r>
              <a:rPr lang="en-US" sz="1800" i="1" spc="-130" dirty="0">
                <a:latin typeface="Arial"/>
                <a:cs typeface="Arial"/>
              </a:rPr>
              <a:t>he</a:t>
            </a:r>
            <a:r>
              <a:rPr lang="en-US" sz="1800" i="1" spc="-160" dirty="0">
                <a:latin typeface="Arial"/>
                <a:cs typeface="Arial"/>
              </a:rPr>
              <a:t> </a:t>
            </a:r>
            <a:r>
              <a:rPr lang="en-US" sz="1800" i="1" spc="-145" dirty="0">
                <a:latin typeface="Arial"/>
                <a:cs typeface="Arial"/>
              </a:rPr>
              <a:t>can</a:t>
            </a:r>
            <a:r>
              <a:rPr lang="en-US" sz="1800" i="1" spc="-165" dirty="0">
                <a:latin typeface="Arial"/>
                <a:cs typeface="Arial"/>
              </a:rPr>
              <a:t> </a:t>
            </a:r>
            <a:r>
              <a:rPr lang="en-US" sz="1800" i="1" spc="-90" dirty="0">
                <a:latin typeface="Arial"/>
                <a:cs typeface="Arial"/>
              </a:rPr>
              <a:t>add</a:t>
            </a:r>
            <a:r>
              <a:rPr lang="en-US" sz="1800" i="1" spc="-155" dirty="0">
                <a:latin typeface="Arial"/>
                <a:cs typeface="Arial"/>
              </a:rPr>
              <a:t> </a:t>
            </a:r>
            <a:r>
              <a:rPr lang="en-US" sz="1800" i="1" spc="-75" dirty="0">
                <a:latin typeface="Arial"/>
                <a:cs typeface="Arial"/>
              </a:rPr>
              <a:t>u</a:t>
            </a:r>
            <a:r>
              <a:rPr lang="en-US" sz="1800" i="1" spc="-165" dirty="0">
                <a:latin typeface="Arial"/>
                <a:cs typeface="Arial"/>
              </a:rPr>
              <a:t> </a:t>
            </a:r>
            <a:r>
              <a:rPr lang="en-US" sz="1800" i="1" spc="-70" dirty="0">
                <a:latin typeface="Arial"/>
                <a:cs typeface="Arial"/>
              </a:rPr>
              <a:t>on</a:t>
            </a:r>
            <a:r>
              <a:rPr lang="en-US" sz="1800" i="1" spc="-165" dirty="0">
                <a:latin typeface="Arial"/>
                <a:cs typeface="Arial"/>
              </a:rPr>
              <a:t> </a:t>
            </a:r>
            <a:r>
              <a:rPr lang="en-US" sz="1800" i="1" spc="40" dirty="0">
                <a:latin typeface="Arial"/>
                <a:cs typeface="Arial"/>
              </a:rPr>
              <a:t>fb</a:t>
            </a:r>
            <a:r>
              <a:rPr lang="en-US" sz="1800" i="1" spc="-155" dirty="0">
                <a:latin typeface="Arial"/>
                <a:cs typeface="Arial"/>
              </a:rPr>
              <a:t> </a:t>
            </a:r>
            <a:r>
              <a:rPr lang="en-US" sz="1800" i="1" spc="25" dirty="0">
                <a:latin typeface="Arial"/>
                <a:cs typeface="Arial"/>
              </a:rPr>
              <a:t>lololol”</a:t>
            </a:r>
            <a:endParaRPr lang="en-US" sz="1800" dirty="0">
              <a:latin typeface="Arial"/>
              <a:cs typeface="Arial"/>
            </a:endParaRPr>
          </a:p>
          <a:p>
            <a:endParaRPr lang="en-IN" dirty="0"/>
          </a:p>
        </p:txBody>
      </p:sp>
      <p:sp>
        <p:nvSpPr>
          <p:cNvPr id="4" name="object 7">
            <a:extLst>
              <a:ext uri="{FF2B5EF4-FFF2-40B4-BE49-F238E27FC236}">
                <a16:creationId xmlns:a16="http://schemas.microsoft.com/office/drawing/2014/main" id="{B7173A26-6BD1-4EBD-9824-355C64163EF3}"/>
              </a:ext>
            </a:extLst>
          </p:cNvPr>
          <p:cNvSpPr/>
          <p:nvPr/>
        </p:nvSpPr>
        <p:spPr>
          <a:xfrm>
            <a:off x="677334" y="2999190"/>
            <a:ext cx="8472488" cy="12039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3991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D0A4-8EC4-4F4B-8A73-82782C30AA14}"/>
              </a:ext>
            </a:extLst>
          </p:cNvPr>
          <p:cNvSpPr>
            <a:spLocks noGrp="1"/>
          </p:cNvSpPr>
          <p:nvPr>
            <p:ph type="title"/>
          </p:nvPr>
        </p:nvSpPr>
        <p:spPr/>
        <p:txBody>
          <a:bodyPr/>
          <a:lstStyle/>
          <a:p>
            <a:r>
              <a:rPr lang="en-US" dirty="0"/>
              <a:t>Expressivity</a:t>
            </a:r>
            <a:endParaRPr lang="en-IN" dirty="0"/>
          </a:p>
        </p:txBody>
      </p:sp>
      <p:sp>
        <p:nvSpPr>
          <p:cNvPr id="3" name="Content Placeholder 2">
            <a:extLst>
              <a:ext uri="{FF2B5EF4-FFF2-40B4-BE49-F238E27FC236}">
                <a16:creationId xmlns:a16="http://schemas.microsoft.com/office/drawing/2014/main" id="{6F95EF41-A44E-4D26-9DD5-28B2C566EC53}"/>
              </a:ext>
            </a:extLst>
          </p:cNvPr>
          <p:cNvSpPr>
            <a:spLocks noGrp="1"/>
          </p:cNvSpPr>
          <p:nvPr>
            <p:ph idx="1"/>
          </p:nvPr>
        </p:nvSpPr>
        <p:spPr>
          <a:xfrm>
            <a:off x="576667" y="1741139"/>
            <a:ext cx="8596668" cy="3880773"/>
          </a:xfrm>
        </p:spPr>
        <p:txBody>
          <a:bodyPr/>
          <a:lstStyle/>
          <a:p>
            <a:pPr marL="318135" marR="5080" indent="-306070">
              <a:lnSpc>
                <a:spcPct val="100000"/>
              </a:lnSpc>
              <a:spcBef>
                <a:spcPts val="100"/>
              </a:spcBef>
              <a:buClr>
                <a:srgbClr val="B2B2B2"/>
              </a:buClr>
              <a:buSzPct val="91666"/>
              <a:buChar char="¡"/>
              <a:tabLst>
                <a:tab pos="318135" algn="l"/>
                <a:tab pos="318770" algn="l"/>
              </a:tabLst>
            </a:pPr>
            <a:r>
              <a:rPr lang="en-US" sz="2400" spc="20" dirty="0">
                <a:latin typeface="Arial"/>
                <a:cs typeface="Arial"/>
              </a:rPr>
              <a:t>Not</a:t>
            </a:r>
            <a:r>
              <a:rPr lang="en-US" sz="2400" spc="-140" dirty="0">
                <a:latin typeface="Arial"/>
                <a:cs typeface="Arial"/>
              </a:rPr>
              <a:t> </a:t>
            </a:r>
            <a:r>
              <a:rPr lang="en-US" sz="2400" spc="-30" dirty="0">
                <a:latin typeface="Arial"/>
                <a:cs typeface="Arial"/>
              </a:rPr>
              <a:t>only</a:t>
            </a:r>
            <a:r>
              <a:rPr lang="en-US" sz="2400" spc="-140" dirty="0">
                <a:latin typeface="Arial"/>
                <a:cs typeface="Arial"/>
              </a:rPr>
              <a:t> </a:t>
            </a:r>
            <a:r>
              <a:rPr lang="en-US" sz="2400" spc="-105" dirty="0">
                <a:latin typeface="Arial"/>
                <a:cs typeface="Arial"/>
              </a:rPr>
              <a:t>can</a:t>
            </a:r>
            <a:r>
              <a:rPr lang="en-US" sz="2400" spc="-145" dirty="0">
                <a:latin typeface="Arial"/>
                <a:cs typeface="Arial"/>
              </a:rPr>
              <a:t> </a:t>
            </a:r>
            <a:r>
              <a:rPr lang="en-US" sz="2400" spc="-50" dirty="0">
                <a:latin typeface="Arial"/>
                <a:cs typeface="Arial"/>
              </a:rPr>
              <a:t>one</a:t>
            </a:r>
            <a:r>
              <a:rPr lang="en-US" sz="2400" spc="-130" dirty="0">
                <a:latin typeface="Arial"/>
                <a:cs typeface="Arial"/>
              </a:rPr>
              <a:t> </a:t>
            </a:r>
            <a:r>
              <a:rPr lang="en-US" sz="2400" spc="40" dirty="0">
                <a:latin typeface="Arial"/>
                <a:cs typeface="Arial"/>
              </a:rPr>
              <a:t>form</a:t>
            </a:r>
            <a:r>
              <a:rPr lang="en-US" sz="2400" spc="-145" dirty="0">
                <a:latin typeface="Arial"/>
                <a:cs typeface="Arial"/>
              </a:rPr>
              <a:t> </a:t>
            </a:r>
            <a:r>
              <a:rPr lang="en-US" sz="2400" spc="-90" dirty="0">
                <a:latin typeface="Arial"/>
                <a:cs typeface="Arial"/>
              </a:rPr>
              <a:t>have</a:t>
            </a:r>
            <a:r>
              <a:rPr lang="en-US" sz="2400" spc="-130" dirty="0">
                <a:latin typeface="Arial"/>
                <a:cs typeface="Arial"/>
              </a:rPr>
              <a:t> </a:t>
            </a:r>
            <a:r>
              <a:rPr lang="en-US" sz="2400" spc="30" dirty="0">
                <a:latin typeface="Arial"/>
                <a:cs typeface="Arial"/>
              </a:rPr>
              <a:t>different</a:t>
            </a:r>
            <a:r>
              <a:rPr lang="en-US" sz="2400" spc="-140" dirty="0">
                <a:latin typeface="Arial"/>
                <a:cs typeface="Arial"/>
              </a:rPr>
              <a:t> </a:t>
            </a:r>
            <a:r>
              <a:rPr lang="en-US" sz="2400" spc="-80" dirty="0">
                <a:latin typeface="Arial"/>
                <a:cs typeface="Arial"/>
              </a:rPr>
              <a:t>meanings</a:t>
            </a:r>
            <a:r>
              <a:rPr lang="en-US" sz="2400" spc="-145" dirty="0">
                <a:latin typeface="Arial"/>
                <a:cs typeface="Arial"/>
              </a:rPr>
              <a:t> </a:t>
            </a:r>
            <a:r>
              <a:rPr lang="en-US" sz="2400" spc="-10" dirty="0">
                <a:latin typeface="Arial"/>
                <a:cs typeface="Arial"/>
              </a:rPr>
              <a:t>(ambiguity)</a:t>
            </a:r>
            <a:r>
              <a:rPr lang="en-US" sz="2400" spc="-140" dirty="0">
                <a:latin typeface="Arial"/>
                <a:cs typeface="Arial"/>
              </a:rPr>
              <a:t> </a:t>
            </a:r>
            <a:r>
              <a:rPr lang="en-US" sz="2400" spc="45" dirty="0">
                <a:latin typeface="Arial"/>
                <a:cs typeface="Arial"/>
              </a:rPr>
              <a:t>but</a:t>
            </a:r>
            <a:r>
              <a:rPr lang="en-US" sz="2400" spc="-135" dirty="0">
                <a:latin typeface="Arial"/>
                <a:cs typeface="Arial"/>
              </a:rPr>
              <a:t> </a:t>
            </a:r>
            <a:r>
              <a:rPr lang="en-US" sz="2400" spc="15" dirty="0">
                <a:latin typeface="Arial"/>
                <a:cs typeface="Arial"/>
              </a:rPr>
              <a:t>the</a:t>
            </a:r>
            <a:r>
              <a:rPr lang="en-US" sz="2400" spc="-130" dirty="0">
                <a:latin typeface="Arial"/>
                <a:cs typeface="Arial"/>
              </a:rPr>
              <a:t> same</a:t>
            </a:r>
            <a:r>
              <a:rPr lang="en-US" sz="2400" spc="-135" dirty="0">
                <a:latin typeface="Arial"/>
                <a:cs typeface="Arial"/>
              </a:rPr>
              <a:t> </a:t>
            </a:r>
            <a:r>
              <a:rPr lang="en-US" sz="2400" spc="-60" dirty="0">
                <a:latin typeface="Arial"/>
                <a:cs typeface="Arial"/>
              </a:rPr>
              <a:t>meaning  </a:t>
            </a:r>
            <a:r>
              <a:rPr lang="en-US" sz="2400" spc="-105" dirty="0">
                <a:latin typeface="Arial"/>
                <a:cs typeface="Arial"/>
              </a:rPr>
              <a:t>can </a:t>
            </a:r>
            <a:r>
              <a:rPr lang="en-US" sz="2400" spc="-55" dirty="0">
                <a:latin typeface="Arial"/>
                <a:cs typeface="Arial"/>
              </a:rPr>
              <a:t>be </a:t>
            </a:r>
            <a:r>
              <a:rPr lang="en-US" sz="2400" spc="-75" dirty="0">
                <a:latin typeface="Arial"/>
                <a:cs typeface="Arial"/>
              </a:rPr>
              <a:t>expressed </a:t>
            </a:r>
            <a:r>
              <a:rPr lang="en-US" sz="2400" spc="60" dirty="0">
                <a:latin typeface="Arial"/>
                <a:cs typeface="Arial"/>
              </a:rPr>
              <a:t>with</a:t>
            </a:r>
            <a:r>
              <a:rPr lang="en-US" sz="2400" spc="-495" dirty="0">
                <a:latin typeface="Arial"/>
                <a:cs typeface="Arial"/>
              </a:rPr>
              <a:t> </a:t>
            </a:r>
            <a:r>
              <a:rPr lang="en-US" sz="2400" spc="25" dirty="0">
                <a:latin typeface="Arial"/>
                <a:cs typeface="Arial"/>
              </a:rPr>
              <a:t>different </a:t>
            </a:r>
            <a:r>
              <a:rPr lang="en-US" sz="2400" spc="-20" dirty="0">
                <a:latin typeface="Arial"/>
                <a:cs typeface="Arial"/>
              </a:rPr>
              <a:t>forms:</a:t>
            </a:r>
            <a:endParaRPr lang="en-US" sz="2400" dirty="0">
              <a:latin typeface="Arial"/>
              <a:cs typeface="Arial"/>
            </a:endParaRPr>
          </a:p>
          <a:p>
            <a:pPr marL="642620" lvl="1" indent="-306070">
              <a:lnSpc>
                <a:spcPct val="100000"/>
              </a:lnSpc>
              <a:spcBef>
                <a:spcPts val="1220"/>
              </a:spcBef>
              <a:buClr>
                <a:srgbClr val="B2B2B2"/>
              </a:buClr>
              <a:buSzPct val="91666"/>
              <a:buFont typeface="Arial"/>
              <a:buChar char="¡"/>
              <a:tabLst>
                <a:tab pos="641985" algn="l"/>
                <a:tab pos="642620" algn="l"/>
              </a:tabLst>
            </a:pPr>
            <a:r>
              <a:rPr lang="en-US" sz="2400" i="1" spc="-70" dirty="0">
                <a:solidFill>
                  <a:srgbClr val="C00000"/>
                </a:solidFill>
                <a:latin typeface="Trebuchet MS"/>
                <a:cs typeface="Trebuchet MS"/>
              </a:rPr>
              <a:t>She</a:t>
            </a:r>
            <a:r>
              <a:rPr lang="en-US" sz="2400" i="1" spc="-235" dirty="0">
                <a:solidFill>
                  <a:srgbClr val="C00000"/>
                </a:solidFill>
                <a:latin typeface="Trebuchet MS"/>
                <a:cs typeface="Trebuchet MS"/>
              </a:rPr>
              <a:t> </a:t>
            </a:r>
            <a:r>
              <a:rPr lang="en-US" sz="2400" i="1" spc="-75" dirty="0">
                <a:solidFill>
                  <a:srgbClr val="C00000"/>
                </a:solidFill>
                <a:latin typeface="Trebuchet MS"/>
                <a:cs typeface="Trebuchet MS"/>
              </a:rPr>
              <a:t>gave</a:t>
            </a:r>
            <a:r>
              <a:rPr lang="en-US" sz="2400" i="1" spc="-229" dirty="0">
                <a:solidFill>
                  <a:srgbClr val="C00000"/>
                </a:solidFill>
                <a:latin typeface="Trebuchet MS"/>
                <a:cs typeface="Trebuchet MS"/>
              </a:rPr>
              <a:t> </a:t>
            </a:r>
            <a:r>
              <a:rPr lang="en-US" sz="2400" i="1" spc="-120" dirty="0">
                <a:solidFill>
                  <a:srgbClr val="C00000"/>
                </a:solidFill>
                <a:latin typeface="Trebuchet MS"/>
                <a:cs typeface="Trebuchet MS"/>
              </a:rPr>
              <a:t>the</a:t>
            </a:r>
            <a:r>
              <a:rPr lang="en-US" sz="2400" i="1" spc="-229" dirty="0">
                <a:solidFill>
                  <a:srgbClr val="C00000"/>
                </a:solidFill>
                <a:latin typeface="Trebuchet MS"/>
                <a:cs typeface="Trebuchet MS"/>
              </a:rPr>
              <a:t> </a:t>
            </a:r>
            <a:r>
              <a:rPr lang="en-US" sz="2400" i="1" spc="-30" dirty="0">
                <a:solidFill>
                  <a:srgbClr val="C00000"/>
                </a:solidFill>
                <a:latin typeface="Trebuchet MS"/>
                <a:cs typeface="Trebuchet MS"/>
              </a:rPr>
              <a:t>book</a:t>
            </a:r>
            <a:r>
              <a:rPr lang="en-US" sz="2400" i="1" spc="-229" dirty="0">
                <a:solidFill>
                  <a:srgbClr val="C00000"/>
                </a:solidFill>
                <a:latin typeface="Trebuchet MS"/>
                <a:cs typeface="Trebuchet MS"/>
              </a:rPr>
              <a:t> </a:t>
            </a:r>
            <a:r>
              <a:rPr lang="en-US" sz="2400" i="1" spc="-70" dirty="0">
                <a:solidFill>
                  <a:srgbClr val="C00000"/>
                </a:solidFill>
                <a:latin typeface="Trebuchet MS"/>
                <a:cs typeface="Trebuchet MS"/>
              </a:rPr>
              <a:t>to</a:t>
            </a:r>
            <a:r>
              <a:rPr lang="en-US" sz="2400" i="1" spc="-220" dirty="0">
                <a:solidFill>
                  <a:srgbClr val="C00000"/>
                </a:solidFill>
                <a:latin typeface="Trebuchet MS"/>
                <a:cs typeface="Trebuchet MS"/>
              </a:rPr>
              <a:t> </a:t>
            </a:r>
            <a:r>
              <a:rPr lang="en-US" sz="2400" i="1" spc="-105" dirty="0">
                <a:solidFill>
                  <a:srgbClr val="C00000"/>
                </a:solidFill>
                <a:latin typeface="Trebuchet MS"/>
                <a:cs typeface="Trebuchet MS"/>
              </a:rPr>
              <a:t>Tom</a:t>
            </a:r>
            <a:r>
              <a:rPr lang="en-US" sz="2400" i="1" spc="-225" dirty="0">
                <a:solidFill>
                  <a:srgbClr val="C00000"/>
                </a:solidFill>
                <a:latin typeface="Trebuchet MS"/>
                <a:cs typeface="Trebuchet MS"/>
              </a:rPr>
              <a:t> </a:t>
            </a:r>
            <a:r>
              <a:rPr lang="en-US" sz="2400" i="1" spc="-125" dirty="0">
                <a:latin typeface="Trebuchet MS"/>
                <a:cs typeface="Trebuchet MS"/>
              </a:rPr>
              <a:t>vs.</a:t>
            </a:r>
            <a:r>
              <a:rPr lang="en-US" sz="2400" i="1" spc="-229" dirty="0">
                <a:latin typeface="Trebuchet MS"/>
                <a:cs typeface="Trebuchet MS"/>
              </a:rPr>
              <a:t> </a:t>
            </a:r>
            <a:r>
              <a:rPr lang="en-US" sz="2400" i="1" spc="-70" dirty="0">
                <a:solidFill>
                  <a:srgbClr val="C00000"/>
                </a:solidFill>
                <a:latin typeface="Trebuchet MS"/>
                <a:cs typeface="Trebuchet MS"/>
              </a:rPr>
              <a:t>She</a:t>
            </a:r>
            <a:r>
              <a:rPr lang="en-US" sz="2400" i="1" spc="-229" dirty="0">
                <a:solidFill>
                  <a:srgbClr val="C00000"/>
                </a:solidFill>
                <a:latin typeface="Trebuchet MS"/>
                <a:cs typeface="Trebuchet MS"/>
              </a:rPr>
              <a:t> </a:t>
            </a:r>
            <a:r>
              <a:rPr lang="en-US" sz="2400" i="1" spc="-75" dirty="0">
                <a:solidFill>
                  <a:srgbClr val="C00000"/>
                </a:solidFill>
                <a:latin typeface="Trebuchet MS"/>
                <a:cs typeface="Trebuchet MS"/>
              </a:rPr>
              <a:t>gave</a:t>
            </a:r>
            <a:r>
              <a:rPr lang="en-US" sz="2400" i="1" spc="-229" dirty="0">
                <a:solidFill>
                  <a:srgbClr val="C00000"/>
                </a:solidFill>
                <a:latin typeface="Trebuchet MS"/>
                <a:cs typeface="Trebuchet MS"/>
              </a:rPr>
              <a:t> </a:t>
            </a:r>
            <a:r>
              <a:rPr lang="en-US" sz="2400" i="1" spc="-105" dirty="0">
                <a:solidFill>
                  <a:srgbClr val="C00000"/>
                </a:solidFill>
                <a:latin typeface="Trebuchet MS"/>
                <a:cs typeface="Trebuchet MS"/>
              </a:rPr>
              <a:t>Tom</a:t>
            </a:r>
            <a:r>
              <a:rPr lang="en-US" sz="2400" i="1" spc="-229" dirty="0">
                <a:solidFill>
                  <a:srgbClr val="C00000"/>
                </a:solidFill>
                <a:latin typeface="Trebuchet MS"/>
                <a:cs typeface="Trebuchet MS"/>
              </a:rPr>
              <a:t> </a:t>
            </a:r>
            <a:r>
              <a:rPr lang="en-US" sz="2400" i="1" spc="-120" dirty="0">
                <a:solidFill>
                  <a:srgbClr val="C00000"/>
                </a:solidFill>
                <a:latin typeface="Trebuchet MS"/>
                <a:cs typeface="Trebuchet MS"/>
              </a:rPr>
              <a:t>the</a:t>
            </a:r>
            <a:r>
              <a:rPr lang="en-US" sz="2400" i="1" spc="-229" dirty="0">
                <a:solidFill>
                  <a:srgbClr val="C00000"/>
                </a:solidFill>
                <a:latin typeface="Trebuchet MS"/>
                <a:cs typeface="Trebuchet MS"/>
              </a:rPr>
              <a:t> </a:t>
            </a:r>
            <a:r>
              <a:rPr lang="en-US" sz="2400" i="1" spc="-30" dirty="0">
                <a:solidFill>
                  <a:srgbClr val="C00000"/>
                </a:solidFill>
                <a:latin typeface="Trebuchet MS"/>
                <a:cs typeface="Trebuchet MS"/>
              </a:rPr>
              <a:t>book</a:t>
            </a:r>
            <a:endParaRPr lang="en-US" sz="2400" dirty="0">
              <a:latin typeface="Trebuchet MS"/>
              <a:cs typeface="Trebuchet MS"/>
            </a:endParaRPr>
          </a:p>
          <a:p>
            <a:pPr marL="642620" lvl="1" indent="-306070">
              <a:lnSpc>
                <a:spcPct val="100000"/>
              </a:lnSpc>
              <a:spcBef>
                <a:spcPts val="1130"/>
              </a:spcBef>
              <a:buClr>
                <a:srgbClr val="B2B2B2"/>
              </a:buClr>
              <a:buSzPct val="91666"/>
              <a:buFont typeface="Arial"/>
              <a:buChar char="¡"/>
              <a:tabLst>
                <a:tab pos="641985" algn="l"/>
                <a:tab pos="642620" algn="l"/>
              </a:tabLst>
            </a:pPr>
            <a:r>
              <a:rPr lang="en-US" sz="2400" i="1" spc="-55" dirty="0">
                <a:solidFill>
                  <a:srgbClr val="C00000"/>
                </a:solidFill>
                <a:latin typeface="Trebuchet MS"/>
                <a:cs typeface="Trebuchet MS"/>
              </a:rPr>
              <a:t>Some</a:t>
            </a:r>
            <a:r>
              <a:rPr lang="en-US" sz="2400" i="1" spc="-235" dirty="0">
                <a:solidFill>
                  <a:srgbClr val="C00000"/>
                </a:solidFill>
                <a:latin typeface="Trebuchet MS"/>
                <a:cs typeface="Trebuchet MS"/>
              </a:rPr>
              <a:t> </a:t>
            </a:r>
            <a:r>
              <a:rPr lang="en-US" sz="2400" i="1" spc="-80" dirty="0">
                <a:solidFill>
                  <a:srgbClr val="C00000"/>
                </a:solidFill>
                <a:latin typeface="Trebuchet MS"/>
                <a:cs typeface="Trebuchet MS"/>
              </a:rPr>
              <a:t>kids</a:t>
            </a:r>
            <a:r>
              <a:rPr lang="en-US" sz="2400" i="1" spc="-229" dirty="0">
                <a:solidFill>
                  <a:srgbClr val="C00000"/>
                </a:solidFill>
                <a:latin typeface="Trebuchet MS"/>
                <a:cs typeface="Trebuchet MS"/>
              </a:rPr>
              <a:t> </a:t>
            </a:r>
            <a:r>
              <a:rPr lang="en-US" sz="2400" i="1" spc="-65" dirty="0">
                <a:solidFill>
                  <a:srgbClr val="C00000"/>
                </a:solidFill>
                <a:latin typeface="Trebuchet MS"/>
                <a:cs typeface="Trebuchet MS"/>
              </a:rPr>
              <a:t>popped</a:t>
            </a:r>
            <a:r>
              <a:rPr lang="en-US" sz="2400" i="1" spc="-229" dirty="0">
                <a:solidFill>
                  <a:srgbClr val="C00000"/>
                </a:solidFill>
                <a:latin typeface="Trebuchet MS"/>
                <a:cs typeface="Trebuchet MS"/>
              </a:rPr>
              <a:t> </a:t>
            </a:r>
            <a:r>
              <a:rPr lang="en-US" sz="2400" i="1" spc="-70" dirty="0">
                <a:solidFill>
                  <a:srgbClr val="C00000"/>
                </a:solidFill>
                <a:latin typeface="Trebuchet MS"/>
                <a:cs typeface="Trebuchet MS"/>
              </a:rPr>
              <a:t>by</a:t>
            </a:r>
            <a:r>
              <a:rPr lang="en-US" sz="2400" i="1" spc="-229" dirty="0">
                <a:solidFill>
                  <a:srgbClr val="C00000"/>
                </a:solidFill>
                <a:latin typeface="Trebuchet MS"/>
                <a:cs typeface="Trebuchet MS"/>
              </a:rPr>
              <a:t> </a:t>
            </a:r>
            <a:r>
              <a:rPr lang="en-US" sz="2400" i="1" spc="-125" dirty="0">
                <a:latin typeface="Trebuchet MS"/>
                <a:cs typeface="Trebuchet MS"/>
              </a:rPr>
              <a:t>vs.</a:t>
            </a:r>
            <a:r>
              <a:rPr lang="en-US" sz="2400" i="1" spc="-229" dirty="0">
                <a:latin typeface="Trebuchet MS"/>
                <a:cs typeface="Trebuchet MS"/>
              </a:rPr>
              <a:t> </a:t>
            </a:r>
            <a:r>
              <a:rPr lang="en-US" sz="2400" i="1" spc="-25" dirty="0">
                <a:solidFill>
                  <a:srgbClr val="C00000"/>
                </a:solidFill>
                <a:latin typeface="Trebuchet MS"/>
                <a:cs typeface="Trebuchet MS"/>
              </a:rPr>
              <a:t>A</a:t>
            </a:r>
            <a:r>
              <a:rPr lang="en-US" sz="2400" i="1" spc="-220" dirty="0">
                <a:solidFill>
                  <a:srgbClr val="C00000"/>
                </a:solidFill>
                <a:latin typeface="Trebuchet MS"/>
                <a:cs typeface="Trebuchet MS"/>
              </a:rPr>
              <a:t> </a:t>
            </a:r>
            <a:r>
              <a:rPr lang="en-US" sz="2400" i="1" spc="-125" dirty="0">
                <a:solidFill>
                  <a:srgbClr val="C00000"/>
                </a:solidFill>
                <a:latin typeface="Trebuchet MS"/>
                <a:cs typeface="Trebuchet MS"/>
              </a:rPr>
              <a:t>few</a:t>
            </a:r>
            <a:r>
              <a:rPr lang="en-US" sz="2400" i="1" spc="-225" dirty="0">
                <a:solidFill>
                  <a:srgbClr val="C00000"/>
                </a:solidFill>
                <a:latin typeface="Trebuchet MS"/>
                <a:cs typeface="Trebuchet MS"/>
              </a:rPr>
              <a:t> </a:t>
            </a:r>
            <a:r>
              <a:rPr lang="en-US" sz="2400" i="1" spc="-120" dirty="0">
                <a:solidFill>
                  <a:srgbClr val="C00000"/>
                </a:solidFill>
                <a:latin typeface="Trebuchet MS"/>
                <a:cs typeface="Trebuchet MS"/>
              </a:rPr>
              <a:t>children</a:t>
            </a:r>
            <a:r>
              <a:rPr lang="en-US" sz="2400" i="1" spc="-229" dirty="0">
                <a:solidFill>
                  <a:srgbClr val="C00000"/>
                </a:solidFill>
                <a:latin typeface="Trebuchet MS"/>
                <a:cs typeface="Trebuchet MS"/>
              </a:rPr>
              <a:t> </a:t>
            </a:r>
            <a:r>
              <a:rPr lang="en-US" sz="2400" i="1" spc="-114" dirty="0">
                <a:solidFill>
                  <a:srgbClr val="C00000"/>
                </a:solidFill>
                <a:latin typeface="Trebuchet MS"/>
                <a:cs typeface="Trebuchet MS"/>
              </a:rPr>
              <a:t>visited</a:t>
            </a:r>
            <a:endParaRPr lang="en-US" sz="2400" dirty="0">
              <a:latin typeface="Trebuchet MS"/>
              <a:cs typeface="Trebuchet MS"/>
            </a:endParaRPr>
          </a:p>
          <a:p>
            <a:pPr marL="642620" lvl="1" indent="-306070">
              <a:lnSpc>
                <a:spcPct val="100000"/>
              </a:lnSpc>
              <a:spcBef>
                <a:spcPts val="1225"/>
              </a:spcBef>
              <a:buClr>
                <a:srgbClr val="B2B2B2"/>
              </a:buClr>
              <a:buSzPct val="91666"/>
              <a:buFont typeface="Arial"/>
              <a:buChar char="¡"/>
              <a:tabLst>
                <a:tab pos="641985" algn="l"/>
                <a:tab pos="642620" algn="l"/>
              </a:tabLst>
            </a:pPr>
            <a:r>
              <a:rPr lang="en-US" sz="2400" i="1" spc="-65" dirty="0">
                <a:solidFill>
                  <a:srgbClr val="C00000"/>
                </a:solidFill>
                <a:latin typeface="Trebuchet MS"/>
                <a:cs typeface="Trebuchet MS"/>
              </a:rPr>
              <a:t>Is</a:t>
            </a:r>
            <a:r>
              <a:rPr lang="en-US" sz="2400" i="1" spc="-229" dirty="0">
                <a:solidFill>
                  <a:srgbClr val="C00000"/>
                </a:solidFill>
                <a:latin typeface="Trebuchet MS"/>
                <a:cs typeface="Trebuchet MS"/>
              </a:rPr>
              <a:t> </a:t>
            </a:r>
            <a:r>
              <a:rPr lang="en-US" sz="2400" i="1" spc="-110" dirty="0">
                <a:solidFill>
                  <a:srgbClr val="C00000"/>
                </a:solidFill>
                <a:latin typeface="Trebuchet MS"/>
                <a:cs typeface="Trebuchet MS"/>
              </a:rPr>
              <a:t>that</a:t>
            </a:r>
            <a:r>
              <a:rPr lang="en-US" sz="2400" i="1" spc="-229" dirty="0">
                <a:solidFill>
                  <a:srgbClr val="C00000"/>
                </a:solidFill>
                <a:latin typeface="Trebuchet MS"/>
                <a:cs typeface="Trebuchet MS"/>
              </a:rPr>
              <a:t> </a:t>
            </a:r>
            <a:r>
              <a:rPr lang="en-US" sz="2400" i="1" spc="-60" dirty="0">
                <a:solidFill>
                  <a:srgbClr val="C00000"/>
                </a:solidFill>
                <a:latin typeface="Trebuchet MS"/>
                <a:cs typeface="Trebuchet MS"/>
              </a:rPr>
              <a:t>window</a:t>
            </a:r>
            <a:r>
              <a:rPr lang="en-US" sz="2400" i="1" spc="-225" dirty="0">
                <a:solidFill>
                  <a:srgbClr val="C00000"/>
                </a:solidFill>
                <a:latin typeface="Trebuchet MS"/>
                <a:cs typeface="Trebuchet MS"/>
              </a:rPr>
              <a:t> </a:t>
            </a:r>
            <a:r>
              <a:rPr lang="en-US" sz="2400" i="1" spc="-160" dirty="0">
                <a:solidFill>
                  <a:srgbClr val="C00000"/>
                </a:solidFill>
                <a:latin typeface="Trebuchet MS"/>
                <a:cs typeface="Trebuchet MS"/>
              </a:rPr>
              <a:t>still</a:t>
            </a:r>
            <a:r>
              <a:rPr lang="en-US" sz="2400" i="1" spc="-225" dirty="0">
                <a:solidFill>
                  <a:srgbClr val="C00000"/>
                </a:solidFill>
                <a:latin typeface="Trebuchet MS"/>
                <a:cs typeface="Trebuchet MS"/>
              </a:rPr>
              <a:t> </a:t>
            </a:r>
            <a:r>
              <a:rPr lang="en-US" sz="2400" i="1" spc="-65" dirty="0">
                <a:solidFill>
                  <a:srgbClr val="C00000"/>
                </a:solidFill>
                <a:latin typeface="Trebuchet MS"/>
                <a:cs typeface="Trebuchet MS"/>
              </a:rPr>
              <a:t>open?</a:t>
            </a:r>
            <a:r>
              <a:rPr lang="en-US" sz="2400" i="1" spc="-225" dirty="0">
                <a:solidFill>
                  <a:srgbClr val="C00000"/>
                </a:solidFill>
                <a:latin typeface="Trebuchet MS"/>
                <a:cs typeface="Trebuchet MS"/>
              </a:rPr>
              <a:t> </a:t>
            </a:r>
            <a:r>
              <a:rPr lang="en-US" sz="2400" i="1" spc="-125" dirty="0">
                <a:latin typeface="Trebuchet MS"/>
                <a:cs typeface="Trebuchet MS"/>
              </a:rPr>
              <a:t>vs.</a:t>
            </a:r>
            <a:r>
              <a:rPr lang="en-US" sz="2400" i="1" spc="-229" dirty="0">
                <a:latin typeface="Trebuchet MS"/>
                <a:cs typeface="Trebuchet MS"/>
              </a:rPr>
              <a:t> </a:t>
            </a:r>
            <a:r>
              <a:rPr lang="en-US" sz="2400" i="1" spc="-120" dirty="0">
                <a:solidFill>
                  <a:srgbClr val="C00000"/>
                </a:solidFill>
                <a:latin typeface="Trebuchet MS"/>
                <a:cs typeface="Trebuchet MS"/>
              </a:rPr>
              <a:t>Please</a:t>
            </a:r>
            <a:r>
              <a:rPr lang="en-US" sz="2400" i="1" spc="-229" dirty="0">
                <a:solidFill>
                  <a:srgbClr val="C00000"/>
                </a:solidFill>
                <a:latin typeface="Trebuchet MS"/>
                <a:cs typeface="Trebuchet MS"/>
              </a:rPr>
              <a:t> </a:t>
            </a:r>
            <a:r>
              <a:rPr lang="en-US" sz="2400" i="1" spc="-105" dirty="0">
                <a:solidFill>
                  <a:srgbClr val="C00000"/>
                </a:solidFill>
                <a:latin typeface="Trebuchet MS"/>
                <a:cs typeface="Trebuchet MS"/>
              </a:rPr>
              <a:t>close</a:t>
            </a:r>
            <a:r>
              <a:rPr lang="en-US" sz="2400" i="1" spc="-229" dirty="0">
                <a:solidFill>
                  <a:srgbClr val="C00000"/>
                </a:solidFill>
                <a:latin typeface="Trebuchet MS"/>
                <a:cs typeface="Trebuchet MS"/>
              </a:rPr>
              <a:t> </a:t>
            </a:r>
            <a:r>
              <a:rPr lang="en-US" sz="2400" i="1" spc="-120" dirty="0">
                <a:solidFill>
                  <a:srgbClr val="C00000"/>
                </a:solidFill>
                <a:latin typeface="Trebuchet MS"/>
                <a:cs typeface="Trebuchet MS"/>
              </a:rPr>
              <a:t>the</a:t>
            </a:r>
            <a:r>
              <a:rPr lang="en-US" sz="2400" i="1" spc="-229" dirty="0">
                <a:solidFill>
                  <a:srgbClr val="C00000"/>
                </a:solidFill>
                <a:latin typeface="Trebuchet MS"/>
                <a:cs typeface="Trebuchet MS"/>
              </a:rPr>
              <a:t> </a:t>
            </a:r>
            <a:r>
              <a:rPr lang="en-US" sz="2400" i="1" spc="-60" dirty="0">
                <a:solidFill>
                  <a:srgbClr val="C00000"/>
                </a:solidFill>
                <a:latin typeface="Trebuchet MS"/>
                <a:cs typeface="Trebuchet MS"/>
              </a:rPr>
              <a:t>window</a:t>
            </a:r>
            <a:endParaRPr lang="en-US" sz="2400" dirty="0">
              <a:latin typeface="Trebuchet MS"/>
              <a:cs typeface="Trebuchet MS"/>
            </a:endParaRPr>
          </a:p>
          <a:p>
            <a:endParaRPr lang="en-IN" dirty="0"/>
          </a:p>
        </p:txBody>
      </p:sp>
      <p:sp>
        <p:nvSpPr>
          <p:cNvPr id="4" name="object 5">
            <a:extLst>
              <a:ext uri="{FF2B5EF4-FFF2-40B4-BE49-F238E27FC236}">
                <a16:creationId xmlns:a16="http://schemas.microsoft.com/office/drawing/2014/main" id="{05C6A89D-FE13-44D9-8935-92D93C4C2524}"/>
              </a:ext>
            </a:extLst>
          </p:cNvPr>
          <p:cNvSpPr/>
          <p:nvPr/>
        </p:nvSpPr>
        <p:spPr>
          <a:xfrm>
            <a:off x="762000" y="4629911"/>
            <a:ext cx="6876288" cy="16916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218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1E33-90F9-427F-A1F9-0FFED33ED68D}"/>
              </a:ext>
            </a:extLst>
          </p:cNvPr>
          <p:cNvSpPr>
            <a:spLocks noGrp="1"/>
          </p:cNvSpPr>
          <p:nvPr>
            <p:ph type="title"/>
          </p:nvPr>
        </p:nvSpPr>
        <p:spPr/>
        <p:txBody>
          <a:bodyPr/>
          <a:lstStyle/>
          <a:p>
            <a:r>
              <a:rPr lang="en-US" dirty="0"/>
              <a:t>Unmodeled Variables</a:t>
            </a:r>
            <a:endParaRPr lang="en-IN" dirty="0"/>
          </a:p>
        </p:txBody>
      </p:sp>
      <p:sp>
        <p:nvSpPr>
          <p:cNvPr id="3" name="Content Placeholder 2">
            <a:extLst>
              <a:ext uri="{FF2B5EF4-FFF2-40B4-BE49-F238E27FC236}">
                <a16:creationId xmlns:a16="http://schemas.microsoft.com/office/drawing/2014/main" id="{DD1849FC-60AB-47B0-B0A5-20E3AE57CA01}"/>
              </a:ext>
            </a:extLst>
          </p:cNvPr>
          <p:cNvSpPr>
            <a:spLocks noGrp="1"/>
          </p:cNvSpPr>
          <p:nvPr>
            <p:ph idx="1"/>
          </p:nvPr>
        </p:nvSpPr>
        <p:spPr/>
        <p:txBody>
          <a:bodyPr/>
          <a:lstStyle/>
          <a:p>
            <a:pPr marL="12700">
              <a:lnSpc>
                <a:spcPct val="100000"/>
              </a:lnSpc>
              <a:spcBef>
                <a:spcPts val="1850"/>
              </a:spcBef>
            </a:pPr>
            <a:r>
              <a:rPr lang="en-US" sz="2000" spc="-35" dirty="0">
                <a:solidFill>
                  <a:srgbClr val="C00000"/>
                </a:solidFill>
                <a:latin typeface="Arial"/>
                <a:cs typeface="Arial"/>
              </a:rPr>
              <a:t>World</a:t>
            </a:r>
            <a:r>
              <a:rPr lang="en-US" sz="2000" spc="-175" dirty="0">
                <a:solidFill>
                  <a:srgbClr val="C00000"/>
                </a:solidFill>
                <a:latin typeface="Arial"/>
                <a:cs typeface="Arial"/>
              </a:rPr>
              <a:t> </a:t>
            </a:r>
            <a:r>
              <a:rPr lang="en-US" sz="2000" spc="-30" dirty="0">
                <a:solidFill>
                  <a:srgbClr val="C00000"/>
                </a:solidFill>
                <a:latin typeface="Arial"/>
                <a:cs typeface="Arial"/>
              </a:rPr>
              <a:t>knowledge</a:t>
            </a:r>
            <a:endParaRPr lang="en-US" sz="2000" dirty="0">
              <a:latin typeface="Arial"/>
              <a:cs typeface="Arial"/>
            </a:endParaRPr>
          </a:p>
          <a:p>
            <a:pPr marL="0" indent="0">
              <a:lnSpc>
                <a:spcPct val="100000"/>
              </a:lnSpc>
              <a:spcBef>
                <a:spcPts val="1480"/>
              </a:spcBef>
              <a:buNone/>
            </a:pPr>
            <a:r>
              <a:rPr lang="en-US" sz="1800" spc="-5" dirty="0">
                <a:latin typeface="Arial"/>
                <a:cs typeface="Arial"/>
              </a:rPr>
              <a:t>	I</a:t>
            </a:r>
            <a:r>
              <a:rPr lang="en-US" sz="1800" spc="-135" dirty="0">
                <a:latin typeface="Arial"/>
                <a:cs typeface="Arial"/>
              </a:rPr>
              <a:t> </a:t>
            </a:r>
            <a:r>
              <a:rPr lang="en-US" sz="1800" spc="-15" dirty="0">
                <a:latin typeface="Arial"/>
                <a:cs typeface="Arial"/>
              </a:rPr>
              <a:t>dropped</a:t>
            </a:r>
            <a:r>
              <a:rPr lang="en-US" sz="1800" spc="-135" dirty="0">
                <a:latin typeface="Arial"/>
                <a:cs typeface="Arial"/>
              </a:rPr>
              <a:t> </a:t>
            </a:r>
            <a:r>
              <a:rPr lang="en-US" sz="1800" spc="10" dirty="0">
                <a:latin typeface="Arial"/>
                <a:cs typeface="Arial"/>
              </a:rPr>
              <a:t>the</a:t>
            </a:r>
            <a:r>
              <a:rPr lang="en-US" sz="1800" spc="-145" dirty="0">
                <a:latin typeface="Arial"/>
                <a:cs typeface="Arial"/>
              </a:rPr>
              <a:t> </a:t>
            </a:r>
            <a:r>
              <a:rPr lang="en-US" sz="1800" spc="-110" dirty="0">
                <a:latin typeface="Arial"/>
                <a:cs typeface="Arial"/>
              </a:rPr>
              <a:t>glass</a:t>
            </a:r>
            <a:r>
              <a:rPr lang="en-US" sz="1800" spc="-130" dirty="0">
                <a:latin typeface="Arial"/>
                <a:cs typeface="Arial"/>
              </a:rPr>
              <a:t> </a:t>
            </a:r>
            <a:r>
              <a:rPr lang="en-US" sz="1800" spc="-20" dirty="0">
                <a:latin typeface="Arial"/>
                <a:cs typeface="Arial"/>
              </a:rPr>
              <a:t>on</a:t>
            </a:r>
            <a:r>
              <a:rPr lang="en-US" sz="1800" spc="-145" dirty="0">
                <a:latin typeface="Arial"/>
                <a:cs typeface="Arial"/>
              </a:rPr>
              <a:t> </a:t>
            </a:r>
            <a:r>
              <a:rPr lang="en-US" sz="1800" spc="10" dirty="0">
                <a:latin typeface="Arial"/>
                <a:cs typeface="Arial"/>
              </a:rPr>
              <a:t>the</a:t>
            </a:r>
            <a:r>
              <a:rPr lang="en-US" sz="1800" spc="-145" dirty="0">
                <a:latin typeface="Arial"/>
                <a:cs typeface="Arial"/>
              </a:rPr>
              <a:t> </a:t>
            </a:r>
            <a:r>
              <a:rPr lang="en-US" sz="1800" spc="35" dirty="0">
                <a:latin typeface="Arial"/>
                <a:cs typeface="Arial"/>
              </a:rPr>
              <a:t>floor</a:t>
            </a:r>
            <a:r>
              <a:rPr lang="en-US" sz="1800" spc="-140" dirty="0">
                <a:latin typeface="Arial"/>
                <a:cs typeface="Arial"/>
              </a:rPr>
              <a:t> </a:t>
            </a:r>
            <a:r>
              <a:rPr lang="en-US" sz="1800" spc="-70" dirty="0">
                <a:latin typeface="Arial"/>
                <a:cs typeface="Arial"/>
              </a:rPr>
              <a:t>and</a:t>
            </a:r>
            <a:r>
              <a:rPr lang="en-US" sz="1800" spc="-135" dirty="0">
                <a:latin typeface="Arial"/>
                <a:cs typeface="Arial"/>
              </a:rPr>
              <a:t> </a:t>
            </a:r>
            <a:r>
              <a:rPr lang="en-US" sz="1800" spc="75" dirty="0">
                <a:latin typeface="Arial"/>
                <a:cs typeface="Arial"/>
              </a:rPr>
              <a:t>it</a:t>
            </a:r>
            <a:r>
              <a:rPr lang="en-US" sz="1800" spc="-140" dirty="0">
                <a:latin typeface="Arial"/>
                <a:cs typeface="Arial"/>
              </a:rPr>
              <a:t> </a:t>
            </a:r>
            <a:r>
              <a:rPr lang="en-US" sz="1800" spc="-20" dirty="0">
                <a:latin typeface="Arial"/>
                <a:cs typeface="Arial"/>
              </a:rPr>
              <a:t>broke</a:t>
            </a:r>
          </a:p>
          <a:p>
            <a:pPr marL="0" indent="0">
              <a:spcBef>
                <a:spcPts val="1480"/>
              </a:spcBef>
              <a:buNone/>
            </a:pPr>
            <a:r>
              <a:rPr lang="en-US" spc="-20" dirty="0">
                <a:latin typeface="Arial"/>
                <a:cs typeface="Arial"/>
              </a:rPr>
              <a:t>	</a:t>
            </a:r>
            <a:r>
              <a:rPr lang="en-US" sz="1800" spc="-5" dirty="0">
                <a:latin typeface="Arial"/>
                <a:cs typeface="Arial"/>
              </a:rPr>
              <a:t>I</a:t>
            </a:r>
            <a:r>
              <a:rPr lang="en-US" sz="1800" spc="-135" dirty="0">
                <a:latin typeface="Arial"/>
                <a:cs typeface="Arial"/>
              </a:rPr>
              <a:t> </a:t>
            </a:r>
            <a:r>
              <a:rPr lang="en-US" sz="1800" spc="-15" dirty="0">
                <a:latin typeface="Arial"/>
                <a:cs typeface="Arial"/>
              </a:rPr>
              <a:t>dropped</a:t>
            </a:r>
            <a:r>
              <a:rPr lang="en-US" sz="1800" spc="-135" dirty="0">
                <a:latin typeface="Arial"/>
                <a:cs typeface="Arial"/>
              </a:rPr>
              <a:t> </a:t>
            </a:r>
            <a:r>
              <a:rPr lang="en-US" sz="1800" spc="10" dirty="0">
                <a:latin typeface="Arial"/>
                <a:cs typeface="Arial"/>
              </a:rPr>
              <a:t>the</a:t>
            </a:r>
            <a:r>
              <a:rPr lang="en-US" sz="1800" spc="-145" dirty="0">
                <a:latin typeface="Arial"/>
                <a:cs typeface="Arial"/>
              </a:rPr>
              <a:t> </a:t>
            </a:r>
            <a:r>
              <a:rPr lang="en-US" sz="1800" spc="-55" dirty="0">
                <a:latin typeface="Arial"/>
                <a:cs typeface="Arial"/>
              </a:rPr>
              <a:t>hammer</a:t>
            </a:r>
            <a:r>
              <a:rPr lang="en-US" sz="1800" spc="-145" dirty="0">
                <a:latin typeface="Arial"/>
                <a:cs typeface="Arial"/>
              </a:rPr>
              <a:t> </a:t>
            </a:r>
            <a:r>
              <a:rPr lang="en-US" sz="1800" spc="-20" dirty="0">
                <a:latin typeface="Arial"/>
                <a:cs typeface="Arial"/>
              </a:rPr>
              <a:t>on</a:t>
            </a:r>
            <a:r>
              <a:rPr lang="en-US" sz="1800" spc="-140" dirty="0">
                <a:latin typeface="Arial"/>
                <a:cs typeface="Arial"/>
              </a:rPr>
              <a:t> </a:t>
            </a:r>
            <a:r>
              <a:rPr lang="en-US" sz="1800" spc="10" dirty="0">
                <a:latin typeface="Arial"/>
                <a:cs typeface="Arial"/>
              </a:rPr>
              <a:t>the</a:t>
            </a:r>
            <a:r>
              <a:rPr lang="en-US" sz="1800" spc="-145" dirty="0">
                <a:latin typeface="Arial"/>
                <a:cs typeface="Arial"/>
              </a:rPr>
              <a:t> </a:t>
            </a:r>
            <a:r>
              <a:rPr lang="en-US" sz="1800" spc="-110" dirty="0">
                <a:latin typeface="Arial"/>
                <a:cs typeface="Arial"/>
              </a:rPr>
              <a:t>glass</a:t>
            </a:r>
            <a:r>
              <a:rPr lang="en-US" sz="1800" spc="-135" dirty="0">
                <a:latin typeface="Arial"/>
                <a:cs typeface="Arial"/>
              </a:rPr>
              <a:t> </a:t>
            </a:r>
            <a:r>
              <a:rPr lang="en-US" sz="1800" spc="-70" dirty="0">
                <a:latin typeface="Arial"/>
                <a:cs typeface="Arial"/>
              </a:rPr>
              <a:t>and</a:t>
            </a:r>
            <a:r>
              <a:rPr lang="en-US" sz="1800" spc="-135" dirty="0">
                <a:latin typeface="Arial"/>
                <a:cs typeface="Arial"/>
              </a:rPr>
              <a:t> </a:t>
            </a:r>
            <a:r>
              <a:rPr lang="en-US" sz="1800" spc="75" dirty="0">
                <a:latin typeface="Arial"/>
                <a:cs typeface="Arial"/>
              </a:rPr>
              <a:t>it</a:t>
            </a:r>
            <a:r>
              <a:rPr lang="en-US" sz="1800" spc="-135" dirty="0">
                <a:latin typeface="Arial"/>
                <a:cs typeface="Arial"/>
              </a:rPr>
              <a:t> </a:t>
            </a:r>
            <a:r>
              <a:rPr lang="en-US" sz="1800" spc="-20" dirty="0">
                <a:latin typeface="Arial"/>
                <a:cs typeface="Arial"/>
              </a:rPr>
              <a:t>broke</a:t>
            </a:r>
          </a:p>
          <a:p>
            <a:pPr marL="0" indent="0">
              <a:spcBef>
                <a:spcPts val="1480"/>
              </a:spcBef>
              <a:buNone/>
            </a:pPr>
            <a:endParaRPr lang="en-US" spc="-20" dirty="0">
              <a:latin typeface="Arial"/>
              <a:cs typeface="Arial"/>
            </a:endParaRPr>
          </a:p>
          <a:p>
            <a:pPr marL="0" indent="0">
              <a:spcBef>
                <a:spcPts val="1480"/>
              </a:spcBef>
              <a:buNone/>
            </a:pPr>
            <a:endParaRPr lang="en-US" sz="1800" dirty="0">
              <a:latin typeface="Arial"/>
              <a:cs typeface="Arial"/>
            </a:endParaRPr>
          </a:p>
          <a:p>
            <a:pPr marL="0" indent="0">
              <a:lnSpc>
                <a:spcPct val="100000"/>
              </a:lnSpc>
              <a:spcBef>
                <a:spcPts val="1480"/>
              </a:spcBef>
              <a:buNone/>
            </a:pPr>
            <a:endParaRPr lang="en-US" sz="1800" dirty="0">
              <a:latin typeface="Arial"/>
              <a:cs typeface="Arial"/>
            </a:endParaRPr>
          </a:p>
          <a:p>
            <a:endParaRPr lang="en-IN" dirty="0"/>
          </a:p>
        </p:txBody>
      </p:sp>
      <p:sp>
        <p:nvSpPr>
          <p:cNvPr id="5" name="object 4">
            <a:extLst>
              <a:ext uri="{FF2B5EF4-FFF2-40B4-BE49-F238E27FC236}">
                <a16:creationId xmlns:a16="http://schemas.microsoft.com/office/drawing/2014/main" id="{EA6535D8-EC30-4BEA-A799-8984451C1AB3}"/>
              </a:ext>
            </a:extLst>
          </p:cNvPr>
          <p:cNvSpPr/>
          <p:nvPr/>
        </p:nvSpPr>
        <p:spPr>
          <a:xfrm>
            <a:off x="923936" y="3801083"/>
            <a:ext cx="7744968" cy="224027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11804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86</TotalTime>
  <Words>861</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Natural Language Processing</vt:lpstr>
      <vt:lpstr>Outlines</vt:lpstr>
      <vt:lpstr>What is NLP?</vt:lpstr>
      <vt:lpstr>Levels of Linguistic Knowledge</vt:lpstr>
      <vt:lpstr>Why NLP is hard?</vt:lpstr>
      <vt:lpstr>Ambiguity</vt:lpstr>
      <vt:lpstr>Variation</vt:lpstr>
      <vt:lpstr>Expressivity</vt:lpstr>
      <vt:lpstr>Unmodeled Variables</vt:lpstr>
      <vt:lpstr>Unmodeled Representation</vt:lpstr>
      <vt:lpstr>Applications of NLP</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Vivek Kejriwal</dc:creator>
  <cp:lastModifiedBy>Vivek Kejriwal</cp:lastModifiedBy>
  <cp:revision>4</cp:revision>
  <dcterms:created xsi:type="dcterms:W3CDTF">2022-04-14T06:56:10Z</dcterms:created>
  <dcterms:modified xsi:type="dcterms:W3CDTF">2022-04-29T13:34:34Z</dcterms:modified>
</cp:coreProperties>
</file>