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Roboto"/>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font" Target="fonts/Raleway-regular.fntdata"/><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font" Target="fonts/Raleway-boldItalic.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761a7b36c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761a7b36c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761a7b36c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761a7b36c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761a7b36c_0_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761a7b36c_0_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761a7b36c_0_1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761a7b36c_0_1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byjus.com/physics/work-don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687700" y="133925"/>
            <a:ext cx="4768500" cy="1326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of Physics</a:t>
            </a:r>
            <a:endParaRPr/>
          </a:p>
        </p:txBody>
      </p:sp>
      <p:sp>
        <p:nvSpPr>
          <p:cNvPr id="87" name="Google Shape;87;p13"/>
          <p:cNvSpPr txBox="1"/>
          <p:nvPr>
            <p:ph idx="1" type="subTitle"/>
          </p:nvPr>
        </p:nvSpPr>
        <p:spPr>
          <a:xfrm flipH="1" rot="10800000">
            <a:off x="0" y="5143475"/>
            <a:ext cx="80400" cy="40200"/>
          </a:xfrm>
          <a:prstGeom prst="rect">
            <a:avLst/>
          </a:prstGeom>
          <a:solidFill>
            <a:srgbClr val="FF0000"/>
          </a:solidFill>
          <a:ln cap="flat" cmpd="sng" w="9525">
            <a:solidFill>
              <a:srgbClr val="FFFF00"/>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                                                         CONCEPTS OF PHYSICS</a:t>
            </a:r>
            <a:endParaRPr/>
          </a:p>
          <a:p>
            <a:pPr indent="0" lvl="0" marL="0" rtl="0" algn="l">
              <a:spcBef>
                <a:spcPts val="0"/>
              </a:spcBef>
              <a:spcAft>
                <a:spcPts val="0"/>
              </a:spcAft>
              <a:buNone/>
            </a:pPr>
            <a:r>
              <a:t/>
            </a:r>
            <a:endParaRPr/>
          </a:p>
        </p:txBody>
      </p:sp>
      <p:sp>
        <p:nvSpPr>
          <p:cNvPr id="88" name="Google Shape;88;p13"/>
          <p:cNvSpPr txBox="1"/>
          <p:nvPr/>
        </p:nvSpPr>
        <p:spPr>
          <a:xfrm rot="-9731216">
            <a:off x="-535779" y="2430865"/>
            <a:ext cx="201038" cy="341833"/>
          </a:xfrm>
          <a:prstGeom prst="rect">
            <a:avLst/>
          </a:prstGeom>
          <a:solidFill>
            <a:srgbClr val="FF0000"/>
          </a:solid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89" name="Google Shape;89;p13"/>
          <p:cNvSpPr txBox="1"/>
          <p:nvPr/>
        </p:nvSpPr>
        <p:spPr>
          <a:xfrm>
            <a:off x="-937575" y="5505150"/>
            <a:ext cx="7500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arenR"/>
            </a:pPr>
            <a:r>
              <a:rPr lang="en"/>
              <a:t>Work</a:t>
            </a:r>
            <a:endParaRPr/>
          </a:p>
          <a:p>
            <a:pPr indent="-317500" lvl="0" marL="457200" rtl="0" algn="l">
              <a:spcBef>
                <a:spcPts val="0"/>
              </a:spcBef>
              <a:spcAft>
                <a:spcPts val="0"/>
              </a:spcAft>
              <a:buSzPts val="1400"/>
              <a:buAutoNum type="arabicParenR"/>
            </a:pPr>
            <a:r>
              <a:rPr lang="en"/>
              <a:t>Power</a:t>
            </a:r>
            <a:endParaRPr/>
          </a:p>
          <a:p>
            <a:pPr indent="-317500" lvl="0" marL="457200" rtl="0" algn="l">
              <a:spcBef>
                <a:spcPts val="0"/>
              </a:spcBef>
              <a:spcAft>
                <a:spcPts val="0"/>
              </a:spcAft>
              <a:buSzPts val="1400"/>
              <a:buAutoNum type="arabicParenR"/>
            </a:pPr>
            <a:r>
              <a:rPr lang="en"/>
              <a:t>Energy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Concepts of Physics </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Work </a:t>
            </a:r>
            <a:endParaRPr/>
          </a:p>
          <a:p>
            <a:pPr indent="-311150" lvl="0" marL="457200" rtl="0" algn="l">
              <a:spcBef>
                <a:spcPts val="0"/>
              </a:spcBef>
              <a:spcAft>
                <a:spcPts val="0"/>
              </a:spcAft>
              <a:buSzPts val="1300"/>
              <a:buAutoNum type="arabicParenR"/>
            </a:pPr>
            <a:r>
              <a:rPr lang="en"/>
              <a:t>Energy</a:t>
            </a:r>
            <a:endParaRPr/>
          </a:p>
          <a:p>
            <a:pPr indent="-311150" lvl="0" marL="457200" rtl="0" algn="l">
              <a:spcBef>
                <a:spcPts val="0"/>
              </a:spcBef>
              <a:spcAft>
                <a:spcPts val="0"/>
              </a:spcAft>
              <a:buSzPts val="1300"/>
              <a:buAutoNum type="arabicParenR"/>
            </a:pPr>
            <a:r>
              <a:rPr lang="en"/>
              <a:t>Power</a:t>
            </a:r>
            <a:endParaRPr/>
          </a:p>
          <a:p>
            <a:pPr indent="-311150" lvl="0" marL="457200" rtl="0" algn="l">
              <a:spcBef>
                <a:spcPts val="0"/>
              </a:spcBef>
              <a:spcAft>
                <a:spcPts val="0"/>
              </a:spcAft>
              <a:buSzPts val="1300"/>
              <a:buAutoNum type="arabicParenR"/>
            </a:pPr>
            <a:r>
              <a:rPr lang="en"/>
              <a:t>Sound</a:t>
            </a:r>
            <a:endParaRPr/>
          </a:p>
          <a:p>
            <a:pPr indent="-311150" lvl="0" marL="457200" rtl="0" algn="l">
              <a:spcBef>
                <a:spcPts val="0"/>
              </a:spcBef>
              <a:spcAft>
                <a:spcPts val="0"/>
              </a:spcAft>
              <a:buSzPts val="1300"/>
              <a:buAutoNum type="arabicParenR"/>
            </a:pPr>
            <a:r>
              <a:rPr lang="en"/>
              <a:t>Light</a:t>
            </a:r>
            <a:endParaRPr/>
          </a:p>
          <a:p>
            <a:pPr indent="-311150" lvl="0" marL="457200" rtl="0" algn="l">
              <a:spcBef>
                <a:spcPts val="0"/>
              </a:spcBef>
              <a:spcAft>
                <a:spcPts val="0"/>
              </a:spcAft>
              <a:buSzPts val="1300"/>
              <a:buAutoNum type="arabicParenR"/>
            </a:pPr>
            <a:r>
              <a:rPr lang="en"/>
              <a:t>Mass</a:t>
            </a:r>
            <a:endParaRPr/>
          </a:p>
          <a:p>
            <a:pPr indent="-311150" lvl="0" marL="457200" rtl="0" algn="l">
              <a:spcBef>
                <a:spcPts val="0"/>
              </a:spcBef>
              <a:spcAft>
                <a:spcPts val="0"/>
              </a:spcAft>
              <a:buSzPts val="1300"/>
              <a:buAutoNum type="arabicParenR"/>
            </a:pPr>
            <a:r>
              <a:rPr lang="en"/>
              <a:t>Weight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7650" y="689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 </a:t>
            </a:r>
            <a:endParaRPr/>
          </a:p>
        </p:txBody>
      </p:sp>
      <p:sp>
        <p:nvSpPr>
          <p:cNvPr id="101" name="Google Shape;101;p15"/>
          <p:cNvSpPr txBox="1"/>
          <p:nvPr>
            <p:ph idx="1" type="body"/>
          </p:nvPr>
        </p:nvSpPr>
        <p:spPr>
          <a:xfrm>
            <a:off x="227700" y="1224300"/>
            <a:ext cx="8545500" cy="39996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None/>
            </a:pPr>
            <a:r>
              <a:rPr lang="en" sz="1200">
                <a:solidFill>
                  <a:srgbClr val="444444"/>
                </a:solidFill>
                <a:highlight>
                  <a:srgbClr val="FFFFFF"/>
                </a:highlight>
                <a:latin typeface="Arial"/>
                <a:ea typeface="Arial"/>
                <a:cs typeface="Arial"/>
                <a:sym typeface="Arial"/>
              </a:rPr>
              <a:t>The scientific definition of work is different in many ways from its everyday meaning. The definition of work in physics reveals its relationship to energy – whenever work is done, energy is transferred. </a:t>
            </a:r>
            <a:endParaRPr sz="1200">
              <a:solidFill>
                <a:srgbClr val="444444"/>
              </a:solidFill>
              <a:highlight>
                <a:srgbClr val="FFFFFF"/>
              </a:highlight>
              <a:latin typeface="Arial"/>
              <a:ea typeface="Arial"/>
              <a:cs typeface="Arial"/>
              <a:sym typeface="Arial"/>
            </a:endParaRPr>
          </a:p>
          <a:p>
            <a:pPr indent="0" lvl="0" marL="0" rtl="0" algn="l">
              <a:lnSpc>
                <a:spcPct val="150000"/>
              </a:lnSpc>
              <a:spcBef>
                <a:spcPts val="800"/>
              </a:spcBef>
              <a:spcAft>
                <a:spcPts val="0"/>
              </a:spcAft>
              <a:buNone/>
            </a:pPr>
            <a:r>
              <a:rPr lang="en" sz="1200">
                <a:solidFill>
                  <a:srgbClr val="444444"/>
                </a:solidFill>
                <a:highlight>
                  <a:srgbClr val="FFFFFF"/>
                </a:highlight>
                <a:latin typeface="Arial"/>
                <a:ea typeface="Arial"/>
                <a:cs typeface="Arial"/>
                <a:sym typeface="Arial"/>
              </a:rPr>
              <a:t>For a work to be done, in a scientific sense, a force must be exerted, and there must be displacement in the direction of the force. With this said, we can say that</a:t>
            </a:r>
            <a:endParaRPr sz="1200">
              <a:solidFill>
                <a:srgbClr val="444444"/>
              </a:solidFill>
              <a:highlight>
                <a:srgbClr val="FFFFFF"/>
              </a:highlight>
              <a:latin typeface="Arial"/>
              <a:ea typeface="Arial"/>
              <a:cs typeface="Arial"/>
              <a:sym typeface="Arial"/>
            </a:endParaRPr>
          </a:p>
          <a:p>
            <a:pPr indent="0" lvl="0" marL="190500" marR="190500" rtl="0" algn="l">
              <a:lnSpc>
                <a:spcPct val="150000"/>
              </a:lnSpc>
              <a:spcBef>
                <a:spcPts val="800"/>
              </a:spcBef>
              <a:spcAft>
                <a:spcPts val="0"/>
              </a:spcAft>
              <a:buNone/>
            </a:pPr>
            <a:r>
              <a:rPr lang="en" sz="1200">
                <a:solidFill>
                  <a:srgbClr val="444444"/>
                </a:solidFill>
                <a:highlight>
                  <a:srgbClr val="FFFFFF"/>
                </a:highlight>
                <a:latin typeface="Arial"/>
                <a:ea typeface="Arial"/>
                <a:cs typeface="Arial"/>
                <a:sym typeface="Arial"/>
              </a:rPr>
              <a:t>Work is the product of the component of the force in the direction of the displacement and the magnitude of this displacement.</a:t>
            </a:r>
            <a:endParaRPr sz="1200">
              <a:solidFill>
                <a:srgbClr val="444444"/>
              </a:solidFill>
              <a:highlight>
                <a:srgbClr val="FFFFFF"/>
              </a:highlight>
              <a:latin typeface="Arial"/>
              <a:ea typeface="Arial"/>
              <a:cs typeface="Arial"/>
              <a:sym typeface="Arial"/>
            </a:endParaRPr>
          </a:p>
          <a:p>
            <a:pPr indent="0" lvl="0" marL="0" rtl="0" algn="l">
              <a:lnSpc>
                <a:spcPct val="150000"/>
              </a:lnSpc>
              <a:spcBef>
                <a:spcPts val="1500"/>
              </a:spcBef>
              <a:spcAft>
                <a:spcPts val="0"/>
              </a:spcAft>
              <a:buNone/>
            </a:pPr>
            <a:r>
              <a:rPr lang="en" sz="1200">
                <a:solidFill>
                  <a:srgbClr val="444444"/>
                </a:solidFill>
                <a:highlight>
                  <a:srgbClr val="FFFFFF"/>
                </a:highlight>
                <a:latin typeface="Arial"/>
                <a:ea typeface="Arial"/>
                <a:cs typeface="Arial"/>
                <a:sym typeface="Arial"/>
              </a:rPr>
              <a:t>Mathematically, the above statement is expressed as follows:</a:t>
            </a:r>
            <a:endParaRPr sz="1200">
              <a:solidFill>
                <a:srgbClr val="444444"/>
              </a:solidFill>
              <a:highlight>
                <a:srgbClr val="FFFFFF"/>
              </a:highlight>
              <a:latin typeface="Arial"/>
              <a:ea typeface="Arial"/>
              <a:cs typeface="Arial"/>
              <a:sym typeface="Arial"/>
            </a:endParaRPr>
          </a:p>
          <a:p>
            <a:pPr indent="0" lvl="0" marL="0" rtl="0" algn="ctr">
              <a:lnSpc>
                <a:spcPct val="177272"/>
              </a:lnSpc>
              <a:spcBef>
                <a:spcPts val="800"/>
              </a:spcBef>
              <a:spcAft>
                <a:spcPts val="0"/>
              </a:spcAft>
              <a:buNone/>
            </a:pPr>
            <a:r>
              <a:rPr b="1" lang="en" sz="1350">
                <a:solidFill>
                  <a:srgbClr val="444444"/>
                </a:solidFill>
                <a:highlight>
                  <a:srgbClr val="FFFFFF"/>
                </a:highlight>
                <a:latin typeface="Arial"/>
                <a:ea typeface="Arial"/>
                <a:cs typeface="Arial"/>
                <a:sym typeface="Arial"/>
              </a:rPr>
              <a:t>W = (F cos θ) d = F. d</a:t>
            </a:r>
            <a:endParaRPr b="1" sz="1350">
              <a:solidFill>
                <a:srgbClr val="444444"/>
              </a:solidFill>
              <a:highlight>
                <a:srgbClr val="FFFFFF"/>
              </a:highlight>
              <a:latin typeface="Arial"/>
              <a:ea typeface="Arial"/>
              <a:cs typeface="Arial"/>
              <a:sym typeface="Arial"/>
            </a:endParaRPr>
          </a:p>
          <a:p>
            <a:pPr indent="0" lvl="0" marL="0" rtl="0" algn="l">
              <a:lnSpc>
                <a:spcPct val="150000"/>
              </a:lnSpc>
              <a:spcBef>
                <a:spcPts val="800"/>
              </a:spcBef>
              <a:spcAft>
                <a:spcPts val="0"/>
              </a:spcAft>
              <a:buNone/>
            </a:pPr>
            <a:r>
              <a:rPr i="1" lang="en" sz="1200">
                <a:solidFill>
                  <a:srgbClr val="444444"/>
                </a:solidFill>
                <a:highlight>
                  <a:srgbClr val="FFFFFF"/>
                </a:highlight>
                <a:latin typeface="Arial"/>
                <a:ea typeface="Arial"/>
                <a:cs typeface="Arial"/>
                <a:sym typeface="Arial"/>
              </a:rPr>
              <a:t>Where,</a:t>
            </a:r>
            <a:endParaRPr i="1" sz="1200">
              <a:solidFill>
                <a:srgbClr val="444444"/>
              </a:solidFill>
              <a:highlight>
                <a:srgbClr val="FFFFFF"/>
              </a:highlight>
              <a:latin typeface="Arial"/>
              <a:ea typeface="Arial"/>
              <a:cs typeface="Arial"/>
              <a:sym typeface="Arial"/>
            </a:endParaRPr>
          </a:p>
          <a:p>
            <a:pPr indent="-290274" lvl="0" marL="457200" rtl="0" algn="l">
              <a:spcBef>
                <a:spcPts val="800"/>
              </a:spcBef>
              <a:spcAft>
                <a:spcPts val="0"/>
              </a:spcAft>
              <a:buClr>
                <a:srgbClr val="444444"/>
              </a:buClr>
              <a:buSzPct val="100000"/>
              <a:buFont typeface="Arial"/>
              <a:buChar char="●"/>
            </a:pPr>
            <a:r>
              <a:rPr lang="en" sz="1050">
                <a:solidFill>
                  <a:srgbClr val="444444"/>
                </a:solidFill>
                <a:highlight>
                  <a:srgbClr val="FFFFFF"/>
                </a:highlight>
                <a:latin typeface="Arial"/>
                <a:ea typeface="Arial"/>
                <a:cs typeface="Arial"/>
                <a:sym typeface="Arial"/>
              </a:rPr>
              <a:t>W is the work done by the force.</a:t>
            </a:r>
            <a:endParaRPr sz="1050">
              <a:solidFill>
                <a:srgbClr val="444444"/>
              </a:solidFill>
              <a:highlight>
                <a:srgbClr val="FFFFFF"/>
              </a:highlight>
              <a:latin typeface="Arial"/>
              <a:ea typeface="Arial"/>
              <a:cs typeface="Arial"/>
              <a:sym typeface="Arial"/>
            </a:endParaRPr>
          </a:p>
          <a:p>
            <a:pPr indent="-290274" lvl="0" marL="457200" rtl="0" algn="l">
              <a:spcBef>
                <a:spcPts val="0"/>
              </a:spcBef>
              <a:spcAft>
                <a:spcPts val="0"/>
              </a:spcAft>
              <a:buClr>
                <a:srgbClr val="444444"/>
              </a:buClr>
              <a:buSzPct val="100000"/>
              <a:buFont typeface="Arial"/>
              <a:buChar char="●"/>
            </a:pPr>
            <a:r>
              <a:rPr lang="en" sz="1050">
                <a:solidFill>
                  <a:srgbClr val="444444"/>
                </a:solidFill>
                <a:highlight>
                  <a:srgbClr val="FFFFFF"/>
                </a:highlight>
                <a:latin typeface="Arial"/>
                <a:ea typeface="Arial"/>
                <a:cs typeface="Arial"/>
                <a:sym typeface="Arial"/>
              </a:rPr>
              <a:t>F is the force, d is the displacement caused by force</a:t>
            </a:r>
            <a:endParaRPr sz="1050">
              <a:solidFill>
                <a:srgbClr val="444444"/>
              </a:solidFill>
              <a:highlight>
                <a:srgbClr val="FFFFFF"/>
              </a:highlight>
              <a:latin typeface="Arial"/>
              <a:ea typeface="Arial"/>
              <a:cs typeface="Arial"/>
              <a:sym typeface="Arial"/>
            </a:endParaRPr>
          </a:p>
          <a:p>
            <a:pPr indent="-290274" lvl="0" marL="457200" rtl="0" algn="l">
              <a:spcBef>
                <a:spcPts val="0"/>
              </a:spcBef>
              <a:spcAft>
                <a:spcPts val="0"/>
              </a:spcAft>
              <a:buClr>
                <a:srgbClr val="444444"/>
              </a:buClr>
              <a:buSzPct val="100000"/>
              <a:buFont typeface="Arial"/>
              <a:buChar char="●"/>
            </a:pPr>
            <a:r>
              <a:rPr lang="en" sz="1050">
                <a:solidFill>
                  <a:srgbClr val="444444"/>
                </a:solidFill>
                <a:highlight>
                  <a:srgbClr val="FFFFFF"/>
                </a:highlight>
                <a:latin typeface="Arial"/>
                <a:ea typeface="Arial"/>
                <a:cs typeface="Arial"/>
                <a:sym typeface="Arial"/>
              </a:rPr>
              <a:t>θ is the angle between the force vector and the displacement vector</a:t>
            </a:r>
            <a:endParaRPr sz="1050">
              <a:solidFill>
                <a:srgbClr val="444444"/>
              </a:solidFill>
              <a:highlight>
                <a:srgbClr val="FFFFFF"/>
              </a:highlight>
              <a:latin typeface="Arial"/>
              <a:ea typeface="Arial"/>
              <a:cs typeface="Arial"/>
              <a:sym typeface="Arial"/>
            </a:endParaRPr>
          </a:p>
          <a:p>
            <a:pPr indent="0" lvl="0" marL="0" rtl="0" algn="l">
              <a:lnSpc>
                <a:spcPct val="150000"/>
              </a:lnSpc>
              <a:spcBef>
                <a:spcPts val="1200"/>
              </a:spcBef>
              <a:spcAft>
                <a:spcPts val="0"/>
              </a:spcAft>
              <a:buNone/>
            </a:pPr>
            <a:r>
              <a:rPr lang="en" sz="1200">
                <a:solidFill>
                  <a:srgbClr val="444444"/>
                </a:solidFill>
                <a:highlight>
                  <a:srgbClr val="FFFFFF"/>
                </a:highlight>
                <a:latin typeface="Arial"/>
                <a:ea typeface="Arial"/>
                <a:cs typeface="Arial"/>
                <a:sym typeface="Arial"/>
              </a:rPr>
              <a:t>The</a:t>
            </a:r>
            <a:r>
              <a:rPr b="1" lang="en" sz="1200">
                <a:solidFill>
                  <a:srgbClr val="444444"/>
                </a:solidFill>
                <a:highlight>
                  <a:srgbClr val="FFFFFF"/>
                </a:highlight>
                <a:latin typeface="Arial"/>
                <a:ea typeface="Arial"/>
                <a:cs typeface="Arial"/>
                <a:sym typeface="Arial"/>
              </a:rPr>
              <a:t> dimension of work </a:t>
            </a:r>
            <a:r>
              <a:rPr lang="en" sz="1200">
                <a:solidFill>
                  <a:srgbClr val="444444"/>
                </a:solidFill>
                <a:highlight>
                  <a:srgbClr val="FFFFFF"/>
                </a:highlight>
                <a:latin typeface="Arial"/>
                <a:ea typeface="Arial"/>
                <a:cs typeface="Arial"/>
                <a:sym typeface="Arial"/>
              </a:rPr>
              <a:t>is the same as that of energy and is given as, </a:t>
            </a:r>
            <a:r>
              <a:rPr b="1" lang="en" sz="1200">
                <a:solidFill>
                  <a:srgbClr val="444444"/>
                </a:solidFill>
                <a:highlight>
                  <a:srgbClr val="FFFFFF"/>
                </a:highlight>
                <a:latin typeface="Arial"/>
                <a:ea typeface="Arial"/>
                <a:cs typeface="Arial"/>
                <a:sym typeface="Arial"/>
              </a:rPr>
              <a:t>[ML</a:t>
            </a:r>
            <a:r>
              <a:rPr b="1" lang="en" sz="900">
                <a:solidFill>
                  <a:srgbClr val="444444"/>
                </a:solidFill>
                <a:highlight>
                  <a:srgbClr val="FFFFFF"/>
                </a:highlight>
                <a:latin typeface="Arial"/>
                <a:ea typeface="Arial"/>
                <a:cs typeface="Arial"/>
                <a:sym typeface="Arial"/>
              </a:rPr>
              <a:t>2</a:t>
            </a:r>
            <a:r>
              <a:rPr b="1" lang="en" sz="1200">
                <a:solidFill>
                  <a:srgbClr val="444444"/>
                </a:solidFill>
                <a:highlight>
                  <a:srgbClr val="FFFFFF"/>
                </a:highlight>
                <a:latin typeface="Arial"/>
                <a:ea typeface="Arial"/>
                <a:cs typeface="Arial"/>
                <a:sym typeface="Arial"/>
              </a:rPr>
              <a:t>T</a:t>
            </a:r>
            <a:r>
              <a:rPr b="1" lang="en" sz="900">
                <a:solidFill>
                  <a:srgbClr val="444444"/>
                </a:solidFill>
                <a:highlight>
                  <a:srgbClr val="FFFFFF"/>
                </a:highlight>
                <a:latin typeface="Arial"/>
                <a:ea typeface="Arial"/>
                <a:cs typeface="Arial"/>
                <a:sym typeface="Arial"/>
              </a:rPr>
              <a:t>–2</a:t>
            </a:r>
            <a:r>
              <a:rPr b="1" lang="en" sz="1200">
                <a:solidFill>
                  <a:srgbClr val="444444"/>
                </a:solidFill>
                <a:highlight>
                  <a:srgbClr val="FFFFFF"/>
                </a:highlight>
                <a:latin typeface="Arial"/>
                <a:ea typeface="Arial"/>
                <a:cs typeface="Arial"/>
                <a:sym typeface="Arial"/>
              </a:rPr>
              <a:t>]</a:t>
            </a:r>
            <a:r>
              <a:rPr lang="en" sz="1200">
                <a:solidFill>
                  <a:srgbClr val="444444"/>
                </a:solidFill>
                <a:highlight>
                  <a:srgbClr val="FFFFFF"/>
                </a:highlight>
                <a:latin typeface="Arial"/>
                <a:ea typeface="Arial"/>
                <a:cs typeface="Arial"/>
                <a:sym typeface="Arial"/>
              </a:rPr>
              <a:t>.</a:t>
            </a:r>
            <a:endParaRPr sz="1200">
              <a:solidFill>
                <a:srgbClr val="444444"/>
              </a:solidFill>
              <a:highlight>
                <a:srgbClr val="FFFFFF"/>
              </a:highlight>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622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Energy </a:t>
            </a:r>
            <a:endParaRPr/>
          </a:p>
        </p:txBody>
      </p:sp>
      <p:sp>
        <p:nvSpPr>
          <p:cNvPr id="107" name="Google Shape;107;p16"/>
          <p:cNvSpPr txBox="1"/>
          <p:nvPr>
            <p:ph idx="1" type="body"/>
          </p:nvPr>
        </p:nvSpPr>
        <p:spPr>
          <a:xfrm>
            <a:off x="541925" y="1328775"/>
            <a:ext cx="8137800" cy="36003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200">
                <a:solidFill>
                  <a:srgbClr val="444444"/>
                </a:solidFill>
                <a:highlight>
                  <a:srgbClr val="FFFFFF"/>
                </a:highlight>
                <a:latin typeface="Arial"/>
                <a:ea typeface="Arial"/>
                <a:cs typeface="Arial"/>
                <a:sym typeface="Arial"/>
              </a:rPr>
              <a:t>There are different forms of energy on earth. The sun is considered the elemental form of energy on earth. In physics, energy is considered a quantitative property that can be transferred from an object to perform work. Hence, we can define energy as the strength to do any kind of physical activity. Thus, in simple words, we can define energy as,</a:t>
            </a:r>
            <a:endParaRPr sz="1200">
              <a:solidFill>
                <a:srgbClr val="444444"/>
              </a:solidFill>
              <a:highlight>
                <a:srgbClr val="FFFFFF"/>
              </a:highlight>
              <a:latin typeface="Arial"/>
              <a:ea typeface="Arial"/>
              <a:cs typeface="Arial"/>
              <a:sym typeface="Arial"/>
            </a:endParaRPr>
          </a:p>
          <a:p>
            <a:pPr indent="0" lvl="0" marL="190500" marR="190500" rtl="0" algn="l">
              <a:lnSpc>
                <a:spcPct val="150000"/>
              </a:lnSpc>
              <a:spcBef>
                <a:spcPts val="800"/>
              </a:spcBef>
              <a:spcAft>
                <a:spcPts val="0"/>
              </a:spcAft>
              <a:buNone/>
            </a:pPr>
            <a:r>
              <a:rPr lang="en" sz="1200">
                <a:solidFill>
                  <a:srgbClr val="444444"/>
                </a:solidFill>
                <a:highlight>
                  <a:srgbClr val="FFFFFF"/>
                </a:highlight>
                <a:latin typeface="Arial"/>
                <a:ea typeface="Arial"/>
                <a:cs typeface="Arial"/>
                <a:sym typeface="Arial"/>
              </a:rPr>
              <a:t>Energy is the ability to do work</a:t>
            </a:r>
            <a:endParaRPr sz="1200">
              <a:solidFill>
                <a:srgbClr val="444444"/>
              </a:solidFill>
              <a:highlight>
                <a:srgbClr val="FFFFFF"/>
              </a:highlight>
              <a:latin typeface="Arial"/>
              <a:ea typeface="Arial"/>
              <a:cs typeface="Arial"/>
              <a:sym typeface="Arial"/>
            </a:endParaRPr>
          </a:p>
          <a:p>
            <a:pPr indent="0" lvl="0" marL="0" rtl="0" algn="l">
              <a:lnSpc>
                <a:spcPct val="150000"/>
              </a:lnSpc>
              <a:spcBef>
                <a:spcPts val="1500"/>
              </a:spcBef>
              <a:spcAft>
                <a:spcPts val="0"/>
              </a:spcAft>
              <a:buNone/>
            </a:pPr>
            <a:r>
              <a:rPr lang="en" sz="1200">
                <a:solidFill>
                  <a:srgbClr val="444444"/>
                </a:solidFill>
                <a:highlight>
                  <a:srgbClr val="FFFFFF"/>
                </a:highlight>
                <a:latin typeface="Arial"/>
                <a:ea typeface="Arial"/>
                <a:cs typeface="Arial"/>
                <a:sym typeface="Arial"/>
              </a:rPr>
              <a:t>According to the laws of conservation of energy, “ energy can neither be created nor destroyed but can only be converted from one form to another”. The SI unit of energy is Joule.</a:t>
            </a:r>
            <a:endParaRPr sz="1200">
              <a:solidFill>
                <a:srgbClr val="444444"/>
              </a:solidFill>
              <a:highlight>
                <a:srgbClr val="FFFFFF"/>
              </a:highlight>
              <a:latin typeface="Arial"/>
              <a:ea typeface="Arial"/>
              <a:cs typeface="Arial"/>
              <a:sym typeface="Arial"/>
            </a:endParaRPr>
          </a:p>
          <a:p>
            <a:pPr indent="0" lvl="0" marL="0" rtl="0" algn="l">
              <a:lnSpc>
                <a:spcPct val="141176"/>
              </a:lnSpc>
              <a:spcBef>
                <a:spcPts val="1500"/>
              </a:spcBef>
              <a:spcAft>
                <a:spcPts val="0"/>
              </a:spcAft>
              <a:buNone/>
            </a:pPr>
            <a:r>
              <a:rPr b="1" lang="en" sz="1800">
                <a:solidFill>
                  <a:srgbClr val="444444"/>
                </a:solidFill>
                <a:highlight>
                  <a:srgbClr val="FFFFFF"/>
                </a:highlight>
                <a:latin typeface="Arial"/>
                <a:ea typeface="Arial"/>
                <a:cs typeface="Arial"/>
                <a:sym typeface="Arial"/>
              </a:rPr>
              <a:t>Different Types of Energy</a:t>
            </a:r>
            <a:endParaRPr b="1" sz="1800">
              <a:solidFill>
                <a:srgbClr val="444444"/>
              </a:solidFill>
              <a:highlight>
                <a:srgbClr val="FFFFFF"/>
              </a:highlight>
              <a:latin typeface="Arial"/>
              <a:ea typeface="Arial"/>
              <a:cs typeface="Arial"/>
              <a:sym typeface="Arial"/>
            </a:endParaRPr>
          </a:p>
          <a:p>
            <a:pPr indent="0" lvl="0" marL="0" rtl="0" algn="l">
              <a:lnSpc>
                <a:spcPct val="150000"/>
              </a:lnSpc>
              <a:spcBef>
                <a:spcPts val="800"/>
              </a:spcBef>
              <a:spcAft>
                <a:spcPts val="0"/>
              </a:spcAft>
              <a:buNone/>
            </a:pPr>
            <a:r>
              <a:rPr lang="en" sz="1200">
                <a:solidFill>
                  <a:srgbClr val="444444"/>
                </a:solidFill>
                <a:highlight>
                  <a:srgbClr val="FFFFFF"/>
                </a:highlight>
                <a:latin typeface="Arial"/>
                <a:ea typeface="Arial"/>
                <a:cs typeface="Arial"/>
                <a:sym typeface="Arial"/>
              </a:rPr>
              <a:t>Although there are many forms of energy, it is broadly categorized into:</a:t>
            </a:r>
            <a:endParaRPr sz="1200">
              <a:solidFill>
                <a:srgbClr val="444444"/>
              </a:solidFill>
              <a:highlight>
                <a:srgbClr val="FFFFFF"/>
              </a:highlight>
              <a:latin typeface="Arial"/>
              <a:ea typeface="Arial"/>
              <a:cs typeface="Arial"/>
              <a:sym typeface="Arial"/>
            </a:endParaRPr>
          </a:p>
          <a:p>
            <a:pPr indent="-295275" lvl="0" marL="457200" rtl="0" algn="l">
              <a:spcBef>
                <a:spcPts val="800"/>
              </a:spcBef>
              <a:spcAft>
                <a:spcPts val="0"/>
              </a:spcAft>
              <a:buClr>
                <a:srgbClr val="444444"/>
              </a:buClr>
              <a:buSzPts val="1050"/>
              <a:buFont typeface="Arial"/>
              <a:buAutoNum type="arabicPeriod"/>
            </a:pPr>
            <a:r>
              <a:rPr lang="en" sz="1050">
                <a:solidFill>
                  <a:srgbClr val="444444"/>
                </a:solidFill>
                <a:highlight>
                  <a:srgbClr val="FFFFFF"/>
                </a:highlight>
                <a:latin typeface="Arial"/>
                <a:ea typeface="Arial"/>
                <a:cs typeface="Arial"/>
                <a:sym typeface="Arial"/>
              </a:rPr>
              <a:t>Kinetic Energy </a:t>
            </a:r>
            <a:endParaRPr sz="1050">
              <a:solidFill>
                <a:srgbClr val="444444"/>
              </a:solidFill>
              <a:highlight>
                <a:srgbClr val="FFFFFF"/>
              </a:highlight>
              <a:latin typeface="Arial"/>
              <a:ea typeface="Arial"/>
              <a:cs typeface="Arial"/>
              <a:sym typeface="Arial"/>
            </a:endParaRPr>
          </a:p>
          <a:p>
            <a:pPr indent="-295275" lvl="0" marL="457200" rtl="0" algn="l">
              <a:spcBef>
                <a:spcPts val="0"/>
              </a:spcBef>
              <a:spcAft>
                <a:spcPts val="0"/>
              </a:spcAft>
              <a:buClr>
                <a:srgbClr val="444444"/>
              </a:buClr>
              <a:buSzPts val="1050"/>
              <a:buFont typeface="Arial"/>
              <a:buAutoNum type="arabicPeriod"/>
            </a:pPr>
            <a:r>
              <a:rPr lang="en" sz="1050">
                <a:solidFill>
                  <a:srgbClr val="444444"/>
                </a:solidFill>
                <a:highlight>
                  <a:srgbClr val="FFFFFF"/>
                </a:highlight>
                <a:latin typeface="Arial"/>
                <a:ea typeface="Arial"/>
                <a:cs typeface="Arial"/>
                <a:sym typeface="Arial"/>
              </a:rPr>
              <a:t>Potential Energy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21350" y="595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Power </a:t>
            </a:r>
            <a:endParaRPr/>
          </a:p>
        </p:txBody>
      </p:sp>
      <p:sp>
        <p:nvSpPr>
          <p:cNvPr id="113" name="Google Shape;113;p17"/>
          <p:cNvSpPr txBox="1"/>
          <p:nvPr>
            <p:ph idx="1" type="body"/>
          </p:nvPr>
        </p:nvSpPr>
        <p:spPr>
          <a:xfrm>
            <a:off x="421350" y="1342175"/>
            <a:ext cx="8419200" cy="36942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None/>
            </a:pPr>
            <a:r>
              <a:rPr lang="en" sz="1200">
                <a:solidFill>
                  <a:srgbClr val="000000"/>
                </a:solidFill>
                <a:latin typeface="Arial"/>
                <a:ea typeface="Arial"/>
                <a:cs typeface="Arial"/>
                <a:sym typeface="Arial"/>
              </a:rPr>
              <a:t>We can define power as the rate of doing work, it is the work done in unit time. The SI unit of power is Watt (W) which is joules per second (J/s). Sometimes the power of motor vehicles and other machines is given in terms of Horsepower (hp), which is approximately equal to 745.7 watts.</a:t>
            </a:r>
            <a:endParaRPr sz="1200">
              <a:solidFill>
                <a:srgbClr val="000000"/>
              </a:solidFill>
              <a:latin typeface="Arial"/>
              <a:ea typeface="Arial"/>
              <a:cs typeface="Arial"/>
              <a:sym typeface="Arial"/>
            </a:endParaRPr>
          </a:p>
          <a:p>
            <a:pPr indent="0" lvl="0" marL="0" rtl="0" algn="l">
              <a:lnSpc>
                <a:spcPct val="161538"/>
              </a:lnSpc>
              <a:spcBef>
                <a:spcPts val="1500"/>
              </a:spcBef>
              <a:spcAft>
                <a:spcPts val="0"/>
              </a:spcAft>
              <a:buNone/>
            </a:pPr>
            <a:r>
              <a:rPr b="1" lang="en" sz="1500">
                <a:solidFill>
                  <a:srgbClr val="444444"/>
                </a:solidFill>
                <a:latin typeface="Arial"/>
                <a:ea typeface="Arial"/>
                <a:cs typeface="Arial"/>
                <a:sym typeface="Arial"/>
              </a:rPr>
              <a:t>What is Average Power?</a:t>
            </a:r>
            <a:endParaRPr b="1" sz="1500">
              <a:solidFill>
                <a:srgbClr val="444444"/>
              </a:solidFill>
              <a:latin typeface="Arial"/>
              <a:ea typeface="Arial"/>
              <a:cs typeface="Arial"/>
              <a:sym typeface="Arial"/>
            </a:endParaRPr>
          </a:p>
          <a:p>
            <a:pPr indent="0" lvl="0" marL="0" rtl="0" algn="l">
              <a:lnSpc>
                <a:spcPct val="150000"/>
              </a:lnSpc>
              <a:spcBef>
                <a:spcPts val="800"/>
              </a:spcBef>
              <a:spcAft>
                <a:spcPts val="0"/>
              </a:spcAft>
              <a:buNone/>
            </a:pPr>
            <a:r>
              <a:rPr lang="en" sz="1200">
                <a:solidFill>
                  <a:srgbClr val="000000"/>
                </a:solidFill>
                <a:latin typeface="Arial"/>
                <a:ea typeface="Arial"/>
                <a:cs typeface="Arial"/>
                <a:sym typeface="Arial"/>
              </a:rPr>
              <a:t>We can define average power as the total energy consumed divided by the total time taken. In simple language, we can say that average power is the average amount of </a:t>
            </a:r>
            <a:r>
              <a:rPr lang="en" sz="1200">
                <a:solidFill>
                  <a:srgbClr val="8C69FF"/>
                </a:solidFill>
                <a:uFill>
                  <a:noFill/>
                </a:uFill>
                <a:latin typeface="Arial"/>
                <a:ea typeface="Arial"/>
                <a:cs typeface="Arial"/>
                <a:sym typeface="Arial"/>
                <a:hlinkClick r:id="rId3">
                  <a:extLst>
                    <a:ext uri="{A12FA001-AC4F-418D-AE19-62706E023703}">
                      <ahyp:hlinkClr val="tx"/>
                    </a:ext>
                  </a:extLst>
                </a:hlinkClick>
              </a:rPr>
              <a:t>work done</a:t>
            </a:r>
            <a:r>
              <a:rPr lang="en" sz="1200">
                <a:solidFill>
                  <a:srgbClr val="000000"/>
                </a:solidFill>
                <a:latin typeface="Arial"/>
                <a:ea typeface="Arial"/>
                <a:cs typeface="Arial"/>
                <a:sym typeface="Arial"/>
              </a:rPr>
              <a:t> or energy converted per unit of time.</a:t>
            </a:r>
            <a:endParaRPr sz="1200">
              <a:solidFill>
                <a:srgbClr val="000000"/>
              </a:solidFill>
              <a:latin typeface="Arial"/>
              <a:ea typeface="Arial"/>
              <a:cs typeface="Arial"/>
              <a:sym typeface="Arial"/>
            </a:endParaRPr>
          </a:p>
          <a:p>
            <a:pPr indent="0" lvl="0" marL="0" rtl="0" algn="l">
              <a:lnSpc>
                <a:spcPct val="161538"/>
              </a:lnSpc>
              <a:spcBef>
                <a:spcPts val="1500"/>
              </a:spcBef>
              <a:spcAft>
                <a:spcPts val="0"/>
              </a:spcAft>
              <a:buNone/>
            </a:pPr>
            <a:r>
              <a:rPr b="1" lang="en" sz="1500">
                <a:solidFill>
                  <a:srgbClr val="444444"/>
                </a:solidFill>
                <a:highlight>
                  <a:srgbClr val="FFFFFF"/>
                </a:highlight>
                <a:latin typeface="Arial"/>
                <a:ea typeface="Arial"/>
                <a:cs typeface="Arial"/>
                <a:sym typeface="Arial"/>
              </a:rPr>
              <a:t>Power Formula</a:t>
            </a:r>
            <a:endParaRPr b="1" sz="1500">
              <a:solidFill>
                <a:srgbClr val="444444"/>
              </a:solidFill>
              <a:highlight>
                <a:srgbClr val="FFFFFF"/>
              </a:highlight>
              <a:latin typeface="Arial"/>
              <a:ea typeface="Arial"/>
              <a:cs typeface="Arial"/>
              <a:sym typeface="Arial"/>
            </a:endParaRPr>
          </a:p>
          <a:p>
            <a:pPr indent="0" lvl="0" marL="0" rtl="0" algn="l">
              <a:lnSpc>
                <a:spcPct val="150000"/>
              </a:lnSpc>
              <a:spcBef>
                <a:spcPts val="800"/>
              </a:spcBef>
              <a:spcAft>
                <a:spcPts val="0"/>
              </a:spcAft>
              <a:buNone/>
            </a:pPr>
            <a:r>
              <a:rPr lang="en" sz="1200">
                <a:solidFill>
                  <a:srgbClr val="444444"/>
                </a:solidFill>
                <a:highlight>
                  <a:srgbClr val="FFFFFF"/>
                </a:highlight>
                <a:latin typeface="Arial"/>
                <a:ea typeface="Arial"/>
                <a:cs typeface="Arial"/>
                <a:sym typeface="Arial"/>
              </a:rPr>
              <a:t>Power is defined as the rate at which work is done upon an object. Power is a time-based quantity. Which is related to how fast a job is done. The formula for power is mentioned below.</a:t>
            </a:r>
            <a:endParaRPr sz="1200">
              <a:solidFill>
                <a:srgbClr val="444444"/>
              </a:solidFill>
              <a:highlight>
                <a:srgbClr val="FFFFFF"/>
              </a:highlight>
              <a:latin typeface="Arial"/>
              <a:ea typeface="Arial"/>
              <a:cs typeface="Arial"/>
              <a:sym typeface="Arial"/>
            </a:endParaRPr>
          </a:p>
          <a:p>
            <a:pPr indent="0" lvl="0" marL="0" rtl="0" algn="l">
              <a:lnSpc>
                <a:spcPct val="150000"/>
              </a:lnSpc>
              <a:spcBef>
                <a:spcPts val="800"/>
              </a:spcBef>
              <a:spcAft>
                <a:spcPts val="0"/>
              </a:spcAft>
              <a:buNone/>
            </a:pPr>
            <a:r>
              <a:rPr b="1" lang="en" sz="1200">
                <a:solidFill>
                  <a:srgbClr val="444444"/>
                </a:solidFill>
                <a:highlight>
                  <a:srgbClr val="FFFFFF"/>
                </a:highlight>
                <a:latin typeface="Arial"/>
                <a:ea typeface="Arial"/>
                <a:cs typeface="Arial"/>
                <a:sym typeface="Arial"/>
              </a:rPr>
              <a:t>Power = Work / time</a:t>
            </a:r>
            <a:endParaRPr b="1" sz="1200">
              <a:solidFill>
                <a:srgbClr val="444444"/>
              </a:solidFill>
              <a:highlight>
                <a:srgbClr val="FFFFFF"/>
              </a:highlight>
              <a:latin typeface="Arial"/>
              <a:ea typeface="Arial"/>
              <a:cs typeface="Arial"/>
              <a:sym typeface="Arial"/>
            </a:endParaRPr>
          </a:p>
          <a:p>
            <a:pPr indent="0" lvl="0" marL="0" rtl="0" algn="l">
              <a:lnSpc>
                <a:spcPct val="150000"/>
              </a:lnSpc>
              <a:spcBef>
                <a:spcPts val="800"/>
              </a:spcBef>
              <a:spcAft>
                <a:spcPts val="0"/>
              </a:spcAft>
              <a:buNone/>
            </a:pPr>
            <a:r>
              <a:rPr b="1" lang="en" sz="1200">
                <a:solidFill>
                  <a:srgbClr val="444444"/>
                </a:solidFill>
                <a:highlight>
                  <a:srgbClr val="FFFFFF"/>
                </a:highlight>
                <a:latin typeface="Arial"/>
                <a:ea typeface="Arial"/>
                <a:cs typeface="Arial"/>
                <a:sym typeface="Arial"/>
              </a:rPr>
              <a:t>P = W / t</a:t>
            </a:r>
            <a:endParaRPr b="1" sz="1200">
              <a:solidFill>
                <a:srgbClr val="444444"/>
              </a:solidFill>
              <a:highlight>
                <a:srgbClr val="FFFFFF"/>
              </a:highlight>
              <a:latin typeface="Arial"/>
              <a:ea typeface="Arial"/>
              <a:cs typeface="Arial"/>
              <a:sym typeface="Arial"/>
            </a:endParaRPr>
          </a:p>
          <a:p>
            <a:pPr indent="0" lvl="0" marL="0" rtl="0" algn="l">
              <a:spcBef>
                <a:spcPts val="80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