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1" r:id="rId4"/>
    <p:sldId id="264" r:id="rId5"/>
    <p:sldId id="269" r:id="rId6"/>
    <p:sldId id="270" r:id="rId7"/>
    <p:sldId id="268" r:id="rId8"/>
    <p:sldId id="265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F698-1591-41DE-AB7D-09BDFA1CAEA5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C4FA-6FE7-4359-8DC2-EF15EDD0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C4FA-6FE7-4359-8DC2-EF15EDD08C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C4FA-6FE7-4359-8DC2-EF15EDD08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C4FA-6FE7-4359-8DC2-EF15EDD08C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7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C4FA-6FE7-4359-8DC2-EF15EDD08C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37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4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44E85E-17BA-408D-9224-CF09122FCBC1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2923-D246-464B-A27C-CBBCB51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9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479470"/>
            <a:ext cx="8825658" cy="2339009"/>
          </a:xfrm>
        </p:spPr>
        <p:txBody>
          <a:bodyPr/>
          <a:lstStyle/>
          <a:p>
            <a:r>
              <a:rPr lang="en-US" sz="3600" dirty="0"/>
              <a:t>Government Flight Analysis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86809"/>
            <a:ext cx="8825658" cy="2345633"/>
          </a:xfrm>
        </p:spPr>
        <p:txBody>
          <a:bodyPr/>
          <a:lstStyle/>
          <a:p>
            <a:r>
              <a:rPr lang="en-US" b="1" dirty="0"/>
              <a:t>Team 3:</a:t>
            </a:r>
          </a:p>
          <a:p>
            <a:r>
              <a:rPr lang="en-US" dirty="0"/>
              <a:t>Vyshak Srishylappa</a:t>
            </a:r>
          </a:p>
          <a:p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/>
              <a:t>kumar</a:t>
            </a:r>
            <a:endParaRPr lang="en-US" dirty="0"/>
          </a:p>
          <a:p>
            <a:r>
              <a:rPr lang="en-US" dirty="0" err="1"/>
              <a:t>Sankalp</a:t>
            </a:r>
            <a:r>
              <a:rPr lang="en-US" dirty="0"/>
              <a:t> </a:t>
            </a:r>
            <a:r>
              <a:rPr lang="en-US" dirty="0" err="1"/>
              <a:t>jadon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44" y="2388137"/>
            <a:ext cx="41338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2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5" y="72889"/>
            <a:ext cx="9404723" cy="1400530"/>
          </a:xfrm>
        </p:spPr>
        <p:txBody>
          <a:bodyPr/>
          <a:lstStyle/>
          <a:p>
            <a:r>
              <a:rPr lang="en-US" b="1" dirty="0"/>
              <a:t>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734" y="962685"/>
            <a:ext cx="3841783" cy="5705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46" y="962685"/>
            <a:ext cx="3672971" cy="5705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1" y="962685"/>
            <a:ext cx="3960098" cy="57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187" y="2928634"/>
            <a:ext cx="3475723" cy="1400530"/>
          </a:xfrm>
        </p:spPr>
        <p:txBody>
          <a:bodyPr/>
          <a:lstStyle/>
          <a:p>
            <a:r>
              <a:rPr lang="en-US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3292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8" y="1026941"/>
            <a:ext cx="9557486" cy="5275385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latin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25" y="1944083"/>
            <a:ext cx="4196617" cy="2401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1158240"/>
            <a:ext cx="5080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cases/problem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55" y="1496327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Crowded airspace becoming unpredictable.</a:t>
            </a:r>
          </a:p>
          <a:p>
            <a:r>
              <a:rPr lang="en-US" dirty="0"/>
              <a:t>Rescheduling of critical government air space operations because of delays</a:t>
            </a:r>
          </a:p>
          <a:p>
            <a:pPr lvl="0"/>
            <a:r>
              <a:rPr lang="en-US" dirty="0"/>
              <a:t>Problems in </a:t>
            </a:r>
            <a:r>
              <a:rPr lang="en-US" dirty="0" err="1"/>
              <a:t>liaisoning</a:t>
            </a:r>
            <a:r>
              <a:rPr lang="en-US" dirty="0"/>
              <a:t> between US military and the civilian Air Traffic Control because of sudden delays.</a:t>
            </a:r>
          </a:p>
          <a:p>
            <a:pPr lvl="0"/>
            <a:r>
              <a:rPr lang="en-US" dirty="0"/>
              <a:t>Bad customer satisfaction for US residents.</a:t>
            </a:r>
          </a:p>
          <a:p>
            <a:pPr lvl="0"/>
            <a:r>
              <a:rPr lang="en-US" dirty="0"/>
              <a:t>Sudden surge/decrease in the airfare.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algn="just"/>
            <a:r>
              <a:rPr lang="en-US" sz="2400" dirty="0">
                <a:latin typeface="Calibri" panose="020F0502020204030204" pitchFamily="34" charset="0"/>
              </a:rPr>
              <a:t>Solution :</a:t>
            </a:r>
          </a:p>
          <a:p>
            <a:pPr lvl="3" algn="just"/>
            <a:r>
              <a:rPr lang="en-US" sz="2400" dirty="0">
                <a:latin typeface="Calibri" panose="020F0502020204030204" pitchFamily="34" charset="0"/>
              </a:rPr>
              <a:t>Delay Prediction</a:t>
            </a:r>
          </a:p>
          <a:p>
            <a:pPr lvl="3" algn="just"/>
            <a:r>
              <a:rPr lang="en-US" sz="2400" dirty="0">
                <a:latin typeface="Calibri" panose="020F0502020204030204" pitchFamily="34" charset="0"/>
              </a:rPr>
              <a:t>Average Price Prediction</a:t>
            </a:r>
          </a:p>
          <a:p>
            <a:pPr lvl="3" algn="just"/>
            <a:r>
              <a:rPr lang="en-US" sz="2400" dirty="0">
                <a:latin typeface="Calibri" panose="020F0502020204030204" pitchFamily="34" charset="0"/>
              </a:rPr>
              <a:t>Flight cancellation Prediction</a:t>
            </a:r>
          </a:p>
          <a:p>
            <a:pPr lvl="3" algn="just"/>
            <a:r>
              <a:rPr lang="en-US" sz="2400" dirty="0">
                <a:latin typeface="Calibri" panose="020F0502020204030204" pitchFamily="34" charset="0"/>
              </a:rPr>
              <a:t>Flight Recommendation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8" y="1364566"/>
            <a:ext cx="9557486" cy="526131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</a:rPr>
              <a:t>We have gathered the data from Statistical Computing Statistical Graphics.</a:t>
            </a:r>
          </a:p>
          <a:p>
            <a:pPr algn="just"/>
            <a:endParaRPr lang="en-US" sz="2800" dirty="0">
              <a:latin typeface="Calibri" panose="020F0502020204030204" pitchFamily="34" charset="0"/>
            </a:endParaRP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Data had around 5 million rows and 25 columns.</a:t>
            </a:r>
          </a:p>
          <a:p>
            <a:pPr algn="just"/>
            <a:endParaRPr lang="en-US" sz="2800" dirty="0">
              <a:latin typeface="Calibri" panose="020F0502020204030204" pitchFamily="34" charset="0"/>
            </a:endParaRP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We processes our prediction on .5 million rows.</a:t>
            </a:r>
          </a:p>
          <a:p>
            <a:pPr algn="just"/>
            <a:endParaRPr lang="en-US" sz="2800" dirty="0">
              <a:latin typeface="Calibri" panose="020F0502020204030204" pitchFamily="34" charset="0"/>
            </a:endParaRP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Recommendation: we ran the matchbox recommendation algorithm against 35,000 users who had reviewed the airline carriers.</a:t>
            </a:r>
          </a:p>
        </p:txBody>
      </p:sp>
    </p:spTree>
    <p:extLst>
      <p:ext uri="{BB962C8B-B14F-4D97-AF65-F5344CB8AC3E}">
        <p14:creationId xmlns:p14="http://schemas.microsoft.com/office/powerpoint/2010/main" val="6848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Delay Prediction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37" y="2017688"/>
            <a:ext cx="9859549" cy="5095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Based on feature selection, used month, day of the month, visibility, departure delay to train various regression models.</a:t>
            </a:r>
          </a:p>
          <a:p>
            <a:endParaRPr lang="en-US" sz="1600" dirty="0"/>
          </a:p>
          <a:p>
            <a:r>
              <a:rPr lang="en-US" sz="1600" dirty="0"/>
              <a:t>Used Linear regression, boosted decision tree, Neural Network, and Decision Forest.</a:t>
            </a:r>
          </a:p>
          <a:p>
            <a:endParaRPr lang="en-US" sz="1600" dirty="0"/>
          </a:p>
          <a:p>
            <a:r>
              <a:rPr lang="en-US" sz="1600" dirty="0"/>
              <a:t>Concluded that the accuracy was average because various key factors like mechanical issues, airport congestion, etc. were not present in the dataset.</a:t>
            </a:r>
          </a:p>
          <a:p>
            <a:endParaRPr lang="en-US" sz="1600" dirty="0"/>
          </a:p>
          <a:p>
            <a:r>
              <a:rPr lang="en-US" sz="1600" dirty="0"/>
              <a:t>Found that Boosted decision tree was the best algorithm amongst all.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040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 Models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127407"/>
              </p:ext>
            </p:extLst>
          </p:nvPr>
        </p:nvGraphicFramePr>
        <p:xfrm>
          <a:off x="2037521" y="1570385"/>
          <a:ext cx="6420678" cy="4073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77">
                  <a:extLst>
                    <a:ext uri="{9D8B030D-6E8A-4147-A177-3AD203B41FA5}">
                      <a16:colId xmlns:a16="http://schemas.microsoft.com/office/drawing/2014/main" val="3968998230"/>
                    </a:ext>
                  </a:extLst>
                </a:gridCol>
                <a:gridCol w="1357223">
                  <a:extLst>
                    <a:ext uri="{9D8B030D-6E8A-4147-A177-3AD203B41FA5}">
                      <a16:colId xmlns:a16="http://schemas.microsoft.com/office/drawing/2014/main" val="2947536629"/>
                    </a:ext>
                  </a:extLst>
                </a:gridCol>
                <a:gridCol w="1241172">
                  <a:extLst>
                    <a:ext uri="{9D8B030D-6E8A-4147-A177-3AD203B41FA5}">
                      <a16:colId xmlns:a16="http://schemas.microsoft.com/office/drawing/2014/main" val="4166774986"/>
                    </a:ext>
                  </a:extLst>
                </a:gridCol>
                <a:gridCol w="1340762">
                  <a:extLst>
                    <a:ext uri="{9D8B030D-6E8A-4147-A177-3AD203B41FA5}">
                      <a16:colId xmlns:a16="http://schemas.microsoft.com/office/drawing/2014/main" val="1304790386"/>
                    </a:ext>
                  </a:extLst>
                </a:gridCol>
                <a:gridCol w="1125944">
                  <a:extLst>
                    <a:ext uri="{9D8B030D-6E8A-4147-A177-3AD203B41FA5}">
                      <a16:colId xmlns:a16="http://schemas.microsoft.com/office/drawing/2014/main" val="1325169682"/>
                    </a:ext>
                  </a:extLst>
                </a:gridCol>
              </a:tblGrid>
              <a:tr h="1163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C0C0C0"/>
                          </a:highlight>
                        </a:rPr>
                        <a:t>Linear Regression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C0C0C0"/>
                          </a:highlight>
                        </a:rPr>
                        <a:t>Neural Networks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C0C0C0"/>
                          </a:highlight>
                        </a:rPr>
                        <a:t>Decision Forest Regression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C0C0C0"/>
                          </a:highlight>
                        </a:rPr>
                        <a:t>Boosted Decision Tree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63895"/>
                  </a:ext>
                </a:extLst>
              </a:tr>
              <a:tr h="29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919957"/>
                  </a:ext>
                </a:extLst>
              </a:tr>
              <a:tr h="290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RMSE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160.93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24.70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23.98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634595"/>
                  </a:ext>
                </a:extLst>
              </a:tr>
              <a:tr h="872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Absolute Error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270359"/>
                  </a:ext>
                </a:extLst>
              </a:tr>
              <a:tr h="872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Squared Error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348792"/>
                  </a:ext>
                </a:extLst>
              </a:tr>
              <a:tr h="581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Coefficient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84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Cancellation classification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52984"/>
            <a:ext cx="5876608" cy="5095416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6425" y="1604409"/>
          <a:ext cx="7364896" cy="2401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440">
                  <a:extLst>
                    <a:ext uri="{9D8B030D-6E8A-4147-A177-3AD203B41FA5}">
                      <a16:colId xmlns:a16="http://schemas.microsoft.com/office/drawing/2014/main" val="1224810054"/>
                    </a:ext>
                  </a:extLst>
                </a:gridCol>
                <a:gridCol w="2455228">
                  <a:extLst>
                    <a:ext uri="{9D8B030D-6E8A-4147-A177-3AD203B41FA5}">
                      <a16:colId xmlns:a16="http://schemas.microsoft.com/office/drawing/2014/main" val="1061372383"/>
                    </a:ext>
                  </a:extLst>
                </a:gridCol>
                <a:gridCol w="2455228">
                  <a:extLst>
                    <a:ext uri="{9D8B030D-6E8A-4147-A177-3AD203B41FA5}">
                      <a16:colId xmlns:a16="http://schemas.microsoft.com/office/drawing/2014/main" val="4096004782"/>
                    </a:ext>
                  </a:extLst>
                </a:gridCol>
              </a:tblGrid>
              <a:tr h="295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491797"/>
                  </a:ext>
                </a:extLst>
              </a:tr>
              <a:tr h="608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Two Class 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214945"/>
                  </a:ext>
                </a:extLst>
              </a:tr>
              <a:tr h="296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Two Class Neural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785524"/>
                  </a:ext>
                </a:extLst>
              </a:tr>
              <a:tr h="608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Two Class Boosted </a:t>
                      </a:r>
                      <a:r>
                        <a:rPr lang="en-US" sz="1100" dirty="0" err="1">
                          <a:effectLst/>
                        </a:rPr>
                        <a:t>DecisionTree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442617"/>
                  </a:ext>
                </a:extLst>
              </a:tr>
              <a:tr h="296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Two Class Decision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15126"/>
                  </a:ext>
                </a:extLst>
              </a:tr>
              <a:tr h="296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Two Class Decision Jungle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0813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2939" y="4194314"/>
            <a:ext cx="1063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done on the Cancelled Column of the dataset. 0 stands for not cancelled and 1 for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Class Boosted Decision Tree gives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data was scraped from </a:t>
            </a:r>
            <a:r>
              <a:rPr lang="en-US" dirty="0" err="1"/>
              <a:t>wunderground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Feature Selection, we selected </a:t>
            </a:r>
            <a:r>
              <a:rPr lang="en-US" dirty="0" err="1"/>
              <a:t>flightnum</a:t>
            </a:r>
            <a:r>
              <a:rPr lang="en-US" dirty="0"/>
              <a:t>, hour, temperature, visibility and sea level pressure as the variables that help in better prediction.</a:t>
            </a:r>
          </a:p>
        </p:txBody>
      </p:sp>
    </p:spTree>
    <p:extLst>
      <p:ext uri="{BB962C8B-B14F-4D97-AF65-F5344CB8AC3E}">
        <p14:creationId xmlns:p14="http://schemas.microsoft.com/office/powerpoint/2010/main" val="40207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 Prediction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52984"/>
            <a:ext cx="4952830" cy="5095416"/>
          </a:xfrm>
        </p:spPr>
        <p:txBody>
          <a:bodyPr>
            <a:normAutofit fontScale="92500"/>
          </a:bodyPr>
          <a:lstStyle/>
          <a:p>
            <a:endParaRPr lang="en-US" sz="1600" dirty="0"/>
          </a:p>
          <a:p>
            <a:r>
              <a:rPr lang="en-US" sz="3200" dirty="0">
                <a:latin typeface="Calibri" panose="020F0502020204030204" pitchFamily="34" charset="0"/>
              </a:rPr>
              <a:t>Predict the average price of flights, depending on destination address.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Predict average ticket price according to Flight Carrier.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We found Boosted Decision Tree to be the best model among all others.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15" y="1433586"/>
            <a:ext cx="6353175" cy="46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Carrier Recommendation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52984"/>
            <a:ext cx="5876608" cy="5095416"/>
          </a:xfrm>
        </p:spPr>
        <p:txBody>
          <a:bodyPr>
            <a:normAutofit/>
          </a:bodyPr>
          <a:lstStyle/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We are using the Microsoft Azure recommendation System to get the related Airlines carriers.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The dataset is trained on </a:t>
            </a:r>
            <a:r>
              <a:rPr lang="en-US" sz="2800" dirty="0" err="1">
                <a:latin typeface="Calibri" panose="020F0502020204030204" pitchFamily="34" charset="0"/>
              </a:rPr>
              <a:t>UserName</a:t>
            </a:r>
            <a:r>
              <a:rPr lang="en-US" sz="2800" dirty="0">
                <a:latin typeface="Calibri" panose="020F0502020204030204" pitchFamily="34" charset="0"/>
              </a:rPr>
              <a:t>, Airlines carrier and their ratings.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pPr lvl="1"/>
            <a:endParaRPr lang="en-US" sz="2800" dirty="0">
              <a:latin typeface="Calibri" panose="020F0502020204030204" pitchFamily="34" charset="0"/>
            </a:endParaRPr>
          </a:p>
          <a:p>
            <a:pPr lvl="1"/>
            <a:endParaRPr lang="en-US" sz="28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22802"/>
            <a:ext cx="5655212" cy="49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422</Words>
  <Application>Microsoft Office PowerPoint</Application>
  <PresentationFormat>Widescreen</PresentationFormat>
  <Paragraphs>112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Government Flight Analysis </vt:lpstr>
      <vt:lpstr>PowerPoint Presentation</vt:lpstr>
      <vt:lpstr>Business cases/problem statement:</vt:lpstr>
      <vt:lpstr>Data</vt:lpstr>
      <vt:lpstr>Arrival Delay Prediction </vt:lpstr>
      <vt:lpstr>Flight Delay Models Matrix</vt:lpstr>
      <vt:lpstr>Flight Cancellation classification </vt:lpstr>
      <vt:lpstr>Average Price Prediction </vt:lpstr>
      <vt:lpstr>Air Carrier Recommendation </vt:lpstr>
      <vt:lpstr>Visualization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</dc:title>
  <dc:creator>Vyshak Srishylappa</dc:creator>
  <cp:lastModifiedBy>Vyshak Srishylappa</cp:lastModifiedBy>
  <cp:revision>56</cp:revision>
  <dcterms:created xsi:type="dcterms:W3CDTF">2016-12-03T06:54:53Z</dcterms:created>
  <dcterms:modified xsi:type="dcterms:W3CDTF">2016-12-17T06:07:25Z</dcterms:modified>
</cp:coreProperties>
</file>