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59" r:id="rId7"/>
    <p:sldId id="265" r:id="rId8"/>
    <p:sldId id="266" r:id="rId9"/>
    <p:sldId id="267" r:id="rId10"/>
    <p:sldId id="260" r:id="rId11"/>
    <p:sldId id="268" r:id="rId12"/>
    <p:sldId id="269" r:id="rId13"/>
    <p:sldId id="270" r:id="rId14"/>
    <p:sldId id="261" r:id="rId15"/>
    <p:sldId id="262" r:id="rId16"/>
    <p:sldId id="263" r:id="rId17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 panose="020B0604020202020204"/>
      </a:defRPr>
    </a:lvl1pPr>
    <a:lvl2pPr indent="228600" latinLnBrk="0">
      <a:defRPr sz="1400">
        <a:latin typeface="+mn-lt"/>
        <a:ea typeface="+mn-ea"/>
        <a:cs typeface="+mn-cs"/>
        <a:sym typeface="Arial" panose="020B0604020202020204"/>
      </a:defRPr>
    </a:lvl2pPr>
    <a:lvl3pPr indent="457200" latinLnBrk="0">
      <a:defRPr sz="1400">
        <a:latin typeface="+mn-lt"/>
        <a:ea typeface="+mn-ea"/>
        <a:cs typeface="+mn-cs"/>
        <a:sym typeface="Arial" panose="020B0604020202020204"/>
      </a:defRPr>
    </a:lvl3pPr>
    <a:lvl4pPr indent="685800" latinLnBrk="0">
      <a:defRPr sz="1400">
        <a:latin typeface="+mn-lt"/>
        <a:ea typeface="+mn-ea"/>
        <a:cs typeface="+mn-cs"/>
        <a:sym typeface="Arial" panose="020B0604020202020204"/>
      </a:defRPr>
    </a:lvl4pPr>
    <a:lvl5pPr indent="914400" latinLnBrk="0">
      <a:defRPr sz="1400">
        <a:latin typeface="+mn-lt"/>
        <a:ea typeface="+mn-ea"/>
        <a:cs typeface="+mn-cs"/>
        <a:sym typeface="Arial" panose="020B0604020202020204"/>
      </a:defRPr>
    </a:lvl5pPr>
    <a:lvl6pPr indent="1143000" latinLnBrk="0">
      <a:defRPr sz="1400">
        <a:latin typeface="+mn-lt"/>
        <a:ea typeface="+mn-ea"/>
        <a:cs typeface="+mn-cs"/>
        <a:sym typeface="Arial" panose="020B0604020202020204"/>
      </a:defRPr>
    </a:lvl6pPr>
    <a:lvl7pPr indent="1371600" latinLnBrk="0">
      <a:defRPr sz="1400">
        <a:latin typeface="+mn-lt"/>
        <a:ea typeface="+mn-ea"/>
        <a:cs typeface="+mn-cs"/>
        <a:sym typeface="Arial" panose="020B0604020202020204"/>
      </a:defRPr>
    </a:lvl7pPr>
    <a:lvl8pPr indent="1600200" latinLnBrk="0">
      <a:defRPr sz="1400">
        <a:latin typeface="+mn-lt"/>
        <a:ea typeface="+mn-ea"/>
        <a:cs typeface="+mn-cs"/>
        <a:sym typeface="Arial" panose="020B0604020202020204"/>
      </a:defRPr>
    </a:lvl8pPr>
    <a:lvl9pPr indent="1828800" latinLnBrk="0">
      <a:defRPr sz="1400">
        <a:latin typeface="+mn-lt"/>
        <a:ea typeface="+mn-ea"/>
        <a:cs typeface="+mn-cs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 hasCustomPrompt="1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 hasCustomPrompt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/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/>
          <p:nvPr>
            <p:ph type="body" sz="half" idx="1" hasCustomPrompt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/>
          <p:nvPr>
            <p:ph type="title" hasCustomPrompt="1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/>
          <p:nvPr>
            <p:ph type="body" sz="half" idx="1" hasCustomPrompt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/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/>
          <p:nvPr>
            <p:ph type="title" hasCustomPrompt="1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/>
          <p:nvPr>
            <p:ph type="body" sz="quarter" idx="1" hasCustomPrompt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/>
          <p:nvPr>
            <p:ph type="title" hasCustomPrompt="1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73" name="Title Text"/>
          <p:cNvSpPr/>
          <p:nvPr>
            <p:ph type="title" hasCustomPrompt="1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/>
          <p:nvPr>
            <p:ph type="body" sz="quarter" idx="1" hasCustomPrompt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/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/>
        </p:txBody>
      </p:sp>
      <p:sp>
        <p:nvSpPr>
          <p:cNvPr id="7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/>
          <p:nvPr>
            <p:ph type="body" sz="quarter" idx="1" hasCustomPrompt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10052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14624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19196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23768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28340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32912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37484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42056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>
                <a:latin typeface="Times New Roman" panose="02020603050405020304" charset="0"/>
                <a:cs typeface="Times New Roman" panose="02020603050405020304" charset="0"/>
                <a:sym typeface="+mn-ea"/>
              </a:rPr>
              <a:t>Scatter-Plot based off RFM Analysis</a:t>
            </a:r>
            <a:endParaRPr lang="en-IN"/>
          </a:p>
        </p:txBody>
      </p:sp>
      <p:sp>
        <p:nvSpPr>
          <p:cNvPr id="142" name="Shape 91"/>
          <p:cNvSpPr/>
          <p:nvPr/>
        </p:nvSpPr>
        <p:spPr>
          <a:xfrm>
            <a:off x="205025" y="1734194"/>
            <a:ext cx="4134600" cy="329184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>
                <a:latin typeface="Times New Roman" panose="02020603050405020304" charset="0"/>
                <a:cs typeface="Times New Roman" panose="02020603050405020304" charset="0"/>
              </a:rPr>
              <a:t>Low recency is corrlated to frequncy i.e more recent customers tend to visit frequently.</a:t>
            </a:r>
            <a:endParaRPr lang="en-IN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>
                <a:latin typeface="Times New Roman" panose="02020603050405020304" charset="0"/>
                <a:cs typeface="Times New Roman" panose="02020603050405020304" charset="0"/>
              </a:rPr>
              <a:t>Customers with high recency would tend to be less frequent i.e recency with more than  250 days.</a:t>
            </a:r>
            <a:endParaRPr lang="en-IN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High Rcencency has negative correlation with Frequency of purchase as recececy increase customers tend to be less frequent.</a:t>
            </a:r>
            <a:endParaRPr lang="en-I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Picture 2" descr="RV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19930" y="1183640"/>
            <a:ext cx="4656455" cy="33477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>
                <a:latin typeface="Times New Roman" panose="02020603050405020304" charset="0"/>
                <a:cs typeface="Times New Roman" panose="02020603050405020304" charset="0"/>
                <a:sym typeface="+mn-ea"/>
              </a:rPr>
              <a:t>Scatter-Plot based off RFM Analysis</a:t>
            </a:r>
            <a:endParaRPr lang="en-IN"/>
          </a:p>
        </p:txBody>
      </p:sp>
      <p:sp>
        <p:nvSpPr>
          <p:cNvPr id="142" name="Shape 91"/>
          <p:cNvSpPr/>
          <p:nvPr/>
        </p:nvSpPr>
        <p:spPr>
          <a:xfrm>
            <a:off x="205025" y="1960889"/>
            <a:ext cx="4134600" cy="1312545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>
                <a:latin typeface="Times New Roman" panose="02020603050405020304" charset="0"/>
                <a:cs typeface="Times New Roman" panose="02020603050405020304" charset="0"/>
              </a:rPr>
              <a:t>Customers with high frequency naturally generate more revenue which are the Platinum and the Gold classified customers from the RFM Analysis.</a:t>
            </a:r>
            <a:endParaRPr lang="en-I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Picture 2" descr="FV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0225" y="1529080"/>
            <a:ext cx="4836160" cy="31305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>
                <a:latin typeface="Times New Roman" panose="02020603050405020304" charset="0"/>
                <a:cs typeface="Times New Roman" panose="02020603050405020304" charset="0"/>
              </a:rPr>
              <a:t>Customer Target and Methodology</a:t>
            </a:r>
            <a:endParaRPr lang="en-I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1" name="Shape 100"/>
          <p:cNvSpPr/>
          <p:nvPr/>
        </p:nvSpPr>
        <p:spPr>
          <a:xfrm>
            <a:off x="205025" y="1892944"/>
            <a:ext cx="4134600" cy="272605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>
                <a:latin typeface="Times New Roman" panose="02020603050405020304" charset="0"/>
                <a:cs typeface="Times New Roman" panose="02020603050405020304" charset="0"/>
              </a:rPr>
              <a:t>Filter through the top customers from the result of the RFM analysis which would give the customers who are to be targeted the most to increase the revenue.</a:t>
            </a:r>
            <a:endParaRPr lang="en-IN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>
                <a:latin typeface="Times New Roman" panose="02020603050405020304" charset="0"/>
                <a:cs typeface="Times New Roman" panose="02020603050405020304" charset="0"/>
              </a:rPr>
              <a:t>The top customer would be the Platinum and the Gold Category of customer which are to be calculated as to generate most revenue and are more frequent.</a:t>
            </a:r>
            <a:endParaRPr lang="en-I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2" name="Table 1"/>
          <p:cNvGraphicFramePr/>
          <p:nvPr/>
        </p:nvGraphicFramePr>
        <p:xfrm>
          <a:off x="5868035" y="2093595"/>
          <a:ext cx="2106930" cy="164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7120"/>
                <a:gridCol w="1019810"/>
              </a:tblGrid>
              <a:tr h="3111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/>
                        <a:t>Customer Title</a:t>
                      </a:r>
                      <a:endParaRPr lang="en-I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/>
                        <a:t>Count of the Customers</a:t>
                      </a:r>
                      <a:endParaRPr lang="en-IN" altLang="en-US" b="1"/>
                    </a:p>
                  </a:txBody>
                  <a:tcPr/>
                </a:tc>
              </a:tr>
              <a:tr h="3111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Platinum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811</a:t>
                      </a:r>
                      <a:endParaRPr lang="en-IN" altLang="en-US"/>
                    </a:p>
                  </a:txBody>
                  <a:tcPr/>
                </a:tc>
              </a:tr>
              <a:tr h="3111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Gold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844</a:t>
                      </a:r>
                      <a:endParaRPr lang="en-IN" altLang="en-US"/>
                    </a:p>
                  </a:txBody>
                  <a:tcPr/>
                </a:tc>
              </a:tr>
              <a:tr h="3111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Silver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817</a:t>
                      </a:r>
                      <a:endParaRPr lang="en-IN" altLang="en-US"/>
                    </a:p>
                  </a:txBody>
                  <a:tcPr/>
                </a:tc>
              </a:tr>
              <a:tr h="3111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Bronze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1020</a:t>
                      </a:r>
                      <a:endParaRPr lang="en-I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5868035" y="1788160"/>
            <a:ext cx="2070100" cy="3054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IN" altLang="en-US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Arial" panose="020B0604020202020204"/>
              </a:rPr>
              <a:t>Table after RFM Analysis</a:t>
            </a:r>
            <a:endParaRPr kumimoji="0" lang="en-IN" altLang="en-US" sz="1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Arial" panose="020B0604020202020204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This is an optional slide where you may place any supporting items.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88900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/>
              <a:t>Indentify and Recommend Top Customers to Target from the Dataset</a:t>
            </a:r>
            <a:r>
              <a:t>.</a:t>
            </a:r>
          </a:p>
        </p:txBody>
      </p:sp>
      <p:sp>
        <p:nvSpPr>
          <p:cNvPr id="124" name="Shape 73"/>
          <p:cNvSpPr/>
          <p:nvPr/>
        </p:nvSpPr>
        <p:spPr>
          <a:xfrm>
            <a:off x="205105" y="2044065"/>
            <a:ext cx="3999230" cy="3187065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b="1">
                <a:latin typeface="Times New Roman" panose="02020603050405020304" charset="0"/>
                <a:cs typeface="Times New Roman" panose="02020603050405020304" charset="0"/>
              </a:rPr>
              <a:t>Problem Outline</a:t>
            </a:r>
            <a:endParaRPr lang="en-IN"/>
          </a:p>
          <a:p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>
                <a:latin typeface="Times New Roman" panose="02020603050405020304" charset="0"/>
                <a:cs typeface="Times New Roman" panose="02020603050405020304" charset="0"/>
              </a:rPr>
              <a:t>Sprocket Central is company that specializes in high quality bikes and cycling accessories.</a:t>
            </a:r>
            <a:endParaRPr lang="en-IN" sz="1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</a:pPr>
            <a:endParaRPr lang="en-IN" sz="1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>
                <a:latin typeface="Times New Roman" panose="02020603050405020304" charset="0"/>
                <a:cs typeface="Times New Roman" panose="02020603050405020304" charset="0"/>
              </a:rPr>
              <a:t>Their marketing team is looking to boost their sales by analyzing the dataset.</a:t>
            </a:r>
            <a:endParaRPr lang="en-IN" sz="1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>
                <a:latin typeface="Times New Roman" panose="02020603050405020304" charset="0"/>
                <a:cs typeface="Times New Roman" panose="02020603050405020304" charset="0"/>
              </a:rPr>
              <a:t>Using the datset provided we aim to recommend the top customers which the comapny should target to drive  high value for the company.</a:t>
            </a:r>
            <a:endParaRPr lang="en-IN" sz="1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  <p:sp>
        <p:nvSpPr>
          <p:cNvPr id="2" name="Text Box 1"/>
          <p:cNvSpPr txBox="1"/>
          <p:nvPr/>
        </p:nvSpPr>
        <p:spPr>
          <a:xfrm>
            <a:off x="4918075" y="2044065"/>
            <a:ext cx="3501390" cy="31064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  <a:sym typeface="Arial" panose="020B0604020202020204"/>
              </a:rPr>
              <a:t>Content of Data Analysi</a:t>
            </a:r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Arial" panose="020B0604020202020204"/>
              </a:rPr>
              <a:t>s</a:t>
            </a:r>
            <a:endParaRPr kumimoji="0" lang="en-I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I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Arial" panose="020B060402020202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Arial" panose="020B0604020202020204"/>
              </a:rPr>
              <a:t>Customer Age Distribution on both </a:t>
            </a:r>
            <a:endParaRPr kumimoji="0" lang="en-I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Arial" panose="020B060402020202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Arial" panose="020B0604020202020204"/>
              </a:rPr>
              <a:t>       'Old' and 'New' customers.</a:t>
            </a:r>
            <a:endParaRPr kumimoji="0" lang="en-I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Arial" panose="020B060402020202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en-I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Arial" panose="020B060402020202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Arial" panose="020B0604020202020204"/>
              </a:rPr>
              <a:t>Bike related purchases over last 3 </a:t>
            </a:r>
            <a:endParaRPr kumimoji="0" lang="en-I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Arial" panose="020B060402020202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Arial" panose="020B0604020202020204"/>
              </a:rPr>
              <a:t>      years by gender.</a:t>
            </a:r>
            <a:endParaRPr kumimoji="0" lang="en-I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Arial" panose="020B060402020202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en-I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Arial" panose="020B060402020202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Arial" panose="020B0604020202020204"/>
              </a:rPr>
              <a:t>Job Industry Distribution for both </a:t>
            </a:r>
            <a:endParaRPr kumimoji="0" lang="en-I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Arial" panose="020B060402020202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Arial" panose="020B0604020202020204"/>
              </a:rPr>
              <a:t>      'Old' and 'New' Customers.</a:t>
            </a:r>
            <a:endParaRPr kumimoji="0" lang="en-I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Arial" panose="020B060402020202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en-I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Arial" panose="020B060402020202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Arial" panose="020B0604020202020204"/>
              </a:rPr>
              <a:t>RFM Analysis and Customer</a:t>
            </a:r>
            <a:endParaRPr kumimoji="0" lang="en-I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Arial" panose="020B060402020202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Arial" panose="020B0604020202020204"/>
              </a:rPr>
              <a:t>      Classification.</a:t>
            </a:r>
            <a:endParaRPr kumimoji="0" lang="en-I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Arial" panose="020B060402020202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en-I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Arial" panose="020B0604020202020204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/>
              <a:t>Data Quality Assessment and 'Clean Up'</a:t>
            </a:r>
            <a:r>
              <a:t>.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  <p:sp>
        <p:nvSpPr>
          <p:cNvPr id="100" name="Text Box 99"/>
          <p:cNvSpPr txBox="1"/>
          <p:nvPr/>
        </p:nvSpPr>
        <p:spPr>
          <a:xfrm>
            <a:off x="3613785" y="1759585"/>
            <a:ext cx="174879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b="1">
                <a:latin typeface="Times New Roman" panose="02020603050405020304" charset="0"/>
                <a:ea typeface="SimSun" panose="02010600030101010101" pitchFamily="2" charset="-122"/>
              </a:rPr>
              <a:t>Summary Table</a:t>
            </a:r>
            <a:r>
              <a:rPr lang="en-US">
                <a:latin typeface="Times New Roman" panose="02020603050405020304" charset="0"/>
                <a:ea typeface="SimSun" panose="02010600030101010101" pitchFamily="2" charset="-122"/>
              </a:rPr>
              <a:t> </a:t>
            </a:r>
            <a:endParaRPr lang="en-US"/>
          </a:p>
        </p:txBody>
      </p:sp>
      <p:graphicFrame>
        <p:nvGraphicFramePr>
          <p:cNvPr id="2" name="Table 1"/>
          <p:cNvGraphicFramePr/>
          <p:nvPr/>
        </p:nvGraphicFramePr>
        <p:xfrm>
          <a:off x="3606800" y="2281555"/>
          <a:ext cx="5426075" cy="2362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1235"/>
                <a:gridCol w="1015365"/>
                <a:gridCol w="894715"/>
                <a:gridCol w="986790"/>
                <a:gridCol w="789940"/>
                <a:gridCol w="748030"/>
              </a:tblGrid>
              <a:tr h="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1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Completeness</a:t>
                      </a:r>
                      <a:endParaRPr lang="en-US" sz="11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1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Accuracy</a:t>
                      </a:r>
                      <a:endParaRPr lang="en-US" sz="11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1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Consistency</a:t>
                      </a:r>
                      <a:endParaRPr lang="en-US" sz="11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1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Currency</a:t>
                      </a:r>
                      <a:endParaRPr lang="en-US" sz="11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1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Validity</a:t>
                      </a:r>
                      <a:endParaRPr lang="en-US" sz="11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31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1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Customer Demographic</a:t>
                      </a:r>
                      <a:endParaRPr lang="en-US" sz="11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- </a:t>
                      </a: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Job title:Blanks</a:t>
                      </a:r>
                      <a:endParaRPr lang="en-US" sz="12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- </a:t>
                      </a: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DOB : Inaccurate</a:t>
                      </a:r>
                      <a:r>
                        <a:rPr lang="en-US" sz="1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- </a:t>
                      </a: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Age: column missing</a:t>
                      </a:r>
                      <a:endParaRPr lang="en-US" sz="12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- </a:t>
                      </a: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Gender:inconsistent</a:t>
                      </a:r>
                      <a:endParaRPr lang="en-US" sz="12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- </a:t>
                      </a: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Deceased Customers: Filtered</a:t>
                      </a:r>
                      <a:endParaRPr lang="en-US" sz="12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53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1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Transactions</a:t>
                      </a:r>
                      <a:endParaRPr lang="en-US" sz="11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- </a:t>
                      </a: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online order: blanks</a:t>
                      </a:r>
                      <a:r>
                        <a:rPr lang="en-US" sz="1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- </a:t>
                      </a: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brand: blanks</a:t>
                      </a:r>
                      <a:endParaRPr lang="en-US" sz="12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- </a:t>
                      </a: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list_price:format </a:t>
                      </a:r>
                      <a:r>
                        <a:rPr lang="en-US" sz="1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- </a:t>
                      </a: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Product sold date: format</a:t>
                      </a:r>
                      <a:endParaRPr lang="en-US" sz="12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1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Customer Address</a:t>
                      </a:r>
                      <a:endParaRPr lang="en-US" sz="11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- </a:t>
                      </a: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States: inconsistent</a:t>
                      </a:r>
                      <a:endParaRPr lang="en-US" sz="12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214630" y="1976120"/>
            <a:ext cx="3265170" cy="2767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IN" altLang="en-US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Key Issues for Data Quality Assessment:</a:t>
            </a:r>
            <a:endParaRPr kumimoji="0" lang="en-I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I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IN" altLang="en-US" sz="1200" b="0" i="1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Completeness</a:t>
            </a:r>
            <a:r>
              <a:rPr kumimoji="0" lang="en-I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: Data Fields and values</a:t>
            </a:r>
            <a:endParaRPr kumimoji="0" lang="en-I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en-I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IN" altLang="en-US" sz="1200" b="0" i="1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Accuracy</a:t>
            </a:r>
            <a:r>
              <a:rPr kumimoji="0" lang="en-I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: Correct Values</a:t>
            </a:r>
            <a:endParaRPr kumimoji="0" lang="en-I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en-I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IN" altLang="en-US" sz="1200" b="0" i="1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Consistency</a:t>
            </a:r>
            <a:r>
              <a:rPr kumimoji="0" lang="en-I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: Value free of             contradiction</a:t>
            </a:r>
            <a:endParaRPr kumimoji="0" lang="en-I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en-I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IN" altLang="en-US" sz="1200" b="0" i="1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Currency</a:t>
            </a:r>
            <a:r>
              <a:rPr kumimoji="0" lang="en-I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: Values up to date</a:t>
            </a:r>
            <a:endParaRPr kumimoji="0" lang="en-I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I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IN" altLang="en-US" sz="1200" b="0" i="1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Validity</a:t>
            </a:r>
            <a:r>
              <a:rPr kumimoji="0" lang="en-I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: Data Contaning Allowable values</a:t>
            </a:r>
            <a:endParaRPr kumimoji="0" lang="en-I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I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105" y="820420"/>
            <a:ext cx="5608955" cy="3999865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>
                <a:latin typeface="Times New Roman" panose="02020603050405020304" charset="0"/>
                <a:cs typeface="Times New Roman" panose="02020603050405020304" charset="0"/>
              </a:rPr>
              <a:t>Customer Age Distribution on Both 'Old' and 'New' Customers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</a:pPr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>
                <a:latin typeface="Times New Roman" panose="02020603050405020304" charset="0"/>
                <a:cs typeface="Times New Roman" panose="02020603050405020304" charset="0"/>
              </a:rPr>
              <a:t>Most of the customer belong in both Old and New Customer list belong to Age group of 40-49 .</a:t>
            </a:r>
            <a:endParaRPr lang="en-IN" sz="1600" b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</a:pPr>
            <a:endParaRPr lang="en-IN" sz="1600" b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>
                <a:latin typeface="Times New Roman" panose="02020603050405020304" charset="0"/>
                <a:cs typeface="Times New Roman" panose="02020603050405020304" charset="0"/>
              </a:rPr>
              <a:t>The lowest Age groups are under 20 and above 80 in both New and Old Customers.</a:t>
            </a:r>
            <a:endParaRPr lang="en-IN" sz="1600" b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</a:pPr>
            <a:endParaRPr lang="en-IN" sz="1600" b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>
                <a:latin typeface="Times New Roman" panose="02020603050405020304" charset="0"/>
                <a:cs typeface="Times New Roman" panose="02020603050405020304" charset="0"/>
              </a:rPr>
              <a:t>Most populated  Age groups in Old Customer list are 30-60.</a:t>
            </a:r>
            <a:endParaRPr lang="en-IN" sz="1600" b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</a:pPr>
            <a:endParaRPr lang="en-IN" sz="1600" b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Most populated  Age groups in New Customer list are 40-70.</a:t>
            </a:r>
            <a:endParaRPr lang="en-IN" sz="1600" b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b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 descr="Age of Old Customer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7700" y="1284605"/>
            <a:ext cx="2917825" cy="1927225"/>
          </a:xfrm>
          <a:prstGeom prst="rect">
            <a:avLst/>
          </a:prstGeom>
        </p:spPr>
      </p:pic>
      <p:pic>
        <p:nvPicPr>
          <p:cNvPr id="6" name="Picture 5" descr="Age of New Customer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050" y="3211830"/>
            <a:ext cx="3163570" cy="185991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ast 3 years purchase for Old Customer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1680" y="1027430"/>
            <a:ext cx="3164205" cy="2265680"/>
          </a:xfrm>
          <a:prstGeom prst="rect">
            <a:avLst/>
          </a:prstGeom>
        </p:spPr>
      </p:pic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105" y="820420"/>
            <a:ext cx="5541645" cy="3080385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>
                <a:latin typeface="Times New Roman" panose="02020603050405020304" charset="0"/>
                <a:cs typeface="Times New Roman" panose="02020603050405020304" charset="0"/>
              </a:rPr>
              <a:t>Bike Related Purchases for last 3 Years 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</a:pPr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>
                <a:latin typeface="Times New Roman" panose="02020603050405020304" charset="0"/>
                <a:cs typeface="Times New Roman" panose="02020603050405020304" charset="0"/>
              </a:rPr>
              <a:t>Over the last 3 years around 50% of the purchases were made by female 48% by male an 2 % by unknown gender.</a:t>
            </a:r>
            <a:endParaRPr lang="en-IN" sz="1600" b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</a:pPr>
            <a:endParaRPr lang="en-IN" sz="1600" b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>
                <a:latin typeface="Times New Roman" panose="02020603050405020304" charset="0"/>
                <a:cs typeface="Times New Roman" panose="02020603050405020304" charset="0"/>
              </a:rPr>
              <a:t>For the New customer there are 51% of females as they numerically purchase more than males.</a:t>
            </a:r>
            <a:endParaRPr lang="en-IN" sz="1600" b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</a:pPr>
            <a:endParaRPr lang="en-IN" sz="1600" b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>
                <a:latin typeface="Times New Roman" panose="02020603050405020304" charset="0"/>
                <a:cs typeface="Times New Roman" panose="02020603050405020304" charset="0"/>
              </a:rPr>
              <a:t>Females make majority of bike related purchases.</a:t>
            </a:r>
            <a:endParaRPr lang="en-IN" sz="1600" b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</a:pPr>
            <a:endParaRPr lang="en-IN" sz="1600" b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Picture 2" descr="Past 3 years purchase for New Customer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530" y="3115945"/>
            <a:ext cx="2396490" cy="18319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w Job Categor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3335" y="2552065"/>
            <a:ext cx="3267710" cy="2594610"/>
          </a:xfrm>
          <a:prstGeom prst="rect">
            <a:avLst/>
          </a:prstGeom>
        </p:spPr>
      </p:pic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4470" y="1386205"/>
            <a:ext cx="2553335" cy="3009265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>
                <a:latin typeface="Times New Roman" panose="02020603050405020304" charset="0"/>
                <a:cs typeface="Times New Roman" panose="02020603050405020304" charset="0"/>
              </a:rPr>
              <a:t>Maximun number of customer in both Old and New belong to Financial services and Manufacturing</a:t>
            </a:r>
            <a:endParaRPr lang="en-IN" sz="1600" b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</a:pPr>
            <a:endParaRPr lang="en-IN" sz="1600" b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>
                <a:latin typeface="Times New Roman" panose="02020603050405020304" charset="0"/>
                <a:cs typeface="Times New Roman" panose="02020603050405020304" charset="0"/>
              </a:rPr>
              <a:t>Least customer distribution in in Telecommunications and Agriculture industy.</a:t>
            </a:r>
            <a:endParaRPr lang="en-IN" sz="1600" b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 descr="Old Job Categor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045" y="2552065"/>
            <a:ext cx="3355340" cy="259461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44500" y="988695"/>
            <a:ext cx="2883535" cy="397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IN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Job Industry Distribution</a:t>
            </a:r>
            <a:endParaRPr kumimoji="0" lang="en-US" sz="20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>
                <a:latin typeface="Times New Roman" panose="02020603050405020304" charset="0"/>
                <a:cs typeface="Times New Roman" panose="02020603050405020304" charset="0"/>
              </a:rPr>
              <a:t>RFM Analysis and Customer Segmentation</a:t>
            </a:r>
            <a:endParaRPr lang="en-IN"/>
          </a:p>
        </p:txBody>
      </p:sp>
      <p:sp>
        <p:nvSpPr>
          <p:cNvPr id="142" name="Shape 91"/>
          <p:cNvSpPr/>
          <p:nvPr/>
        </p:nvSpPr>
        <p:spPr>
          <a:xfrm>
            <a:off x="205025" y="1960889"/>
            <a:ext cx="4134600" cy="283591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>
                <a:latin typeface="Times New Roman" panose="02020603050405020304" charset="0"/>
                <a:cs typeface="Times New Roman" panose="02020603050405020304" charset="0"/>
              </a:rPr>
              <a:t>RFM Analysis is used to determine which customer a business should target to increase their revenue.</a:t>
            </a:r>
            <a:endParaRPr lang="en-IN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>
                <a:latin typeface="Times New Roman" panose="02020603050405020304" charset="0"/>
                <a:cs typeface="Times New Roman" panose="02020603050405020304" charset="0"/>
              </a:rPr>
              <a:t>The RFM(Rmecency, Frequency and Monetary) models shows the distribution of customers based on their rfm values as they are distributed in 4 categories in which Platinum customers are the one who are the most valued customers and bronze the least to be targeted.</a:t>
            </a:r>
            <a:endParaRPr lang="en-IN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Picture 1" descr="RFM Grap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0435" y="1618615"/>
            <a:ext cx="4219575" cy="29337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>
                <a:latin typeface="Times New Roman" panose="02020603050405020304" charset="0"/>
                <a:cs typeface="Times New Roman" panose="02020603050405020304" charset="0"/>
              </a:rPr>
              <a:t>Scatter-Plot based off RFM Analysis</a:t>
            </a:r>
            <a:endParaRPr lang="en-IN"/>
          </a:p>
        </p:txBody>
      </p:sp>
      <p:sp>
        <p:nvSpPr>
          <p:cNvPr id="142" name="Shape 91"/>
          <p:cNvSpPr/>
          <p:nvPr/>
        </p:nvSpPr>
        <p:spPr>
          <a:xfrm>
            <a:off x="205025" y="1960889"/>
            <a:ext cx="4134600" cy="244348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>
                <a:latin typeface="Times New Roman" panose="02020603050405020304" charset="0"/>
                <a:cs typeface="Times New Roman" panose="02020603050405020304" charset="0"/>
              </a:rPr>
              <a:t>This plot shows the customers who purchased recently generated more revenue.</a:t>
            </a:r>
            <a:endParaRPr lang="en-IN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</a:pPr>
            <a:endParaRPr lang="en-IN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>
                <a:latin typeface="Times New Roman" panose="02020603050405020304" charset="0"/>
                <a:cs typeface="Times New Roman" panose="02020603050405020304" charset="0"/>
              </a:rPr>
              <a:t>More revenue was generated by customers who visited in past 0-100 days.</a:t>
            </a:r>
            <a:endParaRPr lang="en-IN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</a:pPr>
            <a:endParaRPr lang="en-IN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>
                <a:latin typeface="Times New Roman" panose="02020603050405020304" charset="0"/>
                <a:cs typeface="Times New Roman" panose="02020603050405020304" charset="0"/>
              </a:rPr>
              <a:t>Low revenue was generated by the customers who purchased 200 days ago.</a:t>
            </a:r>
            <a:endParaRPr lang="en-I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Picture 2" descr="RV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4990" y="1500505"/>
            <a:ext cx="4804410" cy="303085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5175</Words>
  <Application>WPS Presentation</Application>
  <PresentationFormat/>
  <Paragraphs>221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SimSun</vt:lpstr>
      <vt:lpstr>Wingdings</vt:lpstr>
      <vt:lpstr>Arial</vt:lpstr>
      <vt:lpstr>Open Sans Extrabold</vt:lpstr>
      <vt:lpstr>Open Sans Light</vt:lpstr>
      <vt:lpstr>Calibri</vt:lpstr>
      <vt:lpstr>Open Sans</vt:lpstr>
      <vt:lpstr>Segoe Print</vt:lpstr>
      <vt:lpstr>Times New Roman</vt:lpstr>
      <vt:lpstr>Microsoft YaHei</vt:lpstr>
      <vt:lpstr>Arial Unicode MS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google1588907880</cp:lastModifiedBy>
  <cp:revision>13</cp:revision>
  <dcterms:created xsi:type="dcterms:W3CDTF">2020-08-05T11:07:00Z</dcterms:created>
  <dcterms:modified xsi:type="dcterms:W3CDTF">2020-08-05T13:25:07Z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1033-11.2.0.9453</vt:lpwstr>
  </property>
</Properties>
</file>