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61" r:id="rId15"/>
    <p:sldId id="262" r:id="rId16"/>
    <p:sldId id="263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Scatter-Plot based off RFM Analysis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734194"/>
            <a:ext cx="4134600" cy="32918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Low recency is corrlated to frequncy i.e more recent customers tend to visit frequently.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Customers with high recency would tend to be less frequent i.e recency with more than  250 days.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Rcencency has negative correlation with Frequency of purchase as recececy increase customers tend to be less frequent.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RV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9930" y="1183640"/>
            <a:ext cx="4656455" cy="3347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Scatter-Plot based off RFM Analysis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960889"/>
            <a:ext cx="4134600" cy="131254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Customers with high frequency naturally generate more revenue which are the Platinum and the Gold classified customers from the RFM Analysis.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F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225" y="1529080"/>
            <a:ext cx="4836160" cy="3130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Customer Target and Methodology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892944"/>
            <a:ext cx="4134600" cy="27260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Filter through the top customers from the result of the RFM analysis which would give the customers who are to be targeted the most to increase the revenue.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The top customer would be the Platinum and the Gold Category of customer which are to be calculated as to generate most revenue and are more frequent.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868035" y="2093595"/>
          <a:ext cx="2106930" cy="164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120"/>
                <a:gridCol w="1019810"/>
              </a:tblGrid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Customer Title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Count of the Customers</a:t>
                      </a:r>
                      <a:endParaRPr lang="en-IN" altLang="en-US" b="1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Platinum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811</a:t>
                      </a:r>
                      <a:endParaRPr lang="en-I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Gold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844</a:t>
                      </a:r>
                      <a:endParaRPr lang="en-I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Silver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817</a:t>
                      </a:r>
                      <a:endParaRPr lang="en-I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Bronze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1020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5868035" y="1788160"/>
            <a:ext cx="20701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Table after RFM Analysis</a:t>
            </a:r>
            <a:endParaRPr kumimoji="0" lang="en-IN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/>
              <a:t>Indentify and Recommend Top Customers to Target from the Dataset</a:t>
            </a:r>
            <a:r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105" y="2044065"/>
            <a:ext cx="3999230" cy="31870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>
                <a:latin typeface="Times New Roman" panose="02020603050405020304" charset="0"/>
                <a:cs typeface="Times New Roman" panose="02020603050405020304" charset="0"/>
              </a:rPr>
              <a:t>Problem Outline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Times New Roman" panose="02020603050405020304" charset="0"/>
                <a:cs typeface="Times New Roman" panose="02020603050405020304" charset="0"/>
              </a:rPr>
              <a:t>Sprocket Central is company that specializes in high quality bikes and cycling accessories.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Times New Roman" panose="02020603050405020304" charset="0"/>
                <a:cs typeface="Times New Roman" panose="02020603050405020304" charset="0"/>
              </a:rPr>
              <a:t>Their marketing team is looking to boost their sales by analyzing the dataset.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>
                <a:latin typeface="Times New Roman" panose="02020603050405020304" charset="0"/>
                <a:cs typeface="Times New Roman" panose="02020603050405020304" charset="0"/>
              </a:rPr>
              <a:t>Using the datset provided we aim to recommend the top customers which the comapny should target to drive  high value for the company.</a:t>
            </a:r>
            <a:endParaRPr lang="en-I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2" name="Text Box 1"/>
          <p:cNvSpPr txBox="1"/>
          <p:nvPr/>
        </p:nvSpPr>
        <p:spPr>
          <a:xfrm>
            <a:off x="4918075" y="2044065"/>
            <a:ext cx="3501390" cy="3106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Content of Data Analysi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s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Customer Age Distribution on both 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 'Old' and 'New' customers.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Bike related purchases over last 3 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years by gender.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Job Industry Distribution for both 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'Old' and 'New' Customers.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RFM Analysis and Customer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      Classification.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/>
              <a:t>Data Quality Assessment and 'Clean Up'</a:t>
            </a:r>
            <a:r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100" name="Text Box 99"/>
          <p:cNvSpPr txBox="1"/>
          <p:nvPr/>
        </p:nvSpPr>
        <p:spPr>
          <a:xfrm>
            <a:off x="3613785" y="1759585"/>
            <a:ext cx="17487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latin typeface="Times New Roman" panose="02020603050405020304" charset="0"/>
                <a:ea typeface="SimSun" panose="02010600030101010101" pitchFamily="2" charset="-122"/>
              </a:rPr>
              <a:t>Summary Table</a:t>
            </a:r>
            <a:r>
              <a:rPr lang="en-US">
                <a:latin typeface="Times New Roman" panose="02020603050405020304" charset="0"/>
                <a:ea typeface="SimSun" panose="02010600030101010101" pitchFamily="2" charset="-122"/>
              </a:rPr>
              <a:t> 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3606800" y="2281555"/>
          <a:ext cx="5426075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235"/>
                <a:gridCol w="1015365"/>
                <a:gridCol w="894715"/>
                <a:gridCol w="986790"/>
                <a:gridCol w="789940"/>
                <a:gridCol w="748030"/>
              </a:tblGrid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Completeness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Consistency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Currency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Validity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 Demographic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Job title:Blanks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DOB : Inaccurate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Age: column missing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Gender:inconsistent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Deceased Customers: Filtered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53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Transactions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online order: blanks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brand: blanks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list_price:format 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 sold date: format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 Address</a:t>
                      </a:r>
                      <a:endParaRPr lang="en-US" sz="1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- </a:t>
                      </a: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States: inconsistent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14630" y="1976120"/>
            <a:ext cx="3265170" cy="2767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Key Issues for Data Quality Assessment:</a:t>
            </a: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Completeness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Data Fields and values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Accuracy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Correct Values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Consistency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Value free of             contradiction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Currency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Values up to date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IN" altLang="en-US" sz="1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Validity</a:t>
            </a:r>
            <a:r>
              <a:rPr kumimoji="0" lang="en-I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 Data Contaning Allowable values</a:t>
            </a: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820420"/>
            <a:ext cx="5608955" cy="39998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Customer Age Distribution on Both 'Old' and 'New' Customers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Most of the customer belong in both Old and New Customer list belong to Age group of 40-49 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The lowest Age groups are under 20 and above 80 in both New and Old Customers.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Most populated  Age groups in Old Customer list are 30-60.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Most populated  Age groups in New Customer list are 40-70.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Age of Old Custom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0" y="1284605"/>
            <a:ext cx="2917825" cy="1927225"/>
          </a:xfrm>
          <a:prstGeom prst="rect">
            <a:avLst/>
          </a:prstGeom>
        </p:spPr>
      </p:pic>
      <p:pic>
        <p:nvPicPr>
          <p:cNvPr id="6" name="Picture 5" descr="Age of New Custom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0" y="3211830"/>
            <a:ext cx="3163570" cy="1859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st 3 years purchase for Old Custom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680" y="1027430"/>
            <a:ext cx="3164205" cy="2265680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820420"/>
            <a:ext cx="5541645" cy="308038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Bike Related Purchases for last 3 Years 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Over the last 3 years around 50% of the purchases were made by female 48% by male an 2 % by unknown gender.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For the New customer there are 51% of females as they numerically purchase more than males.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Females make majority of bike related purchases.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ast 3 years purchase for New Custom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30" y="3115945"/>
            <a:ext cx="2396490" cy="1831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Job Categ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335" y="2552065"/>
            <a:ext cx="3267710" cy="2594610"/>
          </a:xfrm>
          <a:prstGeom prst="rect">
            <a:avLst/>
          </a:prstGeom>
        </p:spPr>
      </p:pic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4470" y="1386205"/>
            <a:ext cx="2553335" cy="30092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Maximun number of customer in both Old and New belong to Financial services and Manufacturing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>
                <a:latin typeface="Times New Roman" panose="02020603050405020304" charset="0"/>
                <a:cs typeface="Times New Roman" panose="02020603050405020304" charset="0"/>
              </a:rPr>
              <a:t>Least customer distribution in in Telecommunications and Agriculture industy.</a:t>
            </a:r>
            <a:endParaRPr lang="en-IN" sz="1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Old Job Categ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45" y="2552065"/>
            <a:ext cx="3355340" cy="25946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00" y="988695"/>
            <a:ext cx="288353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I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Job Industry Distribution</a:t>
            </a:r>
            <a:endParaRPr kumimoji="0"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RFM Analysis and Customer Segmentation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960889"/>
            <a:ext cx="4134600" cy="28359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RFM Analysis is used to determine which customer a business should target to increase their revenue.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The RFM(Rmecency, Frequency and Monetary) models shows the distribution of customers based on their rfm values as they are distributed in 4 categories in which Platinum customers are the one who are the most valued customers and bronze the least to be targeted.</a:t>
            </a:r>
            <a:endParaRPr lang="en-I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RFM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0435" y="1618615"/>
            <a:ext cx="4219575" cy="2933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Scatter-Plot based off RFM Analysis</a:t>
            </a:r>
            <a:endParaRPr lang="en-IN"/>
          </a:p>
        </p:txBody>
      </p:sp>
      <p:sp>
        <p:nvSpPr>
          <p:cNvPr id="142" name="Shape 91"/>
          <p:cNvSpPr/>
          <p:nvPr/>
        </p:nvSpPr>
        <p:spPr>
          <a:xfrm>
            <a:off x="205025" y="1960889"/>
            <a:ext cx="4134600" cy="2443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This plot shows the customers who purchased recently generated more revenue.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More revenue was generated by customers who visited in past 0-100 days.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charset="0"/>
                <a:cs typeface="Times New Roman" panose="02020603050405020304" charset="0"/>
              </a:rPr>
              <a:t>Low revenue was generated by the customers who purchased 200 days ago.</a:t>
            </a:r>
            <a:endParaRPr lang="en-I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R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1500505"/>
            <a:ext cx="4804410" cy="3030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5175</Words>
  <Application>WPS Presentation</Application>
  <PresentationFormat/>
  <Paragraphs>221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Segoe Print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google1588907880</cp:lastModifiedBy>
  <cp:revision>12</cp:revision>
  <dcterms:created xsi:type="dcterms:W3CDTF">2020-08-05T11:07:00Z</dcterms:created>
  <dcterms:modified xsi:type="dcterms:W3CDTF">2020-08-05T13:24:38Z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