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2" r:id="rId1"/>
  </p:sldMasterIdLst>
  <p:notesMasterIdLst>
    <p:notesMasterId r:id="rId18"/>
  </p:notesMasterIdLst>
  <p:sldIdLst>
    <p:sldId id="256" r:id="rId2"/>
    <p:sldId id="259" r:id="rId3"/>
    <p:sldId id="257" r:id="rId4"/>
    <p:sldId id="260" r:id="rId5"/>
    <p:sldId id="261" r:id="rId6"/>
    <p:sldId id="262" r:id="rId7"/>
    <p:sldId id="263" r:id="rId8"/>
    <p:sldId id="264" r:id="rId9"/>
    <p:sldId id="266" r:id="rId10"/>
    <p:sldId id="267" r:id="rId11"/>
    <p:sldId id="269" r:id="rId12"/>
    <p:sldId id="272" r:id="rId13"/>
    <p:sldId id="268" r:id="rId14"/>
    <p:sldId id="270" r:id="rId15"/>
    <p:sldId id="273"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0"/>
    <p:restoredTop sz="94626"/>
  </p:normalViewPr>
  <p:slideViewPr>
    <p:cSldViewPr snapToGrid="0">
      <p:cViewPr varScale="1">
        <p:scale>
          <a:sx n="152" d="100"/>
          <a:sy n="152" d="100"/>
        </p:scale>
        <p:origin x="208"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0E8E09-55AC-8640-80EE-5354A47BB7AD}" type="datetimeFigureOut">
              <a:rPr lang="en-US" smtClean="0"/>
              <a:t>4/17/24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DF7A8A-75E6-9149-AC5C-B104EC68A271}" type="slidenum">
              <a:rPr lang="en-US" smtClean="0"/>
              <a:t>‹#›</a:t>
            </a:fld>
            <a:endParaRPr lang="en-US"/>
          </a:p>
        </p:txBody>
      </p:sp>
    </p:spTree>
    <p:extLst>
      <p:ext uri="{BB962C8B-B14F-4D97-AF65-F5344CB8AC3E}">
        <p14:creationId xmlns:p14="http://schemas.microsoft.com/office/powerpoint/2010/main" val="4091843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DF7A8A-75E6-9149-AC5C-B104EC68A271}" type="slidenum">
              <a:rPr lang="en-US" smtClean="0"/>
              <a:t>6</a:t>
            </a:fld>
            <a:endParaRPr lang="en-US"/>
          </a:p>
        </p:txBody>
      </p:sp>
    </p:spTree>
    <p:extLst>
      <p:ext uri="{BB962C8B-B14F-4D97-AF65-F5344CB8AC3E}">
        <p14:creationId xmlns:p14="http://schemas.microsoft.com/office/powerpoint/2010/main" val="3636651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DF7A8A-75E6-9149-AC5C-B104EC68A271}" type="slidenum">
              <a:rPr lang="en-US" smtClean="0"/>
              <a:t>15</a:t>
            </a:fld>
            <a:endParaRPr lang="en-US"/>
          </a:p>
        </p:txBody>
      </p:sp>
    </p:spTree>
    <p:extLst>
      <p:ext uri="{BB962C8B-B14F-4D97-AF65-F5344CB8AC3E}">
        <p14:creationId xmlns:p14="http://schemas.microsoft.com/office/powerpoint/2010/main" val="1398040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DF7A8A-75E6-9149-AC5C-B104EC68A271}" type="slidenum">
              <a:rPr lang="en-US" smtClean="0"/>
              <a:t>16</a:t>
            </a:fld>
            <a:endParaRPr lang="en-US"/>
          </a:p>
        </p:txBody>
      </p:sp>
    </p:spTree>
    <p:extLst>
      <p:ext uri="{BB962C8B-B14F-4D97-AF65-F5344CB8AC3E}">
        <p14:creationId xmlns:p14="http://schemas.microsoft.com/office/powerpoint/2010/main" val="2033008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DF7A8A-75E6-9149-AC5C-B104EC68A271}" type="slidenum">
              <a:rPr lang="en-US" smtClean="0"/>
              <a:t>7</a:t>
            </a:fld>
            <a:endParaRPr lang="en-US"/>
          </a:p>
        </p:txBody>
      </p:sp>
    </p:spTree>
    <p:extLst>
      <p:ext uri="{BB962C8B-B14F-4D97-AF65-F5344CB8AC3E}">
        <p14:creationId xmlns:p14="http://schemas.microsoft.com/office/powerpoint/2010/main" val="3144108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DF7A8A-75E6-9149-AC5C-B104EC68A271}" type="slidenum">
              <a:rPr lang="en-US" smtClean="0"/>
              <a:t>8</a:t>
            </a:fld>
            <a:endParaRPr lang="en-US"/>
          </a:p>
        </p:txBody>
      </p:sp>
    </p:spTree>
    <p:extLst>
      <p:ext uri="{BB962C8B-B14F-4D97-AF65-F5344CB8AC3E}">
        <p14:creationId xmlns:p14="http://schemas.microsoft.com/office/powerpoint/2010/main" val="2626013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DF7A8A-75E6-9149-AC5C-B104EC68A271}" type="slidenum">
              <a:rPr lang="en-US" smtClean="0"/>
              <a:t>9</a:t>
            </a:fld>
            <a:endParaRPr lang="en-US"/>
          </a:p>
        </p:txBody>
      </p:sp>
    </p:spTree>
    <p:extLst>
      <p:ext uri="{BB962C8B-B14F-4D97-AF65-F5344CB8AC3E}">
        <p14:creationId xmlns:p14="http://schemas.microsoft.com/office/powerpoint/2010/main" val="4147670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DF7A8A-75E6-9149-AC5C-B104EC68A271}" type="slidenum">
              <a:rPr lang="en-US" smtClean="0"/>
              <a:t>10</a:t>
            </a:fld>
            <a:endParaRPr lang="en-US"/>
          </a:p>
        </p:txBody>
      </p:sp>
    </p:spTree>
    <p:extLst>
      <p:ext uri="{BB962C8B-B14F-4D97-AF65-F5344CB8AC3E}">
        <p14:creationId xmlns:p14="http://schemas.microsoft.com/office/powerpoint/2010/main" val="4055527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DF7A8A-75E6-9149-AC5C-B104EC68A271}" type="slidenum">
              <a:rPr lang="en-US" smtClean="0"/>
              <a:t>11</a:t>
            </a:fld>
            <a:endParaRPr lang="en-US"/>
          </a:p>
        </p:txBody>
      </p:sp>
    </p:spTree>
    <p:extLst>
      <p:ext uri="{BB962C8B-B14F-4D97-AF65-F5344CB8AC3E}">
        <p14:creationId xmlns:p14="http://schemas.microsoft.com/office/powerpoint/2010/main" val="3775629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DF7A8A-75E6-9149-AC5C-B104EC68A271}" type="slidenum">
              <a:rPr lang="en-US" smtClean="0"/>
              <a:t>12</a:t>
            </a:fld>
            <a:endParaRPr lang="en-US"/>
          </a:p>
        </p:txBody>
      </p:sp>
    </p:spTree>
    <p:extLst>
      <p:ext uri="{BB962C8B-B14F-4D97-AF65-F5344CB8AC3E}">
        <p14:creationId xmlns:p14="http://schemas.microsoft.com/office/powerpoint/2010/main" val="2341235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DF7A8A-75E6-9149-AC5C-B104EC68A271}" type="slidenum">
              <a:rPr lang="en-US" smtClean="0"/>
              <a:t>13</a:t>
            </a:fld>
            <a:endParaRPr lang="en-US"/>
          </a:p>
        </p:txBody>
      </p:sp>
    </p:spTree>
    <p:extLst>
      <p:ext uri="{BB962C8B-B14F-4D97-AF65-F5344CB8AC3E}">
        <p14:creationId xmlns:p14="http://schemas.microsoft.com/office/powerpoint/2010/main" val="3447671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DF7A8A-75E6-9149-AC5C-B104EC68A271}" type="slidenum">
              <a:rPr lang="en-US" smtClean="0"/>
              <a:t>14</a:t>
            </a:fld>
            <a:endParaRPr lang="en-US"/>
          </a:p>
        </p:txBody>
      </p:sp>
    </p:spTree>
    <p:extLst>
      <p:ext uri="{BB962C8B-B14F-4D97-AF65-F5344CB8AC3E}">
        <p14:creationId xmlns:p14="http://schemas.microsoft.com/office/powerpoint/2010/main" val="635564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4/17/24</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0570211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4/17/24</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485479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4/17/24</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209566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4/17/24</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256058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4/17/24</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7009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4/17/24</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992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4/17/24</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341658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4/17/24</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367023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4/17/24</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852609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4/17/24</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1772724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4/17/24</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3601473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4/17/24</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28652730"/>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hyperlink" Target="https://huggingface.co/MoritzLaurer/mDeBERTa-v3-base-xnli-multilingual-nli-2mil7" TargetMode="External"/><Relationship Id="rId4" Type="http://schemas.openxmlformats.org/officeDocument/2006/relationships/hyperlink" Target="https://www.kaggle.com/datasets/nelgiriyewithana/emotions/data"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urful light bulb with business icons">
            <a:extLst>
              <a:ext uri="{FF2B5EF4-FFF2-40B4-BE49-F238E27FC236}">
                <a16:creationId xmlns:a16="http://schemas.microsoft.com/office/drawing/2014/main" id="{8512E956-6950-EA6C-0FE0-34DCF3ED8FE9}"/>
              </a:ext>
            </a:extLst>
          </p:cNvPr>
          <p:cNvPicPr>
            <a:picLocks noChangeAspect="1"/>
          </p:cNvPicPr>
          <p:nvPr/>
        </p:nvPicPr>
        <p:blipFill rotWithShape="1">
          <a:blip r:embed="rId2"/>
          <a:srcRect t="10241" b="9402"/>
          <a:stretch/>
        </p:blipFill>
        <p:spPr>
          <a:xfrm>
            <a:off x="20" y="324853"/>
            <a:ext cx="12191980" cy="7182853"/>
          </a:xfrm>
          <a:prstGeom prst="rect">
            <a:avLst/>
          </a:prstGeom>
        </p:spPr>
      </p:pic>
      <p:sp>
        <p:nvSpPr>
          <p:cNvPr id="20" name="Rectangle 19">
            <a:extLst>
              <a:ext uri="{FF2B5EF4-FFF2-40B4-BE49-F238E27FC236}">
                <a16:creationId xmlns:a16="http://schemas.microsoft.com/office/drawing/2014/main" id="{9FBB9AF1-CE92-475C-A47B-5FC32922B3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0"/>
            <a:ext cx="12191999" cy="6858000"/>
          </a:xfrm>
          <a:prstGeom prst="rect">
            <a:avLst/>
          </a:prstGeom>
          <a:gradFill flip="none" rotWithShape="1">
            <a:gsLst>
              <a:gs pos="100000">
                <a:srgbClr val="000000">
                  <a:alpha val="0"/>
                </a:srgbClr>
              </a:gs>
              <a:gs pos="30000">
                <a:srgbClr val="00000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106227-18CA-6257-0F3B-BE47EA4B17FC}"/>
              </a:ext>
            </a:extLst>
          </p:cNvPr>
          <p:cNvSpPr>
            <a:spLocks noGrp="1"/>
          </p:cNvSpPr>
          <p:nvPr>
            <p:ph type="ctrTitle"/>
          </p:nvPr>
        </p:nvSpPr>
        <p:spPr>
          <a:xfrm>
            <a:off x="1078992" y="1143000"/>
            <a:ext cx="9052560" cy="3546179"/>
          </a:xfrm>
        </p:spPr>
        <p:txBody>
          <a:bodyPr>
            <a:normAutofit fontScale="90000"/>
          </a:bodyPr>
          <a:lstStyle/>
          <a:p>
            <a:r>
              <a:rPr lang="en-IN" i="0" dirty="0">
                <a:effectLst/>
                <a:latin typeface="Helvetica" pitchFamily="2" charset="0"/>
              </a:rPr>
              <a:t>Detection of Emotions by Sequence Classification</a:t>
            </a:r>
            <a:br>
              <a:rPr lang="en-IN" i="0" dirty="0">
                <a:effectLst/>
                <a:latin typeface="Helvetica" pitchFamily="2" charset="0"/>
              </a:rPr>
            </a:br>
            <a:r>
              <a:rPr lang="en-IN" i="0" dirty="0">
                <a:effectLst/>
                <a:latin typeface="Helvetica" pitchFamily="2" charset="0"/>
              </a:rPr>
              <a:t>Using Machine Learning</a:t>
            </a:r>
            <a:br>
              <a:rPr lang="en-IN" dirty="0">
                <a:effectLst/>
                <a:latin typeface="Helvetica" pitchFamily="2" charset="0"/>
              </a:rPr>
            </a:br>
            <a:endParaRPr lang="en-US" dirty="0">
              <a:solidFill>
                <a:srgbClr val="FFFFFF"/>
              </a:solidFill>
            </a:endParaRPr>
          </a:p>
        </p:txBody>
      </p:sp>
      <p:cxnSp>
        <p:nvCxnSpPr>
          <p:cNvPr id="22" name="Straight Connector 21">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6" name="Picture 5" descr="A group of yellow smiley faces&#10;&#10;Description automatically generated">
            <a:extLst>
              <a:ext uri="{FF2B5EF4-FFF2-40B4-BE49-F238E27FC236}">
                <a16:creationId xmlns:a16="http://schemas.microsoft.com/office/drawing/2014/main" id="{0C8E47C4-ECEC-3D9E-1DC8-44D2DE1F4CBC}"/>
              </a:ext>
            </a:extLst>
          </p:cNvPr>
          <p:cNvPicPr>
            <a:picLocks noChangeAspect="1"/>
          </p:cNvPicPr>
          <p:nvPr/>
        </p:nvPicPr>
        <p:blipFill>
          <a:blip r:embed="rId3"/>
          <a:stretch>
            <a:fillRect/>
          </a:stretch>
        </p:blipFill>
        <p:spPr>
          <a:xfrm>
            <a:off x="7197449" y="2495370"/>
            <a:ext cx="4130232" cy="3219630"/>
          </a:xfrm>
          <a:prstGeom prst="rect">
            <a:avLst/>
          </a:prstGeom>
        </p:spPr>
      </p:pic>
    </p:spTree>
    <p:extLst>
      <p:ext uri="{BB962C8B-B14F-4D97-AF65-F5344CB8AC3E}">
        <p14:creationId xmlns:p14="http://schemas.microsoft.com/office/powerpoint/2010/main" val="2508843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urful light bulb with business icons">
            <a:extLst>
              <a:ext uri="{FF2B5EF4-FFF2-40B4-BE49-F238E27FC236}">
                <a16:creationId xmlns:a16="http://schemas.microsoft.com/office/drawing/2014/main" id="{8512E956-6950-EA6C-0FE0-34DCF3ED8FE9}"/>
              </a:ext>
            </a:extLst>
          </p:cNvPr>
          <p:cNvPicPr>
            <a:picLocks noChangeAspect="1"/>
          </p:cNvPicPr>
          <p:nvPr/>
        </p:nvPicPr>
        <p:blipFill rotWithShape="1">
          <a:blip r:embed="rId3"/>
          <a:srcRect t="10241" b="9402"/>
          <a:stretch/>
        </p:blipFill>
        <p:spPr>
          <a:xfrm>
            <a:off x="25162" y="101745"/>
            <a:ext cx="12191980" cy="7182853"/>
          </a:xfrm>
          <a:prstGeom prst="rect">
            <a:avLst/>
          </a:prstGeom>
        </p:spPr>
      </p:pic>
      <p:sp>
        <p:nvSpPr>
          <p:cNvPr id="20" name="Rectangle 19">
            <a:extLst>
              <a:ext uri="{FF2B5EF4-FFF2-40B4-BE49-F238E27FC236}">
                <a16:creationId xmlns:a16="http://schemas.microsoft.com/office/drawing/2014/main" id="{9FBB9AF1-CE92-475C-A47B-5FC32922B3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0"/>
            <a:ext cx="12191999" cy="6858000"/>
          </a:xfrm>
          <a:prstGeom prst="rect">
            <a:avLst/>
          </a:prstGeom>
          <a:gradFill flip="none" rotWithShape="1">
            <a:gsLst>
              <a:gs pos="100000">
                <a:srgbClr val="000000">
                  <a:alpha val="0"/>
                </a:srgbClr>
              </a:gs>
              <a:gs pos="30000">
                <a:srgbClr val="00000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106227-18CA-6257-0F3B-BE47EA4B17FC}"/>
              </a:ext>
            </a:extLst>
          </p:cNvPr>
          <p:cNvSpPr>
            <a:spLocks noGrp="1"/>
          </p:cNvSpPr>
          <p:nvPr>
            <p:ph type="ctrTitle"/>
          </p:nvPr>
        </p:nvSpPr>
        <p:spPr>
          <a:xfrm>
            <a:off x="1000127" y="1671638"/>
            <a:ext cx="11191848" cy="4043069"/>
          </a:xfrm>
        </p:spPr>
        <p:txBody>
          <a:bodyPr>
            <a:noAutofit/>
          </a:bodyPr>
          <a:lstStyle/>
          <a:p>
            <a:r>
              <a:rPr lang="en-IN" sz="2400" b="1" i="0" dirty="0">
                <a:latin typeface="Helvetica" pitchFamily="2" charset="0"/>
              </a:rPr>
              <a:t>Inferring results from the trained Naive Bayes and LSTM, and the untrained base LLM model with English data.</a:t>
            </a:r>
            <a:br>
              <a:rPr lang="en-IN" sz="2400" i="0" dirty="0">
                <a:latin typeface="Helvetica" pitchFamily="2" charset="0"/>
              </a:rPr>
            </a:br>
            <a:br>
              <a:rPr lang="en-IN" sz="2400" dirty="0">
                <a:effectLst/>
                <a:latin typeface="Helvetica" pitchFamily="2" charset="0"/>
              </a:rPr>
            </a:br>
            <a:br>
              <a:rPr lang="en-IN" sz="2400" dirty="0">
                <a:effectLst/>
                <a:latin typeface="Helvetica" pitchFamily="2" charset="0"/>
              </a:rPr>
            </a:br>
            <a:br>
              <a:rPr lang="en-IN" sz="2400" dirty="0">
                <a:effectLst/>
                <a:latin typeface="Helvetica" pitchFamily="2" charset="0"/>
              </a:rPr>
            </a:br>
            <a:br>
              <a:rPr lang="en-IN" sz="2400" i="0" dirty="0">
                <a:effectLst/>
                <a:latin typeface="Helvetica" pitchFamily="2" charset="0"/>
              </a:rPr>
            </a:br>
            <a:br>
              <a:rPr lang="en-IN" sz="2400" i="0" dirty="0">
                <a:latin typeface="Helvetica" pitchFamily="2" charset="0"/>
              </a:rPr>
            </a:br>
            <a:br>
              <a:rPr lang="en-IN" sz="2400" i="0" dirty="0">
                <a:latin typeface="Helvetica" pitchFamily="2" charset="0"/>
              </a:rPr>
            </a:br>
            <a:br>
              <a:rPr lang="en-IN" sz="2400" i="0" dirty="0">
                <a:latin typeface="Helvetica" pitchFamily="2" charset="0"/>
              </a:rPr>
            </a:br>
            <a:r>
              <a:rPr lang="en-IN" sz="2400" i="0" dirty="0">
                <a:effectLst/>
                <a:latin typeface="Helvetica" pitchFamily="2" charset="0"/>
              </a:rPr>
              <a:t> </a:t>
            </a:r>
            <a:br>
              <a:rPr lang="en-IN" sz="2400" i="0" dirty="0">
                <a:effectLst/>
                <a:latin typeface="Helvetica" pitchFamily="2" charset="0"/>
              </a:rPr>
            </a:br>
            <a:br>
              <a:rPr lang="en-IN" sz="2400" i="0" dirty="0">
                <a:latin typeface="Helvetica" pitchFamily="2" charset="0"/>
              </a:rPr>
            </a:br>
            <a:br>
              <a:rPr lang="en-IN" sz="2400" i="0" dirty="0">
                <a:latin typeface="Helvetica" pitchFamily="2" charset="0"/>
              </a:rPr>
            </a:br>
            <a:br>
              <a:rPr lang="en-IN" sz="2400" i="0" dirty="0">
                <a:latin typeface="Helvetica" pitchFamily="2" charset="0"/>
              </a:rPr>
            </a:br>
            <a:br>
              <a:rPr lang="en-IN" sz="2400" dirty="0">
                <a:effectLst/>
                <a:latin typeface="Helvetica" pitchFamily="2" charset="0"/>
              </a:rPr>
            </a:br>
            <a:endParaRPr lang="en-US" sz="2400" dirty="0">
              <a:solidFill>
                <a:srgbClr val="FFFFFF"/>
              </a:solidFill>
              <a:latin typeface="Helvetica" pitchFamily="2" charset="0"/>
            </a:endParaRPr>
          </a:p>
        </p:txBody>
      </p:sp>
      <p:cxnSp>
        <p:nvCxnSpPr>
          <p:cNvPr id="22" name="Straight Connector 21">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3" name="TextBox 2">
            <a:extLst>
              <a:ext uri="{FF2B5EF4-FFF2-40B4-BE49-F238E27FC236}">
                <a16:creationId xmlns:a16="http://schemas.microsoft.com/office/drawing/2014/main" id="{B372884B-1AE5-941F-EE49-16448F26FB6F}"/>
              </a:ext>
            </a:extLst>
          </p:cNvPr>
          <p:cNvSpPr txBox="1"/>
          <p:nvPr/>
        </p:nvSpPr>
        <p:spPr>
          <a:xfrm>
            <a:off x="1200151" y="528345"/>
            <a:ext cx="9458311" cy="707886"/>
          </a:xfrm>
          <a:prstGeom prst="rect">
            <a:avLst/>
          </a:prstGeom>
          <a:noFill/>
        </p:spPr>
        <p:txBody>
          <a:bodyPr wrap="square" rtlCol="0">
            <a:spAutoFit/>
          </a:bodyPr>
          <a:lstStyle/>
          <a:p>
            <a:r>
              <a:rPr lang="en-US" sz="4000" b="1" dirty="0">
                <a:solidFill>
                  <a:srgbClr val="FFFFFF"/>
                </a:solidFill>
                <a:latin typeface="Helvetica" pitchFamily="2" charset="0"/>
              </a:rPr>
              <a:t>Comparing the results</a:t>
            </a:r>
            <a:endParaRPr lang="en-US" sz="4000" b="1" dirty="0">
              <a:latin typeface="Helvetica" pitchFamily="2" charset="0"/>
            </a:endParaRPr>
          </a:p>
        </p:txBody>
      </p:sp>
      <p:sp>
        <p:nvSpPr>
          <p:cNvPr id="5" name="TextBox 4">
            <a:extLst>
              <a:ext uri="{FF2B5EF4-FFF2-40B4-BE49-F238E27FC236}">
                <a16:creationId xmlns:a16="http://schemas.microsoft.com/office/drawing/2014/main" id="{D52EE4C3-B486-BC9A-FC84-B10170B04D66}"/>
              </a:ext>
            </a:extLst>
          </p:cNvPr>
          <p:cNvSpPr txBox="1"/>
          <p:nvPr/>
        </p:nvSpPr>
        <p:spPr>
          <a:xfrm>
            <a:off x="0" y="65960"/>
            <a:ext cx="3941885" cy="369332"/>
          </a:xfrm>
          <a:prstGeom prst="rect">
            <a:avLst/>
          </a:prstGeom>
          <a:noFill/>
        </p:spPr>
        <p:txBody>
          <a:bodyPr wrap="square" rtlCol="0">
            <a:spAutoFit/>
          </a:bodyPr>
          <a:lstStyle/>
          <a:p>
            <a:r>
              <a:rPr lang="en-US" dirty="0">
                <a:latin typeface="Helvetica" pitchFamily="2" charset="0"/>
              </a:rPr>
              <a:t>Deep Dive into the project</a:t>
            </a:r>
          </a:p>
        </p:txBody>
      </p:sp>
      <p:pic>
        <p:nvPicPr>
          <p:cNvPr id="7" name="Picture 6" descr="A screenshot of a computer&#10;&#10;Description automatically generated">
            <a:extLst>
              <a:ext uri="{FF2B5EF4-FFF2-40B4-BE49-F238E27FC236}">
                <a16:creationId xmlns:a16="http://schemas.microsoft.com/office/drawing/2014/main" id="{4D5E2B7E-4A6C-312D-057A-D34D504B04EB}"/>
              </a:ext>
            </a:extLst>
          </p:cNvPr>
          <p:cNvPicPr>
            <a:picLocks noChangeAspect="1"/>
          </p:cNvPicPr>
          <p:nvPr/>
        </p:nvPicPr>
        <p:blipFill>
          <a:blip r:embed="rId4"/>
          <a:stretch>
            <a:fillRect/>
          </a:stretch>
        </p:blipFill>
        <p:spPr>
          <a:xfrm>
            <a:off x="2810109" y="2489989"/>
            <a:ext cx="6300435" cy="4135169"/>
          </a:xfrm>
          <a:prstGeom prst="rect">
            <a:avLst/>
          </a:prstGeom>
        </p:spPr>
      </p:pic>
    </p:spTree>
    <p:extLst>
      <p:ext uri="{BB962C8B-B14F-4D97-AF65-F5344CB8AC3E}">
        <p14:creationId xmlns:p14="http://schemas.microsoft.com/office/powerpoint/2010/main" val="2169036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urful light bulb with business icons">
            <a:extLst>
              <a:ext uri="{FF2B5EF4-FFF2-40B4-BE49-F238E27FC236}">
                <a16:creationId xmlns:a16="http://schemas.microsoft.com/office/drawing/2014/main" id="{8512E956-6950-EA6C-0FE0-34DCF3ED8FE9}"/>
              </a:ext>
            </a:extLst>
          </p:cNvPr>
          <p:cNvPicPr>
            <a:picLocks noChangeAspect="1"/>
          </p:cNvPicPr>
          <p:nvPr/>
        </p:nvPicPr>
        <p:blipFill rotWithShape="1">
          <a:blip r:embed="rId3"/>
          <a:srcRect t="10241" b="9402"/>
          <a:stretch/>
        </p:blipFill>
        <p:spPr>
          <a:xfrm>
            <a:off x="-5" y="210602"/>
            <a:ext cx="12191980" cy="7182853"/>
          </a:xfrm>
          <a:prstGeom prst="rect">
            <a:avLst/>
          </a:prstGeom>
        </p:spPr>
      </p:pic>
      <p:sp>
        <p:nvSpPr>
          <p:cNvPr id="20" name="Rectangle 19">
            <a:extLst>
              <a:ext uri="{FF2B5EF4-FFF2-40B4-BE49-F238E27FC236}">
                <a16:creationId xmlns:a16="http://schemas.microsoft.com/office/drawing/2014/main" id="{9FBB9AF1-CE92-475C-A47B-5FC32922B3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0"/>
            <a:ext cx="12191999" cy="6858000"/>
          </a:xfrm>
          <a:prstGeom prst="rect">
            <a:avLst/>
          </a:prstGeom>
          <a:gradFill flip="none" rotWithShape="1">
            <a:gsLst>
              <a:gs pos="100000">
                <a:srgbClr val="000000">
                  <a:alpha val="0"/>
                </a:srgbClr>
              </a:gs>
              <a:gs pos="30000">
                <a:srgbClr val="00000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106227-18CA-6257-0F3B-BE47EA4B17FC}"/>
              </a:ext>
            </a:extLst>
          </p:cNvPr>
          <p:cNvSpPr>
            <a:spLocks noGrp="1"/>
          </p:cNvSpPr>
          <p:nvPr>
            <p:ph type="ctrTitle"/>
          </p:nvPr>
        </p:nvSpPr>
        <p:spPr>
          <a:xfrm>
            <a:off x="1000127" y="1671638"/>
            <a:ext cx="11191848" cy="4043069"/>
          </a:xfrm>
        </p:spPr>
        <p:txBody>
          <a:bodyPr>
            <a:noAutofit/>
          </a:bodyPr>
          <a:lstStyle/>
          <a:p>
            <a:r>
              <a:rPr lang="en-IN" sz="2400" b="1" i="0" dirty="0">
                <a:latin typeface="Helvetica" pitchFamily="2" charset="0"/>
              </a:rPr>
              <a:t>Inferring results from the trained Naive Bayes and LSTM, and the fine-tuned base LLM model with English data.</a:t>
            </a:r>
            <a:br>
              <a:rPr lang="en-IN" sz="2400" dirty="0">
                <a:effectLst/>
                <a:latin typeface="Helvetica" pitchFamily="2" charset="0"/>
              </a:rPr>
            </a:br>
            <a:br>
              <a:rPr lang="en-IN" sz="2400" dirty="0">
                <a:effectLst/>
                <a:latin typeface="Helvetica" pitchFamily="2" charset="0"/>
              </a:rPr>
            </a:br>
            <a:br>
              <a:rPr lang="en-IN" sz="2400" dirty="0">
                <a:effectLst/>
                <a:latin typeface="Helvetica" pitchFamily="2" charset="0"/>
              </a:rPr>
            </a:br>
            <a:br>
              <a:rPr lang="en-IN" sz="2400" i="0" dirty="0">
                <a:effectLst/>
                <a:latin typeface="Helvetica" pitchFamily="2" charset="0"/>
              </a:rPr>
            </a:br>
            <a:br>
              <a:rPr lang="en-IN" sz="2400" i="0" dirty="0">
                <a:latin typeface="Helvetica" pitchFamily="2" charset="0"/>
              </a:rPr>
            </a:br>
            <a:br>
              <a:rPr lang="en-IN" sz="2400" i="0" dirty="0">
                <a:latin typeface="Helvetica" pitchFamily="2" charset="0"/>
              </a:rPr>
            </a:br>
            <a:br>
              <a:rPr lang="en-IN" sz="2400" i="0" dirty="0">
                <a:latin typeface="Helvetica" pitchFamily="2" charset="0"/>
              </a:rPr>
            </a:br>
            <a:r>
              <a:rPr lang="en-IN" sz="2400" i="0" dirty="0">
                <a:effectLst/>
                <a:latin typeface="Helvetica" pitchFamily="2" charset="0"/>
              </a:rPr>
              <a:t> </a:t>
            </a:r>
            <a:br>
              <a:rPr lang="en-IN" sz="2400" i="0" dirty="0">
                <a:effectLst/>
                <a:latin typeface="Helvetica" pitchFamily="2" charset="0"/>
              </a:rPr>
            </a:br>
            <a:br>
              <a:rPr lang="en-IN" sz="2400" i="0" dirty="0">
                <a:latin typeface="Helvetica" pitchFamily="2" charset="0"/>
              </a:rPr>
            </a:br>
            <a:br>
              <a:rPr lang="en-IN" sz="2400" i="0" dirty="0">
                <a:latin typeface="Helvetica" pitchFamily="2" charset="0"/>
              </a:rPr>
            </a:br>
            <a:br>
              <a:rPr lang="en-IN" sz="2400" i="0" dirty="0">
                <a:latin typeface="Helvetica" pitchFamily="2" charset="0"/>
              </a:rPr>
            </a:br>
            <a:br>
              <a:rPr lang="en-IN" sz="2400" dirty="0">
                <a:effectLst/>
                <a:latin typeface="Helvetica" pitchFamily="2" charset="0"/>
              </a:rPr>
            </a:br>
            <a:endParaRPr lang="en-US" sz="2400" dirty="0">
              <a:solidFill>
                <a:srgbClr val="FFFFFF"/>
              </a:solidFill>
              <a:latin typeface="Helvetica" pitchFamily="2" charset="0"/>
            </a:endParaRPr>
          </a:p>
        </p:txBody>
      </p:sp>
      <p:cxnSp>
        <p:nvCxnSpPr>
          <p:cNvPr id="22" name="Straight Connector 21">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3" name="TextBox 2">
            <a:extLst>
              <a:ext uri="{FF2B5EF4-FFF2-40B4-BE49-F238E27FC236}">
                <a16:creationId xmlns:a16="http://schemas.microsoft.com/office/drawing/2014/main" id="{B372884B-1AE5-941F-EE49-16448F26FB6F}"/>
              </a:ext>
            </a:extLst>
          </p:cNvPr>
          <p:cNvSpPr txBox="1"/>
          <p:nvPr/>
        </p:nvSpPr>
        <p:spPr>
          <a:xfrm>
            <a:off x="1200151" y="528345"/>
            <a:ext cx="9458311" cy="707886"/>
          </a:xfrm>
          <a:prstGeom prst="rect">
            <a:avLst/>
          </a:prstGeom>
          <a:noFill/>
        </p:spPr>
        <p:txBody>
          <a:bodyPr wrap="square" rtlCol="0">
            <a:spAutoFit/>
          </a:bodyPr>
          <a:lstStyle/>
          <a:p>
            <a:r>
              <a:rPr lang="en-US" sz="4000" b="1" dirty="0">
                <a:solidFill>
                  <a:srgbClr val="FFFFFF"/>
                </a:solidFill>
                <a:latin typeface="Helvetica" pitchFamily="2" charset="0"/>
              </a:rPr>
              <a:t>Comparing the results</a:t>
            </a:r>
            <a:endParaRPr lang="en-US" sz="4000" b="1" dirty="0">
              <a:latin typeface="Helvetica" pitchFamily="2" charset="0"/>
            </a:endParaRPr>
          </a:p>
        </p:txBody>
      </p:sp>
      <p:sp>
        <p:nvSpPr>
          <p:cNvPr id="5" name="TextBox 4">
            <a:extLst>
              <a:ext uri="{FF2B5EF4-FFF2-40B4-BE49-F238E27FC236}">
                <a16:creationId xmlns:a16="http://schemas.microsoft.com/office/drawing/2014/main" id="{D52EE4C3-B486-BC9A-FC84-B10170B04D66}"/>
              </a:ext>
            </a:extLst>
          </p:cNvPr>
          <p:cNvSpPr txBox="1"/>
          <p:nvPr/>
        </p:nvSpPr>
        <p:spPr>
          <a:xfrm>
            <a:off x="0" y="65960"/>
            <a:ext cx="3941885" cy="369332"/>
          </a:xfrm>
          <a:prstGeom prst="rect">
            <a:avLst/>
          </a:prstGeom>
          <a:noFill/>
        </p:spPr>
        <p:txBody>
          <a:bodyPr wrap="square" rtlCol="0">
            <a:spAutoFit/>
          </a:bodyPr>
          <a:lstStyle/>
          <a:p>
            <a:r>
              <a:rPr lang="en-US" dirty="0">
                <a:latin typeface="Helvetica" pitchFamily="2" charset="0"/>
              </a:rPr>
              <a:t>Deep Dive into the project</a:t>
            </a:r>
          </a:p>
        </p:txBody>
      </p:sp>
      <p:pic>
        <p:nvPicPr>
          <p:cNvPr id="7" name="Picture 6" descr="A screenshot of a computer program&#10;&#10;Description automatically generated">
            <a:extLst>
              <a:ext uri="{FF2B5EF4-FFF2-40B4-BE49-F238E27FC236}">
                <a16:creationId xmlns:a16="http://schemas.microsoft.com/office/drawing/2014/main" id="{F0138A81-13BA-F466-255A-69EDF643A363}"/>
              </a:ext>
            </a:extLst>
          </p:cNvPr>
          <p:cNvPicPr>
            <a:picLocks noChangeAspect="1"/>
          </p:cNvPicPr>
          <p:nvPr/>
        </p:nvPicPr>
        <p:blipFill>
          <a:blip r:embed="rId4"/>
          <a:stretch>
            <a:fillRect/>
          </a:stretch>
        </p:blipFill>
        <p:spPr>
          <a:xfrm>
            <a:off x="2966232" y="2472577"/>
            <a:ext cx="5769774" cy="4272752"/>
          </a:xfrm>
          <a:prstGeom prst="rect">
            <a:avLst/>
          </a:prstGeom>
        </p:spPr>
      </p:pic>
    </p:spTree>
    <p:extLst>
      <p:ext uri="{BB962C8B-B14F-4D97-AF65-F5344CB8AC3E}">
        <p14:creationId xmlns:p14="http://schemas.microsoft.com/office/powerpoint/2010/main" val="996652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urful light bulb with business icons">
            <a:extLst>
              <a:ext uri="{FF2B5EF4-FFF2-40B4-BE49-F238E27FC236}">
                <a16:creationId xmlns:a16="http://schemas.microsoft.com/office/drawing/2014/main" id="{8512E956-6950-EA6C-0FE0-34DCF3ED8FE9}"/>
              </a:ext>
            </a:extLst>
          </p:cNvPr>
          <p:cNvPicPr>
            <a:picLocks noChangeAspect="1"/>
          </p:cNvPicPr>
          <p:nvPr/>
        </p:nvPicPr>
        <p:blipFill rotWithShape="1">
          <a:blip r:embed="rId3"/>
          <a:srcRect t="10241" b="9402"/>
          <a:stretch/>
        </p:blipFill>
        <p:spPr>
          <a:xfrm>
            <a:off x="-5" y="101745"/>
            <a:ext cx="12191980" cy="7182853"/>
          </a:xfrm>
          <a:prstGeom prst="rect">
            <a:avLst/>
          </a:prstGeom>
        </p:spPr>
      </p:pic>
      <p:sp>
        <p:nvSpPr>
          <p:cNvPr id="20" name="Rectangle 19">
            <a:extLst>
              <a:ext uri="{FF2B5EF4-FFF2-40B4-BE49-F238E27FC236}">
                <a16:creationId xmlns:a16="http://schemas.microsoft.com/office/drawing/2014/main" id="{9FBB9AF1-CE92-475C-A47B-5FC32922B3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0"/>
            <a:ext cx="12191999" cy="6858000"/>
          </a:xfrm>
          <a:prstGeom prst="rect">
            <a:avLst/>
          </a:prstGeom>
          <a:gradFill flip="none" rotWithShape="1">
            <a:gsLst>
              <a:gs pos="100000">
                <a:srgbClr val="000000">
                  <a:alpha val="0"/>
                </a:srgbClr>
              </a:gs>
              <a:gs pos="30000">
                <a:srgbClr val="00000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106227-18CA-6257-0F3B-BE47EA4B17FC}"/>
              </a:ext>
            </a:extLst>
          </p:cNvPr>
          <p:cNvSpPr>
            <a:spLocks noGrp="1"/>
          </p:cNvSpPr>
          <p:nvPr>
            <p:ph type="ctrTitle"/>
          </p:nvPr>
        </p:nvSpPr>
        <p:spPr>
          <a:xfrm>
            <a:off x="1000127" y="1671638"/>
            <a:ext cx="11191848" cy="4043069"/>
          </a:xfrm>
        </p:spPr>
        <p:txBody>
          <a:bodyPr>
            <a:noAutofit/>
          </a:bodyPr>
          <a:lstStyle/>
          <a:p>
            <a:r>
              <a:rPr lang="en-IN" sz="2400" b="1" i="0" dirty="0">
                <a:latin typeface="Helvetica" pitchFamily="2" charset="0"/>
              </a:rPr>
              <a:t>Inferring results from the trained Naive Bayes and LSTM, and the fine-tuned base LLM model with Spanish data</a:t>
            </a:r>
            <a:br>
              <a:rPr lang="en-IN" sz="2400" dirty="0">
                <a:effectLst/>
                <a:latin typeface="Helvetica" pitchFamily="2" charset="0"/>
              </a:rPr>
            </a:br>
            <a:br>
              <a:rPr lang="en-IN" sz="2400" dirty="0">
                <a:effectLst/>
                <a:latin typeface="Helvetica" pitchFamily="2" charset="0"/>
              </a:rPr>
            </a:br>
            <a:br>
              <a:rPr lang="en-IN" sz="2400" i="0" dirty="0">
                <a:effectLst/>
                <a:latin typeface="Helvetica" pitchFamily="2" charset="0"/>
              </a:rPr>
            </a:br>
            <a:br>
              <a:rPr lang="en-IN" sz="2400" i="0" dirty="0">
                <a:latin typeface="Helvetica" pitchFamily="2" charset="0"/>
              </a:rPr>
            </a:br>
            <a:br>
              <a:rPr lang="en-IN" sz="2400" i="0" dirty="0">
                <a:latin typeface="Helvetica" pitchFamily="2" charset="0"/>
              </a:rPr>
            </a:br>
            <a:br>
              <a:rPr lang="en-IN" sz="2400" i="0" dirty="0">
                <a:latin typeface="Helvetica" pitchFamily="2" charset="0"/>
              </a:rPr>
            </a:br>
            <a:r>
              <a:rPr lang="en-IN" sz="2400" i="0" dirty="0">
                <a:effectLst/>
                <a:latin typeface="Helvetica" pitchFamily="2" charset="0"/>
              </a:rPr>
              <a:t> </a:t>
            </a:r>
            <a:br>
              <a:rPr lang="en-IN" sz="2400" i="0" dirty="0">
                <a:effectLst/>
                <a:latin typeface="Helvetica" pitchFamily="2" charset="0"/>
              </a:rPr>
            </a:br>
            <a:br>
              <a:rPr lang="en-IN" sz="2400" i="0" dirty="0">
                <a:latin typeface="Helvetica" pitchFamily="2" charset="0"/>
              </a:rPr>
            </a:br>
            <a:br>
              <a:rPr lang="en-IN" sz="2400" i="0" dirty="0">
                <a:latin typeface="Helvetica" pitchFamily="2" charset="0"/>
              </a:rPr>
            </a:br>
            <a:br>
              <a:rPr lang="en-IN" sz="2400" i="0" dirty="0">
                <a:latin typeface="Helvetica" pitchFamily="2" charset="0"/>
              </a:rPr>
            </a:br>
            <a:br>
              <a:rPr lang="en-IN" sz="2400" dirty="0">
                <a:effectLst/>
                <a:latin typeface="Helvetica" pitchFamily="2" charset="0"/>
              </a:rPr>
            </a:br>
            <a:endParaRPr lang="en-US" sz="2400" dirty="0">
              <a:solidFill>
                <a:srgbClr val="FFFFFF"/>
              </a:solidFill>
              <a:latin typeface="Helvetica" pitchFamily="2" charset="0"/>
            </a:endParaRPr>
          </a:p>
        </p:txBody>
      </p:sp>
      <p:cxnSp>
        <p:nvCxnSpPr>
          <p:cNvPr id="22" name="Straight Connector 21">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3" name="TextBox 2">
            <a:extLst>
              <a:ext uri="{FF2B5EF4-FFF2-40B4-BE49-F238E27FC236}">
                <a16:creationId xmlns:a16="http://schemas.microsoft.com/office/drawing/2014/main" id="{B372884B-1AE5-941F-EE49-16448F26FB6F}"/>
              </a:ext>
            </a:extLst>
          </p:cNvPr>
          <p:cNvSpPr txBox="1"/>
          <p:nvPr/>
        </p:nvSpPr>
        <p:spPr>
          <a:xfrm>
            <a:off x="1200151" y="528345"/>
            <a:ext cx="9458311" cy="707886"/>
          </a:xfrm>
          <a:prstGeom prst="rect">
            <a:avLst/>
          </a:prstGeom>
          <a:noFill/>
        </p:spPr>
        <p:txBody>
          <a:bodyPr wrap="square" rtlCol="0">
            <a:spAutoFit/>
          </a:bodyPr>
          <a:lstStyle/>
          <a:p>
            <a:r>
              <a:rPr lang="en-US" sz="4000" b="1" dirty="0">
                <a:solidFill>
                  <a:srgbClr val="FFFFFF"/>
                </a:solidFill>
                <a:latin typeface="Helvetica" pitchFamily="2" charset="0"/>
              </a:rPr>
              <a:t>Comparing the results</a:t>
            </a:r>
            <a:endParaRPr lang="en-US" sz="4000" b="1" dirty="0">
              <a:latin typeface="Helvetica" pitchFamily="2" charset="0"/>
            </a:endParaRPr>
          </a:p>
        </p:txBody>
      </p:sp>
      <p:sp>
        <p:nvSpPr>
          <p:cNvPr id="5" name="TextBox 4">
            <a:extLst>
              <a:ext uri="{FF2B5EF4-FFF2-40B4-BE49-F238E27FC236}">
                <a16:creationId xmlns:a16="http://schemas.microsoft.com/office/drawing/2014/main" id="{D52EE4C3-B486-BC9A-FC84-B10170B04D66}"/>
              </a:ext>
            </a:extLst>
          </p:cNvPr>
          <p:cNvSpPr txBox="1"/>
          <p:nvPr/>
        </p:nvSpPr>
        <p:spPr>
          <a:xfrm>
            <a:off x="0" y="65960"/>
            <a:ext cx="3941885" cy="369332"/>
          </a:xfrm>
          <a:prstGeom prst="rect">
            <a:avLst/>
          </a:prstGeom>
          <a:noFill/>
        </p:spPr>
        <p:txBody>
          <a:bodyPr wrap="square" rtlCol="0">
            <a:spAutoFit/>
          </a:bodyPr>
          <a:lstStyle/>
          <a:p>
            <a:r>
              <a:rPr lang="en-US" dirty="0">
                <a:latin typeface="Helvetica" pitchFamily="2" charset="0"/>
              </a:rPr>
              <a:t>Deep Dive into the project</a:t>
            </a:r>
          </a:p>
        </p:txBody>
      </p:sp>
      <p:pic>
        <p:nvPicPr>
          <p:cNvPr id="7" name="Picture 6" descr="A computer screen with white text&#10;&#10;Description automatically generated">
            <a:extLst>
              <a:ext uri="{FF2B5EF4-FFF2-40B4-BE49-F238E27FC236}">
                <a16:creationId xmlns:a16="http://schemas.microsoft.com/office/drawing/2014/main" id="{586605EF-BCA5-0D15-C386-B48DC1DB663B}"/>
              </a:ext>
            </a:extLst>
          </p:cNvPr>
          <p:cNvPicPr>
            <a:picLocks noChangeAspect="1"/>
          </p:cNvPicPr>
          <p:nvPr/>
        </p:nvPicPr>
        <p:blipFill>
          <a:blip r:embed="rId4"/>
          <a:stretch>
            <a:fillRect/>
          </a:stretch>
        </p:blipFill>
        <p:spPr>
          <a:xfrm>
            <a:off x="2790301" y="2472577"/>
            <a:ext cx="6041084" cy="4283678"/>
          </a:xfrm>
          <a:prstGeom prst="rect">
            <a:avLst/>
          </a:prstGeom>
        </p:spPr>
      </p:pic>
    </p:spTree>
    <p:extLst>
      <p:ext uri="{BB962C8B-B14F-4D97-AF65-F5344CB8AC3E}">
        <p14:creationId xmlns:p14="http://schemas.microsoft.com/office/powerpoint/2010/main" val="86799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urful light bulb with business icons">
            <a:extLst>
              <a:ext uri="{FF2B5EF4-FFF2-40B4-BE49-F238E27FC236}">
                <a16:creationId xmlns:a16="http://schemas.microsoft.com/office/drawing/2014/main" id="{8512E956-6950-EA6C-0FE0-34DCF3ED8FE9}"/>
              </a:ext>
            </a:extLst>
          </p:cNvPr>
          <p:cNvPicPr>
            <a:picLocks noChangeAspect="1"/>
          </p:cNvPicPr>
          <p:nvPr/>
        </p:nvPicPr>
        <p:blipFill rotWithShape="1">
          <a:blip r:embed="rId3"/>
          <a:srcRect t="10241" b="9402"/>
          <a:stretch/>
        </p:blipFill>
        <p:spPr>
          <a:xfrm>
            <a:off x="-5" y="330345"/>
            <a:ext cx="12191980" cy="7182853"/>
          </a:xfrm>
          <a:prstGeom prst="rect">
            <a:avLst/>
          </a:prstGeom>
        </p:spPr>
      </p:pic>
      <p:sp>
        <p:nvSpPr>
          <p:cNvPr id="20" name="Rectangle 19">
            <a:extLst>
              <a:ext uri="{FF2B5EF4-FFF2-40B4-BE49-F238E27FC236}">
                <a16:creationId xmlns:a16="http://schemas.microsoft.com/office/drawing/2014/main" id="{9FBB9AF1-CE92-475C-A47B-5FC32922B3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0"/>
            <a:ext cx="12191999" cy="6858000"/>
          </a:xfrm>
          <a:prstGeom prst="rect">
            <a:avLst/>
          </a:prstGeom>
          <a:gradFill flip="none" rotWithShape="1">
            <a:gsLst>
              <a:gs pos="100000">
                <a:srgbClr val="000000">
                  <a:alpha val="0"/>
                </a:srgbClr>
              </a:gs>
              <a:gs pos="30000">
                <a:srgbClr val="00000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106227-18CA-6257-0F3B-BE47EA4B17FC}"/>
              </a:ext>
            </a:extLst>
          </p:cNvPr>
          <p:cNvSpPr>
            <a:spLocks noGrp="1"/>
          </p:cNvSpPr>
          <p:nvPr>
            <p:ph type="ctrTitle"/>
          </p:nvPr>
        </p:nvSpPr>
        <p:spPr>
          <a:xfrm>
            <a:off x="1000127" y="1671638"/>
            <a:ext cx="11191848" cy="4043069"/>
          </a:xfrm>
        </p:spPr>
        <p:txBody>
          <a:bodyPr>
            <a:noAutofit/>
          </a:bodyPr>
          <a:lstStyle/>
          <a:p>
            <a:pPr algn="l"/>
            <a:r>
              <a:rPr lang="en-US" sz="2200" i="0" dirty="0">
                <a:solidFill>
                  <a:srgbClr val="FFFFFF"/>
                </a:solidFill>
                <a:latin typeface="Helvetica" pitchFamily="2" charset="0"/>
              </a:rPr>
              <a:t>- Our work focuses on harnessing the contextual awareness and linguistic diversity of Large Language Models (LLMs) for emotion detection.</a:t>
            </a:r>
            <a:br>
              <a:rPr lang="en-US" sz="2200" i="0" dirty="0">
                <a:solidFill>
                  <a:srgbClr val="FFFFFF"/>
                </a:solidFill>
                <a:latin typeface="Helvetica" pitchFamily="2" charset="0"/>
              </a:rPr>
            </a:br>
            <a:br>
              <a:rPr lang="en-US" sz="2200" i="0" dirty="0">
                <a:solidFill>
                  <a:srgbClr val="FFFFFF"/>
                </a:solidFill>
                <a:latin typeface="Helvetica" pitchFamily="2" charset="0"/>
              </a:rPr>
            </a:br>
            <a:r>
              <a:rPr lang="en-US" sz="2200" i="0" dirty="0">
                <a:solidFill>
                  <a:srgbClr val="FFFFFF"/>
                </a:solidFill>
                <a:latin typeface="Helvetica" pitchFamily="2" charset="0"/>
              </a:rPr>
              <a:t>- Unlike existing research that uses pre-trained models for sentiment analysis, our approach aims to fine-tune LLMs for a deeper contextual understanding of emotional expression in text.</a:t>
            </a:r>
            <a:br>
              <a:rPr lang="en-US" sz="2200" i="0" dirty="0">
                <a:solidFill>
                  <a:srgbClr val="FFFFFF"/>
                </a:solidFill>
                <a:latin typeface="Helvetica" pitchFamily="2" charset="0"/>
              </a:rPr>
            </a:br>
            <a:br>
              <a:rPr lang="en-US" sz="2200" i="0" dirty="0">
                <a:solidFill>
                  <a:srgbClr val="FFFFFF"/>
                </a:solidFill>
                <a:latin typeface="Helvetica" pitchFamily="2" charset="0"/>
              </a:rPr>
            </a:br>
            <a:r>
              <a:rPr lang="en-US" sz="2200" i="0" dirty="0">
                <a:solidFill>
                  <a:srgbClr val="FFFFFF"/>
                </a:solidFill>
                <a:latin typeface="Helvetica" pitchFamily="2" charset="0"/>
              </a:rPr>
              <a:t>- We go beyond surface-level sentiment analysis to grasp the contextual subtleties and complexities of emotions.</a:t>
            </a:r>
            <a:br>
              <a:rPr lang="en-US" sz="2200" i="0" dirty="0">
                <a:solidFill>
                  <a:srgbClr val="FFFFFF"/>
                </a:solidFill>
                <a:latin typeface="Helvetica" pitchFamily="2" charset="0"/>
              </a:rPr>
            </a:br>
            <a:br>
              <a:rPr lang="en-US" sz="2200" i="0" dirty="0">
                <a:solidFill>
                  <a:srgbClr val="FFFFFF"/>
                </a:solidFill>
                <a:latin typeface="Helvetica" pitchFamily="2" charset="0"/>
              </a:rPr>
            </a:br>
            <a:r>
              <a:rPr lang="en-US" sz="2200" i="0" dirty="0">
                <a:solidFill>
                  <a:srgbClr val="FFFFFF"/>
                </a:solidFill>
                <a:latin typeface="Helvetica" pitchFamily="2" charset="0"/>
              </a:rPr>
              <a:t>- Additionally, our project emphasizes multilingual emotion detection by utilizing multilingual models.</a:t>
            </a:r>
            <a:br>
              <a:rPr lang="en-US" sz="2200" i="0" dirty="0">
                <a:solidFill>
                  <a:srgbClr val="FFFFFF"/>
                </a:solidFill>
                <a:latin typeface="Helvetica" pitchFamily="2" charset="0"/>
              </a:rPr>
            </a:br>
            <a:br>
              <a:rPr lang="en-US" sz="2200" i="0" dirty="0">
                <a:solidFill>
                  <a:srgbClr val="FFFFFF"/>
                </a:solidFill>
                <a:latin typeface="Helvetica" pitchFamily="2" charset="0"/>
              </a:rPr>
            </a:br>
            <a:r>
              <a:rPr lang="en-US" sz="2200" i="0" dirty="0">
                <a:solidFill>
                  <a:srgbClr val="FFFFFF"/>
                </a:solidFill>
                <a:latin typeface="Helvetica" pitchFamily="2" charset="0"/>
              </a:rPr>
              <a:t>- This approach allows us to develop a unified framework effective across multiple languages, addressing the lack of resources and research for non-English languages in emotion detection.</a:t>
            </a:r>
          </a:p>
        </p:txBody>
      </p:sp>
      <p:cxnSp>
        <p:nvCxnSpPr>
          <p:cNvPr id="22" name="Straight Connector 21">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3" name="TextBox 2">
            <a:extLst>
              <a:ext uri="{FF2B5EF4-FFF2-40B4-BE49-F238E27FC236}">
                <a16:creationId xmlns:a16="http://schemas.microsoft.com/office/drawing/2014/main" id="{B372884B-1AE5-941F-EE49-16448F26FB6F}"/>
              </a:ext>
            </a:extLst>
          </p:cNvPr>
          <p:cNvSpPr txBox="1"/>
          <p:nvPr/>
        </p:nvSpPr>
        <p:spPr>
          <a:xfrm>
            <a:off x="1200151" y="528345"/>
            <a:ext cx="9458311" cy="707886"/>
          </a:xfrm>
          <a:prstGeom prst="rect">
            <a:avLst/>
          </a:prstGeom>
          <a:noFill/>
        </p:spPr>
        <p:txBody>
          <a:bodyPr wrap="square" rtlCol="0">
            <a:spAutoFit/>
          </a:bodyPr>
          <a:lstStyle/>
          <a:p>
            <a:r>
              <a:rPr lang="en-US" sz="4000" b="1" i="0" dirty="0">
                <a:solidFill>
                  <a:srgbClr val="FFFFFF"/>
                </a:solidFill>
                <a:latin typeface="Helvetica" pitchFamily="2" charset="0"/>
              </a:rPr>
              <a:t>How our proposed work is different </a:t>
            </a:r>
            <a:endParaRPr lang="en-US" sz="4000" b="1" dirty="0">
              <a:latin typeface="Helvetica" pitchFamily="2" charset="0"/>
            </a:endParaRPr>
          </a:p>
        </p:txBody>
      </p:sp>
    </p:spTree>
    <p:extLst>
      <p:ext uri="{BB962C8B-B14F-4D97-AF65-F5344CB8AC3E}">
        <p14:creationId xmlns:p14="http://schemas.microsoft.com/office/powerpoint/2010/main" val="789272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urful light bulb with business icons">
            <a:extLst>
              <a:ext uri="{FF2B5EF4-FFF2-40B4-BE49-F238E27FC236}">
                <a16:creationId xmlns:a16="http://schemas.microsoft.com/office/drawing/2014/main" id="{8512E956-6950-EA6C-0FE0-34DCF3ED8FE9}"/>
              </a:ext>
            </a:extLst>
          </p:cNvPr>
          <p:cNvPicPr>
            <a:picLocks noChangeAspect="1"/>
          </p:cNvPicPr>
          <p:nvPr/>
        </p:nvPicPr>
        <p:blipFill rotWithShape="1">
          <a:blip r:embed="rId3"/>
          <a:srcRect t="10241" b="9402"/>
          <a:stretch/>
        </p:blipFill>
        <p:spPr>
          <a:xfrm>
            <a:off x="-5" y="101745"/>
            <a:ext cx="12191980" cy="7182853"/>
          </a:xfrm>
          <a:prstGeom prst="rect">
            <a:avLst/>
          </a:prstGeom>
        </p:spPr>
      </p:pic>
      <p:sp>
        <p:nvSpPr>
          <p:cNvPr id="20" name="Rectangle 19">
            <a:extLst>
              <a:ext uri="{FF2B5EF4-FFF2-40B4-BE49-F238E27FC236}">
                <a16:creationId xmlns:a16="http://schemas.microsoft.com/office/drawing/2014/main" id="{9FBB9AF1-CE92-475C-A47B-5FC32922B3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0"/>
            <a:ext cx="12191999" cy="6858000"/>
          </a:xfrm>
          <a:prstGeom prst="rect">
            <a:avLst/>
          </a:prstGeom>
          <a:gradFill flip="none" rotWithShape="1">
            <a:gsLst>
              <a:gs pos="100000">
                <a:srgbClr val="000000">
                  <a:alpha val="0"/>
                </a:srgbClr>
              </a:gs>
              <a:gs pos="30000">
                <a:srgbClr val="00000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106227-18CA-6257-0F3B-BE47EA4B17FC}"/>
              </a:ext>
            </a:extLst>
          </p:cNvPr>
          <p:cNvSpPr>
            <a:spLocks noGrp="1"/>
          </p:cNvSpPr>
          <p:nvPr>
            <p:ph type="ctrTitle"/>
          </p:nvPr>
        </p:nvSpPr>
        <p:spPr>
          <a:xfrm>
            <a:off x="1000127" y="1671638"/>
            <a:ext cx="11191848" cy="4043069"/>
          </a:xfrm>
        </p:spPr>
        <p:txBody>
          <a:bodyPr>
            <a:noAutofit/>
          </a:bodyPr>
          <a:lstStyle/>
          <a:p>
            <a:r>
              <a:rPr lang="en-IN" sz="2400" i="0" dirty="0">
                <a:latin typeface="Helvetica" pitchFamily="2" charset="0"/>
              </a:rPr>
              <a:t>1. </a:t>
            </a:r>
            <a:r>
              <a:rPr lang="en-IN" sz="2400" b="1" i="0" dirty="0">
                <a:latin typeface="Helvetica" pitchFamily="2" charset="0"/>
              </a:rPr>
              <a:t>Customer Sentiment Analysis: </a:t>
            </a:r>
            <a:r>
              <a:rPr lang="en-IN" sz="2400" i="0" dirty="0" err="1">
                <a:latin typeface="Helvetica" pitchFamily="2" charset="0"/>
              </a:rPr>
              <a:t>Analyzing</a:t>
            </a:r>
            <a:r>
              <a:rPr lang="en-IN" sz="2400" i="0" dirty="0">
                <a:latin typeface="Helvetica" pitchFamily="2" charset="0"/>
              </a:rPr>
              <a:t> customer reviews, feedback, and comments to understand their emotions towards products or services.</a:t>
            </a:r>
            <a:br>
              <a:rPr lang="en-IN" sz="2400" i="0" dirty="0">
                <a:latin typeface="Helvetica" pitchFamily="2" charset="0"/>
              </a:rPr>
            </a:br>
            <a:br>
              <a:rPr lang="en-IN" sz="2400" i="0" dirty="0">
                <a:latin typeface="Helvetica" pitchFamily="2" charset="0"/>
              </a:rPr>
            </a:br>
            <a:r>
              <a:rPr lang="en-IN" sz="2400" i="0" dirty="0">
                <a:latin typeface="Helvetica" pitchFamily="2" charset="0"/>
              </a:rPr>
              <a:t>2. </a:t>
            </a:r>
            <a:r>
              <a:rPr lang="en-IN" sz="2400" b="1" i="0" dirty="0">
                <a:latin typeface="Helvetica" pitchFamily="2" charset="0"/>
              </a:rPr>
              <a:t>Social Media Monitoring: </a:t>
            </a:r>
            <a:r>
              <a:rPr lang="en-IN" sz="2400" i="0" dirty="0">
                <a:latin typeface="Helvetica" pitchFamily="2" charset="0"/>
              </a:rPr>
              <a:t>Monitoring social media platforms to detect and </a:t>
            </a:r>
            <a:r>
              <a:rPr lang="en-IN" sz="2400" i="0" dirty="0" err="1">
                <a:latin typeface="Helvetica" pitchFamily="2" charset="0"/>
              </a:rPr>
              <a:t>analyze</a:t>
            </a:r>
            <a:r>
              <a:rPr lang="en-IN" sz="2400" i="0" dirty="0">
                <a:latin typeface="Helvetica" pitchFamily="2" charset="0"/>
              </a:rPr>
              <a:t> emotions expressed in posts, comments, and messages.</a:t>
            </a:r>
            <a:br>
              <a:rPr lang="en-IN" sz="2400" i="0" dirty="0">
                <a:latin typeface="Helvetica" pitchFamily="2" charset="0"/>
              </a:rPr>
            </a:br>
            <a:br>
              <a:rPr lang="en-IN" sz="2400" i="0" dirty="0">
                <a:latin typeface="Helvetica" pitchFamily="2" charset="0"/>
              </a:rPr>
            </a:br>
            <a:r>
              <a:rPr lang="en-IN" sz="2400" i="0" dirty="0">
                <a:latin typeface="Helvetica" pitchFamily="2" charset="0"/>
              </a:rPr>
              <a:t>3. </a:t>
            </a:r>
            <a:r>
              <a:rPr lang="en-IN" sz="2400" b="1" i="0" dirty="0">
                <a:latin typeface="Helvetica" pitchFamily="2" charset="0"/>
              </a:rPr>
              <a:t>Market Research: </a:t>
            </a:r>
            <a:r>
              <a:rPr lang="en-IN" sz="2400" i="0" dirty="0" err="1">
                <a:latin typeface="Helvetica" pitchFamily="2" charset="0"/>
              </a:rPr>
              <a:t>Analyzing</a:t>
            </a:r>
            <a:r>
              <a:rPr lang="en-IN" sz="2400" i="0" dirty="0">
                <a:latin typeface="Helvetica" pitchFamily="2" charset="0"/>
              </a:rPr>
              <a:t> survey responses and interviews to gauge emotional responses to products, brands, or marketing campaigns.</a:t>
            </a:r>
            <a:br>
              <a:rPr lang="en-IN" sz="2400" i="0" dirty="0">
                <a:latin typeface="Helvetica" pitchFamily="2" charset="0"/>
              </a:rPr>
            </a:br>
            <a:br>
              <a:rPr lang="en-IN" sz="2400" i="0" dirty="0">
                <a:latin typeface="Helvetica" pitchFamily="2" charset="0"/>
              </a:rPr>
            </a:br>
            <a:r>
              <a:rPr lang="en-IN" sz="2400" i="0" dirty="0">
                <a:latin typeface="Helvetica" pitchFamily="2" charset="0"/>
              </a:rPr>
              <a:t>4. </a:t>
            </a:r>
            <a:r>
              <a:rPr lang="en-IN" sz="2400" b="1" i="0" dirty="0">
                <a:latin typeface="Helvetica" pitchFamily="2" charset="0"/>
              </a:rPr>
              <a:t>Healthcare: </a:t>
            </a:r>
            <a:r>
              <a:rPr lang="en-IN" sz="2400" i="0" dirty="0" err="1">
                <a:latin typeface="Helvetica" pitchFamily="2" charset="0"/>
              </a:rPr>
              <a:t>Analyzing</a:t>
            </a:r>
            <a:r>
              <a:rPr lang="en-IN" sz="2400" i="0" dirty="0">
                <a:latin typeface="Helvetica" pitchFamily="2" charset="0"/>
              </a:rPr>
              <a:t> patient feedback or social media posts to understand emotional states related to healthcare experiences or conditions.</a:t>
            </a:r>
            <a:br>
              <a:rPr lang="en-IN" sz="2400" i="0" dirty="0">
                <a:latin typeface="Helvetica" pitchFamily="2" charset="0"/>
              </a:rPr>
            </a:br>
            <a:br>
              <a:rPr lang="en-IN" sz="2400" i="0" dirty="0">
                <a:latin typeface="Helvetica" pitchFamily="2" charset="0"/>
              </a:rPr>
            </a:br>
            <a:r>
              <a:rPr lang="en-IN" sz="2400" i="0" dirty="0">
                <a:latin typeface="Helvetica" pitchFamily="2" charset="0"/>
              </a:rPr>
              <a:t>5. </a:t>
            </a:r>
            <a:r>
              <a:rPr lang="en-IN" sz="2400" b="1" i="0" dirty="0">
                <a:latin typeface="Helvetica" pitchFamily="2" charset="0"/>
              </a:rPr>
              <a:t>Education: </a:t>
            </a:r>
            <a:r>
              <a:rPr lang="en-IN" sz="2400" i="0" dirty="0" err="1">
                <a:latin typeface="Helvetica" pitchFamily="2" charset="0"/>
              </a:rPr>
              <a:t>Analyzing</a:t>
            </a:r>
            <a:r>
              <a:rPr lang="en-IN" sz="2400" i="0" dirty="0">
                <a:latin typeface="Helvetica" pitchFamily="2" charset="0"/>
              </a:rPr>
              <a:t> student responses to coursework or online learning platforms to gauge engagement and emotional responses.</a:t>
            </a:r>
            <a:br>
              <a:rPr lang="en-IN" sz="2400" i="0" dirty="0">
                <a:latin typeface="Helvetica" pitchFamily="2" charset="0"/>
              </a:rPr>
            </a:br>
            <a:br>
              <a:rPr lang="en-IN" sz="2400" i="0" dirty="0">
                <a:latin typeface="Helvetica" pitchFamily="2" charset="0"/>
              </a:rPr>
            </a:br>
            <a:br>
              <a:rPr lang="en-IN" sz="2400" i="0" dirty="0">
                <a:latin typeface="Helvetica" pitchFamily="2" charset="0"/>
              </a:rPr>
            </a:br>
            <a:br>
              <a:rPr lang="en-IN" sz="2400" dirty="0">
                <a:effectLst/>
                <a:latin typeface="Helvetica" pitchFamily="2" charset="0"/>
              </a:rPr>
            </a:br>
            <a:br>
              <a:rPr lang="en-IN" sz="2400" dirty="0">
                <a:effectLst/>
                <a:latin typeface="Helvetica" pitchFamily="2" charset="0"/>
              </a:rPr>
            </a:br>
            <a:br>
              <a:rPr lang="en-IN" sz="2400" dirty="0">
                <a:effectLst/>
                <a:latin typeface="Helvetica" pitchFamily="2" charset="0"/>
              </a:rPr>
            </a:br>
            <a:br>
              <a:rPr lang="en-IN" sz="2400" i="0" dirty="0">
                <a:effectLst/>
                <a:latin typeface="Helvetica" pitchFamily="2" charset="0"/>
              </a:rPr>
            </a:br>
            <a:br>
              <a:rPr lang="en-IN" sz="2400" i="0" dirty="0">
                <a:latin typeface="Helvetica" pitchFamily="2" charset="0"/>
              </a:rPr>
            </a:br>
            <a:br>
              <a:rPr lang="en-IN" sz="2400" i="0" dirty="0">
                <a:latin typeface="Helvetica" pitchFamily="2" charset="0"/>
              </a:rPr>
            </a:br>
            <a:br>
              <a:rPr lang="en-IN" sz="2400" i="0" dirty="0">
                <a:latin typeface="Helvetica" pitchFamily="2" charset="0"/>
              </a:rPr>
            </a:br>
            <a:r>
              <a:rPr lang="en-IN" sz="2400" i="0" dirty="0">
                <a:effectLst/>
                <a:latin typeface="Helvetica" pitchFamily="2" charset="0"/>
              </a:rPr>
              <a:t> </a:t>
            </a:r>
            <a:br>
              <a:rPr lang="en-IN" sz="2400" i="0" dirty="0">
                <a:effectLst/>
                <a:latin typeface="Helvetica" pitchFamily="2" charset="0"/>
              </a:rPr>
            </a:br>
            <a:br>
              <a:rPr lang="en-IN" sz="2400" i="0" dirty="0">
                <a:latin typeface="Helvetica" pitchFamily="2" charset="0"/>
              </a:rPr>
            </a:br>
            <a:br>
              <a:rPr lang="en-IN" sz="2400" i="0" dirty="0">
                <a:latin typeface="Helvetica" pitchFamily="2" charset="0"/>
              </a:rPr>
            </a:br>
            <a:br>
              <a:rPr lang="en-IN" sz="2400" i="0" dirty="0">
                <a:latin typeface="Helvetica" pitchFamily="2" charset="0"/>
              </a:rPr>
            </a:br>
            <a:br>
              <a:rPr lang="en-IN" sz="2400" dirty="0">
                <a:effectLst/>
                <a:latin typeface="Helvetica" pitchFamily="2" charset="0"/>
              </a:rPr>
            </a:br>
            <a:endParaRPr lang="en-US" sz="2400" dirty="0">
              <a:solidFill>
                <a:srgbClr val="FFFFFF"/>
              </a:solidFill>
              <a:latin typeface="Helvetica" pitchFamily="2" charset="0"/>
            </a:endParaRPr>
          </a:p>
        </p:txBody>
      </p:sp>
      <p:cxnSp>
        <p:nvCxnSpPr>
          <p:cNvPr id="22" name="Straight Connector 21">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3" name="TextBox 2">
            <a:extLst>
              <a:ext uri="{FF2B5EF4-FFF2-40B4-BE49-F238E27FC236}">
                <a16:creationId xmlns:a16="http://schemas.microsoft.com/office/drawing/2014/main" id="{B372884B-1AE5-941F-EE49-16448F26FB6F}"/>
              </a:ext>
            </a:extLst>
          </p:cNvPr>
          <p:cNvSpPr txBox="1"/>
          <p:nvPr/>
        </p:nvSpPr>
        <p:spPr>
          <a:xfrm>
            <a:off x="1200151" y="528345"/>
            <a:ext cx="9458311" cy="707886"/>
          </a:xfrm>
          <a:prstGeom prst="rect">
            <a:avLst/>
          </a:prstGeom>
          <a:noFill/>
        </p:spPr>
        <p:txBody>
          <a:bodyPr wrap="square" rtlCol="0">
            <a:spAutoFit/>
          </a:bodyPr>
          <a:lstStyle/>
          <a:p>
            <a:r>
              <a:rPr lang="en-US" sz="4000" b="1" i="0" dirty="0" err="1">
                <a:solidFill>
                  <a:srgbClr val="FFFFFF"/>
                </a:solidFill>
                <a:latin typeface="Helvetica" pitchFamily="2" charset="0"/>
              </a:rPr>
              <a:t>Usecases</a:t>
            </a:r>
            <a:endParaRPr lang="en-US" sz="4000" b="1" dirty="0">
              <a:latin typeface="Helvetica" pitchFamily="2" charset="0"/>
            </a:endParaRPr>
          </a:p>
        </p:txBody>
      </p:sp>
    </p:spTree>
    <p:extLst>
      <p:ext uri="{BB962C8B-B14F-4D97-AF65-F5344CB8AC3E}">
        <p14:creationId xmlns:p14="http://schemas.microsoft.com/office/powerpoint/2010/main" val="1463969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urful light bulb with business icons">
            <a:extLst>
              <a:ext uri="{FF2B5EF4-FFF2-40B4-BE49-F238E27FC236}">
                <a16:creationId xmlns:a16="http://schemas.microsoft.com/office/drawing/2014/main" id="{8512E956-6950-EA6C-0FE0-34DCF3ED8FE9}"/>
              </a:ext>
            </a:extLst>
          </p:cNvPr>
          <p:cNvPicPr>
            <a:picLocks noChangeAspect="1"/>
          </p:cNvPicPr>
          <p:nvPr/>
        </p:nvPicPr>
        <p:blipFill rotWithShape="1">
          <a:blip r:embed="rId3"/>
          <a:srcRect t="10241" b="9402"/>
          <a:stretch/>
        </p:blipFill>
        <p:spPr>
          <a:xfrm>
            <a:off x="-5" y="101745"/>
            <a:ext cx="12191980" cy="7182853"/>
          </a:xfrm>
          <a:prstGeom prst="rect">
            <a:avLst/>
          </a:prstGeom>
        </p:spPr>
      </p:pic>
      <p:sp>
        <p:nvSpPr>
          <p:cNvPr id="20" name="Rectangle 19">
            <a:extLst>
              <a:ext uri="{FF2B5EF4-FFF2-40B4-BE49-F238E27FC236}">
                <a16:creationId xmlns:a16="http://schemas.microsoft.com/office/drawing/2014/main" id="{9FBB9AF1-CE92-475C-A47B-5FC32922B3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0"/>
            <a:ext cx="12191999" cy="6858000"/>
          </a:xfrm>
          <a:prstGeom prst="rect">
            <a:avLst/>
          </a:prstGeom>
          <a:gradFill flip="none" rotWithShape="1">
            <a:gsLst>
              <a:gs pos="100000">
                <a:srgbClr val="000000">
                  <a:alpha val="0"/>
                </a:srgbClr>
              </a:gs>
              <a:gs pos="30000">
                <a:srgbClr val="00000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106227-18CA-6257-0F3B-BE47EA4B17FC}"/>
              </a:ext>
            </a:extLst>
          </p:cNvPr>
          <p:cNvSpPr>
            <a:spLocks noGrp="1"/>
          </p:cNvSpPr>
          <p:nvPr>
            <p:ph type="ctrTitle"/>
          </p:nvPr>
        </p:nvSpPr>
        <p:spPr>
          <a:xfrm>
            <a:off x="916732" y="1671638"/>
            <a:ext cx="11191848" cy="4043069"/>
          </a:xfrm>
        </p:spPr>
        <p:txBody>
          <a:bodyPr>
            <a:noAutofit/>
          </a:bodyPr>
          <a:lstStyle/>
          <a:p>
            <a:r>
              <a:rPr lang="en-IN" sz="2400" b="1" i="0" dirty="0">
                <a:effectLst/>
                <a:latin typeface="Helvetica" pitchFamily="2" charset="0"/>
              </a:rPr>
              <a:t> </a:t>
            </a:r>
            <a:br>
              <a:rPr lang="en-IN" sz="2400" i="0" dirty="0">
                <a:effectLst/>
                <a:latin typeface="Helvetica" pitchFamily="2" charset="0"/>
              </a:rPr>
            </a:br>
            <a:r>
              <a:rPr lang="en-IN" sz="2400" i="0" dirty="0">
                <a:effectLst/>
                <a:latin typeface="Helvetica" pitchFamily="2" charset="0"/>
              </a:rPr>
              <a:t>1. Dataset taken from</a:t>
            </a:r>
            <a:br>
              <a:rPr lang="en-IN" sz="2400" i="0" dirty="0">
                <a:effectLst/>
                <a:latin typeface="Helvetica" pitchFamily="2" charset="0"/>
              </a:rPr>
            </a:br>
            <a:r>
              <a:rPr lang="en-IN" sz="2400" i="0" dirty="0">
                <a:effectLst/>
                <a:latin typeface="Helvetica" pitchFamily="2" charset="0"/>
                <a:hlinkClick r:id="rId4"/>
              </a:rPr>
              <a:t>https://www.kaggle.com/datasets/nelgiriyewithana/emotions/data</a:t>
            </a:r>
            <a:br>
              <a:rPr lang="en-IN" sz="2400" i="0" dirty="0">
                <a:effectLst/>
                <a:latin typeface="Helvetica" pitchFamily="2" charset="0"/>
              </a:rPr>
            </a:br>
            <a:br>
              <a:rPr lang="en-IN" sz="2400" i="0" dirty="0">
                <a:effectLst/>
                <a:latin typeface="Helvetica" pitchFamily="2" charset="0"/>
              </a:rPr>
            </a:br>
            <a:r>
              <a:rPr lang="en-IN" sz="2400" i="0" dirty="0">
                <a:effectLst/>
                <a:latin typeface="Helvetica" pitchFamily="2" charset="0"/>
              </a:rPr>
              <a:t>2. Base LLM </a:t>
            </a:r>
            <a:br>
              <a:rPr lang="en-IN" sz="2400" i="0" dirty="0">
                <a:effectLst/>
                <a:latin typeface="Helvetica" pitchFamily="2" charset="0"/>
              </a:rPr>
            </a:br>
            <a:r>
              <a:rPr lang="en-IN" sz="2400" i="0" u="sng" dirty="0">
                <a:effectLst/>
                <a:latin typeface="Helvetica" pitchFamily="2" charset="0"/>
                <a:hlinkClick r:id="rId5"/>
              </a:rPr>
              <a:t>https://</a:t>
            </a:r>
            <a:r>
              <a:rPr lang="en-IN" sz="2400" i="0" u="sng" dirty="0" err="1">
                <a:effectLst/>
                <a:latin typeface="Helvetica" pitchFamily="2" charset="0"/>
                <a:hlinkClick r:id="rId5"/>
              </a:rPr>
              <a:t>huggingface.co</a:t>
            </a:r>
            <a:r>
              <a:rPr lang="en-IN" sz="2400" i="0" u="sng" dirty="0">
                <a:effectLst/>
                <a:latin typeface="Helvetica" pitchFamily="2" charset="0"/>
                <a:hlinkClick r:id="rId5"/>
              </a:rPr>
              <a:t>/</a:t>
            </a:r>
            <a:r>
              <a:rPr lang="en-IN" sz="2400" i="0" u="sng" dirty="0" err="1">
                <a:effectLst/>
                <a:latin typeface="Helvetica" pitchFamily="2" charset="0"/>
                <a:hlinkClick r:id="rId5"/>
              </a:rPr>
              <a:t>MoritzLaurer</a:t>
            </a:r>
            <a:r>
              <a:rPr lang="en-IN" sz="2400" i="0" u="sng" dirty="0">
                <a:effectLst/>
                <a:latin typeface="Helvetica" pitchFamily="2" charset="0"/>
                <a:hlinkClick r:id="rId5"/>
              </a:rPr>
              <a:t>/mDeBERTa-v3-base-xnli-multilingual-nli-2mil7</a:t>
            </a:r>
            <a:br>
              <a:rPr lang="en-IN" sz="2400" i="0" u="sng" dirty="0">
                <a:effectLst/>
                <a:latin typeface="Helvetica" pitchFamily="2" charset="0"/>
                <a:hlinkClick r:id="rId5"/>
              </a:rPr>
            </a:br>
            <a:endParaRPr lang="en-US" sz="2400" i="0" u="sng" dirty="0">
              <a:solidFill>
                <a:srgbClr val="FFFFFF"/>
              </a:solidFill>
              <a:latin typeface="Helvetica" pitchFamily="2" charset="0"/>
            </a:endParaRPr>
          </a:p>
        </p:txBody>
      </p:sp>
      <p:cxnSp>
        <p:nvCxnSpPr>
          <p:cNvPr id="22" name="Straight Connector 21">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3" name="TextBox 2">
            <a:extLst>
              <a:ext uri="{FF2B5EF4-FFF2-40B4-BE49-F238E27FC236}">
                <a16:creationId xmlns:a16="http://schemas.microsoft.com/office/drawing/2014/main" id="{B372884B-1AE5-941F-EE49-16448F26FB6F}"/>
              </a:ext>
            </a:extLst>
          </p:cNvPr>
          <p:cNvSpPr txBox="1"/>
          <p:nvPr/>
        </p:nvSpPr>
        <p:spPr>
          <a:xfrm>
            <a:off x="1200151" y="528345"/>
            <a:ext cx="9458311" cy="707886"/>
          </a:xfrm>
          <a:prstGeom prst="rect">
            <a:avLst/>
          </a:prstGeom>
          <a:noFill/>
        </p:spPr>
        <p:txBody>
          <a:bodyPr wrap="square" rtlCol="0">
            <a:spAutoFit/>
          </a:bodyPr>
          <a:lstStyle/>
          <a:p>
            <a:r>
              <a:rPr lang="en-US" sz="4000" b="1" dirty="0">
                <a:solidFill>
                  <a:srgbClr val="FFFFFF"/>
                </a:solidFill>
                <a:latin typeface="Helvetica" pitchFamily="2" charset="0"/>
              </a:rPr>
              <a:t>Referenc</a:t>
            </a:r>
            <a:r>
              <a:rPr lang="en-US" sz="4000" b="1" i="0" dirty="0">
                <a:solidFill>
                  <a:srgbClr val="FFFFFF"/>
                </a:solidFill>
                <a:latin typeface="Helvetica" pitchFamily="2" charset="0"/>
              </a:rPr>
              <a:t>es</a:t>
            </a:r>
            <a:endParaRPr lang="en-US" sz="4000" b="1" dirty="0">
              <a:latin typeface="Helvetica" pitchFamily="2" charset="0"/>
            </a:endParaRPr>
          </a:p>
        </p:txBody>
      </p:sp>
    </p:spTree>
    <p:extLst>
      <p:ext uri="{BB962C8B-B14F-4D97-AF65-F5344CB8AC3E}">
        <p14:creationId xmlns:p14="http://schemas.microsoft.com/office/powerpoint/2010/main" val="166158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urful light bulb with business icons">
            <a:extLst>
              <a:ext uri="{FF2B5EF4-FFF2-40B4-BE49-F238E27FC236}">
                <a16:creationId xmlns:a16="http://schemas.microsoft.com/office/drawing/2014/main" id="{8512E956-6950-EA6C-0FE0-34DCF3ED8FE9}"/>
              </a:ext>
            </a:extLst>
          </p:cNvPr>
          <p:cNvPicPr>
            <a:picLocks noChangeAspect="1"/>
          </p:cNvPicPr>
          <p:nvPr/>
        </p:nvPicPr>
        <p:blipFill rotWithShape="1">
          <a:blip r:embed="rId3"/>
          <a:srcRect t="10241" b="9402"/>
          <a:stretch/>
        </p:blipFill>
        <p:spPr>
          <a:xfrm>
            <a:off x="-5" y="101745"/>
            <a:ext cx="12191980" cy="7182853"/>
          </a:xfrm>
          <a:prstGeom prst="rect">
            <a:avLst/>
          </a:prstGeom>
        </p:spPr>
      </p:pic>
      <p:sp>
        <p:nvSpPr>
          <p:cNvPr id="20" name="Rectangle 19">
            <a:extLst>
              <a:ext uri="{FF2B5EF4-FFF2-40B4-BE49-F238E27FC236}">
                <a16:creationId xmlns:a16="http://schemas.microsoft.com/office/drawing/2014/main" id="{9FBB9AF1-CE92-475C-A47B-5FC32922B3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0"/>
            <a:ext cx="12191999" cy="6858000"/>
          </a:xfrm>
          <a:prstGeom prst="rect">
            <a:avLst/>
          </a:prstGeom>
          <a:gradFill flip="none" rotWithShape="1">
            <a:gsLst>
              <a:gs pos="100000">
                <a:srgbClr val="000000">
                  <a:alpha val="0"/>
                </a:srgbClr>
              </a:gs>
              <a:gs pos="30000">
                <a:srgbClr val="00000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106227-18CA-6257-0F3B-BE47EA4B17FC}"/>
              </a:ext>
            </a:extLst>
          </p:cNvPr>
          <p:cNvSpPr>
            <a:spLocks noGrp="1"/>
          </p:cNvSpPr>
          <p:nvPr>
            <p:ph type="ctrTitle"/>
          </p:nvPr>
        </p:nvSpPr>
        <p:spPr>
          <a:xfrm>
            <a:off x="916732" y="2916676"/>
            <a:ext cx="11191848" cy="4043069"/>
          </a:xfrm>
        </p:spPr>
        <p:txBody>
          <a:bodyPr>
            <a:noAutofit/>
          </a:bodyPr>
          <a:lstStyle/>
          <a:p>
            <a:pPr algn="ctr"/>
            <a:r>
              <a:rPr lang="en-IN" sz="13800" dirty="0">
                <a:effectLst/>
                <a:latin typeface="Helvetica" pitchFamily="2" charset="0"/>
              </a:rPr>
              <a:t>Thankyou!</a:t>
            </a:r>
            <a:br>
              <a:rPr lang="en-IN" sz="2400" dirty="0">
                <a:effectLst/>
                <a:latin typeface="Helvetica" pitchFamily="2" charset="0"/>
              </a:rPr>
            </a:br>
            <a:br>
              <a:rPr lang="en-IN" sz="2400" dirty="0">
                <a:effectLst/>
                <a:latin typeface="Helvetica" pitchFamily="2" charset="0"/>
              </a:rPr>
            </a:br>
            <a:br>
              <a:rPr lang="en-IN" sz="2400" dirty="0">
                <a:effectLst/>
                <a:latin typeface="Helvetica" pitchFamily="2" charset="0"/>
              </a:rPr>
            </a:br>
            <a:br>
              <a:rPr lang="en-IN" sz="2400" i="0" dirty="0">
                <a:effectLst/>
                <a:latin typeface="Helvetica" pitchFamily="2" charset="0"/>
              </a:rPr>
            </a:br>
            <a:br>
              <a:rPr lang="en-IN" sz="2400" i="0" dirty="0">
                <a:latin typeface="Helvetica" pitchFamily="2" charset="0"/>
              </a:rPr>
            </a:br>
            <a:br>
              <a:rPr lang="en-IN" sz="2400" i="0" dirty="0">
                <a:latin typeface="Helvetica" pitchFamily="2" charset="0"/>
              </a:rPr>
            </a:br>
            <a:br>
              <a:rPr lang="en-IN" sz="2400" i="0" dirty="0">
                <a:latin typeface="Helvetica" pitchFamily="2" charset="0"/>
              </a:rPr>
            </a:br>
            <a:r>
              <a:rPr lang="en-IN" sz="2400" i="0" dirty="0">
                <a:effectLst/>
                <a:latin typeface="Helvetica" pitchFamily="2" charset="0"/>
              </a:rPr>
              <a:t> </a:t>
            </a:r>
            <a:br>
              <a:rPr lang="en-IN" sz="2400" i="0" dirty="0">
                <a:effectLst/>
                <a:latin typeface="Helvetica" pitchFamily="2" charset="0"/>
              </a:rPr>
            </a:br>
            <a:br>
              <a:rPr lang="en-IN" sz="2400" i="0" dirty="0">
                <a:latin typeface="Helvetica" pitchFamily="2" charset="0"/>
              </a:rPr>
            </a:br>
            <a:br>
              <a:rPr lang="en-IN" sz="2400" i="0" dirty="0">
                <a:latin typeface="Helvetica" pitchFamily="2" charset="0"/>
              </a:rPr>
            </a:br>
            <a:br>
              <a:rPr lang="en-IN" sz="2400" i="0" dirty="0">
                <a:latin typeface="Helvetica" pitchFamily="2" charset="0"/>
              </a:rPr>
            </a:br>
            <a:br>
              <a:rPr lang="en-IN" sz="2400" dirty="0">
                <a:effectLst/>
                <a:latin typeface="Helvetica" pitchFamily="2" charset="0"/>
              </a:rPr>
            </a:br>
            <a:endParaRPr lang="en-US" sz="2400" dirty="0">
              <a:solidFill>
                <a:srgbClr val="FFFFFF"/>
              </a:solidFill>
              <a:latin typeface="Helvetica" pitchFamily="2" charset="0"/>
            </a:endParaRPr>
          </a:p>
        </p:txBody>
      </p:sp>
      <p:cxnSp>
        <p:nvCxnSpPr>
          <p:cNvPr id="22" name="Straight Connector 21">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569608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urful light bulb with business icons">
            <a:extLst>
              <a:ext uri="{FF2B5EF4-FFF2-40B4-BE49-F238E27FC236}">
                <a16:creationId xmlns:a16="http://schemas.microsoft.com/office/drawing/2014/main" id="{8512E956-6950-EA6C-0FE0-34DCF3ED8FE9}"/>
              </a:ext>
            </a:extLst>
          </p:cNvPr>
          <p:cNvPicPr>
            <a:picLocks noChangeAspect="1"/>
          </p:cNvPicPr>
          <p:nvPr/>
        </p:nvPicPr>
        <p:blipFill rotWithShape="1">
          <a:blip r:embed="rId2"/>
          <a:srcRect t="10241" b="9402"/>
          <a:stretch/>
        </p:blipFill>
        <p:spPr>
          <a:xfrm>
            <a:off x="20" y="-96253"/>
            <a:ext cx="12191980" cy="7182853"/>
          </a:xfrm>
          <a:prstGeom prst="rect">
            <a:avLst/>
          </a:prstGeom>
        </p:spPr>
      </p:pic>
      <p:sp>
        <p:nvSpPr>
          <p:cNvPr id="20" name="Rectangle 19">
            <a:extLst>
              <a:ext uri="{FF2B5EF4-FFF2-40B4-BE49-F238E27FC236}">
                <a16:creationId xmlns:a16="http://schemas.microsoft.com/office/drawing/2014/main" id="{9FBB9AF1-CE92-475C-A47B-5FC32922B3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0"/>
            <a:ext cx="12191999" cy="6858000"/>
          </a:xfrm>
          <a:prstGeom prst="rect">
            <a:avLst/>
          </a:prstGeom>
          <a:gradFill flip="none" rotWithShape="1">
            <a:gsLst>
              <a:gs pos="100000">
                <a:srgbClr val="000000">
                  <a:alpha val="0"/>
                </a:srgbClr>
              </a:gs>
              <a:gs pos="30000">
                <a:srgbClr val="00000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106227-18CA-6257-0F3B-BE47EA4B17FC}"/>
              </a:ext>
            </a:extLst>
          </p:cNvPr>
          <p:cNvSpPr>
            <a:spLocks noGrp="1"/>
          </p:cNvSpPr>
          <p:nvPr>
            <p:ph type="ctrTitle"/>
          </p:nvPr>
        </p:nvSpPr>
        <p:spPr>
          <a:xfrm>
            <a:off x="1078992" y="185738"/>
            <a:ext cx="7607808" cy="6858000"/>
          </a:xfrm>
        </p:spPr>
        <p:txBody>
          <a:bodyPr>
            <a:noAutofit/>
          </a:bodyPr>
          <a:lstStyle/>
          <a:p>
            <a:pPr>
              <a:lnSpc>
                <a:spcPct val="100000"/>
              </a:lnSpc>
            </a:pPr>
            <a:r>
              <a:rPr lang="en-US" sz="3600" i="0" dirty="0">
                <a:solidFill>
                  <a:srgbClr val="FFFFFF"/>
                </a:solidFill>
              </a:rPr>
              <a:t>Contents</a:t>
            </a:r>
            <a:br>
              <a:rPr lang="en-US" sz="3600" i="0" dirty="0">
                <a:solidFill>
                  <a:srgbClr val="FFFFFF"/>
                </a:solidFill>
              </a:rPr>
            </a:br>
            <a:r>
              <a:rPr lang="en-US" sz="2800" i="0" dirty="0">
                <a:solidFill>
                  <a:srgbClr val="FFFFFF"/>
                </a:solidFill>
              </a:rPr>
              <a:t>1. Meet the team</a:t>
            </a:r>
            <a:br>
              <a:rPr lang="en-US" sz="2800" i="0" dirty="0">
                <a:solidFill>
                  <a:srgbClr val="FFFFFF"/>
                </a:solidFill>
              </a:rPr>
            </a:br>
            <a:r>
              <a:rPr lang="en-US" sz="2800" i="0" dirty="0">
                <a:solidFill>
                  <a:srgbClr val="FFFFFF"/>
                </a:solidFill>
              </a:rPr>
              <a:t>2. Problem Description</a:t>
            </a:r>
            <a:br>
              <a:rPr lang="en-US" sz="2800" i="0" dirty="0">
                <a:solidFill>
                  <a:srgbClr val="FFFFFF"/>
                </a:solidFill>
              </a:rPr>
            </a:br>
            <a:r>
              <a:rPr lang="en-US" sz="2800" i="0" dirty="0">
                <a:solidFill>
                  <a:srgbClr val="FFFFFF"/>
                </a:solidFill>
              </a:rPr>
              <a:t>3. Existing Work</a:t>
            </a:r>
            <a:br>
              <a:rPr lang="en-US" sz="2800" i="0" dirty="0">
                <a:solidFill>
                  <a:srgbClr val="FFFFFF"/>
                </a:solidFill>
              </a:rPr>
            </a:br>
            <a:r>
              <a:rPr lang="en-US" sz="2800" i="0" dirty="0">
                <a:solidFill>
                  <a:srgbClr val="FFFFFF"/>
                </a:solidFill>
              </a:rPr>
              <a:t>4. Deep dive into the project</a:t>
            </a:r>
            <a:br>
              <a:rPr lang="en-US" sz="2800" i="0" dirty="0">
                <a:solidFill>
                  <a:srgbClr val="FFFFFF"/>
                </a:solidFill>
              </a:rPr>
            </a:br>
            <a:r>
              <a:rPr lang="en-US" sz="2800" i="0" dirty="0">
                <a:solidFill>
                  <a:srgbClr val="FFFFFF"/>
                </a:solidFill>
              </a:rPr>
              <a:t>  </a:t>
            </a:r>
            <a:r>
              <a:rPr lang="en-US" sz="2200" i="0" dirty="0">
                <a:solidFill>
                  <a:srgbClr val="FFFFFF"/>
                </a:solidFill>
              </a:rPr>
              <a:t>4.1 Preprocessing Dataset</a:t>
            </a:r>
            <a:br>
              <a:rPr lang="en-US" sz="2200" i="0" dirty="0">
                <a:solidFill>
                  <a:srgbClr val="FFFFFF"/>
                </a:solidFill>
              </a:rPr>
            </a:br>
            <a:r>
              <a:rPr lang="en-US" sz="2200" i="0" dirty="0">
                <a:solidFill>
                  <a:srgbClr val="FFFFFF"/>
                </a:solidFill>
              </a:rPr>
              <a:t>  4.2 Training Naive Bayes Model</a:t>
            </a:r>
            <a:br>
              <a:rPr lang="en-US" sz="2200" i="0" dirty="0">
                <a:solidFill>
                  <a:srgbClr val="FFFFFF"/>
                </a:solidFill>
              </a:rPr>
            </a:br>
            <a:r>
              <a:rPr lang="en-US" sz="2200" i="0" dirty="0">
                <a:solidFill>
                  <a:srgbClr val="FFFFFF"/>
                </a:solidFill>
              </a:rPr>
              <a:t>  4.3 Training LSTM Neural Network Model</a:t>
            </a:r>
            <a:br>
              <a:rPr lang="en-US" sz="2200" i="0" dirty="0">
                <a:solidFill>
                  <a:srgbClr val="FFFFFF"/>
                </a:solidFill>
              </a:rPr>
            </a:br>
            <a:r>
              <a:rPr lang="en-US" sz="2200" i="0" dirty="0">
                <a:solidFill>
                  <a:srgbClr val="FFFFFF"/>
                </a:solidFill>
              </a:rPr>
              <a:t>  4.4 Fine Tuning LLM</a:t>
            </a:r>
            <a:br>
              <a:rPr lang="en-US" sz="2200" i="0" dirty="0">
                <a:solidFill>
                  <a:srgbClr val="FFFFFF"/>
                </a:solidFill>
              </a:rPr>
            </a:br>
            <a:r>
              <a:rPr lang="en-US" sz="2200" i="0" dirty="0">
                <a:solidFill>
                  <a:srgbClr val="FFFFFF"/>
                </a:solidFill>
              </a:rPr>
              <a:t>  4.5 Comparing the results</a:t>
            </a:r>
            <a:br>
              <a:rPr lang="en-US" sz="2200" i="0" dirty="0">
                <a:solidFill>
                  <a:srgbClr val="FFFFFF"/>
                </a:solidFill>
              </a:rPr>
            </a:br>
            <a:r>
              <a:rPr lang="en-US" sz="2800" i="0" dirty="0">
                <a:solidFill>
                  <a:srgbClr val="FFFFFF"/>
                </a:solidFill>
              </a:rPr>
              <a:t>5. How our proposed work is different </a:t>
            </a:r>
            <a:br>
              <a:rPr lang="en-US" sz="2200" i="0" dirty="0">
                <a:solidFill>
                  <a:srgbClr val="FFFFFF"/>
                </a:solidFill>
              </a:rPr>
            </a:br>
            <a:r>
              <a:rPr lang="en-US" sz="2800" i="0" dirty="0">
                <a:solidFill>
                  <a:srgbClr val="FFFFFF"/>
                </a:solidFill>
              </a:rPr>
              <a:t>6. </a:t>
            </a:r>
            <a:r>
              <a:rPr lang="en-US" sz="2800" i="0" dirty="0" err="1">
                <a:solidFill>
                  <a:srgbClr val="FFFFFF"/>
                </a:solidFill>
              </a:rPr>
              <a:t>Usecases</a:t>
            </a:r>
            <a:br>
              <a:rPr lang="en-US" sz="2800" i="0" dirty="0">
                <a:solidFill>
                  <a:srgbClr val="FFFFFF"/>
                </a:solidFill>
              </a:rPr>
            </a:br>
            <a:r>
              <a:rPr lang="en-US" sz="2800" i="0" dirty="0">
                <a:solidFill>
                  <a:srgbClr val="FFFFFF"/>
                </a:solidFill>
              </a:rPr>
              <a:t>7. Thankyou</a:t>
            </a:r>
            <a:br>
              <a:rPr lang="en-US" sz="2200" i="0" dirty="0">
                <a:solidFill>
                  <a:srgbClr val="FFFFFF"/>
                </a:solidFill>
              </a:rPr>
            </a:br>
            <a:br>
              <a:rPr lang="en-IN" sz="800" dirty="0">
                <a:effectLst/>
                <a:latin typeface="Helvetica Neue" panose="02000503000000020004" pitchFamily="2" charset="0"/>
              </a:rPr>
            </a:br>
            <a:br>
              <a:rPr lang="en-IN" sz="900" dirty="0">
                <a:effectLst/>
                <a:latin typeface="Helvetica Neue" panose="02000503000000020004" pitchFamily="2" charset="0"/>
              </a:rPr>
            </a:br>
            <a:endParaRPr lang="en-US" sz="3600" i="0" dirty="0">
              <a:solidFill>
                <a:srgbClr val="FFFFFF"/>
              </a:solidFill>
            </a:endParaRPr>
          </a:p>
        </p:txBody>
      </p:sp>
      <p:cxnSp>
        <p:nvCxnSpPr>
          <p:cNvPr id="22" name="Straight Connector 21">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558093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urful light bulb with business icons">
            <a:extLst>
              <a:ext uri="{FF2B5EF4-FFF2-40B4-BE49-F238E27FC236}">
                <a16:creationId xmlns:a16="http://schemas.microsoft.com/office/drawing/2014/main" id="{8512E956-6950-EA6C-0FE0-34DCF3ED8FE9}"/>
              </a:ext>
            </a:extLst>
          </p:cNvPr>
          <p:cNvPicPr>
            <a:picLocks noChangeAspect="1"/>
          </p:cNvPicPr>
          <p:nvPr/>
        </p:nvPicPr>
        <p:blipFill rotWithShape="1">
          <a:blip r:embed="rId2"/>
          <a:srcRect t="10241" b="9402"/>
          <a:stretch/>
        </p:blipFill>
        <p:spPr>
          <a:xfrm>
            <a:off x="20" y="324853"/>
            <a:ext cx="12191980" cy="7182853"/>
          </a:xfrm>
          <a:prstGeom prst="rect">
            <a:avLst/>
          </a:prstGeom>
        </p:spPr>
      </p:pic>
      <p:sp>
        <p:nvSpPr>
          <p:cNvPr id="20" name="Rectangle 19">
            <a:extLst>
              <a:ext uri="{FF2B5EF4-FFF2-40B4-BE49-F238E27FC236}">
                <a16:creationId xmlns:a16="http://schemas.microsoft.com/office/drawing/2014/main" id="{9FBB9AF1-CE92-475C-A47B-5FC32922B3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0"/>
            <a:ext cx="12191999" cy="6858000"/>
          </a:xfrm>
          <a:prstGeom prst="rect">
            <a:avLst/>
          </a:prstGeom>
          <a:gradFill flip="none" rotWithShape="1">
            <a:gsLst>
              <a:gs pos="100000">
                <a:srgbClr val="000000">
                  <a:alpha val="0"/>
                </a:srgbClr>
              </a:gs>
              <a:gs pos="30000">
                <a:srgbClr val="00000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106227-18CA-6257-0F3B-BE47EA4B17FC}"/>
              </a:ext>
            </a:extLst>
          </p:cNvPr>
          <p:cNvSpPr>
            <a:spLocks noGrp="1"/>
          </p:cNvSpPr>
          <p:nvPr>
            <p:ph type="ctrTitle"/>
          </p:nvPr>
        </p:nvSpPr>
        <p:spPr>
          <a:xfrm>
            <a:off x="1078991" y="1143000"/>
            <a:ext cx="11112983" cy="4571707"/>
          </a:xfrm>
        </p:spPr>
        <p:txBody>
          <a:bodyPr>
            <a:normAutofit fontScale="90000"/>
          </a:bodyPr>
          <a:lstStyle/>
          <a:p>
            <a:r>
              <a:rPr lang="en-IN" i="0" dirty="0">
                <a:latin typeface="Helvetica" pitchFamily="2" charset="0"/>
              </a:rPr>
              <a:t>Meet the Team G-36</a:t>
            </a:r>
            <a:br>
              <a:rPr lang="en-IN" i="0" dirty="0">
                <a:latin typeface="Helvetica" pitchFamily="2" charset="0"/>
              </a:rPr>
            </a:br>
            <a:br>
              <a:rPr lang="en-IN" i="0" dirty="0">
                <a:latin typeface="Helvetica" pitchFamily="2" charset="0"/>
              </a:rPr>
            </a:br>
            <a:r>
              <a:rPr lang="en-IN" sz="4000" i="0" dirty="0">
                <a:latin typeface="Helvetica" pitchFamily="2" charset="0"/>
              </a:rPr>
              <a:t>Vivekanand Reddy </a:t>
            </a:r>
            <a:r>
              <a:rPr lang="en-IN" sz="4000" i="0" dirty="0" err="1">
                <a:latin typeface="Helvetica" pitchFamily="2" charset="0"/>
              </a:rPr>
              <a:t>Malipatel</a:t>
            </a:r>
            <a:r>
              <a:rPr lang="en-IN" sz="4000" i="0" dirty="0">
                <a:latin typeface="Helvetica" pitchFamily="2" charset="0"/>
              </a:rPr>
              <a:t> (A20524971)</a:t>
            </a:r>
            <a:br>
              <a:rPr lang="en-IN" sz="4000" i="0" dirty="0">
                <a:latin typeface="Helvetica" pitchFamily="2" charset="0"/>
              </a:rPr>
            </a:br>
            <a:br>
              <a:rPr lang="en-IN" sz="4000" i="0" dirty="0">
                <a:latin typeface="Helvetica" pitchFamily="2" charset="0"/>
              </a:rPr>
            </a:br>
            <a:r>
              <a:rPr lang="en-IN" sz="4000" i="0" dirty="0" err="1">
                <a:latin typeface="Helvetica" pitchFamily="2" charset="0"/>
              </a:rPr>
              <a:t>Divyansh</a:t>
            </a:r>
            <a:r>
              <a:rPr lang="en-IN" sz="4000" i="0" dirty="0">
                <a:latin typeface="Helvetica" pitchFamily="2" charset="0"/>
              </a:rPr>
              <a:t> Prakhar </a:t>
            </a:r>
            <a:r>
              <a:rPr lang="en-IN" sz="4000" i="0" dirty="0" err="1">
                <a:latin typeface="Helvetica" pitchFamily="2" charset="0"/>
              </a:rPr>
              <a:t>Soni</a:t>
            </a:r>
            <a:r>
              <a:rPr lang="en-IN" sz="4000" i="0" dirty="0">
                <a:latin typeface="Helvetica" pitchFamily="2" charset="0"/>
              </a:rPr>
              <a:t> (A20517331)</a:t>
            </a:r>
            <a:br>
              <a:rPr lang="en-IN" sz="4000" i="0" dirty="0">
                <a:latin typeface="Helvetica" pitchFamily="2" charset="0"/>
              </a:rPr>
            </a:br>
            <a:br>
              <a:rPr lang="en-IN" sz="4000" i="0" dirty="0">
                <a:latin typeface="Helvetica" pitchFamily="2" charset="0"/>
              </a:rPr>
            </a:br>
            <a:r>
              <a:rPr lang="en-IN" sz="4000" i="0" dirty="0" err="1">
                <a:latin typeface="Helvetica" pitchFamily="2" charset="0"/>
              </a:rPr>
              <a:t>Chethan</a:t>
            </a:r>
            <a:r>
              <a:rPr lang="en-IN" sz="4000" i="0" dirty="0">
                <a:latin typeface="Helvetica" pitchFamily="2" charset="0"/>
              </a:rPr>
              <a:t> </a:t>
            </a:r>
            <a:r>
              <a:rPr lang="en-IN" sz="4000" i="0" dirty="0" err="1">
                <a:latin typeface="Helvetica" pitchFamily="2" charset="0"/>
              </a:rPr>
              <a:t>Harinath</a:t>
            </a:r>
            <a:r>
              <a:rPr lang="en-IN" sz="4000" i="0" dirty="0">
                <a:latin typeface="Helvetica" pitchFamily="2" charset="0"/>
              </a:rPr>
              <a:t> (A20526469)</a:t>
            </a:r>
            <a:br>
              <a:rPr lang="en-IN" sz="4000" i="0" dirty="0">
                <a:latin typeface="Helvetica" pitchFamily="2" charset="0"/>
              </a:rPr>
            </a:br>
            <a:br>
              <a:rPr lang="en-IN" sz="4000" i="0" dirty="0">
                <a:latin typeface="Helvetica" pitchFamily="2" charset="0"/>
              </a:rPr>
            </a:br>
            <a:br>
              <a:rPr lang="en-IN" dirty="0">
                <a:effectLst/>
                <a:latin typeface="Helvetica" pitchFamily="2" charset="0"/>
              </a:rPr>
            </a:br>
            <a:endParaRPr lang="en-US" dirty="0">
              <a:solidFill>
                <a:srgbClr val="FFFFFF"/>
              </a:solidFill>
            </a:endParaRPr>
          </a:p>
        </p:txBody>
      </p:sp>
      <p:cxnSp>
        <p:nvCxnSpPr>
          <p:cNvPr id="22" name="Straight Connector 21">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765992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urful light bulb with business icons">
            <a:extLst>
              <a:ext uri="{FF2B5EF4-FFF2-40B4-BE49-F238E27FC236}">
                <a16:creationId xmlns:a16="http://schemas.microsoft.com/office/drawing/2014/main" id="{8512E956-6950-EA6C-0FE0-34DCF3ED8FE9}"/>
              </a:ext>
            </a:extLst>
          </p:cNvPr>
          <p:cNvPicPr>
            <a:picLocks noChangeAspect="1"/>
          </p:cNvPicPr>
          <p:nvPr/>
        </p:nvPicPr>
        <p:blipFill rotWithShape="1">
          <a:blip r:embed="rId2"/>
          <a:srcRect t="10241" b="9402"/>
          <a:stretch/>
        </p:blipFill>
        <p:spPr>
          <a:xfrm>
            <a:off x="-5" y="101745"/>
            <a:ext cx="12191980" cy="7182853"/>
          </a:xfrm>
          <a:prstGeom prst="rect">
            <a:avLst/>
          </a:prstGeom>
        </p:spPr>
      </p:pic>
      <p:sp>
        <p:nvSpPr>
          <p:cNvPr id="20" name="Rectangle 19">
            <a:extLst>
              <a:ext uri="{FF2B5EF4-FFF2-40B4-BE49-F238E27FC236}">
                <a16:creationId xmlns:a16="http://schemas.microsoft.com/office/drawing/2014/main" id="{9FBB9AF1-CE92-475C-A47B-5FC32922B3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0"/>
            <a:ext cx="12191999" cy="6858000"/>
          </a:xfrm>
          <a:prstGeom prst="rect">
            <a:avLst/>
          </a:prstGeom>
          <a:gradFill flip="none" rotWithShape="1">
            <a:gsLst>
              <a:gs pos="100000">
                <a:srgbClr val="000000">
                  <a:alpha val="0"/>
                </a:srgbClr>
              </a:gs>
              <a:gs pos="30000">
                <a:srgbClr val="00000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106227-18CA-6257-0F3B-BE47EA4B17FC}"/>
              </a:ext>
            </a:extLst>
          </p:cNvPr>
          <p:cNvSpPr>
            <a:spLocks noGrp="1"/>
          </p:cNvSpPr>
          <p:nvPr>
            <p:ph type="ctrTitle"/>
          </p:nvPr>
        </p:nvSpPr>
        <p:spPr>
          <a:xfrm>
            <a:off x="1000127" y="1671638"/>
            <a:ext cx="11191848" cy="4043069"/>
          </a:xfrm>
        </p:spPr>
        <p:txBody>
          <a:bodyPr>
            <a:normAutofit fontScale="90000"/>
          </a:bodyPr>
          <a:lstStyle/>
          <a:p>
            <a:r>
              <a:rPr lang="en-IN" sz="3100" i="0" dirty="0">
                <a:latin typeface="Helvetica" pitchFamily="2" charset="0"/>
              </a:rPr>
              <a:t>- </a:t>
            </a:r>
            <a:r>
              <a:rPr lang="en-IN" sz="2700" i="0" dirty="0">
                <a:latin typeface="Helvetica" pitchFamily="2" charset="0"/>
              </a:rPr>
              <a:t>Traditional sentiment analysis models face challenges with contextual nuances, cultural variations, and subtleties of human emotions, limiting their effectiveness across diverse datasets and languages.</a:t>
            </a:r>
            <a:br>
              <a:rPr lang="en-IN" sz="2700" i="0" dirty="0">
                <a:latin typeface="Helvetica" pitchFamily="2" charset="0"/>
              </a:rPr>
            </a:br>
            <a:br>
              <a:rPr lang="en-IN" sz="2700" i="0" dirty="0">
                <a:latin typeface="Helvetica" pitchFamily="2" charset="0"/>
              </a:rPr>
            </a:br>
            <a:r>
              <a:rPr lang="en-IN" sz="2700" i="0" dirty="0">
                <a:latin typeface="Helvetica" pitchFamily="2" charset="0"/>
              </a:rPr>
              <a:t>- This project utilizes pre-trained Large Language Models (LLMs) through transfer learning to enhance emotion detection.</a:t>
            </a:r>
            <a:br>
              <a:rPr lang="en-IN" sz="2700" i="0" dirty="0">
                <a:latin typeface="Helvetica" pitchFamily="2" charset="0"/>
              </a:rPr>
            </a:br>
            <a:br>
              <a:rPr lang="en-IN" sz="2700" i="0" dirty="0">
                <a:latin typeface="Helvetica" pitchFamily="2" charset="0"/>
              </a:rPr>
            </a:br>
            <a:r>
              <a:rPr lang="en-IN" sz="2700" i="0" dirty="0">
                <a:latin typeface="Helvetica" pitchFamily="2" charset="0"/>
              </a:rPr>
              <a:t>- The project aims to improve the model's understanding of context, idiomatic expressions, and cultural nuances.</a:t>
            </a:r>
            <a:br>
              <a:rPr lang="en-IN" sz="2700" i="0" dirty="0">
                <a:latin typeface="Helvetica" pitchFamily="2" charset="0"/>
              </a:rPr>
            </a:br>
            <a:br>
              <a:rPr lang="en-IN" sz="2700" i="0" dirty="0">
                <a:latin typeface="Helvetica" pitchFamily="2" charset="0"/>
              </a:rPr>
            </a:br>
            <a:r>
              <a:rPr lang="en-IN" sz="2700" i="0" dirty="0">
                <a:latin typeface="Helvetica" pitchFamily="2" charset="0"/>
              </a:rPr>
              <a:t>- It also seeks to extend emotion detection capabilities to multiple languages, enabling more comprehensive analysis across different cultural contexts.</a:t>
            </a:r>
            <a:br>
              <a:rPr lang="en-IN" sz="4000" i="0" dirty="0">
                <a:latin typeface="Helvetica" pitchFamily="2" charset="0"/>
              </a:rPr>
            </a:br>
            <a:br>
              <a:rPr lang="en-IN" sz="4000" i="0" dirty="0">
                <a:latin typeface="Helvetica" pitchFamily="2" charset="0"/>
              </a:rPr>
            </a:br>
            <a:br>
              <a:rPr lang="en-IN" sz="4000" i="0" dirty="0">
                <a:latin typeface="Helvetica" pitchFamily="2" charset="0"/>
              </a:rPr>
            </a:br>
            <a:br>
              <a:rPr lang="en-IN" dirty="0">
                <a:effectLst/>
                <a:latin typeface="Helvetica" pitchFamily="2" charset="0"/>
              </a:rPr>
            </a:br>
            <a:endParaRPr lang="en-US" dirty="0">
              <a:solidFill>
                <a:srgbClr val="FFFFFF"/>
              </a:solidFill>
            </a:endParaRPr>
          </a:p>
        </p:txBody>
      </p:sp>
      <p:cxnSp>
        <p:nvCxnSpPr>
          <p:cNvPr id="22" name="Straight Connector 21">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3" name="TextBox 2">
            <a:extLst>
              <a:ext uri="{FF2B5EF4-FFF2-40B4-BE49-F238E27FC236}">
                <a16:creationId xmlns:a16="http://schemas.microsoft.com/office/drawing/2014/main" id="{B372884B-1AE5-941F-EE49-16448F26FB6F}"/>
              </a:ext>
            </a:extLst>
          </p:cNvPr>
          <p:cNvSpPr txBox="1"/>
          <p:nvPr/>
        </p:nvSpPr>
        <p:spPr>
          <a:xfrm>
            <a:off x="1114427" y="437969"/>
            <a:ext cx="8701082" cy="707886"/>
          </a:xfrm>
          <a:prstGeom prst="rect">
            <a:avLst/>
          </a:prstGeom>
          <a:noFill/>
        </p:spPr>
        <p:txBody>
          <a:bodyPr wrap="square" rtlCol="0">
            <a:spAutoFit/>
          </a:bodyPr>
          <a:lstStyle/>
          <a:p>
            <a:r>
              <a:rPr lang="en-US" sz="4000" b="1" dirty="0">
                <a:latin typeface="Helvetica" pitchFamily="2" charset="0"/>
              </a:rPr>
              <a:t>Problem Description</a:t>
            </a:r>
          </a:p>
        </p:txBody>
      </p:sp>
    </p:spTree>
    <p:extLst>
      <p:ext uri="{BB962C8B-B14F-4D97-AF65-F5344CB8AC3E}">
        <p14:creationId xmlns:p14="http://schemas.microsoft.com/office/powerpoint/2010/main" val="2877088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urful light bulb with business icons">
            <a:extLst>
              <a:ext uri="{FF2B5EF4-FFF2-40B4-BE49-F238E27FC236}">
                <a16:creationId xmlns:a16="http://schemas.microsoft.com/office/drawing/2014/main" id="{8512E956-6950-EA6C-0FE0-34DCF3ED8FE9}"/>
              </a:ext>
            </a:extLst>
          </p:cNvPr>
          <p:cNvPicPr>
            <a:picLocks noChangeAspect="1"/>
          </p:cNvPicPr>
          <p:nvPr/>
        </p:nvPicPr>
        <p:blipFill rotWithShape="1">
          <a:blip r:embed="rId2"/>
          <a:srcRect t="10241" b="9402"/>
          <a:stretch/>
        </p:blipFill>
        <p:spPr>
          <a:xfrm>
            <a:off x="-5" y="101745"/>
            <a:ext cx="12191980" cy="7182853"/>
          </a:xfrm>
          <a:prstGeom prst="rect">
            <a:avLst/>
          </a:prstGeom>
        </p:spPr>
      </p:pic>
      <p:sp>
        <p:nvSpPr>
          <p:cNvPr id="20" name="Rectangle 19">
            <a:extLst>
              <a:ext uri="{FF2B5EF4-FFF2-40B4-BE49-F238E27FC236}">
                <a16:creationId xmlns:a16="http://schemas.microsoft.com/office/drawing/2014/main" id="{9FBB9AF1-CE92-475C-A47B-5FC32922B3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0"/>
            <a:ext cx="12191999" cy="6858000"/>
          </a:xfrm>
          <a:prstGeom prst="rect">
            <a:avLst/>
          </a:prstGeom>
          <a:gradFill flip="none" rotWithShape="1">
            <a:gsLst>
              <a:gs pos="100000">
                <a:srgbClr val="000000">
                  <a:alpha val="0"/>
                </a:srgbClr>
              </a:gs>
              <a:gs pos="30000">
                <a:srgbClr val="00000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106227-18CA-6257-0F3B-BE47EA4B17FC}"/>
              </a:ext>
            </a:extLst>
          </p:cNvPr>
          <p:cNvSpPr>
            <a:spLocks noGrp="1"/>
          </p:cNvSpPr>
          <p:nvPr>
            <p:ph type="ctrTitle"/>
          </p:nvPr>
        </p:nvSpPr>
        <p:spPr>
          <a:xfrm>
            <a:off x="1000127" y="1671638"/>
            <a:ext cx="11191848" cy="4043069"/>
          </a:xfrm>
        </p:spPr>
        <p:txBody>
          <a:bodyPr>
            <a:noAutofit/>
          </a:bodyPr>
          <a:lstStyle/>
          <a:p>
            <a:r>
              <a:rPr lang="en-IN" sz="2200" i="0" dirty="0">
                <a:latin typeface="Helvetica" pitchFamily="2" charset="0"/>
              </a:rPr>
              <a:t>- Recent NLP advancements have produced sophisticated models for understanding complex linguistic features and sentiments.</a:t>
            </a:r>
            <a:br>
              <a:rPr lang="en-IN" sz="2200" i="0" dirty="0">
                <a:latin typeface="Helvetica" pitchFamily="2" charset="0"/>
              </a:rPr>
            </a:br>
            <a:br>
              <a:rPr lang="en-IN" sz="2200" i="0" dirty="0">
                <a:latin typeface="Helvetica" pitchFamily="2" charset="0"/>
              </a:rPr>
            </a:br>
            <a:r>
              <a:rPr lang="en-IN" sz="2200" i="0" dirty="0">
                <a:latin typeface="Helvetica" pitchFamily="2" charset="0"/>
              </a:rPr>
              <a:t>- Traditional emotion detection methods relied on manual feature crafting and simpler ML algorithms like SVM and Naive Bayes.</a:t>
            </a:r>
            <a:br>
              <a:rPr lang="en-IN" sz="2200" i="0" dirty="0">
                <a:latin typeface="Helvetica" pitchFamily="2" charset="0"/>
              </a:rPr>
            </a:br>
            <a:br>
              <a:rPr lang="en-IN" sz="2200" i="0" dirty="0">
                <a:latin typeface="Helvetica" pitchFamily="2" charset="0"/>
              </a:rPr>
            </a:br>
            <a:r>
              <a:rPr lang="en-IN" sz="2200" i="0" dirty="0">
                <a:latin typeface="Helvetica" pitchFamily="2" charset="0"/>
              </a:rPr>
              <a:t>- Deep learning models such as CNNs and RNNs have improved performance by capturing semantic relationships in text.</a:t>
            </a:r>
            <a:br>
              <a:rPr lang="en-IN" sz="2200" i="0" dirty="0">
                <a:latin typeface="Helvetica" pitchFamily="2" charset="0"/>
              </a:rPr>
            </a:br>
            <a:br>
              <a:rPr lang="en-IN" sz="2200" i="0" dirty="0">
                <a:latin typeface="Helvetica" pitchFamily="2" charset="0"/>
              </a:rPr>
            </a:br>
            <a:r>
              <a:rPr lang="en-IN" sz="2200" i="0" dirty="0">
                <a:latin typeface="Helvetica" pitchFamily="2" charset="0"/>
              </a:rPr>
              <a:t>- Transformer-based models like BERT and GPT, along with their multilingual variants, have significantly advanced NLP capabilities, being pretrained on diverse corpora to grasp a wide range of linguistic nuances.</a:t>
            </a:r>
            <a:br>
              <a:rPr lang="en-IN" sz="2200" i="0" dirty="0">
                <a:latin typeface="Helvetica" pitchFamily="2" charset="0"/>
              </a:rPr>
            </a:br>
            <a:br>
              <a:rPr lang="en-IN" sz="2200" i="0" dirty="0">
                <a:latin typeface="Helvetica" pitchFamily="2" charset="0"/>
              </a:rPr>
            </a:br>
            <a:br>
              <a:rPr lang="en-IN" sz="2600" dirty="0">
                <a:effectLst/>
                <a:latin typeface="Helvetica" pitchFamily="2" charset="0"/>
              </a:rPr>
            </a:br>
            <a:endParaRPr lang="en-US" sz="2600" dirty="0">
              <a:solidFill>
                <a:srgbClr val="FFFFFF"/>
              </a:solidFill>
            </a:endParaRPr>
          </a:p>
        </p:txBody>
      </p:sp>
      <p:cxnSp>
        <p:nvCxnSpPr>
          <p:cNvPr id="22" name="Straight Connector 21">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3" name="TextBox 2">
            <a:extLst>
              <a:ext uri="{FF2B5EF4-FFF2-40B4-BE49-F238E27FC236}">
                <a16:creationId xmlns:a16="http://schemas.microsoft.com/office/drawing/2014/main" id="{B372884B-1AE5-941F-EE49-16448F26FB6F}"/>
              </a:ext>
            </a:extLst>
          </p:cNvPr>
          <p:cNvSpPr txBox="1"/>
          <p:nvPr/>
        </p:nvSpPr>
        <p:spPr>
          <a:xfrm>
            <a:off x="873796" y="503385"/>
            <a:ext cx="8701082" cy="707886"/>
          </a:xfrm>
          <a:prstGeom prst="rect">
            <a:avLst/>
          </a:prstGeom>
          <a:noFill/>
        </p:spPr>
        <p:txBody>
          <a:bodyPr wrap="square" rtlCol="0">
            <a:spAutoFit/>
          </a:bodyPr>
          <a:lstStyle/>
          <a:p>
            <a:r>
              <a:rPr lang="en-US" sz="4000" b="1" dirty="0">
                <a:latin typeface="Helvetica" pitchFamily="2" charset="0"/>
              </a:rPr>
              <a:t>Existing Work</a:t>
            </a:r>
          </a:p>
        </p:txBody>
      </p:sp>
    </p:spTree>
    <p:extLst>
      <p:ext uri="{BB962C8B-B14F-4D97-AF65-F5344CB8AC3E}">
        <p14:creationId xmlns:p14="http://schemas.microsoft.com/office/powerpoint/2010/main" val="1400641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urful light bulb with business icons">
            <a:extLst>
              <a:ext uri="{FF2B5EF4-FFF2-40B4-BE49-F238E27FC236}">
                <a16:creationId xmlns:a16="http://schemas.microsoft.com/office/drawing/2014/main" id="{8512E956-6950-EA6C-0FE0-34DCF3ED8FE9}"/>
              </a:ext>
            </a:extLst>
          </p:cNvPr>
          <p:cNvPicPr>
            <a:picLocks noChangeAspect="1"/>
          </p:cNvPicPr>
          <p:nvPr/>
        </p:nvPicPr>
        <p:blipFill rotWithShape="1">
          <a:blip r:embed="rId3"/>
          <a:srcRect t="10241" b="9402"/>
          <a:stretch/>
        </p:blipFill>
        <p:spPr>
          <a:xfrm>
            <a:off x="-5" y="101745"/>
            <a:ext cx="12191980" cy="7182853"/>
          </a:xfrm>
          <a:prstGeom prst="rect">
            <a:avLst/>
          </a:prstGeom>
        </p:spPr>
      </p:pic>
      <p:sp>
        <p:nvSpPr>
          <p:cNvPr id="20" name="Rectangle 19">
            <a:extLst>
              <a:ext uri="{FF2B5EF4-FFF2-40B4-BE49-F238E27FC236}">
                <a16:creationId xmlns:a16="http://schemas.microsoft.com/office/drawing/2014/main" id="{9FBB9AF1-CE92-475C-A47B-5FC32922B3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0"/>
            <a:ext cx="12191999" cy="6858000"/>
          </a:xfrm>
          <a:prstGeom prst="rect">
            <a:avLst/>
          </a:prstGeom>
          <a:gradFill flip="none" rotWithShape="1">
            <a:gsLst>
              <a:gs pos="100000">
                <a:srgbClr val="000000">
                  <a:alpha val="0"/>
                </a:srgbClr>
              </a:gs>
              <a:gs pos="30000">
                <a:srgbClr val="00000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106227-18CA-6257-0F3B-BE47EA4B17FC}"/>
              </a:ext>
            </a:extLst>
          </p:cNvPr>
          <p:cNvSpPr>
            <a:spLocks noGrp="1"/>
          </p:cNvSpPr>
          <p:nvPr>
            <p:ph type="ctrTitle"/>
          </p:nvPr>
        </p:nvSpPr>
        <p:spPr>
          <a:xfrm>
            <a:off x="879540" y="1542436"/>
            <a:ext cx="11191848" cy="4787219"/>
          </a:xfrm>
        </p:spPr>
        <p:txBody>
          <a:bodyPr>
            <a:normAutofit fontScale="90000"/>
          </a:bodyPr>
          <a:lstStyle/>
          <a:p>
            <a:r>
              <a:rPr lang="en-IN" sz="2400" i="0" dirty="0">
                <a:latin typeface="Helvetica" pitchFamily="2" charset="0"/>
              </a:rPr>
              <a:t>1. </a:t>
            </a:r>
            <a:r>
              <a:rPr lang="en-IN" sz="2400" i="0" dirty="0">
                <a:effectLst/>
                <a:latin typeface="Helvetica" pitchFamily="2" charset="0"/>
              </a:rPr>
              <a:t>Remove all the extra columns in the dataset, other than </a:t>
            </a:r>
            <a:r>
              <a:rPr lang="en-IN" sz="2400" b="1" i="0" dirty="0">
                <a:effectLst/>
                <a:latin typeface="Helvetica" pitchFamily="2" charset="0"/>
              </a:rPr>
              <a:t>Text </a:t>
            </a:r>
            <a:r>
              <a:rPr lang="en-IN" sz="2400" i="0" dirty="0">
                <a:effectLst/>
                <a:latin typeface="Helvetica" pitchFamily="2" charset="0"/>
              </a:rPr>
              <a:t>and </a:t>
            </a:r>
            <a:r>
              <a:rPr lang="en-IN" sz="2400" b="1" i="0" dirty="0">
                <a:effectLst/>
                <a:latin typeface="Helvetica" pitchFamily="2" charset="0"/>
              </a:rPr>
              <a:t>Label</a:t>
            </a:r>
            <a:r>
              <a:rPr lang="en-IN" sz="2400" i="0" dirty="0">
                <a:effectLst/>
                <a:latin typeface="Helvetica" pitchFamily="2" charset="0"/>
              </a:rPr>
              <a:t>. The label field here refers to different emotions like sadness, joy, love,  anger, fear, and surprise</a:t>
            </a:r>
            <a:br>
              <a:rPr lang="en-IN" sz="2400" i="0" dirty="0">
                <a:effectLst/>
                <a:latin typeface="Helvetica" pitchFamily="2" charset="0"/>
              </a:rPr>
            </a:br>
            <a:br>
              <a:rPr lang="en-IN" sz="2400" i="0" dirty="0">
                <a:effectLst/>
                <a:latin typeface="Helvetica" pitchFamily="2" charset="0"/>
              </a:rPr>
            </a:br>
            <a:r>
              <a:rPr lang="en-IN" sz="2400" i="0" dirty="0">
                <a:effectLst/>
                <a:latin typeface="Helvetica" pitchFamily="2" charset="0"/>
              </a:rPr>
              <a:t>2. Spelling correction</a:t>
            </a:r>
            <a:br>
              <a:rPr lang="en-IN" sz="2400" i="0" dirty="0">
                <a:effectLst/>
                <a:latin typeface="Helvetica" pitchFamily="2" charset="0"/>
              </a:rPr>
            </a:br>
            <a:br>
              <a:rPr lang="en-IN" sz="2400" i="0" dirty="0">
                <a:effectLst/>
                <a:latin typeface="Helvetica" pitchFamily="2" charset="0"/>
              </a:rPr>
            </a:br>
            <a:r>
              <a:rPr lang="en-IN" sz="2400" i="0" dirty="0">
                <a:effectLst/>
                <a:latin typeface="Helvetica" pitchFamily="2" charset="0"/>
              </a:rPr>
              <a:t>3. Expanding shortcut words( </a:t>
            </a:r>
            <a:r>
              <a:rPr lang="en-IN" sz="2400" i="0" dirty="0" err="1">
                <a:effectLst/>
                <a:latin typeface="Helvetica" pitchFamily="2" charset="0"/>
              </a:rPr>
              <a:t>eg.</a:t>
            </a:r>
            <a:r>
              <a:rPr lang="en-IN" sz="2400" i="0" dirty="0">
                <a:effectLst/>
                <a:latin typeface="Helvetica" pitchFamily="2" charset="0"/>
              </a:rPr>
              <a:t> I’ve-&gt; I have)</a:t>
            </a:r>
            <a:br>
              <a:rPr lang="en-IN" sz="2400" i="0" dirty="0">
                <a:effectLst/>
                <a:latin typeface="Helvetica" pitchFamily="2" charset="0"/>
              </a:rPr>
            </a:br>
            <a:br>
              <a:rPr lang="en-IN" sz="2400" i="0" dirty="0">
                <a:latin typeface="Helvetica" pitchFamily="2" charset="0"/>
              </a:rPr>
            </a:br>
            <a:r>
              <a:rPr lang="en-IN" sz="2400" i="0" dirty="0">
                <a:latin typeface="Helvetica" pitchFamily="2" charset="0"/>
              </a:rPr>
              <a:t>4. Converting entire text to lowercase</a:t>
            </a:r>
            <a:br>
              <a:rPr lang="en-IN" sz="2400" i="0" dirty="0">
                <a:latin typeface="Helvetica" pitchFamily="2" charset="0"/>
              </a:rPr>
            </a:br>
            <a:br>
              <a:rPr lang="en-IN" sz="2400" i="0" dirty="0">
                <a:latin typeface="Helvetica" pitchFamily="2" charset="0"/>
              </a:rPr>
            </a:br>
            <a:r>
              <a:rPr lang="en-IN" sz="2400" i="0" dirty="0">
                <a:latin typeface="Helvetica" pitchFamily="2" charset="0"/>
              </a:rPr>
              <a:t>5. </a:t>
            </a:r>
            <a:r>
              <a:rPr lang="en-IN" sz="2700" i="0" dirty="0">
                <a:effectLst/>
                <a:latin typeface="Helvetica Neue" panose="02000503000000020004" pitchFamily="2" charset="0"/>
              </a:rPr>
              <a:t>Removing links/tags/punctuations from text</a:t>
            </a:r>
            <a:br>
              <a:rPr lang="en-IN" sz="2700" i="0" dirty="0">
                <a:effectLst/>
                <a:latin typeface="Helvetica Neue" panose="02000503000000020004" pitchFamily="2" charset="0"/>
              </a:rPr>
            </a:br>
            <a:br>
              <a:rPr lang="en-IN" sz="2700" i="0" dirty="0">
                <a:effectLst/>
                <a:latin typeface="Helvetica Neue" panose="02000503000000020004" pitchFamily="2" charset="0"/>
              </a:rPr>
            </a:br>
            <a:r>
              <a:rPr lang="en-IN" sz="2700" i="0" dirty="0">
                <a:effectLst/>
                <a:latin typeface="Helvetica Neue" panose="02000503000000020004" pitchFamily="2" charset="0"/>
              </a:rPr>
              <a:t>6. </a:t>
            </a:r>
            <a:r>
              <a:rPr lang="en-IN" sz="2700" i="0" dirty="0" err="1">
                <a:effectLst/>
                <a:latin typeface="Helvetica Neue" panose="02000503000000020004" pitchFamily="2" charset="0"/>
              </a:rPr>
              <a:t>Lemmetizing</a:t>
            </a:r>
            <a:r>
              <a:rPr lang="en-IN" sz="2700" i="0" dirty="0">
                <a:effectLst/>
                <a:latin typeface="Helvetica Neue" panose="02000503000000020004" pitchFamily="2" charset="0"/>
              </a:rPr>
              <a:t> the text</a:t>
            </a:r>
            <a:br>
              <a:rPr lang="en-IN" sz="2700" i="0" dirty="0">
                <a:effectLst/>
                <a:latin typeface="Helvetica Neue" panose="02000503000000020004" pitchFamily="2" charset="0"/>
              </a:rPr>
            </a:br>
            <a:br>
              <a:rPr lang="en-IN" sz="2700" i="0" dirty="0">
                <a:effectLst/>
                <a:latin typeface="Helvetica Neue" panose="02000503000000020004" pitchFamily="2" charset="0"/>
              </a:rPr>
            </a:br>
            <a:r>
              <a:rPr lang="en-IN" sz="2700" i="0" dirty="0">
                <a:effectLst/>
                <a:latin typeface="Helvetica Neue" panose="02000503000000020004" pitchFamily="2" charset="0"/>
              </a:rPr>
              <a:t>7. Splitting the data into test set (83362 rows) and train set (333448 rows) totalling to 416810.</a:t>
            </a:r>
            <a:br>
              <a:rPr lang="en-IN" dirty="0">
                <a:effectLst/>
                <a:latin typeface="Helvetica Neue" panose="02000503000000020004" pitchFamily="2" charset="0"/>
              </a:rPr>
            </a:br>
            <a:r>
              <a:rPr lang="en-IN" sz="2700" i="0" dirty="0">
                <a:effectLst/>
                <a:latin typeface="Helvetica Neue" panose="02000503000000020004" pitchFamily="2" charset="0"/>
              </a:rPr>
              <a:t>  	</a:t>
            </a:r>
            <a:br>
              <a:rPr lang="en-IN" dirty="0">
                <a:effectLst/>
                <a:latin typeface="Helvetica Neue" panose="02000503000000020004" pitchFamily="2" charset="0"/>
              </a:rPr>
            </a:br>
            <a:br>
              <a:rPr lang="en-IN" sz="2400" i="0" dirty="0">
                <a:latin typeface="Helvetica" pitchFamily="2" charset="0"/>
              </a:rPr>
            </a:br>
            <a:r>
              <a:rPr lang="en-IN" sz="2400" i="0" dirty="0">
                <a:effectLst/>
                <a:latin typeface="Helvetica" pitchFamily="2" charset="0"/>
              </a:rPr>
              <a:t> </a:t>
            </a:r>
            <a:br>
              <a:rPr lang="en-IN" sz="2400" i="0" dirty="0">
                <a:effectLst/>
                <a:latin typeface="Helvetica" pitchFamily="2" charset="0"/>
              </a:rPr>
            </a:br>
            <a:br>
              <a:rPr lang="en-IN" sz="2400" i="0" dirty="0">
                <a:latin typeface="Helvetica" pitchFamily="2" charset="0"/>
              </a:rPr>
            </a:br>
            <a:br>
              <a:rPr lang="en-IN" sz="2400" i="0" dirty="0">
                <a:latin typeface="Helvetica" pitchFamily="2" charset="0"/>
              </a:rPr>
            </a:br>
            <a:br>
              <a:rPr lang="en-IN" sz="2400" i="0" dirty="0">
                <a:latin typeface="Helvetica" pitchFamily="2" charset="0"/>
              </a:rPr>
            </a:br>
            <a:br>
              <a:rPr lang="en-IN" sz="2400" dirty="0">
                <a:effectLst/>
                <a:latin typeface="Helvetica" pitchFamily="2" charset="0"/>
              </a:rPr>
            </a:br>
            <a:endParaRPr lang="en-US" sz="2400" dirty="0">
              <a:solidFill>
                <a:srgbClr val="FFFFFF"/>
              </a:solidFill>
              <a:latin typeface="Helvetica" pitchFamily="2" charset="0"/>
            </a:endParaRPr>
          </a:p>
        </p:txBody>
      </p:sp>
      <p:cxnSp>
        <p:nvCxnSpPr>
          <p:cNvPr id="22" name="Straight Connector 21">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3" name="TextBox 2">
            <a:extLst>
              <a:ext uri="{FF2B5EF4-FFF2-40B4-BE49-F238E27FC236}">
                <a16:creationId xmlns:a16="http://schemas.microsoft.com/office/drawing/2014/main" id="{B372884B-1AE5-941F-EE49-16448F26FB6F}"/>
              </a:ext>
            </a:extLst>
          </p:cNvPr>
          <p:cNvSpPr txBox="1"/>
          <p:nvPr/>
        </p:nvSpPr>
        <p:spPr>
          <a:xfrm>
            <a:off x="1200152" y="528345"/>
            <a:ext cx="8701082" cy="707886"/>
          </a:xfrm>
          <a:prstGeom prst="rect">
            <a:avLst/>
          </a:prstGeom>
          <a:noFill/>
        </p:spPr>
        <p:txBody>
          <a:bodyPr wrap="square" rtlCol="0">
            <a:spAutoFit/>
          </a:bodyPr>
          <a:lstStyle/>
          <a:p>
            <a:r>
              <a:rPr lang="en-US" sz="4000" b="1" dirty="0">
                <a:latin typeface="Helvetica" pitchFamily="2" charset="0"/>
              </a:rPr>
              <a:t>Preprocessing Dataset</a:t>
            </a:r>
          </a:p>
        </p:txBody>
      </p:sp>
      <p:sp>
        <p:nvSpPr>
          <p:cNvPr id="5" name="TextBox 4">
            <a:extLst>
              <a:ext uri="{FF2B5EF4-FFF2-40B4-BE49-F238E27FC236}">
                <a16:creationId xmlns:a16="http://schemas.microsoft.com/office/drawing/2014/main" id="{D52EE4C3-B486-BC9A-FC84-B10170B04D66}"/>
              </a:ext>
            </a:extLst>
          </p:cNvPr>
          <p:cNvSpPr txBox="1"/>
          <p:nvPr/>
        </p:nvSpPr>
        <p:spPr>
          <a:xfrm>
            <a:off x="0" y="65960"/>
            <a:ext cx="3941885" cy="369332"/>
          </a:xfrm>
          <a:prstGeom prst="rect">
            <a:avLst/>
          </a:prstGeom>
          <a:noFill/>
        </p:spPr>
        <p:txBody>
          <a:bodyPr wrap="square" rtlCol="0">
            <a:spAutoFit/>
          </a:bodyPr>
          <a:lstStyle/>
          <a:p>
            <a:r>
              <a:rPr lang="en-US" dirty="0">
                <a:latin typeface="Helvetica" pitchFamily="2" charset="0"/>
              </a:rPr>
              <a:t>Deep Dive into the project</a:t>
            </a:r>
          </a:p>
        </p:txBody>
      </p:sp>
    </p:spTree>
    <p:extLst>
      <p:ext uri="{BB962C8B-B14F-4D97-AF65-F5344CB8AC3E}">
        <p14:creationId xmlns:p14="http://schemas.microsoft.com/office/powerpoint/2010/main" val="843793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urful light bulb with business icons">
            <a:extLst>
              <a:ext uri="{FF2B5EF4-FFF2-40B4-BE49-F238E27FC236}">
                <a16:creationId xmlns:a16="http://schemas.microsoft.com/office/drawing/2014/main" id="{8512E956-6950-EA6C-0FE0-34DCF3ED8FE9}"/>
              </a:ext>
            </a:extLst>
          </p:cNvPr>
          <p:cNvPicPr>
            <a:picLocks noChangeAspect="1"/>
          </p:cNvPicPr>
          <p:nvPr/>
        </p:nvPicPr>
        <p:blipFill rotWithShape="1">
          <a:blip r:embed="rId3"/>
          <a:srcRect t="10241" b="9402"/>
          <a:stretch/>
        </p:blipFill>
        <p:spPr>
          <a:xfrm>
            <a:off x="-5903" y="65960"/>
            <a:ext cx="12191980" cy="7182853"/>
          </a:xfrm>
          <a:prstGeom prst="rect">
            <a:avLst/>
          </a:prstGeom>
        </p:spPr>
      </p:pic>
      <p:sp>
        <p:nvSpPr>
          <p:cNvPr id="20" name="Rectangle 19">
            <a:extLst>
              <a:ext uri="{FF2B5EF4-FFF2-40B4-BE49-F238E27FC236}">
                <a16:creationId xmlns:a16="http://schemas.microsoft.com/office/drawing/2014/main" id="{9FBB9AF1-CE92-475C-A47B-5FC32922B3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0"/>
            <a:ext cx="12191999" cy="6858000"/>
          </a:xfrm>
          <a:prstGeom prst="rect">
            <a:avLst/>
          </a:prstGeom>
          <a:gradFill flip="none" rotWithShape="1">
            <a:gsLst>
              <a:gs pos="100000">
                <a:srgbClr val="000000">
                  <a:alpha val="0"/>
                </a:srgbClr>
              </a:gs>
              <a:gs pos="30000">
                <a:srgbClr val="00000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106227-18CA-6257-0F3B-BE47EA4B17FC}"/>
              </a:ext>
            </a:extLst>
          </p:cNvPr>
          <p:cNvSpPr>
            <a:spLocks noGrp="1"/>
          </p:cNvSpPr>
          <p:nvPr>
            <p:ph type="ctrTitle"/>
          </p:nvPr>
        </p:nvSpPr>
        <p:spPr>
          <a:xfrm>
            <a:off x="1000127" y="1671638"/>
            <a:ext cx="11191848" cy="4043069"/>
          </a:xfrm>
        </p:spPr>
        <p:txBody>
          <a:bodyPr>
            <a:normAutofit fontScale="90000"/>
          </a:bodyPr>
          <a:lstStyle/>
          <a:p>
            <a:br>
              <a:rPr lang="en-IN" sz="2400" i="0" dirty="0">
                <a:latin typeface="Helvetica" pitchFamily="2" charset="0"/>
              </a:rPr>
            </a:br>
            <a:br>
              <a:rPr lang="en-IN" sz="2400" i="0" dirty="0">
                <a:latin typeface="Helvetica" pitchFamily="2" charset="0"/>
              </a:rPr>
            </a:br>
            <a:r>
              <a:rPr lang="en-IN" sz="2700" i="0" dirty="0">
                <a:latin typeface="Helvetica" pitchFamily="2" charset="0"/>
              </a:rPr>
              <a:t>1. </a:t>
            </a:r>
            <a:r>
              <a:rPr lang="en-IN" sz="3100" i="0" dirty="0">
                <a:effectLst/>
                <a:latin typeface="Helvetica" pitchFamily="2" charset="0"/>
              </a:rPr>
              <a:t>Trained Naive Bayes model using Scikit learn library</a:t>
            </a:r>
            <a:br>
              <a:rPr lang="en-IN" sz="3100" i="0" dirty="0">
                <a:effectLst/>
                <a:latin typeface="Helvetica" pitchFamily="2" charset="0"/>
              </a:rPr>
            </a:br>
            <a:br>
              <a:rPr lang="en-IN" sz="3100" i="0" dirty="0">
                <a:effectLst/>
                <a:latin typeface="Helvetica" pitchFamily="2" charset="0"/>
              </a:rPr>
            </a:br>
            <a:r>
              <a:rPr lang="en-IN" sz="3100" i="0" dirty="0">
                <a:effectLst/>
                <a:latin typeface="Helvetica" pitchFamily="2" charset="0"/>
              </a:rPr>
              <a:t>2. Vectorized the words using TF-IDF vectorizer</a:t>
            </a:r>
            <a:br>
              <a:rPr lang="en-IN" sz="3100" i="0" dirty="0">
                <a:effectLst/>
                <a:latin typeface="Helvetica" pitchFamily="2" charset="0"/>
              </a:rPr>
            </a:br>
            <a:br>
              <a:rPr lang="en-IN" sz="3100" i="0" dirty="0">
                <a:effectLst/>
                <a:latin typeface="Helvetica" pitchFamily="2" charset="0"/>
              </a:rPr>
            </a:br>
            <a:r>
              <a:rPr lang="en-IN" sz="3100" i="0" dirty="0">
                <a:effectLst/>
                <a:latin typeface="Helvetica" pitchFamily="2" charset="0"/>
              </a:rPr>
              <a:t>3. Saved the model for future inferences</a:t>
            </a:r>
            <a:br>
              <a:rPr lang="en-IN" sz="7300" dirty="0">
                <a:effectLst/>
                <a:latin typeface="Helvetica Neue" panose="02000503000000020004" pitchFamily="2" charset="0"/>
              </a:rPr>
            </a:br>
            <a:br>
              <a:rPr lang="en-IN" sz="2400" i="0" dirty="0">
                <a:effectLst/>
                <a:latin typeface="Helvetica" pitchFamily="2" charset="0"/>
              </a:rPr>
            </a:br>
            <a:br>
              <a:rPr lang="en-IN" sz="2400" i="0" dirty="0">
                <a:latin typeface="Helvetica" pitchFamily="2" charset="0"/>
              </a:rPr>
            </a:br>
            <a:br>
              <a:rPr lang="en-IN" sz="2400" i="0" dirty="0">
                <a:latin typeface="Helvetica" pitchFamily="2" charset="0"/>
              </a:rPr>
            </a:br>
            <a:br>
              <a:rPr lang="en-IN" sz="2400" i="0" dirty="0">
                <a:latin typeface="Helvetica" pitchFamily="2" charset="0"/>
              </a:rPr>
            </a:br>
            <a:r>
              <a:rPr lang="en-IN" sz="2400" i="0" dirty="0">
                <a:effectLst/>
                <a:latin typeface="Helvetica" pitchFamily="2" charset="0"/>
              </a:rPr>
              <a:t> </a:t>
            </a:r>
            <a:br>
              <a:rPr lang="en-IN" sz="2400" i="0" dirty="0">
                <a:effectLst/>
                <a:latin typeface="Helvetica" pitchFamily="2" charset="0"/>
              </a:rPr>
            </a:br>
            <a:br>
              <a:rPr lang="en-IN" sz="2400" i="0" dirty="0">
                <a:latin typeface="Helvetica" pitchFamily="2" charset="0"/>
              </a:rPr>
            </a:br>
            <a:br>
              <a:rPr lang="en-IN" sz="2400" i="0" dirty="0">
                <a:latin typeface="Helvetica" pitchFamily="2" charset="0"/>
              </a:rPr>
            </a:br>
            <a:br>
              <a:rPr lang="en-IN" sz="2400" i="0" dirty="0">
                <a:latin typeface="Helvetica" pitchFamily="2" charset="0"/>
              </a:rPr>
            </a:br>
            <a:br>
              <a:rPr lang="en-IN" sz="2400" dirty="0">
                <a:effectLst/>
                <a:latin typeface="Helvetica" pitchFamily="2" charset="0"/>
              </a:rPr>
            </a:br>
            <a:endParaRPr lang="en-US" sz="2400" dirty="0">
              <a:solidFill>
                <a:srgbClr val="FFFFFF"/>
              </a:solidFill>
              <a:latin typeface="Helvetica" pitchFamily="2" charset="0"/>
            </a:endParaRPr>
          </a:p>
        </p:txBody>
      </p:sp>
      <p:cxnSp>
        <p:nvCxnSpPr>
          <p:cNvPr id="22" name="Straight Connector 21">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3" name="TextBox 2">
            <a:extLst>
              <a:ext uri="{FF2B5EF4-FFF2-40B4-BE49-F238E27FC236}">
                <a16:creationId xmlns:a16="http://schemas.microsoft.com/office/drawing/2014/main" id="{B372884B-1AE5-941F-EE49-16448F26FB6F}"/>
              </a:ext>
            </a:extLst>
          </p:cNvPr>
          <p:cNvSpPr txBox="1"/>
          <p:nvPr/>
        </p:nvSpPr>
        <p:spPr>
          <a:xfrm>
            <a:off x="1200152" y="528345"/>
            <a:ext cx="8701082" cy="707886"/>
          </a:xfrm>
          <a:prstGeom prst="rect">
            <a:avLst/>
          </a:prstGeom>
          <a:noFill/>
        </p:spPr>
        <p:txBody>
          <a:bodyPr wrap="square" rtlCol="0">
            <a:spAutoFit/>
          </a:bodyPr>
          <a:lstStyle/>
          <a:p>
            <a:r>
              <a:rPr lang="en-US" sz="4000" b="1" i="0" dirty="0">
                <a:solidFill>
                  <a:srgbClr val="FFFFFF"/>
                </a:solidFill>
                <a:latin typeface="Helvetica" pitchFamily="2" charset="0"/>
              </a:rPr>
              <a:t>Training Naive Bayes Model</a:t>
            </a:r>
            <a:endParaRPr lang="en-US" sz="4000" b="1" dirty="0">
              <a:latin typeface="Helvetica" pitchFamily="2" charset="0"/>
            </a:endParaRPr>
          </a:p>
        </p:txBody>
      </p:sp>
      <p:sp>
        <p:nvSpPr>
          <p:cNvPr id="5" name="TextBox 4">
            <a:extLst>
              <a:ext uri="{FF2B5EF4-FFF2-40B4-BE49-F238E27FC236}">
                <a16:creationId xmlns:a16="http://schemas.microsoft.com/office/drawing/2014/main" id="{D52EE4C3-B486-BC9A-FC84-B10170B04D66}"/>
              </a:ext>
            </a:extLst>
          </p:cNvPr>
          <p:cNvSpPr txBox="1"/>
          <p:nvPr/>
        </p:nvSpPr>
        <p:spPr>
          <a:xfrm>
            <a:off x="0" y="65960"/>
            <a:ext cx="3941885" cy="369332"/>
          </a:xfrm>
          <a:prstGeom prst="rect">
            <a:avLst/>
          </a:prstGeom>
          <a:noFill/>
        </p:spPr>
        <p:txBody>
          <a:bodyPr wrap="square" rtlCol="0">
            <a:spAutoFit/>
          </a:bodyPr>
          <a:lstStyle/>
          <a:p>
            <a:r>
              <a:rPr lang="en-US" dirty="0">
                <a:latin typeface="Helvetica" pitchFamily="2" charset="0"/>
              </a:rPr>
              <a:t>Deep Dive into the project</a:t>
            </a:r>
          </a:p>
        </p:txBody>
      </p:sp>
    </p:spTree>
    <p:extLst>
      <p:ext uri="{BB962C8B-B14F-4D97-AF65-F5344CB8AC3E}">
        <p14:creationId xmlns:p14="http://schemas.microsoft.com/office/powerpoint/2010/main" val="3752279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urful light bulb with business icons">
            <a:extLst>
              <a:ext uri="{FF2B5EF4-FFF2-40B4-BE49-F238E27FC236}">
                <a16:creationId xmlns:a16="http://schemas.microsoft.com/office/drawing/2014/main" id="{8512E956-6950-EA6C-0FE0-34DCF3ED8FE9}"/>
              </a:ext>
            </a:extLst>
          </p:cNvPr>
          <p:cNvPicPr>
            <a:picLocks noChangeAspect="1"/>
          </p:cNvPicPr>
          <p:nvPr/>
        </p:nvPicPr>
        <p:blipFill rotWithShape="1">
          <a:blip r:embed="rId3"/>
          <a:srcRect t="10241" b="9402"/>
          <a:stretch/>
        </p:blipFill>
        <p:spPr>
          <a:xfrm>
            <a:off x="-5" y="0"/>
            <a:ext cx="12191980" cy="7182853"/>
          </a:xfrm>
          <a:prstGeom prst="rect">
            <a:avLst/>
          </a:prstGeom>
        </p:spPr>
      </p:pic>
      <p:sp>
        <p:nvSpPr>
          <p:cNvPr id="20" name="Rectangle 19">
            <a:extLst>
              <a:ext uri="{FF2B5EF4-FFF2-40B4-BE49-F238E27FC236}">
                <a16:creationId xmlns:a16="http://schemas.microsoft.com/office/drawing/2014/main" id="{9FBB9AF1-CE92-475C-A47B-5FC32922B3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0"/>
            <a:ext cx="12191999" cy="6858000"/>
          </a:xfrm>
          <a:prstGeom prst="rect">
            <a:avLst/>
          </a:prstGeom>
          <a:gradFill flip="none" rotWithShape="1">
            <a:gsLst>
              <a:gs pos="100000">
                <a:srgbClr val="000000">
                  <a:alpha val="0"/>
                </a:srgbClr>
              </a:gs>
              <a:gs pos="30000">
                <a:srgbClr val="00000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106227-18CA-6257-0F3B-BE47EA4B17FC}"/>
              </a:ext>
            </a:extLst>
          </p:cNvPr>
          <p:cNvSpPr>
            <a:spLocks noGrp="1"/>
          </p:cNvSpPr>
          <p:nvPr>
            <p:ph type="ctrTitle"/>
          </p:nvPr>
        </p:nvSpPr>
        <p:spPr>
          <a:xfrm>
            <a:off x="1000127" y="1671638"/>
            <a:ext cx="11191848" cy="4043069"/>
          </a:xfrm>
        </p:spPr>
        <p:txBody>
          <a:bodyPr>
            <a:noAutofit/>
          </a:bodyPr>
          <a:lstStyle/>
          <a:p>
            <a:br>
              <a:rPr lang="en-IN" sz="2400" i="0" dirty="0">
                <a:latin typeface="Helvetica" pitchFamily="2" charset="0"/>
              </a:rPr>
            </a:br>
            <a:br>
              <a:rPr lang="en-IN" sz="2400" i="0" dirty="0">
                <a:latin typeface="Helvetica" pitchFamily="2" charset="0"/>
              </a:rPr>
            </a:br>
            <a:r>
              <a:rPr lang="en-IN" sz="2400" i="0" dirty="0">
                <a:latin typeface="Helvetica" pitchFamily="2" charset="0"/>
              </a:rPr>
              <a:t>1. </a:t>
            </a:r>
            <a:r>
              <a:rPr lang="en-IN" sz="2400" i="0" dirty="0">
                <a:effectLst/>
                <a:latin typeface="Helvetica" pitchFamily="2" charset="0"/>
              </a:rPr>
              <a:t>Used </a:t>
            </a:r>
            <a:r>
              <a:rPr lang="en-IN" sz="2400" i="0" dirty="0" err="1">
                <a:effectLst/>
                <a:latin typeface="Helvetica" pitchFamily="2" charset="0"/>
              </a:rPr>
              <a:t>PyTorch</a:t>
            </a:r>
            <a:r>
              <a:rPr lang="en-IN" sz="2400" i="0" dirty="0">
                <a:effectLst/>
                <a:latin typeface="Helvetica" pitchFamily="2" charset="0"/>
              </a:rPr>
              <a:t> LSTM module to train the LSTM network </a:t>
            </a:r>
            <a:br>
              <a:rPr lang="en-IN" sz="2400" i="0" dirty="0">
                <a:effectLst/>
                <a:latin typeface="Helvetica" pitchFamily="2" charset="0"/>
              </a:rPr>
            </a:br>
            <a:br>
              <a:rPr lang="en-IN" sz="2400" i="0" dirty="0">
                <a:effectLst/>
                <a:latin typeface="Helvetica" pitchFamily="2" charset="0"/>
              </a:rPr>
            </a:br>
            <a:r>
              <a:rPr lang="en-IN" sz="2400" i="0" dirty="0">
                <a:effectLst/>
                <a:latin typeface="Helvetica" pitchFamily="2" charset="0"/>
              </a:rPr>
              <a:t>2. To calculate loss, we have used cross entropy </a:t>
            </a:r>
            <a:br>
              <a:rPr lang="en-IN" sz="2400" i="0" dirty="0">
                <a:effectLst/>
                <a:latin typeface="Helvetica" pitchFamily="2" charset="0"/>
              </a:rPr>
            </a:br>
            <a:br>
              <a:rPr lang="en-IN" sz="2400" i="0" dirty="0">
                <a:effectLst/>
                <a:latin typeface="Helvetica" pitchFamily="2" charset="0"/>
              </a:rPr>
            </a:br>
            <a:r>
              <a:rPr lang="en-IN" sz="2400" i="0" dirty="0">
                <a:effectLst/>
                <a:latin typeface="Helvetica" pitchFamily="2" charset="0"/>
              </a:rPr>
              <a:t>3. Used ADAM to optimise the model efficiency</a:t>
            </a:r>
            <a:br>
              <a:rPr lang="en-IN" sz="2400" i="0" dirty="0">
                <a:effectLst/>
                <a:latin typeface="Helvetica" pitchFamily="2" charset="0"/>
              </a:rPr>
            </a:br>
            <a:br>
              <a:rPr lang="en-IN" sz="2400" i="0" dirty="0">
                <a:effectLst/>
                <a:latin typeface="Helvetica" pitchFamily="2" charset="0"/>
              </a:rPr>
            </a:br>
            <a:r>
              <a:rPr lang="en-IN" sz="2400" i="0" dirty="0">
                <a:effectLst/>
                <a:latin typeface="Helvetica" pitchFamily="2" charset="0"/>
              </a:rPr>
              <a:t>4. Saved model for future inference</a:t>
            </a:r>
            <a:br>
              <a:rPr lang="en-IN" sz="2400" i="0" dirty="0">
                <a:effectLst/>
                <a:latin typeface="Helvetica" pitchFamily="2" charset="0"/>
              </a:rPr>
            </a:br>
            <a:br>
              <a:rPr lang="en-IN" sz="2400" dirty="0">
                <a:effectLst/>
                <a:latin typeface="Helvetica" pitchFamily="2" charset="0"/>
              </a:rPr>
            </a:br>
            <a:br>
              <a:rPr lang="en-IN" sz="2400" i="0" dirty="0">
                <a:effectLst/>
                <a:latin typeface="Helvetica" pitchFamily="2" charset="0"/>
              </a:rPr>
            </a:br>
            <a:br>
              <a:rPr lang="en-IN" sz="2400" i="0" dirty="0">
                <a:latin typeface="Helvetica" pitchFamily="2" charset="0"/>
              </a:rPr>
            </a:br>
            <a:br>
              <a:rPr lang="en-IN" sz="2400" i="0" dirty="0">
                <a:latin typeface="Helvetica" pitchFamily="2" charset="0"/>
              </a:rPr>
            </a:br>
            <a:br>
              <a:rPr lang="en-IN" sz="2400" i="0" dirty="0">
                <a:latin typeface="Helvetica" pitchFamily="2" charset="0"/>
              </a:rPr>
            </a:br>
            <a:r>
              <a:rPr lang="en-IN" sz="2400" i="0" dirty="0">
                <a:effectLst/>
                <a:latin typeface="Helvetica" pitchFamily="2" charset="0"/>
              </a:rPr>
              <a:t> </a:t>
            </a:r>
            <a:br>
              <a:rPr lang="en-IN" sz="2400" i="0" dirty="0">
                <a:effectLst/>
                <a:latin typeface="Helvetica" pitchFamily="2" charset="0"/>
              </a:rPr>
            </a:br>
            <a:br>
              <a:rPr lang="en-IN" sz="2400" i="0" dirty="0">
                <a:latin typeface="Helvetica" pitchFamily="2" charset="0"/>
              </a:rPr>
            </a:br>
            <a:br>
              <a:rPr lang="en-IN" sz="2400" i="0" dirty="0">
                <a:latin typeface="Helvetica" pitchFamily="2" charset="0"/>
              </a:rPr>
            </a:br>
            <a:br>
              <a:rPr lang="en-IN" sz="2400" i="0" dirty="0">
                <a:latin typeface="Helvetica" pitchFamily="2" charset="0"/>
              </a:rPr>
            </a:br>
            <a:br>
              <a:rPr lang="en-IN" sz="2400" dirty="0">
                <a:effectLst/>
                <a:latin typeface="Helvetica" pitchFamily="2" charset="0"/>
              </a:rPr>
            </a:br>
            <a:endParaRPr lang="en-US" sz="2400" dirty="0">
              <a:solidFill>
                <a:srgbClr val="FFFFFF"/>
              </a:solidFill>
              <a:latin typeface="Helvetica" pitchFamily="2" charset="0"/>
            </a:endParaRPr>
          </a:p>
        </p:txBody>
      </p:sp>
      <p:cxnSp>
        <p:nvCxnSpPr>
          <p:cNvPr id="22" name="Straight Connector 21">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3" name="TextBox 2">
            <a:extLst>
              <a:ext uri="{FF2B5EF4-FFF2-40B4-BE49-F238E27FC236}">
                <a16:creationId xmlns:a16="http://schemas.microsoft.com/office/drawing/2014/main" id="{B372884B-1AE5-941F-EE49-16448F26FB6F}"/>
              </a:ext>
            </a:extLst>
          </p:cNvPr>
          <p:cNvSpPr txBox="1"/>
          <p:nvPr/>
        </p:nvSpPr>
        <p:spPr>
          <a:xfrm>
            <a:off x="1200151" y="528345"/>
            <a:ext cx="9458311" cy="707886"/>
          </a:xfrm>
          <a:prstGeom prst="rect">
            <a:avLst/>
          </a:prstGeom>
          <a:noFill/>
        </p:spPr>
        <p:txBody>
          <a:bodyPr wrap="square" rtlCol="0">
            <a:spAutoFit/>
          </a:bodyPr>
          <a:lstStyle/>
          <a:p>
            <a:r>
              <a:rPr lang="en-US" sz="4000" b="1" i="0" dirty="0">
                <a:solidFill>
                  <a:srgbClr val="FFFFFF"/>
                </a:solidFill>
                <a:latin typeface="Helvetica" pitchFamily="2" charset="0"/>
              </a:rPr>
              <a:t>Training LSTM Neural Network Model</a:t>
            </a:r>
            <a:endParaRPr lang="en-US" sz="4000" b="1" dirty="0">
              <a:latin typeface="Helvetica" pitchFamily="2" charset="0"/>
            </a:endParaRPr>
          </a:p>
        </p:txBody>
      </p:sp>
      <p:sp>
        <p:nvSpPr>
          <p:cNvPr id="5" name="TextBox 4">
            <a:extLst>
              <a:ext uri="{FF2B5EF4-FFF2-40B4-BE49-F238E27FC236}">
                <a16:creationId xmlns:a16="http://schemas.microsoft.com/office/drawing/2014/main" id="{D52EE4C3-B486-BC9A-FC84-B10170B04D66}"/>
              </a:ext>
            </a:extLst>
          </p:cNvPr>
          <p:cNvSpPr txBox="1"/>
          <p:nvPr/>
        </p:nvSpPr>
        <p:spPr>
          <a:xfrm>
            <a:off x="0" y="65960"/>
            <a:ext cx="3941885" cy="369332"/>
          </a:xfrm>
          <a:prstGeom prst="rect">
            <a:avLst/>
          </a:prstGeom>
          <a:noFill/>
        </p:spPr>
        <p:txBody>
          <a:bodyPr wrap="square" rtlCol="0">
            <a:spAutoFit/>
          </a:bodyPr>
          <a:lstStyle/>
          <a:p>
            <a:r>
              <a:rPr lang="en-US" dirty="0">
                <a:latin typeface="Helvetica" pitchFamily="2" charset="0"/>
              </a:rPr>
              <a:t>Deep Dive into the project</a:t>
            </a:r>
          </a:p>
        </p:txBody>
      </p:sp>
    </p:spTree>
    <p:extLst>
      <p:ext uri="{BB962C8B-B14F-4D97-AF65-F5344CB8AC3E}">
        <p14:creationId xmlns:p14="http://schemas.microsoft.com/office/powerpoint/2010/main" val="1158195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urful light bulb with business icons">
            <a:extLst>
              <a:ext uri="{FF2B5EF4-FFF2-40B4-BE49-F238E27FC236}">
                <a16:creationId xmlns:a16="http://schemas.microsoft.com/office/drawing/2014/main" id="{8512E956-6950-EA6C-0FE0-34DCF3ED8FE9}"/>
              </a:ext>
            </a:extLst>
          </p:cNvPr>
          <p:cNvPicPr>
            <a:picLocks noChangeAspect="1"/>
          </p:cNvPicPr>
          <p:nvPr/>
        </p:nvPicPr>
        <p:blipFill rotWithShape="1">
          <a:blip r:embed="rId3"/>
          <a:srcRect t="10241" b="9402"/>
          <a:stretch/>
        </p:blipFill>
        <p:spPr>
          <a:xfrm>
            <a:off x="-5" y="101745"/>
            <a:ext cx="12191980" cy="7182853"/>
          </a:xfrm>
          <a:prstGeom prst="rect">
            <a:avLst/>
          </a:prstGeom>
        </p:spPr>
      </p:pic>
      <p:sp>
        <p:nvSpPr>
          <p:cNvPr id="20" name="Rectangle 19">
            <a:extLst>
              <a:ext uri="{FF2B5EF4-FFF2-40B4-BE49-F238E27FC236}">
                <a16:creationId xmlns:a16="http://schemas.microsoft.com/office/drawing/2014/main" id="{9FBB9AF1-CE92-475C-A47B-5FC32922B3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0"/>
            <a:ext cx="12191999" cy="6858000"/>
          </a:xfrm>
          <a:prstGeom prst="rect">
            <a:avLst/>
          </a:prstGeom>
          <a:gradFill flip="none" rotWithShape="1">
            <a:gsLst>
              <a:gs pos="100000">
                <a:srgbClr val="000000">
                  <a:alpha val="0"/>
                </a:srgbClr>
              </a:gs>
              <a:gs pos="30000">
                <a:srgbClr val="00000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106227-18CA-6257-0F3B-BE47EA4B17FC}"/>
              </a:ext>
            </a:extLst>
          </p:cNvPr>
          <p:cNvSpPr>
            <a:spLocks noGrp="1"/>
          </p:cNvSpPr>
          <p:nvPr>
            <p:ph type="ctrTitle"/>
          </p:nvPr>
        </p:nvSpPr>
        <p:spPr>
          <a:xfrm>
            <a:off x="1000127" y="1671638"/>
            <a:ext cx="11191848" cy="4043069"/>
          </a:xfrm>
        </p:spPr>
        <p:txBody>
          <a:bodyPr>
            <a:noAutofit/>
          </a:bodyPr>
          <a:lstStyle/>
          <a:p>
            <a:br>
              <a:rPr lang="en-IN" sz="2400" i="0" dirty="0">
                <a:latin typeface="Helvetica" pitchFamily="2" charset="0"/>
              </a:rPr>
            </a:br>
            <a:br>
              <a:rPr lang="en-IN" sz="2400" i="0" dirty="0">
                <a:latin typeface="Helvetica" pitchFamily="2" charset="0"/>
              </a:rPr>
            </a:br>
            <a:r>
              <a:rPr lang="en-IN" sz="2400" i="0" dirty="0">
                <a:latin typeface="Helvetica" pitchFamily="2" charset="0"/>
              </a:rPr>
              <a:t>1. </a:t>
            </a:r>
            <a:r>
              <a:rPr lang="en-IN" sz="2400" i="0" dirty="0">
                <a:effectLst/>
                <a:latin typeface="Helvetica" pitchFamily="2" charset="0"/>
              </a:rPr>
              <a:t>Chose </a:t>
            </a:r>
            <a:r>
              <a:rPr lang="en-IN" sz="2400" i="0" dirty="0" err="1">
                <a:effectLst/>
                <a:latin typeface="Helvetica" pitchFamily="2" charset="0"/>
              </a:rPr>
              <a:t>DeBERTa</a:t>
            </a:r>
            <a:r>
              <a:rPr lang="en-IN" sz="2400" i="0" dirty="0">
                <a:effectLst/>
                <a:latin typeface="Helvetica" pitchFamily="2" charset="0"/>
              </a:rPr>
              <a:t> </a:t>
            </a:r>
            <a:r>
              <a:rPr lang="en-IN" sz="2400" i="0" dirty="0">
                <a:latin typeface="Helvetica" pitchFamily="2" charset="0"/>
              </a:rPr>
              <a:t>m</a:t>
            </a:r>
            <a:r>
              <a:rPr lang="en-IN" sz="2400" i="0" dirty="0">
                <a:effectLst/>
                <a:latin typeface="Helvetica" pitchFamily="2" charset="0"/>
              </a:rPr>
              <a:t>ulti lingual pre trained model  as the base model for fine tuning</a:t>
            </a:r>
            <a:br>
              <a:rPr lang="en-IN" sz="2400" i="0" dirty="0">
                <a:effectLst/>
                <a:latin typeface="Helvetica" pitchFamily="2" charset="0"/>
              </a:rPr>
            </a:br>
            <a:br>
              <a:rPr lang="en-IN" sz="2400" i="0" dirty="0">
                <a:effectLst/>
                <a:latin typeface="Helvetica" pitchFamily="2" charset="0"/>
              </a:rPr>
            </a:br>
            <a:r>
              <a:rPr lang="en-IN" sz="2400" i="0" dirty="0">
                <a:effectLst/>
                <a:latin typeface="Helvetica" pitchFamily="2" charset="0"/>
              </a:rPr>
              <a:t>2. Trained using transfer learning method</a:t>
            </a:r>
            <a:br>
              <a:rPr lang="en-IN" sz="2400" i="0" dirty="0">
                <a:effectLst/>
                <a:latin typeface="Helvetica" pitchFamily="2" charset="0"/>
              </a:rPr>
            </a:br>
            <a:br>
              <a:rPr lang="en-IN" sz="2400" i="0" dirty="0">
                <a:effectLst/>
                <a:latin typeface="Helvetica" pitchFamily="2" charset="0"/>
              </a:rPr>
            </a:br>
            <a:r>
              <a:rPr lang="en-IN" sz="2400" i="0" dirty="0">
                <a:effectLst/>
                <a:latin typeface="Helvetica" pitchFamily="2" charset="0"/>
              </a:rPr>
              <a:t>3. We fine tuned model and saved it </a:t>
            </a:r>
            <a:br>
              <a:rPr lang="en-IN" sz="2400" dirty="0">
                <a:effectLst/>
                <a:latin typeface="Helvetica" pitchFamily="2" charset="0"/>
              </a:rPr>
            </a:br>
            <a:br>
              <a:rPr lang="en-IN" sz="2400" dirty="0">
                <a:effectLst/>
                <a:latin typeface="Helvetica" pitchFamily="2" charset="0"/>
              </a:rPr>
            </a:br>
            <a:br>
              <a:rPr lang="en-IN" sz="2400" i="0" dirty="0">
                <a:effectLst/>
                <a:latin typeface="Helvetica" pitchFamily="2" charset="0"/>
              </a:rPr>
            </a:br>
            <a:br>
              <a:rPr lang="en-IN" sz="2400" i="0" dirty="0">
                <a:latin typeface="Helvetica" pitchFamily="2" charset="0"/>
              </a:rPr>
            </a:br>
            <a:br>
              <a:rPr lang="en-IN" sz="2400" i="0" dirty="0">
                <a:latin typeface="Helvetica" pitchFamily="2" charset="0"/>
              </a:rPr>
            </a:br>
            <a:br>
              <a:rPr lang="en-IN" sz="2400" i="0" dirty="0">
                <a:latin typeface="Helvetica" pitchFamily="2" charset="0"/>
              </a:rPr>
            </a:br>
            <a:r>
              <a:rPr lang="en-IN" sz="2400" i="0" dirty="0">
                <a:effectLst/>
                <a:latin typeface="Helvetica" pitchFamily="2" charset="0"/>
              </a:rPr>
              <a:t> </a:t>
            </a:r>
            <a:br>
              <a:rPr lang="en-IN" sz="2400" i="0" dirty="0">
                <a:effectLst/>
                <a:latin typeface="Helvetica" pitchFamily="2" charset="0"/>
              </a:rPr>
            </a:br>
            <a:br>
              <a:rPr lang="en-IN" sz="2400" i="0" dirty="0">
                <a:latin typeface="Helvetica" pitchFamily="2" charset="0"/>
              </a:rPr>
            </a:br>
            <a:br>
              <a:rPr lang="en-IN" sz="2400" i="0" dirty="0">
                <a:latin typeface="Helvetica" pitchFamily="2" charset="0"/>
              </a:rPr>
            </a:br>
            <a:br>
              <a:rPr lang="en-IN" sz="2400" i="0" dirty="0">
                <a:latin typeface="Helvetica" pitchFamily="2" charset="0"/>
              </a:rPr>
            </a:br>
            <a:br>
              <a:rPr lang="en-IN" sz="2400" dirty="0">
                <a:effectLst/>
                <a:latin typeface="Helvetica" pitchFamily="2" charset="0"/>
              </a:rPr>
            </a:br>
            <a:endParaRPr lang="en-US" sz="2400" dirty="0">
              <a:solidFill>
                <a:srgbClr val="FFFFFF"/>
              </a:solidFill>
              <a:latin typeface="Helvetica" pitchFamily="2" charset="0"/>
            </a:endParaRPr>
          </a:p>
        </p:txBody>
      </p:sp>
      <p:cxnSp>
        <p:nvCxnSpPr>
          <p:cNvPr id="22" name="Straight Connector 21">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3" name="TextBox 2">
            <a:extLst>
              <a:ext uri="{FF2B5EF4-FFF2-40B4-BE49-F238E27FC236}">
                <a16:creationId xmlns:a16="http://schemas.microsoft.com/office/drawing/2014/main" id="{B372884B-1AE5-941F-EE49-16448F26FB6F}"/>
              </a:ext>
            </a:extLst>
          </p:cNvPr>
          <p:cNvSpPr txBox="1"/>
          <p:nvPr/>
        </p:nvSpPr>
        <p:spPr>
          <a:xfrm>
            <a:off x="1200151" y="528345"/>
            <a:ext cx="9458311" cy="707886"/>
          </a:xfrm>
          <a:prstGeom prst="rect">
            <a:avLst/>
          </a:prstGeom>
          <a:noFill/>
        </p:spPr>
        <p:txBody>
          <a:bodyPr wrap="square" rtlCol="0">
            <a:spAutoFit/>
          </a:bodyPr>
          <a:lstStyle/>
          <a:p>
            <a:r>
              <a:rPr lang="en-US" sz="4000" b="1" dirty="0">
                <a:solidFill>
                  <a:srgbClr val="FFFFFF"/>
                </a:solidFill>
                <a:latin typeface="Helvetica" pitchFamily="2" charset="0"/>
              </a:rPr>
              <a:t>Fine Tuning Large Language Model</a:t>
            </a:r>
            <a:endParaRPr lang="en-US" sz="4000" b="1" dirty="0">
              <a:latin typeface="Helvetica" pitchFamily="2" charset="0"/>
            </a:endParaRPr>
          </a:p>
        </p:txBody>
      </p:sp>
      <p:sp>
        <p:nvSpPr>
          <p:cNvPr id="5" name="TextBox 4">
            <a:extLst>
              <a:ext uri="{FF2B5EF4-FFF2-40B4-BE49-F238E27FC236}">
                <a16:creationId xmlns:a16="http://schemas.microsoft.com/office/drawing/2014/main" id="{D52EE4C3-B486-BC9A-FC84-B10170B04D66}"/>
              </a:ext>
            </a:extLst>
          </p:cNvPr>
          <p:cNvSpPr txBox="1"/>
          <p:nvPr/>
        </p:nvSpPr>
        <p:spPr>
          <a:xfrm>
            <a:off x="0" y="65960"/>
            <a:ext cx="3941885" cy="369332"/>
          </a:xfrm>
          <a:prstGeom prst="rect">
            <a:avLst/>
          </a:prstGeom>
          <a:noFill/>
        </p:spPr>
        <p:txBody>
          <a:bodyPr wrap="square" rtlCol="0">
            <a:spAutoFit/>
          </a:bodyPr>
          <a:lstStyle/>
          <a:p>
            <a:r>
              <a:rPr lang="en-US" dirty="0">
                <a:latin typeface="Helvetica" pitchFamily="2" charset="0"/>
              </a:rPr>
              <a:t>Deep Dive into the project</a:t>
            </a:r>
          </a:p>
        </p:txBody>
      </p:sp>
    </p:spTree>
    <p:extLst>
      <p:ext uri="{BB962C8B-B14F-4D97-AF65-F5344CB8AC3E}">
        <p14:creationId xmlns:p14="http://schemas.microsoft.com/office/powerpoint/2010/main" val="2017162374"/>
      </p:ext>
    </p:extLst>
  </p:cSld>
  <p:clrMapOvr>
    <a:masterClrMapping/>
  </p:clrMapOvr>
</p:sld>
</file>

<file path=ppt/theme/theme1.xml><?xml version="1.0" encoding="utf-8"?>
<a:theme xmlns:a="http://schemas.openxmlformats.org/drawingml/2006/main" name="HeadlinesVTI">
  <a:themeElements>
    <a:clrScheme name="Headlines">
      <a:dk1>
        <a:sysClr val="windowText" lastClr="000000"/>
      </a:dk1>
      <a:lt1>
        <a:sysClr val="window" lastClr="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271</TotalTime>
  <Words>1081</Words>
  <Application>Microsoft Macintosh PowerPoint</Application>
  <PresentationFormat>Widescreen</PresentationFormat>
  <Paragraphs>46</Paragraphs>
  <Slides>16</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Arial</vt:lpstr>
      <vt:lpstr>Avenir Next LT Pro</vt:lpstr>
      <vt:lpstr>Helvetica</vt:lpstr>
      <vt:lpstr>Helvetica Neue</vt:lpstr>
      <vt:lpstr>Sitka Banner</vt:lpstr>
      <vt:lpstr>HeadlinesVTI</vt:lpstr>
      <vt:lpstr>Detection of Emotions by Sequence Classification Using Machine Learning </vt:lpstr>
      <vt:lpstr>Contents 1. Meet the team 2. Problem Description 3. Existing Work 4. Deep dive into the project   4.1 Preprocessing Dataset   4.2 Training Naive Bayes Model   4.3 Training LSTM Neural Network Model   4.4 Fine Tuning LLM   4.5 Comparing the results 5. How our proposed work is different  6. Usecases 7. Thankyou   </vt:lpstr>
      <vt:lpstr>Meet the Team G-36  Vivekanand Reddy Malipatel (A20524971)  Divyansh Prakhar Soni (A20517331)  Chethan Harinath (A20526469)   </vt:lpstr>
      <vt:lpstr>- Traditional sentiment analysis models face challenges with contextual nuances, cultural variations, and subtleties of human emotions, limiting their effectiveness across diverse datasets and languages.  - This project utilizes pre-trained Large Language Models (LLMs) through transfer learning to enhance emotion detection.  - The project aims to improve the model's understanding of context, idiomatic expressions, and cultural nuances.  - It also seeks to extend emotion detection capabilities to multiple languages, enabling more comprehensive analysis across different cultural contexts.    </vt:lpstr>
      <vt:lpstr>- Recent NLP advancements have produced sophisticated models for understanding complex linguistic features and sentiments.  - Traditional emotion detection methods relied on manual feature crafting and simpler ML algorithms like SVM and Naive Bayes.  - Deep learning models such as CNNs and RNNs have improved performance by capturing semantic relationships in text.  - Transformer-based models like BERT and GPT, along with their multilingual variants, have significantly advanced NLP capabilities, being pretrained on diverse corpora to grasp a wide range of linguistic nuances.   </vt:lpstr>
      <vt:lpstr>1. Remove all the extra columns in the dataset, other than Text and Label. The label field here refers to different emotions like sadness, joy, love,  anger, fear, and surprise  2. Spelling correction  3. Expanding shortcut words( eg. I’ve-&gt; I have)  4. Converting entire text to lowercase  5. Removing links/tags/punctuations from text  6. Lemmetizing the text  7. Splitting the data into test set (83362 rows) and train set (333448 rows) totalling to 416810.            </vt:lpstr>
      <vt:lpstr>  1. Trained Naive Bayes model using Scikit learn library  2. Vectorized the words using TF-IDF vectorizer  3. Saved the model for future inferences           </vt:lpstr>
      <vt:lpstr>  1. Used PyTorch LSTM module to train the LSTM network   2. To calculate loss, we have used cross entropy   3. Used ADAM to optimise the model efficiency  4. Saved model for future inference            </vt:lpstr>
      <vt:lpstr>  1. Chose DeBERTa multi lingual pre trained model  as the base model for fine tuning  2. Trained using transfer learning method  3. We fine tuned model and saved it             </vt:lpstr>
      <vt:lpstr>Inferring results from the trained Naive Bayes and LSTM, and the untrained base LLM model with English data.              </vt:lpstr>
      <vt:lpstr>Inferring results from the trained Naive Bayes and LSTM, and the fine-tuned base LLM model with English data.             </vt:lpstr>
      <vt:lpstr>Inferring results from the trained Naive Bayes and LSTM, and the fine-tuned base LLM model with Spanish data            </vt:lpstr>
      <vt:lpstr>- Our work focuses on harnessing the contextual awareness and linguistic diversity of Large Language Models (LLMs) for emotion detection.  - Unlike existing research that uses pre-trained models for sentiment analysis, our approach aims to fine-tune LLMs for a deeper contextual understanding of emotional expression in text.  - We go beyond surface-level sentiment analysis to grasp the contextual subtleties and complexities of emotions.  - Additionally, our project emphasizes multilingual emotion detection by utilizing multilingual models.  - This approach allows us to develop a unified framework effective across multiple languages, addressing the lack of resources and research for non-English languages in emotion detection.</vt:lpstr>
      <vt:lpstr>1. Customer Sentiment Analysis: Analyzing customer reviews, feedback, and comments to understand their emotions towards products or services.  2. Social Media Monitoring: Monitoring social media platforms to detect and analyze emotions expressed in posts, comments, and messages.  3. Market Research: Analyzing survey responses and interviews to gauge emotional responses to products, brands, or marketing campaigns.  4. Healthcare: Analyzing patient feedback or social media posts to understand emotional states related to healthcare experiences or conditions.  5. Education: Analyzing student responses to coursework or online learning platforms to gauge engagement and emotional responses.                </vt:lpstr>
      <vt:lpstr>  1. Dataset taken from https://www.kaggle.com/datasets/nelgiriyewithana/emotions/data  2. Base LLM  https://huggingface.co/MoritzLaurer/mDeBERTa-v3-base-xnli-multilingual-nli-2mil7 </vt:lpstr>
      <vt:lpstr>Thankyou!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Emotions by Sequence Classification Using Machine Learning </dc:title>
  <dc:creator>Divyansh Soni</dc:creator>
  <cp:lastModifiedBy>Vivekanand Reddy Malipatel</cp:lastModifiedBy>
  <cp:revision>7</cp:revision>
  <dcterms:created xsi:type="dcterms:W3CDTF">2024-04-15T03:47:16Z</dcterms:created>
  <dcterms:modified xsi:type="dcterms:W3CDTF">2024-04-17T23:15:40Z</dcterms:modified>
</cp:coreProperties>
</file>