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4651f9c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4651f9c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4651f9c5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4651f9c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4651f9c5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4651f9c5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4651f9c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4651f9c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4651f9c5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4651f9c5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4651f9c5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4651f9c5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4651f9c59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4651f9c5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YvGXYgHe_QUzmbBAMSChsYe9oVAikwnk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34200" y="304150"/>
            <a:ext cx="6075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719"/>
              <a:buFont typeface="Alexandria"/>
              <a:buNone/>
            </a:pPr>
            <a:r>
              <a:rPr b="1" i="0" lang="en" sz="351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 Personali</a:t>
            </a:r>
            <a:r>
              <a:rPr b="1" lang="en" sz="35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1" i="0" lang="en" sz="351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or Perish</a:t>
            </a:r>
            <a:endParaRPr b="1" i="0" sz="351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318688" y="2548909"/>
            <a:ext cx="7825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833"/>
              <a:buFont typeface="Nobile"/>
              <a:buNone/>
            </a:pPr>
            <a:r>
              <a:t/>
            </a:r>
            <a:endParaRPr i="0" sz="1885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27050" y="1489749"/>
            <a:ext cx="8289900" cy="28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5775" lIns="95775" spcFirstLastPara="1" rIns="95775" wrap="square" tIns="9577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9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 CTRL ALT DEL</a:t>
            </a:r>
            <a:endParaRPr b="1" sz="20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95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b="1" sz="20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Shubham Darji</a:t>
            </a:r>
            <a:endParaRPr sz="18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Titiksha Bhavsar</a:t>
            </a:r>
            <a:endParaRPr sz="18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Rohit Gupta</a:t>
            </a:r>
            <a:endParaRPr sz="18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 Masuna</a:t>
            </a:r>
            <a:endParaRPr sz="18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Aryan Yadav</a:t>
            </a:r>
            <a:endParaRPr sz="18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931" y="4549500"/>
            <a:ext cx="1304069" cy="5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986450" y="261350"/>
            <a:ext cx="5171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373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441"/>
              <a:buFont typeface="Alexandria"/>
              <a:buNone/>
            </a:pPr>
            <a:r>
              <a:rPr b="1" lang="en" sz="2440">
                <a:latin typeface="Times New Roman"/>
                <a:ea typeface="Times New Roman"/>
                <a:cs typeface="Times New Roman"/>
                <a:sym typeface="Times New Roman"/>
              </a:rPr>
              <a:t>Problem Statement and Assumptions</a:t>
            </a:r>
            <a:endParaRPr b="1" i="0" sz="244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931050" y="978475"/>
            <a:ext cx="72819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Tata STRIVE needs an intelligent support system to shift from a reactive "catch-up" model to a proactive "keep-up" model. Facilitators currently identify struggling students too late and spend excessive time creating remedial content, limiting personalized learning and mentorship.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seeking a solution that can:				A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sumptions: 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338103" y="2661675"/>
            <a:ext cx="1122000" cy="947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100" lIns="94100" spcFirstLastPara="1" rIns="94100" wrap="square" tIns="94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>
                <a:latin typeface="Times New Roman"/>
                <a:ea typeface="Times New Roman"/>
                <a:cs typeface="Times New Roman"/>
                <a:sym typeface="Times New Roman"/>
              </a:rPr>
              <a:t>Diagnose</a:t>
            </a:r>
            <a:endParaRPr sz="14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>
                <a:latin typeface="Times New Roman"/>
                <a:ea typeface="Times New Roman"/>
                <a:cs typeface="Times New Roman"/>
                <a:sym typeface="Times New Roman"/>
              </a:rPr>
              <a:t>Learning gaps</a:t>
            </a:r>
            <a:endParaRPr sz="1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061550" y="3772635"/>
            <a:ext cx="1122000" cy="947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100" lIns="94100" spcFirstLastPara="1" rIns="94100" wrap="square" tIns="94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>
                <a:latin typeface="Times New Roman"/>
                <a:ea typeface="Times New Roman"/>
                <a:cs typeface="Times New Roman"/>
                <a:sym typeface="Times New Roman"/>
              </a:rPr>
              <a:t>Personalized support materials</a:t>
            </a:r>
            <a:endParaRPr sz="1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338103" y="3772635"/>
            <a:ext cx="1122000" cy="947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9D2E9"/>
          </a:solidFill>
          <a:ln cap="flat" cmpd="sng" w="9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100" lIns="94100" spcFirstLastPara="1" rIns="94100" wrap="square" tIns="94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>
                <a:latin typeface="Times New Roman"/>
                <a:ea typeface="Times New Roman"/>
                <a:cs typeface="Times New Roman"/>
                <a:sym typeface="Times New Roman"/>
              </a:rPr>
              <a:t>Student’s learning journey</a:t>
            </a:r>
            <a:endParaRPr sz="1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061550" y="2661675"/>
            <a:ext cx="1122000" cy="947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4100" lIns="94100" spcFirstLastPara="1" rIns="94100" wrap="square" tIns="94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>
                <a:latin typeface="Times New Roman"/>
                <a:ea typeface="Times New Roman"/>
                <a:cs typeface="Times New Roman"/>
                <a:sym typeface="Times New Roman"/>
              </a:rPr>
              <a:t>Automatic</a:t>
            </a:r>
            <a:endParaRPr sz="14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14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">
                <a:latin typeface="Times New Roman"/>
                <a:ea typeface="Times New Roman"/>
                <a:cs typeface="Times New Roman"/>
                <a:sym typeface="Times New Roman"/>
              </a:rPr>
              <a:t>generation</a:t>
            </a:r>
            <a:endParaRPr sz="1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923675" y="2571750"/>
            <a:ext cx="33654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Learners and facilitators have reliable digital access.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Curriculum and student performance data are digitized.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Facilitators will act on AI-generated insights.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assessment scores are assumed accurate.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 title="14 modules Learing Data Questions, Correctness, Time Spent (3).png"/>
          <p:cNvPicPr preferRelativeResize="0"/>
          <p:nvPr/>
        </p:nvPicPr>
        <p:blipFill rotWithShape="1">
          <a:blip r:embed="rId3">
            <a:alphaModFix/>
          </a:blip>
          <a:srcRect b="14446" l="1323" r="1371" t="14560"/>
          <a:stretch/>
        </p:blipFill>
        <p:spPr>
          <a:xfrm>
            <a:off x="75513" y="884825"/>
            <a:ext cx="8992973" cy="36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258150" y="168175"/>
            <a:ext cx="2627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137700" y="198225"/>
            <a:ext cx="2868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68450" y="1007500"/>
            <a:ext cx="28686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1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results from the 14 modules (questions attempted, selected, correctness, time spent, etc.) as input/output.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results to produce: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learning gaps (per student, question/module/topic-wise).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Cohort learning gaps (for the group).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analysis output for feedback and improvement.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338375" y="1007500"/>
            <a:ext cx="24666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2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with content (14 modules) as input.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content (vectorize).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relevant learning materials and practice questions as output.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Facilitator uses these materials for teaching/training.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006300" y="1007500"/>
            <a:ext cx="27252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3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assessment scores as input/output.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 a holistic view of individual and cohort improvements.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and record attendance, self-study hours, and number of assessment attempts.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all these metrics in a dashboard.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09775" y="350275"/>
            <a:ext cx="80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305850" y="157700"/>
            <a:ext cx="2436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Roadmap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23500" y="944913"/>
            <a:ext cx="4348500" cy="120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Nationwide Expansion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Scale the system across all Tata STRIVE centres, standardising high-quality vocational education.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757500" y="944925"/>
            <a:ext cx="4185000" cy="120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Advanced Multilingualism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Integrate comprehensive multi-language support, including regional dialects, for broader accessibility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23500" y="2315375"/>
            <a:ext cx="4348500" cy="120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AI-Driven Adaptive Learning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Implement AI-driven adaptive learning paths, tailoring content and pace to individual student needs.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392375" y="3738600"/>
            <a:ext cx="4677600" cy="120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Predictive Analytics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Develop predictive analytics capabilities for proactive interventions, identifying and supporting at-risk students early.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757500" y="2316700"/>
            <a:ext cx="4185000" cy="120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LMS &amp; Attendance Integration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Seamlessly integrate with existing LMS and attendance systems for unified data and streamlined operations.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275150" y="317500"/>
            <a:ext cx="80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741700" y="317500"/>
            <a:ext cx="6119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 Conclusion - Key Takeaways &amp; Impact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050500" y="1065725"/>
            <a:ext cx="7501800" cy="30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Key Takeaways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Shifted the model from </a:t>
            </a:r>
            <a:r>
              <a:rPr b="1" lang="en">
                <a:solidFill>
                  <a:schemeClr val="dk1"/>
                </a:solidFill>
              </a:rPr>
              <a:t>reactive "catch-up"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b="1" lang="en">
                <a:solidFill>
                  <a:schemeClr val="dk1"/>
                </a:solidFill>
              </a:rPr>
              <a:t>proactive "keep-up"</a:t>
            </a:r>
            <a:r>
              <a:rPr lang="en">
                <a:solidFill>
                  <a:schemeClr val="dk1"/>
                </a:solidFill>
              </a:rPr>
              <a:t> learning.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Designed an </a:t>
            </a:r>
            <a:r>
              <a:rPr b="1" lang="en">
                <a:solidFill>
                  <a:schemeClr val="dk1"/>
                </a:solidFill>
              </a:rPr>
              <a:t>AI-powered system</a:t>
            </a:r>
            <a:r>
              <a:rPr lang="en">
                <a:solidFill>
                  <a:schemeClr val="dk1"/>
                </a:solidFill>
              </a:rPr>
              <a:t> to diagnose gaps, generate targeted materials, and track progress.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Built a </a:t>
            </a:r>
            <a:r>
              <a:rPr b="1" lang="en">
                <a:solidFill>
                  <a:schemeClr val="dk1"/>
                </a:solidFill>
              </a:rPr>
              <a:t>facilitator dashboard</a:t>
            </a:r>
            <a:r>
              <a:rPr lang="en">
                <a:solidFill>
                  <a:schemeClr val="dk1"/>
                </a:solidFill>
              </a:rPr>
              <a:t> for real-time insights and easy intervention.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Impact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For Students (Youth):</a:t>
            </a:r>
            <a:r>
              <a:rPr lang="en">
                <a:solidFill>
                  <a:schemeClr val="dk1"/>
                </a:solidFill>
              </a:rPr>
              <a:t> An academic safety net that provides personalized support when it’s needed most, boosting confidence, mastery, and placement outcomes.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For Facilitators:</a:t>
            </a:r>
            <a:r>
              <a:rPr lang="en">
                <a:solidFill>
                  <a:schemeClr val="dk1"/>
                </a:solidFill>
              </a:rPr>
              <a:t> Acts as a superpower—automating content generation and diagnostics, freeing time for high-impact one-to-one coaching.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For Tata STRIVE:</a:t>
            </a:r>
            <a:r>
              <a:rPr lang="en">
                <a:solidFill>
                  <a:schemeClr val="dk1"/>
                </a:solidFill>
              </a:rPr>
              <a:t> Enhances operational efficiency, reduces dropout rates, and enables a scalable, data-backed skilling model across India.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275150" y="317500"/>
            <a:ext cx="80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8249" r="6615" t="5132"/>
          <a:stretch/>
        </p:blipFill>
        <p:spPr>
          <a:xfrm>
            <a:off x="3123600" y="793125"/>
            <a:ext cx="2896800" cy="4140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624600" y="100900"/>
            <a:ext cx="78948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Thank You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Video</a:t>
            </a:r>
            <a:endParaRPr b="1"/>
          </a:p>
        </p:txBody>
      </p:sp>
      <p:pic>
        <p:nvPicPr>
          <p:cNvPr id="113" name="Google Shape;113;p20" title="Ctrl Alt De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088" y="1008950"/>
            <a:ext cx="6521825" cy="38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