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94" r:id="rId2"/>
    <p:sldId id="270" r:id="rId3"/>
    <p:sldId id="271" r:id="rId4"/>
    <p:sldId id="273" r:id="rId5"/>
    <p:sldId id="274" r:id="rId6"/>
    <p:sldId id="301" r:id="rId7"/>
    <p:sldId id="275" r:id="rId8"/>
    <p:sldId id="300" r:id="rId9"/>
    <p:sldId id="295" r:id="rId10"/>
    <p:sldId id="302" r:id="rId11"/>
    <p:sldId id="277" r:id="rId12"/>
    <p:sldId id="278" r:id="rId13"/>
    <p:sldId id="279" r:id="rId14"/>
    <p:sldId id="282" r:id="rId15"/>
    <p:sldId id="280" r:id="rId16"/>
    <p:sldId id="283" r:id="rId17"/>
    <p:sldId id="284" r:id="rId18"/>
    <p:sldId id="287" r:id="rId19"/>
    <p:sldId id="288" r:id="rId20"/>
    <p:sldId id="290" r:id="rId21"/>
    <p:sldId id="296" r:id="rId22"/>
    <p:sldId id="299" r:id="rId23"/>
    <p:sldId id="298" r:id="rId24"/>
    <p:sldId id="297" r:id="rId25"/>
    <p:sldId id="293" r:id="rId26"/>
    <p:sldId id="303"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jr18lNy2Y0By7OobRjLGh/PM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725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Montserrat" panose="00000500000000000000" pitchFamily="2" charset="0"/>
                <a:ea typeface="Montserrat" panose="00000500000000000000" pitchFamily="2" charset="0"/>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0" name="Google Shape;30;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7175157" y="170455"/>
            <a:ext cx="36658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300" b="0" i="0" u="none" strike="noStrike" cap="none">
                <a:solidFill>
                  <a:schemeClr val="bg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0000500000000000000" pitchFamily="2" charset="0"/>
          <a:ea typeface="Montserrat" panose="000005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0000500000000000000" pitchFamily="2" charset="0"/>
          <a:ea typeface="Montserrat" panose="000005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 Id="rId5" Type="http://schemas.openxmlformats.org/officeDocument/2006/relationships/image" Target="../media/image25.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hyperlink" Target="https://colab.research.google.com/drive/1_IJutIaaTOaeipp0qXCaMOxCWXkajxPy?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FDDC70C-9277-45EC-B491-15F84B7EABED}"/>
              </a:ext>
            </a:extLst>
          </p:cNvPr>
          <p:cNvSpPr>
            <a:spLocks noGrp="1"/>
          </p:cNvSpPr>
          <p:nvPr>
            <p:ph type="body" idx="4294967295"/>
          </p:nvPr>
        </p:nvSpPr>
        <p:spPr>
          <a:xfrm>
            <a:off x="914399" y="5023152"/>
            <a:ext cx="7772400" cy="1500187"/>
          </a:xfrm>
        </p:spPr>
        <p:txBody>
          <a:bodyPr/>
          <a:lstStyle/>
          <a:p>
            <a:pPr marL="76200" indent="0" algn="r">
              <a:buNone/>
            </a:pPr>
            <a:r>
              <a:rPr lang="en-US" sz="1200" dirty="0">
                <a:solidFill>
                  <a:schemeClr val="tx1"/>
                </a:solidFill>
                <a:latin typeface="Montserrat" panose="00000500000000000000" pitchFamily="2" charset="0"/>
              </a:rPr>
              <a:t>Vivek </a:t>
            </a:r>
            <a:r>
              <a:rPr lang="en-US" sz="1200" dirty="0" err="1">
                <a:solidFill>
                  <a:schemeClr val="tx1"/>
                </a:solidFill>
                <a:latin typeface="Montserrat" panose="00000500000000000000" pitchFamily="2" charset="0"/>
              </a:rPr>
              <a:t>Mevada</a:t>
            </a:r>
            <a:r>
              <a:rPr lang="en-US" sz="1200" dirty="0">
                <a:solidFill>
                  <a:schemeClr val="tx1"/>
                </a:solidFill>
                <a:latin typeface="Montserrat" panose="00000500000000000000" pitchFamily="2" charset="0"/>
              </a:rPr>
              <a:t> – C062</a:t>
            </a:r>
          </a:p>
          <a:p>
            <a:pPr marL="76200" indent="0" algn="r">
              <a:buNone/>
            </a:pPr>
            <a:r>
              <a:rPr lang="en-US" sz="1200" dirty="0">
                <a:solidFill>
                  <a:schemeClr val="tx1"/>
                </a:solidFill>
                <a:latin typeface="Montserrat" panose="00000500000000000000" pitchFamily="2" charset="0"/>
              </a:rPr>
              <a:t>Soham Patel – C073</a:t>
            </a:r>
          </a:p>
          <a:p>
            <a:pPr marL="76200" indent="0" algn="r">
              <a:buNone/>
            </a:pPr>
            <a:r>
              <a:rPr lang="en-US" sz="1200" dirty="0" err="1">
                <a:solidFill>
                  <a:schemeClr val="tx1"/>
                </a:solidFill>
                <a:latin typeface="Montserrat" panose="00000500000000000000" pitchFamily="2" charset="0"/>
              </a:rPr>
              <a:t>Dhyey</a:t>
            </a:r>
            <a:r>
              <a:rPr lang="en-US" sz="1200" dirty="0">
                <a:solidFill>
                  <a:schemeClr val="tx1"/>
                </a:solidFill>
                <a:latin typeface="Montserrat" panose="00000500000000000000" pitchFamily="2" charset="0"/>
              </a:rPr>
              <a:t> </a:t>
            </a:r>
            <a:r>
              <a:rPr lang="en-US" sz="1200" dirty="0" err="1">
                <a:solidFill>
                  <a:schemeClr val="tx1"/>
                </a:solidFill>
                <a:latin typeface="Montserrat" panose="00000500000000000000" pitchFamily="2" charset="0"/>
              </a:rPr>
              <a:t>Sanghavi</a:t>
            </a:r>
            <a:r>
              <a:rPr lang="en-US" sz="1200" dirty="0">
                <a:solidFill>
                  <a:schemeClr val="tx1"/>
                </a:solidFill>
                <a:latin typeface="Montserrat" panose="00000500000000000000" pitchFamily="2" charset="0"/>
              </a:rPr>
              <a:t> – C089</a:t>
            </a:r>
          </a:p>
        </p:txBody>
      </p:sp>
      <p:pic>
        <p:nvPicPr>
          <p:cNvPr id="14" name="Picture 13">
            <a:extLst>
              <a:ext uri="{FF2B5EF4-FFF2-40B4-BE49-F238E27FC236}">
                <a16:creationId xmlns:a16="http://schemas.microsoft.com/office/drawing/2014/main" id="{7FCF7C6E-AD2D-B2DF-3606-8FBE1D91D5C3}"/>
              </a:ext>
            </a:extLst>
          </p:cNvPr>
          <p:cNvPicPr>
            <a:picLocks noChangeAspect="1"/>
          </p:cNvPicPr>
          <p:nvPr/>
        </p:nvPicPr>
        <p:blipFill>
          <a:blip r:embed="rId2"/>
          <a:stretch>
            <a:fillRect/>
          </a:stretch>
        </p:blipFill>
        <p:spPr>
          <a:xfrm>
            <a:off x="2090391" y="2138746"/>
            <a:ext cx="4963218" cy="1086002"/>
          </a:xfrm>
          <a:prstGeom prst="rect">
            <a:avLst/>
          </a:prstGeom>
        </p:spPr>
      </p:pic>
      <p:sp>
        <p:nvSpPr>
          <p:cNvPr id="15" name="TextBox 14">
            <a:extLst>
              <a:ext uri="{FF2B5EF4-FFF2-40B4-BE49-F238E27FC236}">
                <a16:creationId xmlns:a16="http://schemas.microsoft.com/office/drawing/2014/main" id="{F7611D10-A2D9-AD24-9000-3C54D289B6B8}"/>
              </a:ext>
            </a:extLst>
          </p:cNvPr>
          <p:cNvSpPr txBox="1"/>
          <p:nvPr/>
        </p:nvSpPr>
        <p:spPr>
          <a:xfrm>
            <a:off x="790355" y="3638403"/>
            <a:ext cx="7563289" cy="353943"/>
          </a:xfrm>
          <a:prstGeom prst="rect">
            <a:avLst/>
          </a:prstGeom>
          <a:noFill/>
        </p:spPr>
        <p:txBody>
          <a:bodyPr wrap="none" rtlCol="0">
            <a:spAutoFit/>
          </a:bodyPr>
          <a:lstStyle/>
          <a:p>
            <a:r>
              <a:rPr lang="en-US" sz="1700" b="1" i="0" dirty="0">
                <a:solidFill>
                  <a:schemeClr val="tx1"/>
                </a:solidFill>
                <a:effectLst/>
                <a:latin typeface="Montserrat" panose="00000500000000000000" pitchFamily="2" charset="0"/>
              </a:rPr>
              <a:t>Predicting Economic Indicators with Recurrent Neural Networks</a:t>
            </a:r>
            <a:endParaRPr lang="en-US" sz="1700" b="1" dirty="0">
              <a:solidFill>
                <a:schemeClr val="tx1"/>
              </a:solidFill>
              <a:latin typeface="Montserrat" panose="00000500000000000000" pitchFamily="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z="1800" smtClean="0">
                <a:solidFill>
                  <a:schemeClr val="bg1"/>
                </a:solidFill>
              </a:rPr>
              <a:t>1</a:t>
            </a:fld>
            <a:endParaRPr lang="en-IN" dirty="0">
              <a:solidFill>
                <a:schemeClr val="bg1"/>
              </a:solidFill>
            </a:endParaRPr>
          </a:p>
        </p:txBody>
      </p:sp>
    </p:spTree>
    <p:extLst>
      <p:ext uri="{BB962C8B-B14F-4D97-AF65-F5344CB8AC3E}">
        <p14:creationId xmlns:p14="http://schemas.microsoft.com/office/powerpoint/2010/main" val="53536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14852" cy="3979103"/>
          </a:xfrm>
          <a:prstGeom prst="rect">
            <a:avLst/>
          </a:prstGeom>
          <a:noFill/>
        </p:spPr>
        <p:txBody>
          <a:bodyPr wrap="square" rtlCol="0">
            <a:spAutoFit/>
          </a:bodyPr>
          <a:lstStyle/>
          <a:p>
            <a:pPr marL="342900" indent="-342900">
              <a:lnSpc>
                <a:spcPct val="125000"/>
              </a:lnSpc>
              <a:buFont typeface="+mj-lt"/>
              <a:buAutoNum type="arabicPeriod" startAt="3"/>
            </a:pPr>
            <a:r>
              <a:rPr lang="en-US" sz="1700" dirty="0">
                <a:latin typeface="Montserrat" panose="00000500000000000000" pitchFamily="2" charset="0"/>
              </a:rPr>
              <a:t>GRU (Gated Recurrent Unit)</a:t>
            </a:r>
          </a:p>
          <a:p>
            <a:pPr>
              <a:lnSpc>
                <a:spcPct val="125000"/>
              </a:lnSpc>
              <a:spcAft>
                <a:spcPts val="1000"/>
              </a:spcAft>
            </a:pPr>
            <a:r>
              <a:rPr lang="en-US" sz="1500" dirty="0">
                <a:latin typeface="Montserrat" panose="00000500000000000000" pitchFamily="2" charset="0"/>
              </a:rPr>
              <a:t>Advantages: -</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Faster to train than LSTMs</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Less prone to overfitting</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Can handle vanishing gradients</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Fewer parameters than LSTMs</a:t>
            </a:r>
          </a:p>
          <a:p>
            <a:pPr>
              <a:lnSpc>
                <a:spcPct val="125000"/>
              </a:lnSpc>
              <a:spcAft>
                <a:spcPts val="1000"/>
              </a:spcAft>
            </a:pPr>
            <a:r>
              <a:rPr lang="en-US" sz="1500" dirty="0">
                <a:latin typeface="Montserrat" panose="00000500000000000000" pitchFamily="2" charset="0"/>
              </a:rPr>
              <a:t>Disadvantages: -</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May not perform as well as LSTMs on tasks that require long-term memory</a:t>
            </a:r>
          </a:p>
          <a:p>
            <a:pPr marL="688975" indent="-285750">
              <a:lnSpc>
                <a:spcPct val="125000"/>
              </a:lnSpc>
              <a:spcAft>
                <a:spcPts val="1000"/>
              </a:spcAft>
              <a:buFont typeface="Arial" panose="020B0604020202020204" pitchFamily="34" charset="0"/>
              <a:buChar char="•"/>
            </a:pPr>
            <a:r>
              <a:rPr lang="en-US" sz="1500" dirty="0">
                <a:latin typeface="Montserrat" panose="00000500000000000000" pitchFamily="2" charset="0"/>
              </a:rPr>
              <a:t>Not suitable for learning highly complex sequences</a:t>
            </a:r>
          </a:p>
          <a:p>
            <a:pPr marL="688975" indent="-285750">
              <a:lnSpc>
                <a:spcPct val="125000"/>
              </a:lnSpc>
              <a:buFont typeface="Arial" panose="020B0604020202020204" pitchFamily="34" charset="0"/>
              <a:buChar char="•"/>
            </a:pPr>
            <a:endParaRPr lang="en-US" sz="1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Tree>
    <p:extLst>
      <p:ext uri="{BB962C8B-B14F-4D97-AF65-F5344CB8AC3E}">
        <p14:creationId xmlns:p14="http://schemas.microsoft.com/office/powerpoint/2010/main" val="372337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989373"/>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600" dirty="0">
                <a:latin typeface="Montserrat" panose="00000500000000000000" pitchFamily="2" charset="0"/>
              </a:rPr>
              <a:t>Instead of random-based splitting, we have used another approach called time-based splitting. When we have a timestamp given in our dataset, we can split the data according to time.</a:t>
            </a:r>
          </a:p>
        </p:txBody>
      </p:sp>
      <p:pic>
        <p:nvPicPr>
          <p:cNvPr id="2050" name="Picture 2">
            <a:extLst>
              <a:ext uri="{FF2B5EF4-FFF2-40B4-BE49-F238E27FC236}">
                <a16:creationId xmlns:a16="http://schemas.microsoft.com/office/drawing/2014/main" id="{8DB36E8E-7AC7-4962-8A34-0A1E8498DB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556"/>
          <a:stretch/>
        </p:blipFill>
        <p:spPr bwMode="auto">
          <a:xfrm>
            <a:off x="516194" y="3429000"/>
            <a:ext cx="3543300" cy="2858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9A18B3-A23A-41B2-B1AA-62D77AA8B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028"/>
          <a:stretch/>
        </p:blipFill>
        <p:spPr bwMode="auto">
          <a:xfrm>
            <a:off x="5366663" y="3184422"/>
            <a:ext cx="3091537" cy="3347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698AEA7-3CA9-7E40-E45D-9100699A59CF}"/>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Tree>
    <p:extLst>
      <p:ext uri="{BB962C8B-B14F-4D97-AF65-F5344CB8AC3E}">
        <p14:creationId xmlns:p14="http://schemas.microsoft.com/office/powerpoint/2010/main" val="263829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We look for all the GDP available on the FRED API.</a:t>
            </a:r>
          </a:p>
        </p:txBody>
      </p:sp>
      <p:pic>
        <p:nvPicPr>
          <p:cNvPr id="3074" name="Picture 2">
            <a:extLst>
              <a:ext uri="{FF2B5EF4-FFF2-40B4-BE49-F238E27FC236}">
                <a16:creationId xmlns:a16="http://schemas.microsoft.com/office/drawing/2014/main" id="{C956DD3D-4175-4937-BE56-D739E02D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7968"/>
            <a:ext cx="91440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AB73FE8C-538B-A1E4-BB32-3AAE023D1F04}"/>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Tree>
    <p:extLst>
      <p:ext uri="{BB962C8B-B14F-4D97-AF65-F5344CB8AC3E}">
        <p14:creationId xmlns:p14="http://schemas.microsoft.com/office/powerpoint/2010/main" val="148045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After entering a valid series ID you get the available series data.</a:t>
            </a:r>
          </a:p>
        </p:txBody>
      </p:sp>
      <p:pic>
        <p:nvPicPr>
          <p:cNvPr id="4104" name="Picture 8">
            <a:extLst>
              <a:ext uri="{FF2B5EF4-FFF2-40B4-BE49-F238E27FC236}">
                <a16:creationId xmlns:a16="http://schemas.microsoft.com/office/drawing/2014/main" id="{B8D9F1BE-2F3F-400E-93C1-A9CEA5B07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174" b="70151"/>
          <a:stretch/>
        </p:blipFill>
        <p:spPr bwMode="auto">
          <a:xfrm>
            <a:off x="109534" y="3411799"/>
            <a:ext cx="5475190" cy="1487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4D712E9-7D4B-F628-628E-EA4627940B38}"/>
              </a:ext>
            </a:extLst>
          </p:cNvPr>
          <p:cNvPicPr>
            <a:picLocks noChangeAspect="1"/>
          </p:cNvPicPr>
          <p:nvPr/>
        </p:nvPicPr>
        <p:blipFill>
          <a:blip r:embed="rId3"/>
          <a:stretch>
            <a:fillRect/>
          </a:stretch>
        </p:blipFill>
        <p:spPr>
          <a:xfrm>
            <a:off x="5670398" y="2717968"/>
            <a:ext cx="3364070" cy="3437026"/>
          </a:xfrm>
          <a:prstGeom prst="rect">
            <a:avLst/>
          </a:prstGeom>
        </p:spPr>
      </p:pic>
      <p:sp>
        <p:nvSpPr>
          <p:cNvPr id="7" name="Text Placeholder 2">
            <a:extLst>
              <a:ext uri="{FF2B5EF4-FFF2-40B4-BE49-F238E27FC236}">
                <a16:creationId xmlns:a16="http://schemas.microsoft.com/office/drawing/2014/main" id="{675AAEFA-6346-3D0A-7D78-8BBB964A3AC7}"/>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Tree>
    <p:extLst>
      <p:ext uri="{BB962C8B-B14F-4D97-AF65-F5344CB8AC3E}">
        <p14:creationId xmlns:p14="http://schemas.microsoft.com/office/powerpoint/2010/main" val="426519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Our time series data looks as follows</a:t>
            </a:r>
          </a:p>
        </p:txBody>
      </p:sp>
      <p:pic>
        <p:nvPicPr>
          <p:cNvPr id="5" name="Picture 4">
            <a:extLst>
              <a:ext uri="{FF2B5EF4-FFF2-40B4-BE49-F238E27FC236}">
                <a16:creationId xmlns:a16="http://schemas.microsoft.com/office/drawing/2014/main" id="{792760AA-ED39-2E86-9BB6-5EE8D0BA306C}"/>
              </a:ext>
            </a:extLst>
          </p:cNvPr>
          <p:cNvPicPr>
            <a:picLocks noChangeAspect="1"/>
          </p:cNvPicPr>
          <p:nvPr/>
        </p:nvPicPr>
        <p:blipFill>
          <a:blip r:embed="rId2"/>
          <a:stretch>
            <a:fillRect/>
          </a:stretch>
        </p:blipFill>
        <p:spPr>
          <a:xfrm>
            <a:off x="0" y="3237719"/>
            <a:ext cx="9144000" cy="2332780"/>
          </a:xfrm>
          <a:prstGeom prst="rect">
            <a:avLst/>
          </a:prstGeom>
        </p:spPr>
      </p:pic>
      <p:sp>
        <p:nvSpPr>
          <p:cNvPr id="7" name="Text Placeholder 2">
            <a:extLst>
              <a:ext uri="{FF2B5EF4-FFF2-40B4-BE49-F238E27FC236}">
                <a16:creationId xmlns:a16="http://schemas.microsoft.com/office/drawing/2014/main" id="{DDCEF264-E0D9-417C-7442-A306CCF0BAE1}"/>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Tree>
    <p:extLst>
      <p:ext uri="{BB962C8B-B14F-4D97-AF65-F5344CB8AC3E}">
        <p14:creationId xmlns:p14="http://schemas.microsoft.com/office/powerpoint/2010/main" val="418180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236211"/>
            <a:ext cx="7772400" cy="1088853"/>
          </a:xfrm>
        </p:spPr>
        <p:txBody>
          <a:bodyPr/>
          <a:lstStyle/>
          <a:p>
            <a:pPr algn="ctr"/>
            <a:r>
              <a:rPr lang="en-US" sz="2600" b="1" dirty="0">
                <a:solidFill>
                  <a:schemeClr val="dk1"/>
                </a:solidFill>
              </a:rPr>
              <a:t>Implementation and Discussion (Work done)</a:t>
            </a:r>
            <a:endParaRPr lang="en-IN" sz="26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75084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We decompose the available series data into additive and multiplicative seasonal index.</a:t>
            </a:r>
          </a:p>
        </p:txBody>
      </p:sp>
      <p:pic>
        <p:nvPicPr>
          <p:cNvPr id="4" name="Picture 3">
            <a:extLst>
              <a:ext uri="{FF2B5EF4-FFF2-40B4-BE49-F238E27FC236}">
                <a16:creationId xmlns:a16="http://schemas.microsoft.com/office/drawing/2014/main" id="{07E457F5-438C-22BA-A01A-AE19ECDCDB8E}"/>
              </a:ext>
            </a:extLst>
          </p:cNvPr>
          <p:cNvPicPr>
            <a:picLocks noChangeAspect="1"/>
          </p:cNvPicPr>
          <p:nvPr/>
        </p:nvPicPr>
        <p:blipFill>
          <a:blip r:embed="rId2"/>
          <a:stretch>
            <a:fillRect/>
          </a:stretch>
        </p:blipFill>
        <p:spPr>
          <a:xfrm>
            <a:off x="0" y="3428999"/>
            <a:ext cx="4572000" cy="3032591"/>
          </a:xfrm>
          <a:prstGeom prst="rect">
            <a:avLst/>
          </a:prstGeom>
        </p:spPr>
      </p:pic>
      <p:pic>
        <p:nvPicPr>
          <p:cNvPr id="7" name="Picture 6">
            <a:extLst>
              <a:ext uri="{FF2B5EF4-FFF2-40B4-BE49-F238E27FC236}">
                <a16:creationId xmlns:a16="http://schemas.microsoft.com/office/drawing/2014/main" id="{02FDB0DB-3EBD-F704-770C-F028087D5FAD}"/>
              </a:ext>
            </a:extLst>
          </p:cNvPr>
          <p:cNvPicPr>
            <a:picLocks noChangeAspect="1"/>
          </p:cNvPicPr>
          <p:nvPr/>
        </p:nvPicPr>
        <p:blipFill rotWithShape="1">
          <a:blip r:embed="rId3"/>
          <a:srcRect l="675"/>
          <a:stretch/>
        </p:blipFill>
        <p:spPr>
          <a:xfrm>
            <a:off x="4572000" y="3428998"/>
            <a:ext cx="4545649" cy="3032592"/>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spTree>
    <p:extLst>
      <p:ext uri="{BB962C8B-B14F-4D97-AF65-F5344CB8AC3E}">
        <p14:creationId xmlns:p14="http://schemas.microsoft.com/office/powerpoint/2010/main" val="145199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Simple Time Series Forecasting we get the following results: -</a:t>
            </a:r>
          </a:p>
        </p:txBody>
      </p:sp>
      <p:pic>
        <p:nvPicPr>
          <p:cNvPr id="6146" name="Picture 2">
            <a:extLst>
              <a:ext uri="{FF2B5EF4-FFF2-40B4-BE49-F238E27FC236}">
                <a16:creationId xmlns:a16="http://schemas.microsoft.com/office/drawing/2014/main" id="{22F03539-0CDF-4A15-AA0A-C145BF8481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0" t="2724" b="2512"/>
          <a:stretch/>
        </p:blipFill>
        <p:spPr bwMode="auto">
          <a:xfrm>
            <a:off x="457200" y="2801326"/>
            <a:ext cx="3952568" cy="142268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9493F1D-8D11-44E8-862D-81258FE9DA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2" t="2992" r="748"/>
          <a:stretch/>
        </p:blipFill>
        <p:spPr bwMode="auto">
          <a:xfrm>
            <a:off x="4572000" y="2717968"/>
            <a:ext cx="4390103" cy="159341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C77E700-0EBC-4891-9177-E81BE18625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0" b="4678"/>
          <a:stretch/>
        </p:blipFill>
        <p:spPr bwMode="auto">
          <a:xfrm>
            <a:off x="294967" y="4777686"/>
            <a:ext cx="4198375" cy="150150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CE923AFA-37E2-415F-B229-399C7CCDA9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660" y="4880738"/>
            <a:ext cx="4329032" cy="139845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37D1A439-4FC0-E941-A091-114DE90D9A92}"/>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spTree>
    <p:extLst>
      <p:ext uri="{BB962C8B-B14F-4D97-AF65-F5344CB8AC3E}">
        <p14:creationId xmlns:p14="http://schemas.microsoft.com/office/powerpoint/2010/main" val="202199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373820"/>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600" dirty="0">
                <a:latin typeface="Montserrat" panose="00000500000000000000" pitchFamily="2" charset="0"/>
              </a:rPr>
              <a:t>Using Exponential Smoothing Techniques we get the following results: -</a:t>
            </a:r>
          </a:p>
        </p:txBody>
      </p:sp>
      <p:pic>
        <p:nvPicPr>
          <p:cNvPr id="4" name="Picture 3">
            <a:extLst>
              <a:ext uri="{FF2B5EF4-FFF2-40B4-BE49-F238E27FC236}">
                <a16:creationId xmlns:a16="http://schemas.microsoft.com/office/drawing/2014/main" id="{9E00658D-C9AD-4D7E-B8D9-66500191AD60}"/>
              </a:ext>
            </a:extLst>
          </p:cNvPr>
          <p:cNvPicPr>
            <a:picLocks noChangeAspect="1"/>
          </p:cNvPicPr>
          <p:nvPr/>
        </p:nvPicPr>
        <p:blipFill rotWithShape="1">
          <a:blip r:embed="rId2"/>
          <a:srcRect l="799" t="3867" r="15390" b="3775"/>
          <a:stretch/>
        </p:blipFill>
        <p:spPr>
          <a:xfrm>
            <a:off x="93406" y="2951235"/>
            <a:ext cx="4478594" cy="1573998"/>
          </a:xfrm>
          <a:prstGeom prst="rect">
            <a:avLst/>
          </a:prstGeom>
        </p:spPr>
      </p:pic>
      <p:pic>
        <p:nvPicPr>
          <p:cNvPr id="7" name="Picture 6">
            <a:extLst>
              <a:ext uri="{FF2B5EF4-FFF2-40B4-BE49-F238E27FC236}">
                <a16:creationId xmlns:a16="http://schemas.microsoft.com/office/drawing/2014/main" id="{BD3CA870-DC41-4F66-9476-BE350BEF38C0}"/>
              </a:ext>
            </a:extLst>
          </p:cNvPr>
          <p:cNvPicPr>
            <a:picLocks noChangeAspect="1"/>
          </p:cNvPicPr>
          <p:nvPr/>
        </p:nvPicPr>
        <p:blipFill rotWithShape="1">
          <a:blip r:embed="rId3"/>
          <a:srcRect l="2391" t="1174" r="14227" b="6263"/>
          <a:stretch/>
        </p:blipFill>
        <p:spPr>
          <a:xfrm>
            <a:off x="4724400" y="2951234"/>
            <a:ext cx="4400042" cy="1573074"/>
          </a:xfrm>
          <a:prstGeom prst="rect">
            <a:avLst/>
          </a:prstGeom>
        </p:spPr>
      </p:pic>
      <p:pic>
        <p:nvPicPr>
          <p:cNvPr id="9" name="Picture 8">
            <a:extLst>
              <a:ext uri="{FF2B5EF4-FFF2-40B4-BE49-F238E27FC236}">
                <a16:creationId xmlns:a16="http://schemas.microsoft.com/office/drawing/2014/main" id="{C858927A-85E9-4283-B873-B65D47B1F49F}"/>
              </a:ext>
            </a:extLst>
          </p:cNvPr>
          <p:cNvPicPr>
            <a:picLocks noChangeAspect="1"/>
          </p:cNvPicPr>
          <p:nvPr/>
        </p:nvPicPr>
        <p:blipFill rotWithShape="1">
          <a:blip r:embed="rId4"/>
          <a:srcRect l="1242" t="4319" r="16345" b="7572"/>
          <a:stretch/>
        </p:blipFill>
        <p:spPr>
          <a:xfrm>
            <a:off x="132682" y="4842475"/>
            <a:ext cx="4400042" cy="1598731"/>
          </a:xfrm>
          <a:prstGeom prst="rect">
            <a:avLst/>
          </a:prstGeom>
        </p:spPr>
      </p:pic>
      <p:pic>
        <p:nvPicPr>
          <p:cNvPr id="13" name="Picture 12">
            <a:extLst>
              <a:ext uri="{FF2B5EF4-FFF2-40B4-BE49-F238E27FC236}">
                <a16:creationId xmlns:a16="http://schemas.microsoft.com/office/drawing/2014/main" id="{D3E3C6BF-0B03-4991-B53D-56390C8038E1}"/>
              </a:ext>
            </a:extLst>
          </p:cNvPr>
          <p:cNvPicPr>
            <a:picLocks noChangeAspect="1"/>
          </p:cNvPicPr>
          <p:nvPr/>
        </p:nvPicPr>
        <p:blipFill rotWithShape="1">
          <a:blip r:embed="rId5"/>
          <a:srcRect l="1241" t="5181" r="17729" b="3254"/>
          <a:stretch/>
        </p:blipFill>
        <p:spPr>
          <a:xfrm>
            <a:off x="4645848" y="4836143"/>
            <a:ext cx="4478594" cy="1605063"/>
          </a:xfrm>
          <a:prstGeom prst="rect">
            <a:avLst/>
          </a:prstGeom>
        </p:spPr>
      </p:pic>
      <p:sp>
        <p:nvSpPr>
          <p:cNvPr id="8" name="Text Placeholder 2">
            <a:extLst>
              <a:ext uri="{FF2B5EF4-FFF2-40B4-BE49-F238E27FC236}">
                <a16:creationId xmlns:a16="http://schemas.microsoft.com/office/drawing/2014/main" id="{858E9AF4-8E04-FB9A-BB99-4DF99C12CC75}"/>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dirty="0"/>
          </a:p>
        </p:txBody>
      </p:sp>
    </p:spTree>
    <p:extLst>
      <p:ext uri="{BB962C8B-B14F-4D97-AF65-F5344CB8AC3E}">
        <p14:creationId xmlns:p14="http://schemas.microsoft.com/office/powerpoint/2010/main" val="125711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755335"/>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Exponential Smoothing Techniques we get the following results: -</a:t>
            </a:r>
          </a:p>
        </p:txBody>
      </p:sp>
      <p:pic>
        <p:nvPicPr>
          <p:cNvPr id="7170" name="Picture 2">
            <a:extLst>
              <a:ext uri="{FF2B5EF4-FFF2-40B4-BE49-F238E27FC236}">
                <a16:creationId xmlns:a16="http://schemas.microsoft.com/office/drawing/2014/main" id="{0F6D4DC3-70F2-4BC9-8195-AB9321B89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779" y="3170252"/>
            <a:ext cx="5522442" cy="3199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8DA698DA-1992-7D20-1804-685996A78A21}"/>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p:spTree>
    <p:extLst>
      <p:ext uri="{BB962C8B-B14F-4D97-AF65-F5344CB8AC3E}">
        <p14:creationId xmlns:p14="http://schemas.microsoft.com/office/powerpoint/2010/main" val="126871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Auto Regressive Methods we get the following results: -</a:t>
            </a:r>
          </a:p>
        </p:txBody>
      </p:sp>
      <p:pic>
        <p:nvPicPr>
          <p:cNvPr id="4" name="Picture 3">
            <a:extLst>
              <a:ext uri="{FF2B5EF4-FFF2-40B4-BE49-F238E27FC236}">
                <a16:creationId xmlns:a16="http://schemas.microsoft.com/office/drawing/2014/main" id="{FE59804C-9D7B-4A50-B79A-2F0FAE022154}"/>
              </a:ext>
            </a:extLst>
          </p:cNvPr>
          <p:cNvPicPr>
            <a:picLocks noChangeAspect="1"/>
          </p:cNvPicPr>
          <p:nvPr/>
        </p:nvPicPr>
        <p:blipFill rotWithShape="1">
          <a:blip r:embed="rId2"/>
          <a:srcRect l="1281" t="4266" r="10602" b="5660"/>
          <a:stretch/>
        </p:blipFill>
        <p:spPr>
          <a:xfrm>
            <a:off x="194788" y="2633993"/>
            <a:ext cx="4228800" cy="1531584"/>
          </a:xfrm>
          <a:prstGeom prst="rect">
            <a:avLst/>
          </a:prstGeom>
        </p:spPr>
      </p:pic>
      <p:pic>
        <p:nvPicPr>
          <p:cNvPr id="7" name="Picture 6">
            <a:extLst>
              <a:ext uri="{FF2B5EF4-FFF2-40B4-BE49-F238E27FC236}">
                <a16:creationId xmlns:a16="http://schemas.microsoft.com/office/drawing/2014/main" id="{783FA9E4-3FB9-4915-BEB8-324DDF485D3E}"/>
              </a:ext>
            </a:extLst>
          </p:cNvPr>
          <p:cNvPicPr>
            <a:picLocks noChangeAspect="1"/>
          </p:cNvPicPr>
          <p:nvPr/>
        </p:nvPicPr>
        <p:blipFill rotWithShape="1">
          <a:blip r:embed="rId3"/>
          <a:srcRect l="775" t="3954" r="16299" b="6179"/>
          <a:stretch/>
        </p:blipFill>
        <p:spPr>
          <a:xfrm>
            <a:off x="4720413" y="2665112"/>
            <a:ext cx="4306529" cy="1529680"/>
          </a:xfrm>
          <a:prstGeom prst="rect">
            <a:avLst/>
          </a:prstGeom>
        </p:spPr>
      </p:pic>
      <p:pic>
        <p:nvPicPr>
          <p:cNvPr id="9" name="Picture 8">
            <a:extLst>
              <a:ext uri="{FF2B5EF4-FFF2-40B4-BE49-F238E27FC236}">
                <a16:creationId xmlns:a16="http://schemas.microsoft.com/office/drawing/2014/main" id="{4D248832-E322-46A9-A58B-301B4A41AAF8}"/>
              </a:ext>
            </a:extLst>
          </p:cNvPr>
          <p:cNvPicPr>
            <a:picLocks noChangeAspect="1"/>
          </p:cNvPicPr>
          <p:nvPr/>
        </p:nvPicPr>
        <p:blipFill rotWithShape="1">
          <a:blip r:embed="rId4"/>
          <a:srcRect l="806" t="2843" r="15054" b="2637"/>
          <a:stretch/>
        </p:blipFill>
        <p:spPr>
          <a:xfrm>
            <a:off x="194788" y="4807883"/>
            <a:ext cx="4228800" cy="1540201"/>
          </a:xfrm>
          <a:prstGeom prst="rect">
            <a:avLst/>
          </a:prstGeom>
        </p:spPr>
      </p:pic>
      <p:pic>
        <p:nvPicPr>
          <p:cNvPr id="11" name="Picture 10">
            <a:extLst>
              <a:ext uri="{FF2B5EF4-FFF2-40B4-BE49-F238E27FC236}">
                <a16:creationId xmlns:a16="http://schemas.microsoft.com/office/drawing/2014/main" id="{0A68C2BA-381D-4564-8089-DEF3429D5EAC}"/>
              </a:ext>
            </a:extLst>
          </p:cNvPr>
          <p:cNvPicPr>
            <a:picLocks noChangeAspect="1"/>
          </p:cNvPicPr>
          <p:nvPr/>
        </p:nvPicPr>
        <p:blipFill rotWithShape="1">
          <a:blip r:embed="rId5"/>
          <a:srcRect l="1196" t="3219" r="20792" b="5742"/>
          <a:stretch/>
        </p:blipFill>
        <p:spPr>
          <a:xfrm>
            <a:off x="4720413" y="4807883"/>
            <a:ext cx="4306529" cy="1525299"/>
          </a:xfrm>
          <a:prstGeom prst="rect">
            <a:avLst/>
          </a:prstGeom>
        </p:spPr>
      </p:pic>
      <p:sp>
        <p:nvSpPr>
          <p:cNvPr id="8" name="Text Placeholder 2">
            <a:extLst>
              <a:ext uri="{FF2B5EF4-FFF2-40B4-BE49-F238E27FC236}">
                <a16:creationId xmlns:a16="http://schemas.microsoft.com/office/drawing/2014/main" id="{53A80119-C913-5F52-7504-943E7007C112}"/>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spTree>
    <p:extLst>
      <p:ext uri="{BB962C8B-B14F-4D97-AF65-F5344CB8AC3E}">
        <p14:creationId xmlns:p14="http://schemas.microsoft.com/office/powerpoint/2010/main" val="189245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600" b="1" dirty="0">
                <a:solidFill>
                  <a:schemeClr val="dk1"/>
                </a:solidFill>
                <a:latin typeface="Montserrat" panose="00000500000000000000" pitchFamily="2" charset="0"/>
              </a:rPr>
              <a:t>Introduction</a:t>
            </a:r>
            <a:endParaRPr lang="en-IN" sz="3600" dirty="0">
              <a:latin typeface="Montserrat" panose="00000500000000000000" pitchFamily="2" charset="0"/>
            </a:endParaRPr>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70473"/>
          </a:xfrm>
          <a:prstGeom prst="rect">
            <a:avLst/>
          </a:prstGeom>
          <a:noFill/>
        </p:spPr>
        <p:txBody>
          <a:bodyPr wrap="square" rtlCol="0">
            <a:spAutoFit/>
          </a:bodyPr>
          <a:lstStyle/>
          <a:p>
            <a:pPr marL="342900" indent="-342900">
              <a:lnSpc>
                <a:spcPct val="125000"/>
              </a:lnSpc>
              <a:spcAft>
                <a:spcPts val="1000"/>
              </a:spcAft>
              <a:buFont typeface="Wingdings" panose="05000000000000000000" pitchFamily="2" charset="2"/>
              <a:buChar char="Ø"/>
            </a:pPr>
            <a:r>
              <a:rPr lang="en-US" dirty="0">
                <a:latin typeface="Montserrat" panose="00000500000000000000" pitchFamily="2" charset="0"/>
              </a:rPr>
              <a:t>The aim of this project is to demonstrate the effectiveness of RNN models in analyzing and predicting time series data, and to compare the performance of different RNN architectures. </a:t>
            </a:r>
          </a:p>
          <a:p>
            <a:pPr marL="342900" indent="-342900">
              <a:lnSpc>
                <a:spcPct val="125000"/>
              </a:lnSpc>
              <a:spcAft>
                <a:spcPts val="1000"/>
              </a:spcAft>
              <a:buFont typeface="Wingdings" panose="05000000000000000000" pitchFamily="2" charset="2"/>
              <a:buChar char="Ø"/>
            </a:pPr>
            <a:r>
              <a:rPr lang="en-US" dirty="0">
                <a:latin typeface="Montserrat" panose="00000500000000000000" pitchFamily="2" charset="0"/>
              </a:rPr>
              <a:t>By leveraging the power of these models, we can potentially improve our ability to forecast economic and financial trends, which can have important implications for decision-making in various domains.</a:t>
            </a:r>
          </a:p>
          <a:p>
            <a:pPr marL="342900" indent="-342900">
              <a:lnSpc>
                <a:spcPct val="125000"/>
              </a:lnSpc>
              <a:spcAft>
                <a:spcPts val="1000"/>
              </a:spcAft>
              <a:buFont typeface="Wingdings" panose="05000000000000000000" pitchFamily="2" charset="2"/>
              <a:buChar char="Ø"/>
            </a:pPr>
            <a:r>
              <a:rPr lang="en-US" dirty="0">
                <a:latin typeface="Montserrat" panose="00000500000000000000" pitchFamily="2" charset="0"/>
              </a:rPr>
              <a:t>Why the standard ML approach doesn’t work for time series models: -</a:t>
            </a:r>
          </a:p>
          <a:p>
            <a:pPr marL="688975" indent="-285750">
              <a:lnSpc>
                <a:spcPct val="125000"/>
              </a:lnSpc>
              <a:spcAft>
                <a:spcPts val="1000"/>
              </a:spcAft>
              <a:buFont typeface="Arial" panose="020B0604020202020204" pitchFamily="34" charset="0"/>
              <a:buChar char="•"/>
            </a:pPr>
            <a:r>
              <a:rPr lang="en-US" dirty="0">
                <a:latin typeface="Montserrat" panose="00000500000000000000" pitchFamily="2" charset="0"/>
              </a:rPr>
              <a:t>Features and target variables are the same</a:t>
            </a:r>
          </a:p>
          <a:p>
            <a:pPr marL="688975" lvl="2" indent="-285750">
              <a:lnSpc>
                <a:spcPct val="125000"/>
              </a:lnSpc>
              <a:spcAft>
                <a:spcPts val="1000"/>
              </a:spcAft>
              <a:buFont typeface="Arial" panose="020B0604020202020204" pitchFamily="34" charset="0"/>
              <a:buChar char="•"/>
            </a:pPr>
            <a:r>
              <a:rPr lang="en-US" dirty="0">
                <a:latin typeface="Montserrat" panose="00000500000000000000" pitchFamily="2" charset="0"/>
              </a:rPr>
              <a:t>Data correlated over time</a:t>
            </a:r>
          </a:p>
          <a:p>
            <a:pPr marL="688975" lvl="2" indent="-285750">
              <a:lnSpc>
                <a:spcPct val="125000"/>
              </a:lnSpc>
              <a:spcAft>
                <a:spcPts val="1000"/>
              </a:spcAft>
              <a:buFont typeface="Arial" panose="020B0604020202020204" pitchFamily="34" charset="0"/>
              <a:buChar char="•"/>
            </a:pPr>
            <a:r>
              <a:rPr lang="en-US" dirty="0">
                <a:latin typeface="Montserrat" panose="00000500000000000000" pitchFamily="2" charset="0"/>
              </a:rPr>
              <a:t>Often non-stationary (hard to model)</a:t>
            </a:r>
          </a:p>
          <a:p>
            <a:pPr marL="688975" lvl="2" indent="-285750">
              <a:lnSpc>
                <a:spcPct val="125000"/>
              </a:lnSpc>
              <a:spcAft>
                <a:spcPts val="1000"/>
              </a:spcAft>
              <a:buFont typeface="Arial" panose="020B0604020202020204" pitchFamily="34" charset="0"/>
              <a:buChar char="•"/>
            </a:pPr>
            <a:r>
              <a:rPr lang="en-US" dirty="0">
                <a:latin typeface="Montserrat" panose="00000500000000000000" pitchFamily="2" charset="0"/>
              </a:rPr>
              <a:t>Need a lot of data to capture the patterns and trends and model those changes appropriately</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dirty="0"/>
          </a:p>
        </p:txBody>
      </p:sp>
    </p:spTree>
    <p:extLst>
      <p:ext uri="{BB962C8B-B14F-4D97-AF65-F5344CB8AC3E}">
        <p14:creationId xmlns:p14="http://schemas.microsoft.com/office/powerpoint/2010/main" val="25751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Auto Regressive Methods we get the following results: -</a:t>
            </a:r>
          </a:p>
        </p:txBody>
      </p:sp>
      <p:pic>
        <p:nvPicPr>
          <p:cNvPr id="5" name="Picture 4">
            <a:extLst>
              <a:ext uri="{FF2B5EF4-FFF2-40B4-BE49-F238E27FC236}">
                <a16:creationId xmlns:a16="http://schemas.microsoft.com/office/drawing/2014/main" id="{C6B2DB14-C45A-4088-9284-3F593A7AC6C0}"/>
              </a:ext>
            </a:extLst>
          </p:cNvPr>
          <p:cNvPicPr>
            <a:picLocks noChangeAspect="1"/>
          </p:cNvPicPr>
          <p:nvPr/>
        </p:nvPicPr>
        <p:blipFill rotWithShape="1">
          <a:blip r:embed="rId2"/>
          <a:srcRect l="1165" t="5574" r="16122" b="4560"/>
          <a:stretch/>
        </p:blipFill>
        <p:spPr>
          <a:xfrm>
            <a:off x="280219" y="3367492"/>
            <a:ext cx="4148139" cy="1473419"/>
          </a:xfrm>
          <a:prstGeom prst="rect">
            <a:avLst/>
          </a:prstGeom>
        </p:spPr>
      </p:pic>
      <p:pic>
        <p:nvPicPr>
          <p:cNvPr id="10" name="Picture 9">
            <a:extLst>
              <a:ext uri="{FF2B5EF4-FFF2-40B4-BE49-F238E27FC236}">
                <a16:creationId xmlns:a16="http://schemas.microsoft.com/office/drawing/2014/main" id="{9F0A9F0C-11B8-4A79-BB04-B8848882B15E}"/>
              </a:ext>
            </a:extLst>
          </p:cNvPr>
          <p:cNvPicPr>
            <a:picLocks noChangeAspect="1"/>
          </p:cNvPicPr>
          <p:nvPr/>
        </p:nvPicPr>
        <p:blipFill rotWithShape="1">
          <a:blip r:embed="rId3"/>
          <a:srcRect r="20962"/>
          <a:stretch/>
        </p:blipFill>
        <p:spPr>
          <a:xfrm>
            <a:off x="4715643" y="2882148"/>
            <a:ext cx="3971157" cy="3683920"/>
          </a:xfrm>
          <a:prstGeom prst="rect">
            <a:avLst/>
          </a:prstGeom>
        </p:spPr>
      </p:pic>
      <p:sp>
        <p:nvSpPr>
          <p:cNvPr id="7" name="Text Placeholder 2">
            <a:extLst>
              <a:ext uri="{FF2B5EF4-FFF2-40B4-BE49-F238E27FC236}">
                <a16:creationId xmlns:a16="http://schemas.microsoft.com/office/drawing/2014/main" id="{3CC0CF25-024F-9D4C-A270-FD489685CCE2}"/>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spTree>
    <p:extLst>
      <p:ext uri="{BB962C8B-B14F-4D97-AF65-F5344CB8AC3E}">
        <p14:creationId xmlns:p14="http://schemas.microsoft.com/office/powerpoint/2010/main" val="423552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Vanilla RNN we get the following results: -</a:t>
            </a:r>
          </a:p>
        </p:txBody>
      </p:sp>
      <p:pic>
        <p:nvPicPr>
          <p:cNvPr id="16" name="Picture 15">
            <a:extLst>
              <a:ext uri="{FF2B5EF4-FFF2-40B4-BE49-F238E27FC236}">
                <a16:creationId xmlns:a16="http://schemas.microsoft.com/office/drawing/2014/main" id="{7BBEFD84-B290-B063-A90F-04B7F127BF20}"/>
              </a:ext>
            </a:extLst>
          </p:cNvPr>
          <p:cNvPicPr>
            <a:picLocks noChangeAspect="1"/>
          </p:cNvPicPr>
          <p:nvPr/>
        </p:nvPicPr>
        <p:blipFill>
          <a:blip r:embed="rId2"/>
          <a:stretch>
            <a:fillRect/>
          </a:stretch>
        </p:blipFill>
        <p:spPr>
          <a:xfrm>
            <a:off x="241398" y="2802194"/>
            <a:ext cx="5247035" cy="3588774"/>
          </a:xfrm>
          <a:prstGeom prst="rect">
            <a:avLst/>
          </a:prstGeom>
        </p:spPr>
      </p:pic>
      <p:pic>
        <p:nvPicPr>
          <p:cNvPr id="18" name="Picture 17">
            <a:extLst>
              <a:ext uri="{FF2B5EF4-FFF2-40B4-BE49-F238E27FC236}">
                <a16:creationId xmlns:a16="http://schemas.microsoft.com/office/drawing/2014/main" id="{40EB75B7-C22A-F2E4-8DCB-727B31563E13}"/>
              </a:ext>
            </a:extLst>
          </p:cNvPr>
          <p:cNvPicPr>
            <a:picLocks noChangeAspect="1"/>
          </p:cNvPicPr>
          <p:nvPr/>
        </p:nvPicPr>
        <p:blipFill rotWithShape="1">
          <a:blip r:embed="rId3"/>
          <a:srcRect l="4460" t="30699" r="44183"/>
          <a:stretch/>
        </p:blipFill>
        <p:spPr>
          <a:xfrm>
            <a:off x="5722374" y="5432972"/>
            <a:ext cx="3180228" cy="877642"/>
          </a:xfrm>
          <a:prstGeom prst="rect">
            <a:avLst/>
          </a:prstGeom>
        </p:spPr>
      </p:pic>
      <p:sp>
        <p:nvSpPr>
          <p:cNvPr id="5" name="Text Placeholder 2">
            <a:extLst>
              <a:ext uri="{FF2B5EF4-FFF2-40B4-BE49-F238E27FC236}">
                <a16:creationId xmlns:a16="http://schemas.microsoft.com/office/drawing/2014/main" id="{3ABEDFC0-F05A-95B8-FCBD-6B93ED1ABAF6}"/>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dirty="0">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spTree>
    <p:extLst>
      <p:ext uri="{BB962C8B-B14F-4D97-AF65-F5344CB8AC3E}">
        <p14:creationId xmlns:p14="http://schemas.microsoft.com/office/powerpoint/2010/main" val="143118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373820"/>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600" dirty="0">
                <a:latin typeface="Montserrat" panose="00000500000000000000" pitchFamily="2" charset="0"/>
              </a:rPr>
              <a:t>Using LSTM (Long Short-Term Memory) RNN we get the following results: -</a:t>
            </a:r>
          </a:p>
        </p:txBody>
      </p:sp>
      <p:pic>
        <p:nvPicPr>
          <p:cNvPr id="10" name="Picture 9">
            <a:extLst>
              <a:ext uri="{FF2B5EF4-FFF2-40B4-BE49-F238E27FC236}">
                <a16:creationId xmlns:a16="http://schemas.microsoft.com/office/drawing/2014/main" id="{825F628A-A6BC-9342-048D-4ABDF253C38E}"/>
              </a:ext>
            </a:extLst>
          </p:cNvPr>
          <p:cNvPicPr>
            <a:picLocks noChangeAspect="1"/>
          </p:cNvPicPr>
          <p:nvPr/>
        </p:nvPicPr>
        <p:blipFill>
          <a:blip r:embed="rId2"/>
          <a:stretch>
            <a:fillRect/>
          </a:stretch>
        </p:blipFill>
        <p:spPr>
          <a:xfrm>
            <a:off x="457200" y="2717968"/>
            <a:ext cx="5577349" cy="2939324"/>
          </a:xfrm>
          <a:prstGeom prst="rect">
            <a:avLst/>
          </a:prstGeom>
        </p:spPr>
      </p:pic>
      <p:pic>
        <p:nvPicPr>
          <p:cNvPr id="14" name="Picture 13">
            <a:extLst>
              <a:ext uri="{FF2B5EF4-FFF2-40B4-BE49-F238E27FC236}">
                <a16:creationId xmlns:a16="http://schemas.microsoft.com/office/drawing/2014/main" id="{FE710090-C3BB-A57A-820E-DB5A5A703396}"/>
              </a:ext>
            </a:extLst>
          </p:cNvPr>
          <p:cNvPicPr>
            <a:picLocks noChangeAspect="1"/>
          </p:cNvPicPr>
          <p:nvPr/>
        </p:nvPicPr>
        <p:blipFill>
          <a:blip r:embed="rId3"/>
          <a:stretch>
            <a:fillRect/>
          </a:stretch>
        </p:blipFill>
        <p:spPr>
          <a:xfrm>
            <a:off x="6034549" y="5657292"/>
            <a:ext cx="2782529" cy="878694"/>
          </a:xfrm>
          <a:prstGeom prst="rect">
            <a:avLst/>
          </a:prstGeom>
        </p:spPr>
      </p:pic>
      <p:sp>
        <p:nvSpPr>
          <p:cNvPr id="5" name="Text Placeholder 2">
            <a:extLst>
              <a:ext uri="{FF2B5EF4-FFF2-40B4-BE49-F238E27FC236}">
                <a16:creationId xmlns:a16="http://schemas.microsoft.com/office/drawing/2014/main" id="{D1C71AF4-C202-9D58-5F54-FE302089AE25}"/>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dirty="0"/>
          </a:p>
        </p:txBody>
      </p:sp>
    </p:spTree>
    <p:extLst>
      <p:ext uri="{BB962C8B-B14F-4D97-AF65-F5344CB8AC3E}">
        <p14:creationId xmlns:p14="http://schemas.microsoft.com/office/powerpoint/2010/main" val="211963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40908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Using GRU RNN we get the following results: -</a:t>
            </a:r>
          </a:p>
        </p:txBody>
      </p:sp>
      <p:pic>
        <p:nvPicPr>
          <p:cNvPr id="11" name="Picture 10">
            <a:extLst>
              <a:ext uri="{FF2B5EF4-FFF2-40B4-BE49-F238E27FC236}">
                <a16:creationId xmlns:a16="http://schemas.microsoft.com/office/drawing/2014/main" id="{BB6A87CC-9965-E037-FBF3-DFBFFEA4B36E}"/>
              </a:ext>
            </a:extLst>
          </p:cNvPr>
          <p:cNvPicPr>
            <a:picLocks noChangeAspect="1"/>
          </p:cNvPicPr>
          <p:nvPr/>
        </p:nvPicPr>
        <p:blipFill>
          <a:blip r:embed="rId2"/>
          <a:stretch>
            <a:fillRect/>
          </a:stretch>
        </p:blipFill>
        <p:spPr>
          <a:xfrm>
            <a:off x="351177" y="2717968"/>
            <a:ext cx="5398151" cy="3702496"/>
          </a:xfrm>
          <a:prstGeom prst="rect">
            <a:avLst/>
          </a:prstGeom>
        </p:spPr>
      </p:pic>
      <p:pic>
        <p:nvPicPr>
          <p:cNvPr id="14" name="Picture 13">
            <a:extLst>
              <a:ext uri="{FF2B5EF4-FFF2-40B4-BE49-F238E27FC236}">
                <a16:creationId xmlns:a16="http://schemas.microsoft.com/office/drawing/2014/main" id="{73444C42-C407-1FA2-9D5F-38AB01C7264D}"/>
              </a:ext>
            </a:extLst>
          </p:cNvPr>
          <p:cNvPicPr>
            <a:picLocks noChangeAspect="1"/>
          </p:cNvPicPr>
          <p:nvPr/>
        </p:nvPicPr>
        <p:blipFill rotWithShape="1">
          <a:blip r:embed="rId3"/>
          <a:srcRect t="39323" r="50372"/>
          <a:stretch/>
        </p:blipFill>
        <p:spPr>
          <a:xfrm>
            <a:off x="6022378" y="5628567"/>
            <a:ext cx="2770445" cy="791897"/>
          </a:xfrm>
          <a:prstGeom prst="rect">
            <a:avLst/>
          </a:prstGeom>
        </p:spPr>
      </p:pic>
      <p:sp>
        <p:nvSpPr>
          <p:cNvPr id="5" name="Text Placeholder 2">
            <a:extLst>
              <a:ext uri="{FF2B5EF4-FFF2-40B4-BE49-F238E27FC236}">
                <a16:creationId xmlns:a16="http://schemas.microsoft.com/office/drawing/2014/main" id="{8F93432D-2B97-C593-92CD-BE79FA20209A}"/>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a:solidFill>
                  <a:schemeClr val="dk1"/>
                </a:solidFill>
              </a:rPr>
              <a:t>Implementation and Discussion (Work done)</a:t>
            </a:r>
            <a:endParaRPr lang="en-IN" sz="2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dirty="0"/>
          </a:p>
        </p:txBody>
      </p:sp>
    </p:spTree>
    <p:extLst>
      <p:ext uri="{BB962C8B-B14F-4D97-AF65-F5344CB8AC3E}">
        <p14:creationId xmlns:p14="http://schemas.microsoft.com/office/powerpoint/2010/main" val="105888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75084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en-US" sz="1800" dirty="0">
                <a:latin typeface="Montserrat" panose="00000500000000000000" pitchFamily="2" charset="0"/>
              </a:rPr>
              <a:t>Comparing Simple time series forecasting and Exponential Smoothing methods with our RNN methods: -</a:t>
            </a:r>
          </a:p>
        </p:txBody>
      </p:sp>
      <p:pic>
        <p:nvPicPr>
          <p:cNvPr id="2" name="Picture 1">
            <a:extLst>
              <a:ext uri="{FF2B5EF4-FFF2-40B4-BE49-F238E27FC236}">
                <a16:creationId xmlns:a16="http://schemas.microsoft.com/office/drawing/2014/main" id="{1F627777-EE69-1EC0-3519-73F8465430F6}"/>
              </a:ext>
            </a:extLst>
          </p:cNvPr>
          <p:cNvPicPr>
            <a:picLocks noChangeAspect="1"/>
          </p:cNvPicPr>
          <p:nvPr/>
        </p:nvPicPr>
        <p:blipFill rotWithShape="1">
          <a:blip r:embed="rId2"/>
          <a:srcRect r="20962"/>
          <a:stretch/>
        </p:blipFill>
        <p:spPr>
          <a:xfrm>
            <a:off x="685800" y="3064217"/>
            <a:ext cx="3892499" cy="3610951"/>
          </a:xfrm>
          <a:prstGeom prst="rect">
            <a:avLst/>
          </a:prstGeom>
        </p:spPr>
      </p:pic>
      <p:pic>
        <p:nvPicPr>
          <p:cNvPr id="15" name="Picture 14">
            <a:extLst>
              <a:ext uri="{FF2B5EF4-FFF2-40B4-BE49-F238E27FC236}">
                <a16:creationId xmlns:a16="http://schemas.microsoft.com/office/drawing/2014/main" id="{EAF17AB2-488B-2959-5B6E-D74E4CC54D85}"/>
              </a:ext>
            </a:extLst>
          </p:cNvPr>
          <p:cNvPicPr>
            <a:picLocks noChangeAspect="1"/>
          </p:cNvPicPr>
          <p:nvPr/>
        </p:nvPicPr>
        <p:blipFill>
          <a:blip r:embed="rId3"/>
          <a:stretch>
            <a:fillRect/>
          </a:stretch>
        </p:blipFill>
        <p:spPr>
          <a:xfrm>
            <a:off x="5596917" y="3064217"/>
            <a:ext cx="2693088" cy="2225538"/>
          </a:xfrm>
          <a:prstGeom prst="rect">
            <a:avLst/>
          </a:prstGeom>
        </p:spPr>
      </p:pic>
      <p:sp>
        <p:nvSpPr>
          <p:cNvPr id="7" name="Text Placeholder 2">
            <a:extLst>
              <a:ext uri="{FF2B5EF4-FFF2-40B4-BE49-F238E27FC236}">
                <a16:creationId xmlns:a16="http://schemas.microsoft.com/office/drawing/2014/main" id="{00130731-33CB-7E2F-1F87-63CF7658409C}"/>
              </a:ext>
            </a:extLst>
          </p:cNvPr>
          <p:cNvSpPr txBox="1">
            <a:spLocks/>
          </p:cNvSpPr>
          <p:nvPr/>
        </p:nvSpPr>
        <p:spPr>
          <a:xfrm>
            <a:off x="685800" y="1236211"/>
            <a:ext cx="7772400" cy="1088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dirty="0">
                <a:solidFill>
                  <a:schemeClr val="dk1"/>
                </a:solidFill>
              </a:rPr>
              <a:t>Implementation and Discussion (Work done)</a:t>
            </a:r>
            <a:endParaRPr lang="en-IN" sz="2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dirty="0"/>
          </a:p>
        </p:txBody>
      </p:sp>
    </p:spTree>
    <p:extLst>
      <p:ext uri="{BB962C8B-B14F-4D97-AF65-F5344CB8AC3E}">
        <p14:creationId xmlns:p14="http://schemas.microsoft.com/office/powerpoint/2010/main" val="36244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71285" y="2233018"/>
            <a:ext cx="4226532" cy="4249840"/>
          </a:xfrm>
          <a:prstGeom prst="rect">
            <a:avLst/>
          </a:prstGeom>
        </p:spPr>
      </p:pic>
      <p:sp>
        <p:nvSpPr>
          <p:cNvPr id="4" name="Text Placeholder 2">
            <a:extLst>
              <a:ext uri="{FF2B5EF4-FFF2-40B4-BE49-F238E27FC236}">
                <a16:creationId xmlns:a16="http://schemas.microsoft.com/office/drawing/2014/main" id="{00130731-33CB-7E2F-1F87-63CF7658409C}"/>
              </a:ext>
            </a:extLst>
          </p:cNvPr>
          <p:cNvSpPr txBox="1">
            <a:spLocks/>
          </p:cNvSpPr>
          <p:nvPr/>
        </p:nvSpPr>
        <p:spPr>
          <a:xfrm>
            <a:off x="313412" y="1245003"/>
            <a:ext cx="7772400" cy="7772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2600" b="1" dirty="0" smtClean="0">
                <a:solidFill>
                  <a:schemeClr val="dk1"/>
                </a:solidFill>
              </a:rPr>
              <a:t>CONCLUSION</a:t>
            </a:r>
            <a:endParaRPr lang="en-IN" sz="2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dirty="0"/>
          </a:p>
        </p:txBody>
      </p:sp>
      <p:pic>
        <p:nvPicPr>
          <p:cNvPr id="5" name="Picture 4">
            <a:extLst>
              <a:ext uri="{FF2B5EF4-FFF2-40B4-BE49-F238E27FC236}">
                <a16:creationId xmlns:a16="http://schemas.microsoft.com/office/drawing/2014/main" id="{825F628A-A6BC-9342-048D-4ABDF253C38E}"/>
              </a:ext>
            </a:extLst>
          </p:cNvPr>
          <p:cNvPicPr>
            <a:picLocks noChangeAspect="1"/>
          </p:cNvPicPr>
          <p:nvPr/>
        </p:nvPicPr>
        <p:blipFill>
          <a:blip r:embed="rId4"/>
          <a:stretch>
            <a:fillRect/>
          </a:stretch>
        </p:blipFill>
        <p:spPr>
          <a:xfrm>
            <a:off x="457201" y="2233018"/>
            <a:ext cx="3877820" cy="2043653"/>
          </a:xfrm>
          <a:prstGeom prst="rect">
            <a:avLst/>
          </a:prstGeom>
        </p:spPr>
      </p:pic>
      <p:pic>
        <p:nvPicPr>
          <p:cNvPr id="6" name="Picture 5">
            <a:extLst>
              <a:ext uri="{FF2B5EF4-FFF2-40B4-BE49-F238E27FC236}">
                <a16:creationId xmlns:a16="http://schemas.microsoft.com/office/drawing/2014/main" id="{BB6A87CC-9965-E037-FBF3-DFBFFEA4B36E}"/>
              </a:ext>
            </a:extLst>
          </p:cNvPr>
          <p:cNvPicPr>
            <a:picLocks noChangeAspect="1"/>
          </p:cNvPicPr>
          <p:nvPr/>
        </p:nvPicPr>
        <p:blipFill>
          <a:blip r:embed="rId5"/>
          <a:stretch>
            <a:fillRect/>
          </a:stretch>
        </p:blipFill>
        <p:spPr>
          <a:xfrm>
            <a:off x="758709" y="4276671"/>
            <a:ext cx="3440903" cy="2360054"/>
          </a:xfrm>
          <a:prstGeom prst="rect">
            <a:avLst/>
          </a:prstGeom>
        </p:spPr>
      </p:pic>
    </p:spTree>
    <p:extLst>
      <p:ext uri="{BB962C8B-B14F-4D97-AF65-F5344CB8AC3E}">
        <p14:creationId xmlns:p14="http://schemas.microsoft.com/office/powerpoint/2010/main" val="416553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a:p>
        </p:txBody>
      </p:sp>
      <p:sp>
        <p:nvSpPr>
          <p:cNvPr id="6" name="Text Placeholder 2">
            <a:extLst>
              <a:ext uri="{FF2B5EF4-FFF2-40B4-BE49-F238E27FC236}">
                <a16:creationId xmlns:a16="http://schemas.microsoft.com/office/drawing/2014/main" id="{00130731-33CB-7E2F-1F87-63CF7658409C}"/>
              </a:ext>
            </a:extLst>
          </p:cNvPr>
          <p:cNvSpPr txBox="1">
            <a:spLocks/>
          </p:cNvSpPr>
          <p:nvPr/>
        </p:nvSpPr>
        <p:spPr>
          <a:xfrm>
            <a:off x="506842" y="2936632"/>
            <a:ext cx="7772400" cy="17408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Montserrat" panose="00000500000000000000" pitchFamily="2" charset="0"/>
                <a:ea typeface="Montserrat" panose="00000500000000000000" pitchFamily="2" charset="0"/>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algn="ctr"/>
            <a:r>
              <a:rPr lang="en-US" sz="1600" b="1" dirty="0" smtClean="0">
                <a:solidFill>
                  <a:schemeClr val="dk1"/>
                </a:solidFill>
              </a:rPr>
              <a:t>Code Link</a:t>
            </a:r>
          </a:p>
          <a:p>
            <a:pPr algn="ctr"/>
            <a:r>
              <a:rPr lang="en-US" sz="1600" b="1" dirty="0">
                <a:solidFill>
                  <a:schemeClr val="dk1"/>
                </a:solidFill>
                <a:hlinkClick r:id="rId2"/>
              </a:rPr>
              <a:t>https://</a:t>
            </a:r>
            <a:r>
              <a:rPr lang="en-US" sz="1600" b="1" dirty="0" smtClean="0">
                <a:solidFill>
                  <a:schemeClr val="dk1"/>
                </a:solidFill>
                <a:hlinkClick r:id="rId2"/>
              </a:rPr>
              <a:t>colab.research.google.com/drive/1_IJutIaaTOaeipp0qXCaMOxCWXkajxPy?usp=sharing</a:t>
            </a:r>
            <a:endParaRPr lang="en-US" sz="1600" b="1" dirty="0" smtClean="0">
              <a:solidFill>
                <a:schemeClr val="dk1"/>
              </a:solidFill>
            </a:endParaRPr>
          </a:p>
          <a:p>
            <a:pPr algn="ctr"/>
            <a:endParaRPr lang="en-US" sz="2600" b="1" dirty="0" smtClean="0">
              <a:solidFill>
                <a:schemeClr val="dk1"/>
              </a:solidFill>
            </a:endParaRPr>
          </a:p>
        </p:txBody>
      </p:sp>
      <p:sp>
        <p:nvSpPr>
          <p:cNvPr id="4" name="Slide Number Placeholder 2"/>
          <p:cNvSpPr txBox="1">
            <a:spLocks/>
          </p:cNvSpPr>
          <p:nvPr/>
        </p:nvSpPr>
        <p:spPr>
          <a:xfrm>
            <a:off x="7175157" y="170455"/>
            <a:ext cx="366584"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r>
              <a:rPr lang="en-IN" sz="1300" dirty="0" smtClean="0">
                <a:solidFill>
                  <a:schemeClr val="bg1"/>
                </a:solidFill>
              </a:rPr>
              <a:t>26</a:t>
            </a:r>
            <a:endParaRPr lang="en-IN" sz="1300" dirty="0">
              <a:solidFill>
                <a:schemeClr val="bg1"/>
              </a:solidFill>
            </a:endParaRPr>
          </a:p>
        </p:txBody>
      </p:sp>
    </p:spTree>
    <p:extLst>
      <p:ext uri="{BB962C8B-B14F-4D97-AF65-F5344CB8AC3E}">
        <p14:creationId xmlns:p14="http://schemas.microsoft.com/office/powerpoint/2010/main" val="75731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600" b="1" dirty="0">
                <a:solidFill>
                  <a:schemeClr val="dk1"/>
                </a:solidFill>
              </a:rPr>
              <a:t>Problem Definition</a:t>
            </a:r>
            <a:endParaRPr lang="en-IN" sz="36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29600" cy="3528530"/>
          </a:xfrm>
          <a:prstGeom prst="rect">
            <a:avLst/>
          </a:prstGeom>
          <a:noFill/>
        </p:spPr>
        <p:txBody>
          <a:bodyPr wrap="square" rtlCol="0">
            <a:spAutoFit/>
          </a:bodyPr>
          <a:lstStyle/>
          <a:p>
            <a:pPr marL="342900" indent="-342900">
              <a:lnSpc>
                <a:spcPct val="125000"/>
              </a:lnSpc>
              <a:spcBef>
                <a:spcPts val="1000"/>
              </a:spcBef>
              <a:buFont typeface="Wingdings" panose="05000000000000000000" pitchFamily="2" charset="2"/>
              <a:buChar char="Ø"/>
            </a:pPr>
            <a:r>
              <a:rPr lang="en-US" sz="1600" dirty="0">
                <a:latin typeface="Montserrat" panose="00000500000000000000" pitchFamily="2" charset="0"/>
              </a:rPr>
              <a:t>Federal Reserve Economic Data (FRED) is a database maintained by the Research division of the Federal Reserve Bank of St. Louis that has more than 816,000 economic time series from various sources.</a:t>
            </a:r>
          </a:p>
          <a:p>
            <a:pPr marL="342900" indent="-342900">
              <a:lnSpc>
                <a:spcPct val="125000"/>
              </a:lnSpc>
              <a:spcBef>
                <a:spcPts val="1000"/>
              </a:spcBef>
              <a:buFont typeface="Wingdings" panose="05000000000000000000" pitchFamily="2" charset="2"/>
              <a:buChar char="Ø"/>
            </a:pPr>
            <a:r>
              <a:rPr lang="en-US" sz="1600" dirty="0">
                <a:latin typeface="Montserrat" panose="00000500000000000000" pitchFamily="2" charset="0"/>
              </a:rPr>
              <a:t>They cover banking, business/fiscal, consumer price indexes, employment and population, exchange rates, gross domestic product, interest rates, etc.</a:t>
            </a:r>
          </a:p>
          <a:p>
            <a:pPr marL="342900" indent="-342900">
              <a:lnSpc>
                <a:spcPct val="125000"/>
              </a:lnSpc>
              <a:spcBef>
                <a:spcPts val="1000"/>
              </a:spcBef>
              <a:buFont typeface="Wingdings" panose="05000000000000000000" pitchFamily="2" charset="2"/>
              <a:buChar char="Ø"/>
            </a:pPr>
            <a:r>
              <a:rPr lang="en-US" sz="1600" dirty="0">
                <a:latin typeface="Montserrat" panose="00000500000000000000" pitchFamily="2" charset="0"/>
              </a:rPr>
              <a:t>This economic data can be combined with statistics and Deep Learning models using RNN to analyze and forecast time series data.</a:t>
            </a:r>
          </a:p>
          <a:p>
            <a:pPr marL="342900" indent="-342900">
              <a:lnSpc>
                <a:spcPct val="125000"/>
              </a:lnSpc>
              <a:spcBef>
                <a:spcPts val="1000"/>
              </a:spcBef>
              <a:buFont typeface="Wingdings" panose="05000000000000000000" pitchFamily="2" charset="2"/>
              <a:buChar char="Ø"/>
            </a:pPr>
            <a:r>
              <a:rPr lang="en-US" sz="1600" dirty="0">
                <a:latin typeface="Montserrat" panose="00000500000000000000" pitchFamily="2" charset="0"/>
              </a:rPr>
              <a:t>The ultimate goal would be to develop an RNN model that can accurately forecast future values based on historical data, which can have applications in a wide range of fields, such as finance, economics, and climate science.</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295799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2" name="TextBox 1">
            <a:extLst>
              <a:ext uri="{FF2B5EF4-FFF2-40B4-BE49-F238E27FC236}">
                <a16:creationId xmlns:a16="http://schemas.microsoft.com/office/drawing/2014/main" id="{ECFF4C18-ECEA-F5B1-E70F-D1E991D861F9}"/>
              </a:ext>
            </a:extLst>
          </p:cNvPr>
          <p:cNvSpPr txBox="1"/>
          <p:nvPr/>
        </p:nvSpPr>
        <p:spPr>
          <a:xfrm>
            <a:off x="457200" y="2229395"/>
            <a:ext cx="8229600" cy="3913251"/>
          </a:xfrm>
          <a:prstGeom prst="rect">
            <a:avLst/>
          </a:prstGeom>
          <a:noFill/>
        </p:spPr>
        <p:txBody>
          <a:bodyPr wrap="square" rtlCol="0">
            <a:spAutoFit/>
          </a:bodyPr>
          <a:lstStyle/>
          <a:p>
            <a:pPr marL="342900" indent="-342900">
              <a:lnSpc>
                <a:spcPct val="125000"/>
              </a:lnSpc>
              <a:spcAft>
                <a:spcPts val="1000"/>
              </a:spcAft>
              <a:buFont typeface="Wingdings" panose="05000000000000000000" pitchFamily="2" charset="2"/>
              <a:buChar char="Ø"/>
            </a:pPr>
            <a:r>
              <a:rPr lang="en-US" sz="1600" dirty="0">
                <a:latin typeface="Montserrat" panose="00000500000000000000" pitchFamily="2" charset="0"/>
              </a:rPr>
              <a:t>Recurrent neural networks (RNNs) are a class of neural networks that are particularly useful for processing sequential data, such as time series data.</a:t>
            </a:r>
          </a:p>
          <a:p>
            <a:pPr marL="342900" indent="-342900">
              <a:lnSpc>
                <a:spcPct val="125000"/>
              </a:lnSpc>
              <a:spcAft>
                <a:spcPts val="1000"/>
              </a:spcAft>
              <a:buFont typeface="Wingdings" panose="05000000000000000000" pitchFamily="2" charset="2"/>
              <a:buChar char="Ø"/>
            </a:pPr>
            <a:r>
              <a:rPr lang="en-US" sz="1600" dirty="0">
                <a:latin typeface="Montserrat" panose="00000500000000000000" pitchFamily="2" charset="0"/>
              </a:rPr>
              <a:t>RNNs have the ability to maintain a memory of past inputs, which allows them to capture the temporal dependencies in the data.</a:t>
            </a:r>
          </a:p>
          <a:p>
            <a:pPr marL="342900" indent="-342900">
              <a:lnSpc>
                <a:spcPct val="125000"/>
              </a:lnSpc>
              <a:spcAft>
                <a:spcPts val="1000"/>
              </a:spcAft>
              <a:buFont typeface="Wingdings" panose="05000000000000000000" pitchFamily="2" charset="2"/>
              <a:buChar char="Ø"/>
            </a:pPr>
            <a:r>
              <a:rPr lang="en-US" sz="1600" dirty="0">
                <a:latin typeface="Montserrat" panose="00000500000000000000" pitchFamily="2" charset="0"/>
              </a:rPr>
              <a:t>There are several types of RNNs, including </a:t>
            </a:r>
          </a:p>
          <a:p>
            <a:pPr marL="914400" indent="-342900">
              <a:lnSpc>
                <a:spcPct val="125000"/>
              </a:lnSpc>
              <a:spcAft>
                <a:spcPts val="1000"/>
              </a:spcAft>
              <a:buFont typeface="Arial" panose="020B0604020202020204" pitchFamily="34" charset="0"/>
              <a:buChar char="•"/>
            </a:pPr>
            <a:r>
              <a:rPr lang="en-US" sz="1600" dirty="0">
                <a:latin typeface="Montserrat" panose="00000500000000000000" pitchFamily="2" charset="0"/>
              </a:rPr>
              <a:t>Vanilla RNNs</a:t>
            </a:r>
          </a:p>
          <a:p>
            <a:pPr marL="914400" indent="-342900">
              <a:lnSpc>
                <a:spcPct val="125000"/>
              </a:lnSpc>
              <a:spcAft>
                <a:spcPts val="1000"/>
              </a:spcAft>
              <a:buFont typeface="Arial" panose="020B0604020202020204" pitchFamily="34" charset="0"/>
              <a:buChar char="•"/>
            </a:pPr>
            <a:r>
              <a:rPr lang="en-US" sz="1600" dirty="0">
                <a:latin typeface="Montserrat" panose="00000500000000000000" pitchFamily="2" charset="0"/>
              </a:rPr>
              <a:t>Long Short-Term Memory (LSTM) networks</a:t>
            </a:r>
          </a:p>
          <a:p>
            <a:pPr marL="914400" indent="-342900">
              <a:lnSpc>
                <a:spcPct val="125000"/>
              </a:lnSpc>
              <a:spcAft>
                <a:spcPts val="1000"/>
              </a:spcAft>
              <a:buFont typeface="Arial" panose="020B0604020202020204" pitchFamily="34" charset="0"/>
              <a:buChar char="•"/>
            </a:pPr>
            <a:r>
              <a:rPr lang="en-US" sz="1600" dirty="0">
                <a:latin typeface="Montserrat" panose="00000500000000000000" pitchFamily="2" charset="0"/>
              </a:rPr>
              <a:t>Gated Recurrent Unit (GRU) networks</a:t>
            </a:r>
          </a:p>
          <a:p>
            <a:pPr marL="342900" indent="-342900">
              <a:lnSpc>
                <a:spcPct val="125000"/>
              </a:lnSpc>
              <a:spcAft>
                <a:spcPts val="1000"/>
              </a:spcAft>
              <a:buFont typeface="Wingdings" panose="05000000000000000000" pitchFamily="2" charset="2"/>
              <a:buChar char="Ø"/>
            </a:pPr>
            <a:r>
              <a:rPr lang="en-US" sz="1600" dirty="0">
                <a:latin typeface="Montserrat" panose="00000500000000000000" pitchFamily="2" charset="0"/>
              </a:rPr>
              <a:t>Each of these RNNs has its own strengths and weaknesses and can be used for time series analysis.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dirty="0"/>
          </a:p>
        </p:txBody>
      </p:sp>
    </p:spTree>
    <p:extLst>
      <p:ext uri="{BB962C8B-B14F-4D97-AF65-F5344CB8AC3E}">
        <p14:creationId xmlns:p14="http://schemas.microsoft.com/office/powerpoint/2010/main" val="122373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145420"/>
            <a:ext cx="8229600" cy="3951723"/>
          </a:xfrm>
          <a:prstGeom prst="rect">
            <a:avLst/>
          </a:prstGeom>
          <a:noFill/>
        </p:spPr>
        <p:txBody>
          <a:bodyPr wrap="square" rtlCol="0">
            <a:spAutoFit/>
          </a:bodyPr>
          <a:lstStyle/>
          <a:p>
            <a:pPr marL="342900" indent="-342900">
              <a:lnSpc>
                <a:spcPct val="125000"/>
              </a:lnSpc>
              <a:spcAft>
                <a:spcPts val="1000"/>
              </a:spcAft>
              <a:buFont typeface="+mj-lt"/>
              <a:buAutoNum type="arabicPeriod"/>
            </a:pPr>
            <a:r>
              <a:rPr lang="en-US" sz="1500" dirty="0">
                <a:latin typeface="Montserrat" panose="00000500000000000000" pitchFamily="2" charset="0"/>
              </a:rPr>
              <a:t>Vanilla RNNs</a:t>
            </a:r>
          </a:p>
          <a:p>
            <a:pPr marL="914400" indent="-342900">
              <a:lnSpc>
                <a:spcPct val="125000"/>
              </a:lnSpc>
              <a:spcAft>
                <a:spcPts val="1000"/>
              </a:spcAft>
              <a:buFont typeface="Arial" panose="020B0604020202020204" pitchFamily="34" charset="0"/>
              <a:buChar char="•"/>
            </a:pPr>
            <a:r>
              <a:rPr lang="en-US" sz="1300" dirty="0">
                <a:latin typeface="Montserrat" panose="00000500000000000000" pitchFamily="2" charset="0"/>
              </a:rPr>
              <a:t>Vanilla RNN (Recurrent Neural Network) is a basic and traditional type of recurrent neural network, which is used for sequence modeling tasks. </a:t>
            </a:r>
          </a:p>
          <a:p>
            <a:pPr>
              <a:lnSpc>
                <a:spcPct val="125000"/>
              </a:lnSpc>
              <a:spcAft>
                <a:spcPts val="1000"/>
              </a:spcAft>
            </a:pPr>
            <a:r>
              <a:rPr lang="en-US" sz="1300" dirty="0">
                <a:latin typeface="Montserrat" panose="00000500000000000000" pitchFamily="2" charset="0"/>
              </a:rPr>
              <a:t>Architecture: -</a:t>
            </a:r>
          </a:p>
          <a:p>
            <a:pPr marL="914400" indent="-285750">
              <a:lnSpc>
                <a:spcPct val="125000"/>
              </a:lnSpc>
              <a:spcAft>
                <a:spcPts val="1000"/>
              </a:spcAft>
              <a:buFont typeface="Arial" panose="020B0604020202020204" pitchFamily="34" charset="0"/>
              <a:buChar char="•"/>
            </a:pPr>
            <a:r>
              <a:rPr lang="en-US" sz="1300" dirty="0">
                <a:latin typeface="Montserrat" panose="00000500000000000000" pitchFamily="2" charset="0"/>
              </a:rPr>
              <a:t>It has a simple architecture consisting of a single layer of recurrent neurons where the output of each neuron is fed back to the input of the same neuron at the next time step.</a:t>
            </a:r>
          </a:p>
          <a:p>
            <a:pPr marL="914400" indent="-285750">
              <a:lnSpc>
                <a:spcPct val="125000"/>
              </a:lnSpc>
              <a:spcAft>
                <a:spcPts val="1000"/>
              </a:spcAft>
              <a:buFont typeface="Arial" panose="020B0604020202020204" pitchFamily="34" charset="0"/>
              <a:buChar char="•"/>
            </a:pPr>
            <a:r>
              <a:rPr lang="en-US" sz="1300" dirty="0">
                <a:latin typeface="Montserrat" panose="00000500000000000000" pitchFamily="2" charset="0"/>
              </a:rPr>
              <a:t>At each time step, the input vector is combined with the output of the previous time step to generate a hidden state vector that is passed through an activation function (typically a hyperbolic tangent or sigmoid function). </a:t>
            </a:r>
          </a:p>
          <a:p>
            <a:pPr marL="914400" indent="-285750">
              <a:lnSpc>
                <a:spcPct val="125000"/>
              </a:lnSpc>
              <a:spcAft>
                <a:spcPts val="1000"/>
              </a:spcAft>
              <a:buFont typeface="Arial" panose="020B0604020202020204" pitchFamily="34" charset="0"/>
              <a:buChar char="•"/>
            </a:pPr>
            <a:r>
              <a:rPr lang="en-US" sz="1300" dirty="0">
                <a:latin typeface="Montserrat" panose="00000500000000000000" pitchFamily="2" charset="0"/>
              </a:rPr>
              <a:t>This hidden state vector is then used to produce the output at that time step.</a:t>
            </a:r>
          </a:p>
          <a:p>
            <a:pPr marL="914400" indent="-342900">
              <a:lnSpc>
                <a:spcPct val="125000"/>
              </a:lnSpc>
              <a:spcAft>
                <a:spcPts val="1000"/>
              </a:spcAft>
              <a:buFont typeface="Arial" panose="020B0604020202020204" pitchFamily="34" charset="0"/>
              <a:buChar char="•"/>
            </a:pPr>
            <a:endParaRPr lang="en-US" sz="1600" dirty="0">
              <a:latin typeface="Montserrat" panose="00000500000000000000" pitchFamily="2" charset="0"/>
            </a:endParaRPr>
          </a:p>
        </p:txBody>
      </p:sp>
      <p:pic>
        <p:nvPicPr>
          <p:cNvPr id="2" name="Picture 1"/>
          <p:cNvPicPr>
            <a:picLocks noChangeAspect="1"/>
          </p:cNvPicPr>
          <p:nvPr/>
        </p:nvPicPr>
        <p:blipFill>
          <a:blip r:embed="rId2"/>
          <a:stretch>
            <a:fillRect/>
          </a:stretch>
        </p:blipFill>
        <p:spPr>
          <a:xfrm>
            <a:off x="2502194" y="5620975"/>
            <a:ext cx="4144792" cy="1112229"/>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357490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145420"/>
            <a:ext cx="8229600" cy="4336444"/>
          </a:xfrm>
          <a:prstGeom prst="rect">
            <a:avLst/>
          </a:prstGeom>
          <a:noFill/>
        </p:spPr>
        <p:txBody>
          <a:bodyPr wrap="square" rtlCol="0">
            <a:spAutoFit/>
          </a:bodyPr>
          <a:lstStyle/>
          <a:p>
            <a:pPr marL="342900" indent="-342900">
              <a:lnSpc>
                <a:spcPct val="125000"/>
              </a:lnSpc>
              <a:spcAft>
                <a:spcPts val="1000"/>
              </a:spcAft>
              <a:buFont typeface="+mj-lt"/>
              <a:buAutoNum type="arabicPeriod"/>
            </a:pPr>
            <a:r>
              <a:rPr lang="en-US" sz="1800" dirty="0">
                <a:latin typeface="Montserrat" panose="00000500000000000000" pitchFamily="2" charset="0"/>
              </a:rPr>
              <a:t>Vanilla RNNs</a:t>
            </a:r>
          </a:p>
          <a:p>
            <a:pPr>
              <a:lnSpc>
                <a:spcPct val="125000"/>
              </a:lnSpc>
              <a:spcAft>
                <a:spcPts val="1000"/>
              </a:spcAft>
            </a:pPr>
            <a:r>
              <a:rPr lang="en-US" sz="1600" dirty="0">
                <a:latin typeface="Montserrat" panose="00000500000000000000" pitchFamily="2" charset="0"/>
              </a:rPr>
              <a:t>Advantages: -</a:t>
            </a:r>
          </a:p>
          <a:p>
            <a:pPr marL="914400"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Simple architecture</a:t>
            </a:r>
          </a:p>
          <a:p>
            <a:pPr marL="914400"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Easy to implement</a:t>
            </a:r>
          </a:p>
          <a:p>
            <a:pPr marL="914400"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Low computational cost</a:t>
            </a:r>
          </a:p>
          <a:p>
            <a:pPr>
              <a:lnSpc>
                <a:spcPct val="125000"/>
              </a:lnSpc>
              <a:spcAft>
                <a:spcPts val="1000"/>
              </a:spcAft>
            </a:pPr>
            <a:r>
              <a:rPr lang="en-US" sz="1600" dirty="0">
                <a:latin typeface="Montserrat" panose="00000500000000000000" pitchFamily="2" charset="0"/>
              </a:rPr>
              <a:t>Disadvantages: -</a:t>
            </a:r>
          </a:p>
          <a:p>
            <a:pPr marL="914400"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Suffers from the vanishing gradient problem</a:t>
            </a:r>
          </a:p>
          <a:p>
            <a:pPr marL="914400"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Not suitable for learning long-term dependencies</a:t>
            </a:r>
          </a:p>
          <a:p>
            <a:pPr marL="914400" indent="-285750">
              <a:lnSpc>
                <a:spcPct val="125000"/>
              </a:lnSpc>
              <a:spcAft>
                <a:spcPts val="1000"/>
              </a:spcAft>
              <a:buFont typeface="Arial" panose="020B0604020202020204" pitchFamily="34" charset="0"/>
              <a:buChar char="•"/>
            </a:pPr>
            <a:endParaRPr lang="en-US" sz="1600" dirty="0">
              <a:latin typeface="Montserrat" panose="00000500000000000000" pitchFamily="2" charset="0"/>
            </a:endParaRPr>
          </a:p>
          <a:p>
            <a:pPr marL="914400" indent="-285750">
              <a:lnSpc>
                <a:spcPct val="125000"/>
              </a:lnSpc>
              <a:spcAft>
                <a:spcPts val="1000"/>
              </a:spcAft>
              <a:buFont typeface="Arial" panose="020B0604020202020204" pitchFamily="34" charset="0"/>
              <a:buChar char="•"/>
            </a:pPr>
            <a:endParaRPr lang="en-US" sz="1600" dirty="0">
              <a:latin typeface="Montserrat" panose="00000500000000000000" pitchFamily="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spTree>
    <p:extLst>
      <p:ext uri="{BB962C8B-B14F-4D97-AF65-F5344CB8AC3E}">
        <p14:creationId xmlns:p14="http://schemas.microsoft.com/office/powerpoint/2010/main" val="261687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14852" cy="3506216"/>
          </a:xfrm>
          <a:prstGeom prst="rect">
            <a:avLst/>
          </a:prstGeom>
          <a:noFill/>
        </p:spPr>
        <p:txBody>
          <a:bodyPr wrap="square" rtlCol="0">
            <a:spAutoFit/>
          </a:bodyPr>
          <a:lstStyle/>
          <a:p>
            <a:pPr marL="342900" indent="-342900">
              <a:lnSpc>
                <a:spcPct val="125000"/>
              </a:lnSpc>
              <a:buAutoNum type="arabicPeriod" startAt="2"/>
            </a:pPr>
            <a:r>
              <a:rPr lang="en-US" sz="1800" dirty="0">
                <a:latin typeface="Montserrat" panose="00000500000000000000" pitchFamily="2" charset="0"/>
              </a:rPr>
              <a:t>LSTM (Long Short-Term Memory)</a:t>
            </a:r>
          </a:p>
          <a:p>
            <a:pPr marL="688975" indent="-344488">
              <a:lnSpc>
                <a:spcPct val="125000"/>
              </a:lnSpc>
              <a:spcAft>
                <a:spcPts val="1000"/>
              </a:spcAft>
              <a:buFont typeface="Arial" panose="020B0604020202020204" pitchFamily="34" charset="0"/>
              <a:buChar char="•"/>
            </a:pPr>
            <a:r>
              <a:rPr lang="en-US" dirty="0">
                <a:latin typeface="Montserrat" panose="00000500000000000000" pitchFamily="2" charset="0"/>
              </a:rPr>
              <a:t>An LSTM is a type of recurrent neural network that uses memory cells and gates to selectively add, delete, and modify information. This allows it to learn long-term dependencies better than Vanilla RNNs</a:t>
            </a:r>
          </a:p>
          <a:p>
            <a:pPr>
              <a:lnSpc>
                <a:spcPct val="125000"/>
              </a:lnSpc>
            </a:pPr>
            <a:r>
              <a:rPr lang="en-US" dirty="0">
                <a:latin typeface="Montserrat" panose="00000500000000000000" pitchFamily="2" charset="0"/>
              </a:rPr>
              <a:t>Architecture: -</a:t>
            </a:r>
          </a:p>
          <a:p>
            <a:pPr marL="688975" indent="-285750">
              <a:lnSpc>
                <a:spcPct val="125000"/>
              </a:lnSpc>
              <a:buFont typeface="Arial" panose="020B0604020202020204" pitchFamily="34" charset="0"/>
              <a:buChar char="•"/>
            </a:pPr>
            <a:r>
              <a:rPr lang="en-US" dirty="0">
                <a:latin typeface="Montserrat" panose="00000500000000000000" pitchFamily="2" charset="0"/>
              </a:rPr>
              <a:t>The LSTM architecture consists of three types of gates: the input gate, the forget gate, and the output gate. Each gate is responsible for controlling the flow of information into and out of the LSTM cell. </a:t>
            </a:r>
          </a:p>
          <a:p>
            <a:pPr marL="688975" indent="-285750">
              <a:lnSpc>
                <a:spcPct val="125000"/>
              </a:lnSpc>
              <a:buFont typeface="Arial" panose="020B0604020202020204" pitchFamily="34" charset="0"/>
              <a:buChar char="•"/>
            </a:pPr>
            <a:r>
              <a:rPr lang="en-US" dirty="0">
                <a:latin typeface="Montserrat" panose="00000500000000000000" pitchFamily="2" charset="0"/>
              </a:rPr>
              <a:t>The input gate regulates the input to the memory cell.</a:t>
            </a:r>
          </a:p>
          <a:p>
            <a:pPr marL="688975" indent="-285750">
              <a:lnSpc>
                <a:spcPct val="125000"/>
              </a:lnSpc>
              <a:buFont typeface="Arial" panose="020B0604020202020204" pitchFamily="34" charset="0"/>
              <a:buChar char="•"/>
            </a:pPr>
            <a:r>
              <a:rPr lang="en-US" dirty="0">
                <a:latin typeface="Montserrat" panose="00000500000000000000" pitchFamily="2" charset="0"/>
              </a:rPr>
              <a:t>The forget gate decides what information to remove from the memory cell</a:t>
            </a:r>
          </a:p>
          <a:p>
            <a:pPr marL="688975" indent="-285750">
              <a:lnSpc>
                <a:spcPct val="125000"/>
              </a:lnSpc>
              <a:buFont typeface="Arial" panose="020B0604020202020204" pitchFamily="34" charset="0"/>
              <a:buChar char="•"/>
            </a:pPr>
            <a:r>
              <a:rPr lang="en-US" dirty="0">
                <a:latin typeface="Montserrat" panose="00000500000000000000" pitchFamily="2" charset="0"/>
              </a:rPr>
              <a:t>The output gate determines the output value based on the input and the state of the memory cell.</a:t>
            </a:r>
          </a:p>
        </p:txBody>
      </p:sp>
      <p:pic>
        <p:nvPicPr>
          <p:cNvPr id="2" name="Picture 1"/>
          <p:cNvPicPr>
            <a:picLocks noChangeAspect="1"/>
          </p:cNvPicPr>
          <p:nvPr/>
        </p:nvPicPr>
        <p:blipFill>
          <a:blip r:embed="rId2"/>
          <a:stretch>
            <a:fillRect/>
          </a:stretch>
        </p:blipFill>
        <p:spPr>
          <a:xfrm>
            <a:off x="3659858" y="5421104"/>
            <a:ext cx="4391638" cy="123842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Tree>
    <p:extLst>
      <p:ext uri="{BB962C8B-B14F-4D97-AF65-F5344CB8AC3E}">
        <p14:creationId xmlns:p14="http://schemas.microsoft.com/office/powerpoint/2010/main" val="12928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14852" cy="4119589"/>
          </a:xfrm>
          <a:prstGeom prst="rect">
            <a:avLst/>
          </a:prstGeom>
          <a:noFill/>
        </p:spPr>
        <p:txBody>
          <a:bodyPr wrap="square" rtlCol="0">
            <a:spAutoFit/>
          </a:bodyPr>
          <a:lstStyle/>
          <a:p>
            <a:pPr marL="342900" indent="-342900">
              <a:lnSpc>
                <a:spcPct val="125000"/>
              </a:lnSpc>
              <a:spcAft>
                <a:spcPts val="1000"/>
              </a:spcAft>
              <a:buAutoNum type="arabicPeriod" startAt="2"/>
            </a:pPr>
            <a:r>
              <a:rPr lang="en-US" sz="1800" dirty="0">
                <a:latin typeface="Montserrat" panose="00000500000000000000" pitchFamily="2" charset="0"/>
              </a:rPr>
              <a:t>LSTM (Long Short-Term Memory)</a:t>
            </a:r>
          </a:p>
          <a:p>
            <a:pPr>
              <a:lnSpc>
                <a:spcPct val="125000"/>
              </a:lnSpc>
              <a:spcAft>
                <a:spcPts val="1000"/>
              </a:spcAft>
            </a:pPr>
            <a:r>
              <a:rPr lang="en-US" sz="1600" dirty="0">
                <a:latin typeface="Montserrat" panose="00000500000000000000" pitchFamily="2" charset="0"/>
              </a:rPr>
              <a:t>Advantages: -</a:t>
            </a:r>
          </a:p>
          <a:p>
            <a:pPr marL="688975"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Better at learning long-term dependencies than Vanilla RNNs</a:t>
            </a:r>
          </a:p>
          <a:p>
            <a:pPr marL="688975"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Can handle vanishing gradients</a:t>
            </a:r>
          </a:p>
          <a:p>
            <a:pPr marL="688975" indent="-285750">
              <a:lnSpc>
                <a:spcPct val="125000"/>
              </a:lnSpc>
              <a:spcAft>
                <a:spcPts val="1000"/>
              </a:spcAft>
              <a:buFont typeface="Arial" panose="020B0604020202020204" pitchFamily="34" charset="0"/>
              <a:buChar char="•"/>
            </a:pPr>
            <a:r>
              <a:rPr lang="en-US" sz="1600" dirty="0">
                <a:latin typeface="Montserrat" panose="00000500000000000000" pitchFamily="2" charset="0"/>
              </a:rPr>
              <a:t>Can selectively remember or forget information</a:t>
            </a:r>
          </a:p>
          <a:p>
            <a:pPr marL="58738" indent="-58738">
              <a:lnSpc>
                <a:spcPct val="125000"/>
              </a:lnSpc>
              <a:spcAft>
                <a:spcPts val="1000"/>
              </a:spcAft>
            </a:pPr>
            <a:r>
              <a:rPr lang="en-US" sz="1600" dirty="0">
                <a:latin typeface="Montserrat" panose="00000500000000000000" pitchFamily="2" charset="0"/>
              </a:rPr>
              <a:t>Disadvantages: -</a:t>
            </a:r>
          </a:p>
          <a:p>
            <a:pPr marL="688975" marR="0" lvl="0" indent="-285750">
              <a:lnSpc>
                <a:spcPct val="107000"/>
              </a:lnSpc>
              <a:spcBef>
                <a:spcPts val="0"/>
              </a:spcBef>
              <a:spcAft>
                <a:spcPts val="1000"/>
              </a:spcAft>
              <a:buSzPts val="1000"/>
              <a:buFont typeface="Symbol" panose="05050102010706020507" pitchFamily="18" charset="2"/>
              <a:buChar char=""/>
              <a:tabLst>
                <a:tab pos="457200" algn="l"/>
              </a:tabLst>
            </a:pPr>
            <a:r>
              <a:rPr lang="en-US" sz="1600" dirty="0">
                <a:effectLst/>
                <a:latin typeface="Montserrat" panose="00000500000000000000" pitchFamily="2" charset="0"/>
                <a:ea typeface="Calibri" panose="020F0502020204030204" pitchFamily="34" charset="0"/>
                <a:cs typeface="Times New Roman" panose="02020603050405020304" pitchFamily="18" charset="0"/>
              </a:rPr>
              <a:t>More complex architecture than Vanilla RNNs</a:t>
            </a:r>
          </a:p>
          <a:p>
            <a:pPr marL="688975" marR="0" lvl="0" indent="-285750">
              <a:lnSpc>
                <a:spcPct val="107000"/>
              </a:lnSpc>
              <a:spcBef>
                <a:spcPts val="0"/>
              </a:spcBef>
              <a:spcAft>
                <a:spcPts val="1000"/>
              </a:spcAft>
              <a:buSzPts val="1000"/>
              <a:buFont typeface="Symbol" panose="05050102010706020507" pitchFamily="18" charset="2"/>
              <a:buChar char=""/>
              <a:tabLst>
                <a:tab pos="457200" algn="l"/>
              </a:tabLst>
            </a:pPr>
            <a:r>
              <a:rPr lang="en-US" sz="1600" dirty="0">
                <a:effectLst/>
                <a:latin typeface="Montserrat" panose="00000500000000000000" pitchFamily="2" charset="0"/>
                <a:ea typeface="Calibri" panose="020F0502020204030204" pitchFamily="34" charset="0"/>
                <a:cs typeface="Times New Roman" panose="02020603050405020304" pitchFamily="18" charset="0"/>
              </a:rPr>
              <a:t>Higher computational cost</a:t>
            </a:r>
            <a:endParaRPr lang="en-US" sz="1600" dirty="0">
              <a:latin typeface="Montserrat" panose="00000500000000000000" pitchFamily="2" charset="0"/>
            </a:endParaRPr>
          </a:p>
          <a:p>
            <a:pPr marL="688975" indent="-285750">
              <a:lnSpc>
                <a:spcPct val="125000"/>
              </a:lnSpc>
              <a:buFont typeface="Arial" panose="020B0604020202020204" pitchFamily="34" charset="0"/>
              <a:buChar char="•"/>
            </a:pPr>
            <a:endParaRPr lang="en-US" sz="1600" dirty="0">
              <a:latin typeface="Montserrat" panose="00000500000000000000" pitchFamily="2" charset="0"/>
            </a:endParaRPr>
          </a:p>
          <a:p>
            <a:pPr marL="285750" indent="-285750">
              <a:lnSpc>
                <a:spcPct val="125000"/>
              </a:lnSpc>
              <a:buFont typeface="Arial" panose="020B0604020202020204" pitchFamily="34" charset="0"/>
              <a:buChar char="•"/>
            </a:pPr>
            <a:endParaRPr lang="en-US" sz="1600" dirty="0">
              <a:latin typeface="Montserrat" panose="00000500000000000000" pitchFamily="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dirty="0"/>
          </a:p>
        </p:txBody>
      </p:sp>
    </p:spTree>
    <p:extLst>
      <p:ext uri="{BB962C8B-B14F-4D97-AF65-F5344CB8AC3E}">
        <p14:creationId xmlns:p14="http://schemas.microsoft.com/office/powerpoint/2010/main" val="33907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1385824"/>
            <a:ext cx="7772400" cy="759596"/>
          </a:xfrm>
        </p:spPr>
        <p:txBody>
          <a:bodyPr/>
          <a:lstStyle/>
          <a:p>
            <a:pPr marL="76200" indent="0" algn="ctr">
              <a:buNone/>
            </a:pPr>
            <a:r>
              <a:rPr lang="en-IN" sz="3200" b="1" dirty="0">
                <a:solidFill>
                  <a:schemeClr val="dk1"/>
                </a:solidFill>
              </a:rPr>
              <a:t>Proposed System/Algorithms/Architecture</a:t>
            </a:r>
            <a:endParaRPr lang="en-IN" sz="3200" dirty="0"/>
          </a:p>
        </p:txBody>
      </p:sp>
      <p:sp>
        <p:nvSpPr>
          <p:cNvPr id="6" name="TextBox 5">
            <a:extLst>
              <a:ext uri="{FF2B5EF4-FFF2-40B4-BE49-F238E27FC236}">
                <a16:creationId xmlns:a16="http://schemas.microsoft.com/office/drawing/2014/main" id="{E5F2DF6C-D967-4928-B753-F7178D8B8E8A}"/>
              </a:ext>
            </a:extLst>
          </p:cNvPr>
          <p:cNvSpPr txBox="1"/>
          <p:nvPr/>
        </p:nvSpPr>
        <p:spPr>
          <a:xfrm>
            <a:off x="457200" y="2229395"/>
            <a:ext cx="8214852" cy="3488647"/>
          </a:xfrm>
          <a:prstGeom prst="rect">
            <a:avLst/>
          </a:prstGeom>
          <a:noFill/>
        </p:spPr>
        <p:txBody>
          <a:bodyPr wrap="square" rtlCol="0">
            <a:spAutoFit/>
          </a:bodyPr>
          <a:lstStyle/>
          <a:p>
            <a:pPr marL="342900" indent="-342900">
              <a:lnSpc>
                <a:spcPct val="125000"/>
              </a:lnSpc>
              <a:buFont typeface="+mj-lt"/>
              <a:buAutoNum type="arabicPeriod" startAt="3"/>
            </a:pPr>
            <a:r>
              <a:rPr lang="en-US" sz="1500" dirty="0">
                <a:latin typeface="Montserrat" panose="00000500000000000000" pitchFamily="2" charset="0"/>
              </a:rPr>
              <a:t>GRU (Gated Recurrent Unit)</a:t>
            </a:r>
          </a:p>
          <a:p>
            <a:pPr marL="688975" indent="-344488">
              <a:lnSpc>
                <a:spcPct val="125000"/>
              </a:lnSpc>
              <a:buFont typeface="Arial" panose="020B0604020202020204" pitchFamily="34" charset="0"/>
              <a:buChar char="•"/>
            </a:pPr>
            <a:r>
              <a:rPr lang="en-US" sz="1300" dirty="0">
                <a:latin typeface="Montserrat" panose="00000500000000000000" pitchFamily="2" charset="0"/>
              </a:rPr>
              <a:t>A GRU is similar to an LSTM, but it has fewer parameters, making it faster to train and less prone to overfitting. It is designed to be simpler than LSTM while still being effective at handling long-term dependencies in sequence-based tasks.</a:t>
            </a:r>
          </a:p>
          <a:p>
            <a:pPr marL="688975" indent="-344488">
              <a:lnSpc>
                <a:spcPct val="125000"/>
              </a:lnSpc>
              <a:spcAft>
                <a:spcPts val="1000"/>
              </a:spcAft>
              <a:buFont typeface="Arial" panose="020B0604020202020204" pitchFamily="34" charset="0"/>
              <a:buChar char="•"/>
            </a:pPr>
            <a:r>
              <a:rPr lang="en-US" sz="1300" dirty="0">
                <a:latin typeface="Montserrat" panose="00000500000000000000" pitchFamily="2" charset="0"/>
              </a:rPr>
              <a:t>It also uses gates to control the flow of information, but it combines the input and forget gates into a single update gate.</a:t>
            </a:r>
          </a:p>
          <a:p>
            <a:pPr>
              <a:lnSpc>
                <a:spcPct val="125000"/>
              </a:lnSpc>
            </a:pPr>
            <a:r>
              <a:rPr lang="en-US" sz="1300" dirty="0">
                <a:latin typeface="Montserrat" panose="00000500000000000000" pitchFamily="2" charset="0"/>
              </a:rPr>
              <a:t>Architecture: -</a:t>
            </a:r>
          </a:p>
          <a:p>
            <a:pPr marL="688975" indent="-285750">
              <a:lnSpc>
                <a:spcPct val="125000"/>
              </a:lnSpc>
              <a:buFont typeface="Arial" panose="020B0604020202020204" pitchFamily="34" charset="0"/>
              <a:buChar char="•"/>
            </a:pPr>
            <a:r>
              <a:rPr lang="en-US" sz="1300" dirty="0">
                <a:latin typeface="Montserrat" panose="00000500000000000000" pitchFamily="2" charset="0"/>
              </a:rPr>
              <a:t>The GRU architecture consists of two types of gates: the reset gate and the update gate. </a:t>
            </a:r>
          </a:p>
          <a:p>
            <a:pPr marL="688975" indent="-285750">
              <a:lnSpc>
                <a:spcPct val="125000"/>
              </a:lnSpc>
              <a:buFont typeface="Arial" panose="020B0604020202020204" pitchFamily="34" charset="0"/>
              <a:buChar char="•"/>
            </a:pPr>
            <a:r>
              <a:rPr lang="en-US" sz="1300" dirty="0">
                <a:latin typeface="Montserrat" panose="00000500000000000000" pitchFamily="2" charset="0"/>
              </a:rPr>
              <a:t>The reset gate determines which information from the previous time step should be discarded, while the update gate determines which information from the current time step should be added to the hidden state.</a:t>
            </a:r>
          </a:p>
          <a:p>
            <a:pPr marL="688975" indent="-285750">
              <a:lnSpc>
                <a:spcPct val="125000"/>
              </a:lnSpc>
              <a:buFont typeface="Arial" panose="020B0604020202020204" pitchFamily="34" charset="0"/>
              <a:buChar char="•"/>
            </a:pPr>
            <a:r>
              <a:rPr lang="en-US" sz="1300" dirty="0">
                <a:latin typeface="Montserrat" panose="00000500000000000000" pitchFamily="2" charset="0"/>
              </a:rPr>
              <a:t>The update gate also controls how much information from the previous time step should be carried forward.</a:t>
            </a:r>
          </a:p>
        </p:txBody>
      </p:sp>
      <p:pic>
        <p:nvPicPr>
          <p:cNvPr id="2" name="Picture 1"/>
          <p:cNvPicPr>
            <a:picLocks noChangeAspect="1"/>
          </p:cNvPicPr>
          <p:nvPr/>
        </p:nvPicPr>
        <p:blipFill>
          <a:blip r:embed="rId2"/>
          <a:stretch>
            <a:fillRect/>
          </a:stretch>
        </p:blipFill>
        <p:spPr>
          <a:xfrm>
            <a:off x="4047509" y="5425133"/>
            <a:ext cx="4410691" cy="1247949"/>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spTree>
    <p:extLst>
      <p:ext uri="{BB962C8B-B14F-4D97-AF65-F5344CB8AC3E}">
        <p14:creationId xmlns:p14="http://schemas.microsoft.com/office/powerpoint/2010/main" val="21237168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1198</Words>
  <Application>Microsoft Office PowerPoint</Application>
  <PresentationFormat>On-screen Show (4:3)</PresentationFormat>
  <Paragraphs>135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Wingdings</vt:lpstr>
      <vt:lpstr>Calibri</vt:lpstr>
      <vt:lpstr>Times New Roman</vt:lpstr>
      <vt:lpstr>Montserrat</vt:lpstr>
      <vt:lpstr>Symbol</vt:lpstr>
      <vt:lpstr>Noto Sans Symbols</vt:lpstr>
      <vt:lpstr>MPSTME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Problem definition Proposed System/ Algorithms /Architecture Implementation and Discussion (Work done) References (Note: Max Slides: 12)</dc:title>
  <dc:creator>Abhay Kolhe</dc:creator>
  <cp:lastModifiedBy>Mpstme Student</cp:lastModifiedBy>
  <cp:revision>18</cp:revision>
  <dcterms:modified xsi:type="dcterms:W3CDTF">2023-04-06T05:52:59Z</dcterms:modified>
</cp:coreProperties>
</file>