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5"/>
  </p:notesMasterIdLst>
  <p:sldIdLst>
    <p:sldId id="256" r:id="rId2"/>
    <p:sldId id="257" r:id="rId3"/>
    <p:sldId id="258" r:id="rId4"/>
    <p:sldId id="269" r:id="rId5"/>
    <p:sldId id="270" r:id="rId6"/>
    <p:sldId id="271" r:id="rId7"/>
    <p:sldId id="272" r:id="rId8"/>
    <p:sldId id="273" r:id="rId9"/>
    <p:sldId id="274" r:id="rId10"/>
    <p:sldId id="265" r:id="rId11"/>
    <p:sldId id="275" r:id="rId12"/>
    <p:sldId id="276" r:id="rId13"/>
    <p:sldId id="27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28D6C-E512-4727-89F7-1856D6A60E0C}" type="datetimeFigureOut">
              <a:rPr lang="en-US" smtClean="0"/>
              <a:pPr/>
              <a:t>3/30/2021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C35CAA-C827-47AB-BA6A-A8EC1D09D522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E8E0-13A7-45AE-856E-3EF570369E8C}" type="datetimeFigureOut">
              <a:rPr lang="en-US" smtClean="0"/>
              <a:pPr/>
              <a:t>3/30/2021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411E-9675-40F8-BF75-D92001BEA80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E8E0-13A7-45AE-856E-3EF570369E8C}" type="datetimeFigureOut">
              <a:rPr lang="en-US" smtClean="0"/>
              <a:pPr/>
              <a:t>3/30/2021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411E-9675-40F8-BF75-D92001BEA80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E8E0-13A7-45AE-856E-3EF570369E8C}" type="datetimeFigureOut">
              <a:rPr lang="en-US" smtClean="0"/>
              <a:pPr/>
              <a:t>3/30/2021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411E-9675-40F8-BF75-D92001BEA80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E8E0-13A7-45AE-856E-3EF570369E8C}" type="datetimeFigureOut">
              <a:rPr lang="en-US" smtClean="0"/>
              <a:pPr/>
              <a:t>3/30/2021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411E-9675-40F8-BF75-D92001BEA80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E8E0-13A7-45AE-856E-3EF570369E8C}" type="datetimeFigureOut">
              <a:rPr lang="en-US" smtClean="0"/>
              <a:pPr/>
              <a:t>3/30/2021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411E-9675-40F8-BF75-D92001BEA80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E8E0-13A7-45AE-856E-3EF570369E8C}" type="datetimeFigureOut">
              <a:rPr lang="en-US" smtClean="0"/>
              <a:pPr/>
              <a:t>3/30/2021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411E-9675-40F8-BF75-D92001BEA80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E8E0-13A7-45AE-856E-3EF570369E8C}" type="datetimeFigureOut">
              <a:rPr lang="en-US" smtClean="0"/>
              <a:pPr/>
              <a:t>3/30/2021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411E-9675-40F8-BF75-D92001BEA80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E8E0-13A7-45AE-856E-3EF570369E8C}" type="datetimeFigureOut">
              <a:rPr lang="en-US" smtClean="0"/>
              <a:pPr/>
              <a:t>3/30/2021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411E-9675-40F8-BF75-D92001BEA80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E8E0-13A7-45AE-856E-3EF570369E8C}" type="datetimeFigureOut">
              <a:rPr lang="en-US" smtClean="0"/>
              <a:pPr/>
              <a:t>3/30/2021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411E-9675-40F8-BF75-D92001BEA80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E8E0-13A7-45AE-856E-3EF570369E8C}" type="datetimeFigureOut">
              <a:rPr lang="en-US" smtClean="0"/>
              <a:pPr/>
              <a:t>3/30/2021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411E-9675-40F8-BF75-D92001BEA80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E8E0-13A7-45AE-856E-3EF570369E8C}" type="datetimeFigureOut">
              <a:rPr lang="en-US" smtClean="0"/>
              <a:pPr/>
              <a:t>3/30/2021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E67411E-9675-40F8-BF75-D92001BEA80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9ECE8E0-13A7-45AE-856E-3EF570369E8C}" type="datetimeFigureOut">
              <a:rPr lang="en-US" smtClean="0"/>
              <a:pPr/>
              <a:t>3/30/2021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E67411E-9675-40F8-BF75-D92001BEA80B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4743472"/>
            <a:ext cx="7851648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/>
            </a:r>
            <a:br>
              <a:rPr lang="en-US" sz="20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</a:br>
            <a:r>
              <a:rPr lang="en-US" sz="2000" b="1" dirty="0">
                <a:solidFill>
                  <a:srgbClr val="FFCC00"/>
                </a:solidFill>
              </a:rPr>
              <a:t/>
            </a:r>
            <a:br>
              <a:rPr lang="en-US" sz="2000" b="1" dirty="0">
                <a:solidFill>
                  <a:srgbClr val="FFCC00"/>
                </a:solidFill>
              </a:rPr>
            </a:br>
            <a:r>
              <a:rPr lang="en-US" sz="2000" b="1" dirty="0" smtClean="0">
                <a:solidFill>
                  <a:srgbClr val="FFCC00"/>
                </a:solidFill>
              </a:rPr>
              <a:t>INSTITUTE </a:t>
            </a:r>
            <a:r>
              <a:rPr lang="en-US" sz="2000" b="1" dirty="0">
                <a:solidFill>
                  <a:srgbClr val="FFCC00"/>
                </a:solidFill>
              </a:rPr>
              <a:t>FOR ADVANCED</a:t>
            </a:r>
            <a:r>
              <a:rPr lang="en-IN" sz="2000" b="1" dirty="0">
                <a:solidFill>
                  <a:srgbClr val="FFCC00"/>
                </a:solidFill>
              </a:rPr>
              <a:t/>
            </a:r>
            <a:br>
              <a:rPr lang="en-IN" sz="2000" b="1" dirty="0">
                <a:solidFill>
                  <a:srgbClr val="FFCC00"/>
                </a:solidFill>
              </a:rPr>
            </a:br>
            <a:r>
              <a:rPr lang="en-US" sz="2000" b="1" dirty="0">
                <a:solidFill>
                  <a:srgbClr val="FFCC00"/>
                </a:solidFill>
              </a:rPr>
              <a:t>COMPUTING AND</a:t>
            </a:r>
            <a:r>
              <a:rPr lang="en-IN" sz="2000" b="1" dirty="0">
                <a:solidFill>
                  <a:srgbClr val="FFCC00"/>
                </a:solidFill>
              </a:rPr>
              <a:t/>
            </a:r>
            <a:br>
              <a:rPr lang="en-IN" sz="2000" b="1" dirty="0">
                <a:solidFill>
                  <a:srgbClr val="FFCC00"/>
                </a:solidFill>
              </a:rPr>
            </a:br>
            <a:r>
              <a:rPr lang="en-US" sz="2000" b="1" dirty="0">
                <a:solidFill>
                  <a:srgbClr val="FFCC00"/>
                </a:solidFill>
              </a:rPr>
              <a:t>SOFTWARE DEVELOPMENT</a:t>
            </a:r>
            <a:r>
              <a:rPr lang="en-IN" sz="2000" b="1" dirty="0">
                <a:solidFill>
                  <a:srgbClr val="FFCC00"/>
                </a:solidFill>
              </a:rPr>
              <a:t/>
            </a:r>
            <a:br>
              <a:rPr lang="en-IN" sz="2000" b="1" dirty="0">
                <a:solidFill>
                  <a:srgbClr val="FFCC00"/>
                </a:solidFill>
              </a:rPr>
            </a:br>
            <a:r>
              <a:rPr lang="en-US" sz="2000" b="1" dirty="0">
                <a:solidFill>
                  <a:srgbClr val="FFCC00"/>
                </a:solidFill>
              </a:rPr>
              <a:t>AKURDI, PUNE</a:t>
            </a:r>
            <a:r>
              <a:rPr lang="en-IN" sz="2000" b="1" dirty="0">
                <a:solidFill>
                  <a:srgbClr val="FFCC00"/>
                </a:solidFill>
              </a:rPr>
              <a:t/>
            </a:r>
            <a:br>
              <a:rPr lang="en-IN" sz="2000" b="1" dirty="0">
                <a:solidFill>
                  <a:srgbClr val="FFCC00"/>
                </a:solidFill>
              </a:rPr>
            </a:br>
            <a:r>
              <a:rPr lang="en-US" sz="2000" b="1" dirty="0">
                <a:solidFill>
                  <a:srgbClr val="FFCC00"/>
                </a:solidFill>
              </a:rPr>
              <a:t> </a:t>
            </a:r>
            <a:r>
              <a:rPr lang="en-IN" sz="2000" b="1" dirty="0">
                <a:solidFill>
                  <a:srgbClr val="FFCC00"/>
                </a:solidFill>
              </a:rPr>
              <a:t/>
            </a:r>
            <a:br>
              <a:rPr lang="en-IN" sz="2000" b="1" dirty="0">
                <a:solidFill>
                  <a:srgbClr val="FFCC00"/>
                </a:solidFill>
              </a:rPr>
            </a:br>
            <a:r>
              <a:rPr lang="en-US" sz="2000" b="1" dirty="0">
                <a:solidFill>
                  <a:srgbClr val="FFCC00"/>
                </a:solidFill>
              </a:rPr>
              <a:t> </a:t>
            </a:r>
            <a:r>
              <a:rPr lang="en-IN" sz="2000" b="1" dirty="0">
                <a:solidFill>
                  <a:srgbClr val="FFCC00"/>
                </a:solidFill>
              </a:rPr>
              <a:t/>
            </a:r>
            <a:br>
              <a:rPr lang="en-IN" sz="2000" b="1" dirty="0">
                <a:solidFill>
                  <a:srgbClr val="FFCC00"/>
                </a:solidFill>
              </a:rPr>
            </a:br>
            <a:r>
              <a:rPr lang="en-US" sz="2000" dirty="0" smtClean="0">
                <a:solidFill>
                  <a:srgbClr val="FFCC00"/>
                </a:solidFill>
              </a:rPr>
              <a:t>PPT On</a:t>
            </a:r>
            <a:r>
              <a:rPr lang="en-IN" sz="2000" dirty="0">
                <a:solidFill>
                  <a:srgbClr val="FFCC00"/>
                </a:solidFill>
              </a:rPr>
              <a:t/>
            </a:r>
            <a:br>
              <a:rPr lang="en-IN" sz="2000" dirty="0">
                <a:solidFill>
                  <a:srgbClr val="FFCC00"/>
                </a:solidFill>
              </a:rPr>
            </a:br>
            <a:r>
              <a:rPr lang="en-US" sz="2000" dirty="0">
                <a:solidFill>
                  <a:srgbClr val="FFCC00"/>
                </a:solidFill>
              </a:rPr>
              <a:t> </a:t>
            </a:r>
            <a:r>
              <a:rPr lang="en-IN" sz="2000" dirty="0">
                <a:solidFill>
                  <a:srgbClr val="FFCC00"/>
                </a:solidFill>
              </a:rPr>
              <a:t/>
            </a:r>
            <a:br>
              <a:rPr lang="en-IN" sz="2000" dirty="0">
                <a:solidFill>
                  <a:srgbClr val="FFCC00"/>
                </a:solidFill>
              </a:rPr>
            </a:br>
            <a:r>
              <a:rPr lang="en-US" sz="2000" b="1" dirty="0">
                <a:solidFill>
                  <a:srgbClr val="FFCC00"/>
                </a:solidFill>
              </a:rPr>
              <a:t> </a:t>
            </a:r>
            <a:r>
              <a:rPr lang="en-US" sz="2000" b="1" dirty="0" smtClean="0">
                <a:solidFill>
                  <a:srgbClr val="FFCC00"/>
                </a:solidFill>
              </a:rPr>
              <a:t>“</a:t>
            </a:r>
            <a:r>
              <a:rPr lang="en-US" sz="2000" b="1" dirty="0">
                <a:solidFill>
                  <a:srgbClr val="FFCC00"/>
                </a:solidFill>
              </a:rPr>
              <a:t>ONLINE SHOPPING SYSTEM”</a:t>
            </a:r>
            <a:r>
              <a:rPr lang="en-IN" sz="2000" dirty="0">
                <a:solidFill>
                  <a:srgbClr val="FFCC00"/>
                </a:solidFill>
              </a:rPr>
              <a:t/>
            </a:r>
            <a:br>
              <a:rPr lang="en-IN" sz="2000" dirty="0">
                <a:solidFill>
                  <a:srgbClr val="FFCC00"/>
                </a:solidFill>
              </a:rPr>
            </a:br>
            <a:r>
              <a:rPr lang="en-US" sz="2000" dirty="0">
                <a:solidFill>
                  <a:srgbClr val="FFCC00"/>
                </a:solidFill>
              </a:rPr>
              <a:t>E-DAC SEP- </a:t>
            </a:r>
            <a:r>
              <a:rPr lang="en-US" sz="2000" dirty="0" smtClean="0">
                <a:solidFill>
                  <a:srgbClr val="FFCC00"/>
                </a:solidFill>
              </a:rPr>
              <a:t>2020</a:t>
            </a:r>
            <a:br>
              <a:rPr lang="en-US" sz="2000" dirty="0" smtClean="0">
                <a:solidFill>
                  <a:srgbClr val="FFCC00"/>
                </a:solidFill>
              </a:rPr>
            </a:br>
            <a:r>
              <a:rPr lang="en-US" sz="2000" dirty="0" smtClean="0">
                <a:solidFill>
                  <a:srgbClr val="FFCC00"/>
                </a:solidFill>
              </a:rPr>
              <a:t/>
            </a:r>
            <a:br>
              <a:rPr lang="en-US" sz="2000" dirty="0" smtClean="0">
                <a:solidFill>
                  <a:srgbClr val="FFCC00"/>
                </a:solidFill>
              </a:rPr>
            </a:br>
            <a:r>
              <a:rPr lang="en-US" sz="2000" i="1" u="sng" dirty="0">
                <a:solidFill>
                  <a:srgbClr val="FFCC00"/>
                </a:solidFill>
              </a:rPr>
              <a:t>Submitted </a:t>
            </a:r>
            <a:r>
              <a:rPr lang="en-US" sz="2000" i="1" u="sng" dirty="0" smtClean="0">
                <a:solidFill>
                  <a:srgbClr val="FFCC00"/>
                </a:solidFill>
              </a:rPr>
              <a:t>By:</a:t>
            </a:r>
            <a:r>
              <a:rPr lang="en-IN" sz="2000" i="1" u="sng" dirty="0" smtClean="0">
                <a:solidFill>
                  <a:srgbClr val="FFCC00"/>
                </a:solidFill>
              </a:rPr>
              <a:t/>
            </a:r>
            <a:br>
              <a:rPr lang="en-IN" sz="2000" i="1" u="sng" dirty="0" smtClean="0">
                <a:solidFill>
                  <a:srgbClr val="FFCC00"/>
                </a:solidFill>
              </a:rPr>
            </a:br>
            <a:r>
              <a:rPr lang="en-US" sz="2000" b="1" dirty="0" smtClean="0">
                <a:solidFill>
                  <a:srgbClr val="FFCC00"/>
                </a:solidFill>
              </a:rPr>
              <a:t>Group </a:t>
            </a:r>
            <a:r>
              <a:rPr lang="en-US" sz="2000" b="1" dirty="0">
                <a:solidFill>
                  <a:srgbClr val="FFCC00"/>
                </a:solidFill>
              </a:rPr>
              <a:t>No: 99 </a:t>
            </a:r>
            <a:r>
              <a:rPr lang="en-IN" sz="2000" dirty="0" smtClean="0">
                <a:solidFill>
                  <a:srgbClr val="FFCC00"/>
                </a:solidFill>
              </a:rPr>
              <a:t/>
            </a:r>
            <a:br>
              <a:rPr lang="en-IN" sz="2000" dirty="0" smtClean="0">
                <a:solidFill>
                  <a:srgbClr val="FFCC00"/>
                </a:solidFill>
              </a:rPr>
            </a:br>
            <a:r>
              <a:rPr lang="en-US" sz="2000" b="1" dirty="0" smtClean="0">
                <a:solidFill>
                  <a:srgbClr val="FFCC00"/>
                </a:solidFill>
              </a:rPr>
              <a:t> Name</a:t>
            </a:r>
            <a:r>
              <a:rPr lang="en-US" sz="2000" b="1" dirty="0">
                <a:solidFill>
                  <a:srgbClr val="FFCC00"/>
                </a:solidFill>
              </a:rPr>
              <a:t>: Vivek Narnolia</a:t>
            </a:r>
            <a:r>
              <a:rPr lang="en-IN" sz="2000" dirty="0">
                <a:solidFill>
                  <a:srgbClr val="FFCC00"/>
                </a:solidFill>
              </a:rPr>
              <a:t/>
            </a:r>
            <a:br>
              <a:rPr lang="en-IN" sz="2000" dirty="0">
                <a:solidFill>
                  <a:srgbClr val="FFCC00"/>
                </a:solidFill>
              </a:rPr>
            </a:br>
            <a:r>
              <a:rPr lang="en-US" sz="2000" b="1" dirty="0">
                <a:solidFill>
                  <a:srgbClr val="FFCC00"/>
                </a:solidFill>
              </a:rPr>
              <a:t> </a:t>
            </a:r>
            <a:r>
              <a:rPr lang="en-US" sz="2000" b="1" dirty="0" smtClean="0">
                <a:solidFill>
                  <a:srgbClr val="FFCC00"/>
                </a:solidFill>
              </a:rPr>
              <a:t>Roll </a:t>
            </a:r>
            <a:r>
              <a:rPr lang="en-US" sz="2000" b="1" dirty="0">
                <a:solidFill>
                  <a:srgbClr val="FFCC00"/>
                </a:solidFill>
              </a:rPr>
              <a:t>Number: </a:t>
            </a:r>
            <a:r>
              <a:rPr lang="en-US" sz="2000" b="1" dirty="0" smtClean="0">
                <a:solidFill>
                  <a:srgbClr val="FFCC00"/>
                </a:solidFill>
              </a:rPr>
              <a:t>2211</a:t>
            </a:r>
            <a:r>
              <a:rPr lang="en-IN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/>
            </a:r>
            <a:br>
              <a:rPr lang="en-IN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endParaRPr lang="en-IN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image1.jpeg" descr="D:\Log7.jpg logo dy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348" y="500042"/>
            <a:ext cx="1143008" cy="1214446"/>
          </a:xfrm>
          <a:prstGeom prst="rect">
            <a:avLst/>
          </a:prstGeom>
        </p:spPr>
      </p:pic>
      <p:pic>
        <p:nvPicPr>
          <p:cNvPr id="5" name="image2.jpeg" descr="ATC_new_logo_200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86578" y="642918"/>
            <a:ext cx="1643074" cy="9140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0034" y="1018744"/>
            <a:ext cx="81439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IN" sz="1600" dirty="0" smtClean="0">
                <a:solidFill>
                  <a:schemeClr val="accent1">
                    <a:lumMod val="75000"/>
                  </a:schemeClr>
                </a:solidFill>
              </a:rPr>
              <a:t>An admin can add product, delete product or update product. </a:t>
            </a:r>
          </a:p>
        </p:txBody>
      </p:sp>
      <p:pic>
        <p:nvPicPr>
          <p:cNvPr id="6147" name="Picture 3" descr="G:\CDAC\Project\SRS\Website Screenshots\Add Product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500174"/>
            <a:ext cx="8358246" cy="49292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00034" y="1240681"/>
            <a:ext cx="81439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IN" sz="1600" dirty="0" smtClean="0">
                <a:solidFill>
                  <a:schemeClr val="accent1">
                    <a:lumMod val="75000"/>
                  </a:schemeClr>
                </a:solidFill>
              </a:rPr>
              <a:t>After adding products to cart the page will show products </a:t>
            </a:r>
            <a:r>
              <a:rPr lang="en-IN" sz="1600" dirty="0" smtClean="0">
                <a:solidFill>
                  <a:schemeClr val="accent1">
                    <a:lumMod val="75000"/>
                  </a:schemeClr>
                </a:solidFill>
              </a:rPr>
              <a:t>image, name</a:t>
            </a:r>
            <a:r>
              <a:rPr lang="en-IN" sz="1600" dirty="0" smtClean="0">
                <a:solidFill>
                  <a:schemeClr val="accent1">
                    <a:lumMod val="75000"/>
                  </a:schemeClr>
                </a:solidFill>
              </a:rPr>
              <a:t>, its price, quantity</a:t>
            </a:r>
            <a:r>
              <a:rPr lang="en-IN" sz="1600" dirty="0" smtClean="0">
                <a:solidFill>
                  <a:schemeClr val="accent1">
                    <a:lumMod val="75000"/>
                  </a:schemeClr>
                </a:solidFill>
              </a:rPr>
              <a:t>,</a:t>
            </a:r>
          </a:p>
          <a:p>
            <a:pPr marL="457200" indent="-457200"/>
            <a:r>
              <a:rPr lang="en-IN" sz="1600" dirty="0" smtClean="0">
                <a:solidFill>
                  <a:schemeClr val="accent1">
                    <a:lumMod val="75000"/>
                  </a:schemeClr>
                </a:solidFill>
              </a:rPr>
              <a:t>Total price </a:t>
            </a:r>
            <a:r>
              <a:rPr lang="en-IN" sz="1600" dirty="0" smtClean="0">
                <a:solidFill>
                  <a:schemeClr val="accent1">
                    <a:lumMod val="75000"/>
                  </a:schemeClr>
                </a:solidFill>
              </a:rPr>
              <a:t>of all the products and place order button.</a:t>
            </a:r>
          </a:p>
        </p:txBody>
      </p:sp>
      <p:sp>
        <p:nvSpPr>
          <p:cNvPr id="6" name="Rectangle 5"/>
          <p:cNvSpPr/>
          <p:nvPr/>
        </p:nvSpPr>
        <p:spPr>
          <a:xfrm>
            <a:off x="500034" y="752757"/>
            <a:ext cx="81439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IN" sz="2400" b="1" dirty="0" smtClean="0"/>
              <a:t>Add to cart</a:t>
            </a:r>
            <a:endParaRPr lang="en-IN" sz="2400" dirty="0" smtClean="0"/>
          </a:p>
        </p:txBody>
      </p:sp>
      <p:pic>
        <p:nvPicPr>
          <p:cNvPr id="1026" name="Picture 2" descr="G:\CDAC\Project\SRS\Website Screenshots\AddToCar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924038"/>
            <a:ext cx="8072494" cy="45767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00034" y="1240681"/>
            <a:ext cx="81439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IN" sz="1600" dirty="0" smtClean="0">
                <a:solidFill>
                  <a:schemeClr val="accent1">
                    <a:lumMod val="75000"/>
                  </a:schemeClr>
                </a:solidFill>
              </a:rPr>
              <a:t>After placing order we can buy products by using debit or credit card, PayPal or COD.</a:t>
            </a:r>
          </a:p>
        </p:txBody>
      </p:sp>
      <p:sp>
        <p:nvSpPr>
          <p:cNvPr id="6" name="Rectangle 5"/>
          <p:cNvSpPr/>
          <p:nvPr/>
        </p:nvSpPr>
        <p:spPr>
          <a:xfrm>
            <a:off x="500034" y="752757"/>
            <a:ext cx="81439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IN" sz="2400" b="1" dirty="0" smtClean="0"/>
              <a:t>Payment</a:t>
            </a:r>
            <a:endParaRPr lang="en-IN" sz="2400" dirty="0" smtClean="0"/>
          </a:p>
        </p:txBody>
      </p:sp>
      <p:pic>
        <p:nvPicPr>
          <p:cNvPr id="8" name="Picture 2" descr="G:\CDAC\Project\SRS\Website Screenshots\Payment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714488"/>
            <a:ext cx="8215370" cy="47863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00034" y="1240681"/>
            <a:ext cx="81439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IN" sz="1600" dirty="0" smtClean="0">
                <a:solidFill>
                  <a:schemeClr val="accent1">
                    <a:lumMod val="75000"/>
                  </a:schemeClr>
                </a:solidFill>
              </a:rPr>
              <a:t>After </a:t>
            </a:r>
            <a:r>
              <a:rPr lang="en-IN" sz="1600" dirty="0" smtClean="0">
                <a:solidFill>
                  <a:schemeClr val="accent1">
                    <a:lumMod val="75000"/>
                  </a:schemeClr>
                </a:solidFill>
              </a:rPr>
              <a:t>successful payment a “thank you” page </a:t>
            </a:r>
            <a:r>
              <a:rPr lang="en-IN" sz="1600" dirty="0" smtClean="0">
                <a:solidFill>
                  <a:schemeClr val="accent1">
                    <a:lumMod val="75000"/>
                  </a:schemeClr>
                </a:solidFill>
              </a:rPr>
              <a:t>will come. In this page, a link is there to</a:t>
            </a:r>
          </a:p>
          <a:p>
            <a:pPr marL="457200" indent="-457200"/>
            <a:r>
              <a:rPr lang="en-IN" sz="1600" dirty="0" smtClean="0">
                <a:solidFill>
                  <a:schemeClr val="accent1">
                    <a:lumMod val="75000"/>
                  </a:schemeClr>
                </a:solidFill>
              </a:rPr>
              <a:t>redirect to the home page of the website for further shopping.</a:t>
            </a:r>
            <a:endParaRPr lang="en-IN" sz="16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0034" y="752757"/>
            <a:ext cx="81439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IN" sz="2400" b="1" dirty="0" smtClean="0"/>
              <a:t>Success Message</a:t>
            </a:r>
            <a:endParaRPr lang="en-IN" sz="2400" dirty="0" smtClean="0"/>
          </a:p>
        </p:txBody>
      </p:sp>
      <p:pic>
        <p:nvPicPr>
          <p:cNvPr id="2050" name="Picture 2" descr="G:\CDAC\Project\SRS\Website Screenshots\Succes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346325"/>
            <a:ext cx="8001056" cy="38687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242" y="857232"/>
            <a:ext cx="8229600" cy="500066"/>
          </a:xfrm>
        </p:spPr>
        <p:txBody>
          <a:bodyPr>
            <a:normAutofit/>
          </a:bodyPr>
          <a:lstStyle/>
          <a:p>
            <a:pPr algn="l"/>
            <a:r>
              <a:rPr lang="en-IN" sz="2400" b="1" dirty="0" smtClean="0"/>
              <a:t>Followings are the Features of the Online Shopping System.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6217"/>
            <a:ext cx="8229600" cy="5126055"/>
          </a:xfrm>
        </p:spPr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2000" dirty="0"/>
              <a:t>Login</a:t>
            </a:r>
            <a:endParaRPr lang="en-IN" sz="2000" dirty="0"/>
          </a:p>
          <a:p>
            <a:pPr marL="457200" lvl="0" indent="-457200">
              <a:buFont typeface="+mj-lt"/>
              <a:buAutoNum type="arabicPeriod"/>
            </a:pPr>
            <a:r>
              <a:rPr lang="en-US" sz="2000" dirty="0"/>
              <a:t>Logout</a:t>
            </a:r>
            <a:endParaRPr lang="en-IN" sz="2000" dirty="0"/>
          </a:p>
          <a:p>
            <a:pPr marL="457200" lvl="0" indent="-457200">
              <a:buFont typeface="+mj-lt"/>
              <a:buAutoNum type="arabicPeriod"/>
            </a:pPr>
            <a:r>
              <a:rPr lang="en-US" sz="2000" dirty="0"/>
              <a:t>Registration</a:t>
            </a:r>
            <a:endParaRPr lang="en-IN" sz="2000" dirty="0"/>
          </a:p>
          <a:p>
            <a:pPr marL="457200" lvl="0" indent="-457200">
              <a:buFont typeface="+mj-lt"/>
              <a:buAutoNum type="arabicPeriod"/>
            </a:pPr>
            <a:r>
              <a:rPr lang="en-US" sz="2000" dirty="0"/>
              <a:t>Admin</a:t>
            </a:r>
            <a:endParaRPr lang="en-IN" sz="2000" dirty="0"/>
          </a:p>
          <a:p>
            <a:pPr marL="457200" lvl="0" indent="-457200">
              <a:buFont typeface="+mj-lt"/>
              <a:buAutoNum type="arabicPeriod"/>
            </a:pPr>
            <a:r>
              <a:rPr lang="en-US" sz="2000" dirty="0"/>
              <a:t>Add product</a:t>
            </a:r>
            <a:endParaRPr lang="en-IN" sz="2000" dirty="0"/>
          </a:p>
          <a:p>
            <a:pPr marL="457200" lvl="0" indent="-457200">
              <a:buFont typeface="+mj-lt"/>
              <a:buAutoNum type="arabicPeriod"/>
            </a:pPr>
            <a:r>
              <a:rPr lang="en-US" sz="2000" dirty="0"/>
              <a:t>Update Product</a:t>
            </a:r>
            <a:endParaRPr lang="en-IN" sz="2000" dirty="0"/>
          </a:p>
          <a:p>
            <a:pPr marL="457200" lvl="0" indent="-457200">
              <a:buFont typeface="+mj-lt"/>
              <a:buAutoNum type="arabicPeriod"/>
            </a:pPr>
            <a:r>
              <a:rPr lang="en-US" sz="2000" dirty="0"/>
              <a:t>Delete Product</a:t>
            </a:r>
            <a:endParaRPr lang="en-IN" sz="2000" dirty="0"/>
          </a:p>
          <a:p>
            <a:pPr marL="457200" lvl="0" indent="-457200">
              <a:buFont typeface="+mj-lt"/>
              <a:buAutoNum type="arabicPeriod"/>
            </a:pPr>
            <a:r>
              <a:rPr lang="en-US" sz="2000" dirty="0"/>
              <a:t>View Product</a:t>
            </a:r>
            <a:endParaRPr lang="en-IN" sz="2000" dirty="0"/>
          </a:p>
          <a:p>
            <a:pPr marL="457200" lvl="0" indent="-457200">
              <a:buFont typeface="+mj-lt"/>
              <a:buAutoNum type="arabicPeriod"/>
            </a:pPr>
            <a:r>
              <a:rPr lang="en-US" sz="2000" dirty="0"/>
              <a:t>Shopping Cart</a:t>
            </a:r>
            <a:endParaRPr lang="en-IN" sz="2000" dirty="0"/>
          </a:p>
          <a:p>
            <a:pPr marL="457200" lvl="0" indent="-457200">
              <a:buFont typeface="+mj-lt"/>
              <a:buAutoNum type="arabicPeriod"/>
            </a:pPr>
            <a:r>
              <a:rPr lang="en-US" sz="2000" dirty="0"/>
              <a:t>Add product to cart</a:t>
            </a:r>
            <a:endParaRPr lang="en-IN" sz="2000" dirty="0"/>
          </a:p>
          <a:p>
            <a:pPr marL="457200" lvl="0" indent="-457200">
              <a:buFont typeface="+mj-lt"/>
              <a:buAutoNum type="arabicPeriod"/>
            </a:pPr>
            <a:r>
              <a:rPr lang="en-US" sz="2000" dirty="0"/>
              <a:t>Place order</a:t>
            </a:r>
            <a:endParaRPr lang="en-IN" sz="2000" dirty="0"/>
          </a:p>
          <a:p>
            <a:pPr marL="457200" lvl="0" indent="-457200">
              <a:buFont typeface="+mj-lt"/>
              <a:buAutoNum type="arabicPeriod"/>
            </a:pPr>
            <a:r>
              <a:rPr lang="en-US" sz="2000" dirty="0"/>
              <a:t>Payment Processing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198340" y="3244334"/>
            <a:ext cx="747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Login 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571472" y="1233058"/>
            <a:ext cx="81439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Header contains website name, cart, category, login, signup and search function.</a:t>
            </a:r>
          </a:p>
        </p:txBody>
      </p:sp>
      <p:pic>
        <p:nvPicPr>
          <p:cNvPr id="1026" name="Picture 2" descr="G:\CDAC\Project\SRS\Website Screenshots\Heade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881201"/>
            <a:ext cx="8286809" cy="4476757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571472" y="752757"/>
            <a:ext cx="81439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IN" sz="2400" b="1" dirty="0" smtClean="0"/>
              <a:t>Header</a:t>
            </a:r>
            <a:endParaRPr lang="en-I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198340" y="3244334"/>
            <a:ext cx="747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Login 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500034" y="1240681"/>
            <a:ext cx="81439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IN" sz="1600" dirty="0" smtClean="0">
                <a:solidFill>
                  <a:schemeClr val="accent1">
                    <a:lumMod val="75000"/>
                  </a:schemeClr>
                </a:solidFill>
              </a:rPr>
              <a:t>It is a dropdown button type. Inside login there are two options : One for user login and</a:t>
            </a:r>
          </a:p>
          <a:p>
            <a:pPr marL="457200" indent="-457200"/>
            <a:r>
              <a:rPr lang="en-IN" sz="1600" dirty="0" smtClean="0">
                <a:solidFill>
                  <a:schemeClr val="accent1">
                    <a:lumMod val="75000"/>
                  </a:schemeClr>
                </a:solidFill>
              </a:rPr>
              <a:t>other for admin login. Pre registered users can login. Logout button will show only after we</a:t>
            </a:r>
          </a:p>
          <a:p>
            <a:pPr marL="457200" indent="-457200"/>
            <a:r>
              <a:rPr lang="en-IN" sz="1600" dirty="0" smtClean="0">
                <a:solidFill>
                  <a:schemeClr val="accent1">
                    <a:lumMod val="75000"/>
                  </a:schemeClr>
                </a:solidFill>
              </a:rPr>
              <a:t>will login as an user or admin.</a:t>
            </a:r>
          </a:p>
        </p:txBody>
      </p:sp>
      <p:sp>
        <p:nvSpPr>
          <p:cNvPr id="6" name="Rectangle 5"/>
          <p:cNvSpPr/>
          <p:nvPr/>
        </p:nvSpPr>
        <p:spPr>
          <a:xfrm>
            <a:off x="500034" y="752757"/>
            <a:ext cx="81439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IN" sz="2400" b="1" dirty="0" smtClean="0"/>
              <a:t>Login</a:t>
            </a:r>
            <a:endParaRPr lang="en-IN" sz="2400" dirty="0" smtClean="0"/>
          </a:p>
        </p:txBody>
      </p:sp>
      <p:pic>
        <p:nvPicPr>
          <p:cNvPr id="8" name="Picture 2" descr="G:\CDAC\Project\SRS\Website Screenshots\logi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5" y="2105028"/>
            <a:ext cx="8501123" cy="44672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198340" y="3244334"/>
            <a:ext cx="747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Login 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500034" y="1240681"/>
            <a:ext cx="81439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IN" sz="1600" dirty="0" smtClean="0">
                <a:solidFill>
                  <a:schemeClr val="accent1">
                    <a:lumMod val="75000"/>
                  </a:schemeClr>
                </a:solidFill>
              </a:rPr>
              <a:t>Any existing user can login with their email and password.</a:t>
            </a:r>
          </a:p>
          <a:p>
            <a:pPr marL="457200" indent="-457200"/>
            <a:endParaRPr lang="en-IN" sz="16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0034" y="752757"/>
            <a:ext cx="81439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IN" sz="2400" b="1" dirty="0" smtClean="0"/>
              <a:t>Login Page</a:t>
            </a:r>
            <a:endParaRPr lang="en-IN" sz="2400" dirty="0" smtClean="0"/>
          </a:p>
        </p:txBody>
      </p:sp>
      <p:pic>
        <p:nvPicPr>
          <p:cNvPr id="9" name="Picture 2" descr="G:\CDAC\Project\SRS\Website Screenshots\Login Pag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5" y="1857364"/>
            <a:ext cx="8429685" cy="47863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00034" y="1240681"/>
            <a:ext cx="81439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IN" sz="1600" dirty="0" smtClean="0">
                <a:solidFill>
                  <a:schemeClr val="accent1">
                    <a:lumMod val="75000"/>
                  </a:schemeClr>
                </a:solidFill>
              </a:rPr>
              <a:t>To purchase products from the website we have to register first. Using this function a user</a:t>
            </a:r>
          </a:p>
          <a:p>
            <a:pPr marL="457200" indent="-457200"/>
            <a:r>
              <a:rPr lang="en-IN" sz="1600" dirty="0" smtClean="0">
                <a:solidFill>
                  <a:schemeClr val="accent1">
                    <a:lumMod val="75000"/>
                  </a:schemeClr>
                </a:solidFill>
              </a:rPr>
              <a:t>can register by providing details like name, email, phone no etc.</a:t>
            </a:r>
          </a:p>
        </p:txBody>
      </p:sp>
      <p:sp>
        <p:nvSpPr>
          <p:cNvPr id="6" name="Rectangle 5"/>
          <p:cNvSpPr/>
          <p:nvPr/>
        </p:nvSpPr>
        <p:spPr>
          <a:xfrm>
            <a:off x="500034" y="752757"/>
            <a:ext cx="81439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IN" sz="2400" b="1" dirty="0" smtClean="0"/>
              <a:t>Register</a:t>
            </a:r>
            <a:endParaRPr lang="en-IN" sz="2400" dirty="0" smtClean="0"/>
          </a:p>
        </p:txBody>
      </p:sp>
      <p:pic>
        <p:nvPicPr>
          <p:cNvPr id="1026" name="Picture 2" descr="G:\CDAC\Project\SRS\Website Screenshots\Signup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928802"/>
            <a:ext cx="8215370" cy="47149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00034" y="1240681"/>
            <a:ext cx="81439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IN" sz="1600" dirty="0" smtClean="0">
                <a:solidFill>
                  <a:schemeClr val="accent1">
                    <a:lumMod val="75000"/>
                  </a:schemeClr>
                </a:solidFill>
              </a:rPr>
              <a:t>It is also a dropdown button type. Using this dropdown we can search products according</a:t>
            </a:r>
          </a:p>
          <a:p>
            <a:pPr marL="457200" indent="-457200"/>
            <a:r>
              <a:rPr lang="en-IN" sz="1600" dirty="0" smtClean="0">
                <a:solidFill>
                  <a:schemeClr val="accent1">
                    <a:lumMod val="75000"/>
                  </a:schemeClr>
                </a:solidFill>
              </a:rPr>
              <a:t>to specific category like Electronic, Fashion , Home etc.</a:t>
            </a:r>
          </a:p>
        </p:txBody>
      </p:sp>
      <p:sp>
        <p:nvSpPr>
          <p:cNvPr id="6" name="Rectangle 5"/>
          <p:cNvSpPr/>
          <p:nvPr/>
        </p:nvSpPr>
        <p:spPr>
          <a:xfrm>
            <a:off x="500034" y="752757"/>
            <a:ext cx="81439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IN" sz="2400" b="1" dirty="0" smtClean="0"/>
              <a:t>Category</a:t>
            </a:r>
            <a:endParaRPr lang="en-IN" sz="2400" dirty="0" smtClean="0"/>
          </a:p>
        </p:txBody>
      </p:sp>
      <p:pic>
        <p:nvPicPr>
          <p:cNvPr id="4" name="Picture 2" descr="G:\CDAC\Project\SRS\Website Screenshots\Categor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214553"/>
            <a:ext cx="7804505" cy="421484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00034" y="1240681"/>
            <a:ext cx="81439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IN" sz="1600" dirty="0" smtClean="0">
                <a:solidFill>
                  <a:schemeClr val="accent1">
                    <a:lumMod val="75000"/>
                  </a:schemeClr>
                </a:solidFill>
              </a:rPr>
              <a:t>Product list contains different product in separate box. Each box contains product image,</a:t>
            </a:r>
          </a:p>
          <a:p>
            <a:pPr marL="457200" indent="-457200"/>
            <a:r>
              <a:rPr lang="en-IN" sz="1600" dirty="0" smtClean="0">
                <a:solidFill>
                  <a:schemeClr val="accent1">
                    <a:lumMod val="75000"/>
                  </a:schemeClr>
                </a:solidFill>
              </a:rPr>
              <a:t>name, description, price and add to cart button.</a:t>
            </a:r>
          </a:p>
        </p:txBody>
      </p:sp>
      <p:sp>
        <p:nvSpPr>
          <p:cNvPr id="6" name="Rectangle 5"/>
          <p:cNvSpPr/>
          <p:nvPr/>
        </p:nvSpPr>
        <p:spPr>
          <a:xfrm>
            <a:off x="500034" y="752757"/>
            <a:ext cx="81439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IN" sz="2400" b="1" dirty="0" smtClean="0"/>
              <a:t>Product List</a:t>
            </a:r>
            <a:endParaRPr lang="en-IN" sz="2400" dirty="0" smtClean="0"/>
          </a:p>
        </p:txBody>
      </p:sp>
      <p:pic>
        <p:nvPicPr>
          <p:cNvPr id="5" name="Picture 2" descr="G:\CDAC\Project\SRS\Website Screenshots\Product Lis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854210"/>
            <a:ext cx="8358246" cy="49323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00034" y="1240681"/>
            <a:ext cx="81439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IN" sz="1600" dirty="0" smtClean="0">
                <a:solidFill>
                  <a:schemeClr val="accent1">
                    <a:lumMod val="75000"/>
                  </a:schemeClr>
                </a:solidFill>
              </a:rPr>
              <a:t>An admin can add product, delete product or update product. </a:t>
            </a:r>
          </a:p>
        </p:txBody>
      </p:sp>
      <p:sp>
        <p:nvSpPr>
          <p:cNvPr id="6" name="Rectangle 5"/>
          <p:cNvSpPr/>
          <p:nvPr/>
        </p:nvSpPr>
        <p:spPr>
          <a:xfrm>
            <a:off x="500034" y="752757"/>
            <a:ext cx="81439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IN" sz="2400" b="1" dirty="0" smtClean="0"/>
              <a:t>Admin Login</a:t>
            </a:r>
            <a:endParaRPr lang="en-IN" sz="2400" dirty="0" smtClean="0"/>
          </a:p>
        </p:txBody>
      </p:sp>
      <p:pic>
        <p:nvPicPr>
          <p:cNvPr id="8" name="Picture 2" descr="G:\CDAC\Project\SRS\Website Screenshots\Edit_Delete Product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714488"/>
            <a:ext cx="8358246" cy="45720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380</TotalTime>
  <Words>312</Words>
  <Application>Microsoft Office PowerPoint</Application>
  <PresentationFormat>On-screen Show (4:3)</PresentationFormat>
  <Paragraphs>45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Flow</vt:lpstr>
      <vt:lpstr>        INSTITUTE FOR ADVANCED COMPUTING AND SOFTWARE DEVELOPMENT AKURDI, PUNE     PPT On    “ONLINE SHOPPING SYSTEM” E-DAC SEP- 2020  Submitted By: Group No: 99   Name: Vivek Narnolia  Roll Number: 2211 </vt:lpstr>
      <vt:lpstr>Followings are the Features of the Online Shopping System.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INSTITUTE FOR ADVANCED COMPUTING AND SOFTWARE DEVELOPMENT AKURDI, PUNE     PPT On              “ONLINE SHOPPING SYSTEM” E-DAC SEP- 2020  Submitted By: Group No: 99      Name: Vivek Narnolia        Roll Number: 2211</dc:title>
  <dc:creator>Vivek Narnolia</dc:creator>
  <cp:lastModifiedBy>Vivek Narnolia</cp:lastModifiedBy>
  <cp:revision>31</cp:revision>
  <dcterms:created xsi:type="dcterms:W3CDTF">2021-03-29T13:12:40Z</dcterms:created>
  <dcterms:modified xsi:type="dcterms:W3CDTF">2021-03-30T11:06:25Z</dcterms:modified>
</cp:coreProperties>
</file>