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embeddedFontLst>
    <p:embeddedFont>
      <p:font typeface="Crimson Pro"/>
      <p:regular r:id="rId19"/>
    </p:embeddedFont>
    <p:embeddedFont>
      <p:font typeface="Crimson Pro"/>
      <p:regular r:id="rId20"/>
    </p:embeddedFont>
    <p:embeddedFont>
      <p:font typeface="Crimson Pro"/>
      <p:regular r:id="rId21"/>
    </p:embeddedFont>
    <p:embeddedFont>
      <p:font typeface="Crimson Pro"/>
      <p:regular r:id="rId22"/>
    </p:embeddedFont>
    <p:embeddedFont>
      <p:font typeface="Asar"/>
      <p:regular r:id="rId23"/>
    </p:embeddedFont>
    <p:embeddedFont>
      <p:font typeface="Asar"/>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2519601" y="3689747"/>
            <a:ext cx="9591080" cy="708779"/>
          </a:xfrm>
          <a:prstGeom prst="rect">
            <a:avLst/>
          </a:prstGeom>
          <a:noFill/>
          <a:ln/>
        </p:spPr>
        <p:txBody>
          <a:bodyPr wrap="none" lIns="0" tIns="0" rIns="0" bIns="0" rtlCol="0" anchor="t"/>
          <a:lstStyle/>
          <a:p>
            <a:pPr algn="ctr" indent="0" marL="0">
              <a:lnSpc>
                <a:spcPts val="5550"/>
              </a:lnSpc>
              <a:buNone/>
            </a:pPr>
            <a:r>
              <a:rPr lang="en-US" sz="4450" b="1" dirty="0">
                <a:solidFill>
                  <a:srgbClr val="910D0D"/>
                </a:solidFill>
                <a:latin typeface="Crimson Pro Bold" pitchFamily="34" charset="0"/>
                <a:ea typeface="Crimson Pro Bold" pitchFamily="34" charset="-122"/>
                <a:cs typeface="Crimson Pro Bold" pitchFamily="34" charset="-120"/>
              </a:rPr>
              <a:t>Mental Healthcare Management System</a:t>
            </a:r>
            <a:endParaRPr lang="en-US" sz="4450" dirty="0"/>
          </a:p>
        </p:txBody>
      </p:sp>
      <p:sp>
        <p:nvSpPr>
          <p:cNvPr id="4" name="Text 1"/>
          <p:cNvSpPr/>
          <p:nvPr/>
        </p:nvSpPr>
        <p:spPr>
          <a:xfrm>
            <a:off x="4916091" y="4738688"/>
            <a:ext cx="4798219" cy="425291"/>
          </a:xfrm>
          <a:prstGeom prst="rect">
            <a:avLst/>
          </a:prstGeom>
          <a:noFill/>
          <a:ln/>
        </p:spPr>
        <p:txBody>
          <a:bodyPr wrap="none" lIns="0" tIns="0" rIns="0" bIns="0" rtlCol="0" anchor="t"/>
          <a:lstStyle/>
          <a:p>
            <a:pPr algn="ctr" indent="0" marL="0">
              <a:lnSpc>
                <a:spcPts val="3300"/>
              </a:lnSpc>
              <a:buNone/>
            </a:pPr>
            <a:r>
              <a:rPr lang="en-US" sz="2650" b="1" dirty="0">
                <a:solidFill>
                  <a:srgbClr val="443728"/>
                </a:solidFill>
                <a:latin typeface="Crimson Pro Bold" pitchFamily="34" charset="0"/>
                <a:ea typeface="Crimson Pro Bold" pitchFamily="34" charset="-122"/>
                <a:cs typeface="Crimson Pro Bold" pitchFamily="34" charset="-120"/>
              </a:rPr>
              <a:t>INFO 5100 Group 34 Final Project</a:t>
            </a:r>
            <a:endParaRPr lang="en-US" sz="2650" dirty="0"/>
          </a:p>
        </p:txBody>
      </p:sp>
      <p:sp>
        <p:nvSpPr>
          <p:cNvPr id="5" name="Text 2"/>
          <p:cNvSpPr/>
          <p:nvPr/>
        </p:nvSpPr>
        <p:spPr>
          <a:xfrm>
            <a:off x="793790" y="5504140"/>
            <a:ext cx="13042821" cy="453509"/>
          </a:xfrm>
          <a:prstGeom prst="rect">
            <a:avLst/>
          </a:prstGeom>
          <a:noFill/>
          <a:ln/>
        </p:spPr>
        <p:txBody>
          <a:bodyPr wrap="none" lIns="0" tIns="0" rIns="0" bIns="0" rtlCol="0" anchor="t"/>
          <a:lstStyle/>
          <a:p>
            <a:pPr algn="l" indent="0" marL="0">
              <a:lnSpc>
                <a:spcPts val="3550"/>
              </a:lnSpc>
              <a:buNone/>
            </a:pPr>
            <a:r>
              <a:rPr lang="en-US" sz="2200" b="1" dirty="0">
                <a:solidFill>
                  <a:srgbClr val="443728"/>
                </a:solidFill>
                <a:latin typeface="Asar" pitchFamily="34" charset="0"/>
                <a:ea typeface="Asar" pitchFamily="34" charset="-122"/>
                <a:cs typeface="Asar" pitchFamily="34" charset="-120"/>
              </a:rPr>
              <a:t>Members :</a:t>
            </a:r>
            <a:pPr algn="l" indent="0" marL="0">
              <a:lnSpc>
                <a:spcPts val="3550"/>
              </a:lnSpc>
              <a:buNone/>
            </a:pPr>
            <a:r>
              <a:rPr lang="en-US" sz="2200" dirty="0">
                <a:solidFill>
                  <a:srgbClr val="443728"/>
                </a:solidFill>
                <a:latin typeface="Asar" pitchFamily="34" charset="0"/>
                <a:ea typeface="Asar" pitchFamily="34" charset="-122"/>
                <a:cs typeface="Asar" pitchFamily="34" charset="-120"/>
              </a:rPr>
              <a:t> Reva Pethe 002310699 </a:t>
            </a:r>
            <a:endParaRPr lang="en-US" sz="2200" dirty="0"/>
          </a:p>
        </p:txBody>
      </p:sp>
      <p:sp>
        <p:nvSpPr>
          <p:cNvPr id="6" name="Text 3"/>
          <p:cNvSpPr/>
          <p:nvPr/>
        </p:nvSpPr>
        <p:spPr>
          <a:xfrm>
            <a:off x="793790" y="6212800"/>
            <a:ext cx="13042821" cy="453509"/>
          </a:xfrm>
          <a:prstGeom prst="rect">
            <a:avLst/>
          </a:prstGeom>
          <a:noFill/>
          <a:ln/>
        </p:spPr>
        <p:txBody>
          <a:bodyPr wrap="none" lIns="0" tIns="0" rIns="0" bIns="0" rtlCol="0" anchor="t"/>
          <a:lstStyle/>
          <a:p>
            <a:pPr algn="l" indent="0" marL="0">
              <a:lnSpc>
                <a:spcPts val="3550"/>
              </a:lnSpc>
              <a:buNone/>
            </a:pPr>
            <a:r>
              <a:rPr lang="en-US" sz="2200" dirty="0">
                <a:solidFill>
                  <a:srgbClr val="443728"/>
                </a:solidFill>
                <a:latin typeface="Asar" pitchFamily="34" charset="0"/>
                <a:ea typeface="Asar" pitchFamily="34" charset="-122"/>
                <a:cs typeface="Asar" pitchFamily="34" charset="-120"/>
              </a:rPr>
              <a:t>                  Neha Mahangade 002309351 </a:t>
            </a:r>
            <a:endParaRPr lang="en-US" sz="2200" dirty="0"/>
          </a:p>
        </p:txBody>
      </p:sp>
      <p:sp>
        <p:nvSpPr>
          <p:cNvPr id="7" name="Text 4"/>
          <p:cNvSpPr/>
          <p:nvPr/>
        </p:nvSpPr>
        <p:spPr>
          <a:xfrm>
            <a:off x="793790" y="6921460"/>
            <a:ext cx="13042821" cy="453509"/>
          </a:xfrm>
          <a:prstGeom prst="rect">
            <a:avLst/>
          </a:prstGeom>
          <a:noFill/>
          <a:ln/>
        </p:spPr>
        <p:txBody>
          <a:bodyPr wrap="none" lIns="0" tIns="0" rIns="0" bIns="0" rtlCol="0" anchor="t"/>
          <a:lstStyle/>
          <a:p>
            <a:pPr algn="l" indent="0" marL="0">
              <a:lnSpc>
                <a:spcPts val="3550"/>
              </a:lnSpc>
              <a:buNone/>
            </a:pPr>
            <a:r>
              <a:rPr lang="en-US" sz="2200" dirty="0">
                <a:solidFill>
                  <a:srgbClr val="443728"/>
                </a:solidFill>
                <a:latin typeface="Asar" pitchFamily="34" charset="0"/>
                <a:ea typeface="Asar" pitchFamily="34" charset="-122"/>
                <a:cs typeface="Asar" pitchFamily="34" charset="-120"/>
              </a:rPr>
              <a:t>                  Vivek Nikam 002051355</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278374"/>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Next Steps</a:t>
            </a:r>
            <a:endParaRPr lang="en-US" sz="4450" dirty="0"/>
          </a:p>
        </p:txBody>
      </p:sp>
      <p:sp>
        <p:nvSpPr>
          <p:cNvPr id="3" name="Shape 1"/>
          <p:cNvSpPr/>
          <p:nvPr/>
        </p:nvSpPr>
        <p:spPr>
          <a:xfrm>
            <a:off x="793790" y="2440781"/>
            <a:ext cx="2173724" cy="1306949"/>
          </a:xfrm>
          <a:prstGeom prst="roundRect">
            <a:avLst>
              <a:gd name="adj" fmla="val 7289"/>
            </a:avLst>
          </a:prstGeom>
          <a:solidFill>
            <a:srgbClr val="EBE2E0"/>
          </a:solidFill>
          <a:ln w="7620">
            <a:solidFill>
              <a:srgbClr val="D1C8C6"/>
            </a:solidFill>
            <a:prstDash val="solid"/>
          </a:ln>
        </p:spPr>
      </p:sp>
      <p:sp>
        <p:nvSpPr>
          <p:cNvPr id="4" name="Text 2"/>
          <p:cNvSpPr/>
          <p:nvPr/>
        </p:nvSpPr>
        <p:spPr>
          <a:xfrm>
            <a:off x="1028224" y="2867501"/>
            <a:ext cx="106085" cy="453509"/>
          </a:xfrm>
          <a:prstGeom prst="rect">
            <a:avLst/>
          </a:prstGeom>
          <a:noFill/>
          <a:ln/>
        </p:spPr>
        <p:txBody>
          <a:bodyPr wrap="none" lIns="0" tIns="0" rIns="0" bIns="0" rtlCol="0" anchor="t"/>
          <a:lstStyle/>
          <a:p>
            <a:pPr algn="ctr" indent="0" marL="0">
              <a:lnSpc>
                <a:spcPts val="3550"/>
              </a:lnSpc>
              <a:buNone/>
            </a:pPr>
            <a:r>
              <a:rPr lang="en-US" sz="2200" b="1" dirty="0">
                <a:solidFill>
                  <a:srgbClr val="443728"/>
                </a:solidFill>
                <a:latin typeface="Crimson Pro Bold" pitchFamily="34" charset="0"/>
                <a:ea typeface="Crimson Pro Bold" pitchFamily="34" charset="-122"/>
                <a:cs typeface="Crimson Pro Bold" pitchFamily="34" charset="-120"/>
              </a:rPr>
              <a:t>1</a:t>
            </a:r>
            <a:endParaRPr lang="en-US" sz="2200" dirty="0"/>
          </a:p>
        </p:txBody>
      </p:sp>
      <p:sp>
        <p:nvSpPr>
          <p:cNvPr id="5" name="Text 3"/>
          <p:cNvSpPr/>
          <p:nvPr/>
        </p:nvSpPr>
        <p:spPr>
          <a:xfrm>
            <a:off x="3194328" y="2667595"/>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Pilot Program</a:t>
            </a:r>
            <a:endParaRPr lang="en-US" sz="2200" dirty="0"/>
          </a:p>
        </p:txBody>
      </p:sp>
      <p:sp>
        <p:nvSpPr>
          <p:cNvPr id="6" name="Text 4"/>
          <p:cNvSpPr/>
          <p:nvPr/>
        </p:nvSpPr>
        <p:spPr>
          <a:xfrm>
            <a:off x="3194328" y="3158014"/>
            <a:ext cx="7565112" cy="362903"/>
          </a:xfrm>
          <a:prstGeom prst="rect">
            <a:avLst/>
          </a:prstGeom>
          <a:noFill/>
          <a:ln/>
        </p:spPr>
        <p:txBody>
          <a:bodyPr wrap="non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We'll launch a pilot program to test Swing UI in a real-world healthcare setting.</a:t>
            </a:r>
            <a:endParaRPr lang="en-US" sz="1750" dirty="0"/>
          </a:p>
        </p:txBody>
      </p:sp>
      <p:sp>
        <p:nvSpPr>
          <p:cNvPr id="7" name="Shape 5"/>
          <p:cNvSpPr/>
          <p:nvPr/>
        </p:nvSpPr>
        <p:spPr>
          <a:xfrm>
            <a:off x="3080861" y="3732490"/>
            <a:ext cx="10642402" cy="15240"/>
          </a:xfrm>
          <a:prstGeom prst="roundRect">
            <a:avLst>
              <a:gd name="adj" fmla="val 625116"/>
            </a:avLst>
          </a:prstGeom>
          <a:solidFill>
            <a:srgbClr val="D1C8C6"/>
          </a:solidFill>
          <a:ln/>
        </p:spPr>
      </p:sp>
      <p:sp>
        <p:nvSpPr>
          <p:cNvPr id="8" name="Shape 6"/>
          <p:cNvSpPr/>
          <p:nvPr/>
        </p:nvSpPr>
        <p:spPr>
          <a:xfrm>
            <a:off x="793790" y="3861078"/>
            <a:ext cx="4347567" cy="1306949"/>
          </a:xfrm>
          <a:prstGeom prst="roundRect">
            <a:avLst>
              <a:gd name="adj" fmla="val 7289"/>
            </a:avLst>
          </a:prstGeom>
          <a:solidFill>
            <a:srgbClr val="C9907C"/>
          </a:solidFill>
          <a:ln w="7620">
            <a:solidFill>
              <a:srgbClr val="AF7662"/>
            </a:solidFill>
            <a:prstDash val="solid"/>
          </a:ln>
        </p:spPr>
      </p:sp>
      <p:sp>
        <p:nvSpPr>
          <p:cNvPr id="9" name="Text 7"/>
          <p:cNvSpPr/>
          <p:nvPr/>
        </p:nvSpPr>
        <p:spPr>
          <a:xfrm>
            <a:off x="1028224" y="4287798"/>
            <a:ext cx="144542" cy="453509"/>
          </a:xfrm>
          <a:prstGeom prst="rect">
            <a:avLst/>
          </a:prstGeom>
          <a:noFill/>
          <a:ln/>
        </p:spPr>
        <p:txBody>
          <a:bodyPr wrap="none" lIns="0" tIns="0" rIns="0" bIns="0" rtlCol="0" anchor="t"/>
          <a:lstStyle/>
          <a:p>
            <a:pPr algn="ctr" indent="0" marL="0">
              <a:lnSpc>
                <a:spcPts val="3550"/>
              </a:lnSpc>
              <a:buNone/>
            </a:pPr>
            <a:r>
              <a:rPr lang="en-US" sz="2200" b="1" dirty="0">
                <a:solidFill>
                  <a:srgbClr val="000000"/>
                </a:solidFill>
                <a:latin typeface="Crimson Pro Bold" pitchFamily="34" charset="0"/>
                <a:ea typeface="Crimson Pro Bold" pitchFamily="34" charset="-122"/>
                <a:cs typeface="Crimson Pro Bold" pitchFamily="34" charset="-120"/>
              </a:rPr>
              <a:t>2</a:t>
            </a:r>
            <a:endParaRPr lang="en-US" sz="2200" dirty="0"/>
          </a:p>
        </p:txBody>
      </p:sp>
      <p:sp>
        <p:nvSpPr>
          <p:cNvPr id="10" name="Text 8"/>
          <p:cNvSpPr/>
          <p:nvPr/>
        </p:nvSpPr>
        <p:spPr>
          <a:xfrm>
            <a:off x="5368171" y="408789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Feedback and Iteration</a:t>
            </a:r>
            <a:endParaRPr lang="en-US" sz="2200" dirty="0"/>
          </a:p>
        </p:txBody>
      </p:sp>
      <p:sp>
        <p:nvSpPr>
          <p:cNvPr id="11" name="Text 9"/>
          <p:cNvSpPr/>
          <p:nvPr/>
        </p:nvSpPr>
        <p:spPr>
          <a:xfrm>
            <a:off x="5368171" y="4578310"/>
            <a:ext cx="6899077" cy="362903"/>
          </a:xfrm>
          <a:prstGeom prst="rect">
            <a:avLst/>
          </a:prstGeom>
          <a:noFill/>
          <a:ln/>
        </p:spPr>
        <p:txBody>
          <a:bodyPr wrap="non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We'll gather feedback from users and iterate based on their experiences.</a:t>
            </a:r>
            <a:endParaRPr lang="en-US" sz="1750" dirty="0"/>
          </a:p>
        </p:txBody>
      </p:sp>
      <p:sp>
        <p:nvSpPr>
          <p:cNvPr id="12" name="Shape 10"/>
          <p:cNvSpPr/>
          <p:nvPr/>
        </p:nvSpPr>
        <p:spPr>
          <a:xfrm>
            <a:off x="5254704" y="5152787"/>
            <a:ext cx="8468558" cy="15240"/>
          </a:xfrm>
          <a:prstGeom prst="roundRect">
            <a:avLst>
              <a:gd name="adj" fmla="val 625116"/>
            </a:avLst>
          </a:prstGeom>
          <a:solidFill>
            <a:srgbClr val="C9907C"/>
          </a:solidFill>
          <a:ln/>
        </p:spPr>
      </p:sp>
      <p:sp>
        <p:nvSpPr>
          <p:cNvPr id="13" name="Shape 11"/>
          <p:cNvSpPr/>
          <p:nvPr/>
        </p:nvSpPr>
        <p:spPr>
          <a:xfrm>
            <a:off x="793790" y="5281374"/>
            <a:ext cx="6521410" cy="1669852"/>
          </a:xfrm>
          <a:prstGeom prst="roundRect">
            <a:avLst>
              <a:gd name="adj" fmla="val 5705"/>
            </a:avLst>
          </a:prstGeom>
          <a:solidFill>
            <a:srgbClr val="835E54"/>
          </a:solidFill>
          <a:ln w="7620">
            <a:solidFill>
              <a:srgbClr val="9C776D"/>
            </a:solidFill>
            <a:prstDash val="solid"/>
          </a:ln>
        </p:spPr>
      </p:sp>
      <p:sp>
        <p:nvSpPr>
          <p:cNvPr id="14" name="Text 12"/>
          <p:cNvSpPr/>
          <p:nvPr/>
        </p:nvSpPr>
        <p:spPr>
          <a:xfrm>
            <a:off x="1028224" y="5889546"/>
            <a:ext cx="138470" cy="453509"/>
          </a:xfrm>
          <a:prstGeom prst="rect">
            <a:avLst/>
          </a:prstGeom>
          <a:noFill/>
          <a:ln/>
        </p:spPr>
        <p:txBody>
          <a:bodyPr wrap="none" lIns="0" tIns="0" rIns="0" bIns="0" rtlCol="0" anchor="t"/>
          <a:lstStyle/>
          <a:p>
            <a:pPr algn="ctr" indent="0" marL="0">
              <a:lnSpc>
                <a:spcPts val="3550"/>
              </a:lnSpc>
              <a:buNone/>
            </a:pPr>
            <a:r>
              <a:rPr lang="en-US" sz="2200" b="1" dirty="0">
                <a:solidFill>
                  <a:srgbClr val="FFFFFF"/>
                </a:solidFill>
                <a:latin typeface="Crimson Pro Bold" pitchFamily="34" charset="0"/>
                <a:ea typeface="Crimson Pro Bold" pitchFamily="34" charset="-122"/>
                <a:cs typeface="Crimson Pro Bold" pitchFamily="34" charset="-120"/>
              </a:rPr>
              <a:t>3</a:t>
            </a:r>
            <a:endParaRPr lang="en-US" sz="2200" dirty="0"/>
          </a:p>
        </p:txBody>
      </p:sp>
      <p:sp>
        <p:nvSpPr>
          <p:cNvPr id="15" name="Text 13"/>
          <p:cNvSpPr/>
          <p:nvPr/>
        </p:nvSpPr>
        <p:spPr>
          <a:xfrm>
            <a:off x="7542014" y="5508188"/>
            <a:ext cx="3225879"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Full-Scale Implementation</a:t>
            </a:r>
            <a:endParaRPr lang="en-US" sz="2200" dirty="0"/>
          </a:p>
        </p:txBody>
      </p:sp>
      <p:sp>
        <p:nvSpPr>
          <p:cNvPr id="16" name="Text 14"/>
          <p:cNvSpPr/>
          <p:nvPr/>
        </p:nvSpPr>
        <p:spPr>
          <a:xfrm>
            <a:off x="7542014" y="5998607"/>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Based on the pilot program results, we'll work towards a full-scale implementation of Swing UI.</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135862"/>
            <a:ext cx="6899553"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Conclusion and Future Work</a:t>
            </a:r>
            <a:endParaRPr lang="en-US" sz="4450" dirty="0"/>
          </a:p>
        </p:txBody>
      </p:sp>
      <p:sp>
        <p:nvSpPr>
          <p:cNvPr id="3" name="Text 1"/>
          <p:cNvSpPr/>
          <p:nvPr/>
        </p:nvSpPr>
        <p:spPr>
          <a:xfrm>
            <a:off x="793790" y="3298269"/>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The </a:t>
            </a:r>
            <a:pPr algn="l" indent="0" marL="0">
              <a:lnSpc>
                <a:spcPts val="2850"/>
              </a:lnSpc>
              <a:buNone/>
            </a:pPr>
            <a:r>
              <a:rPr lang="en-US" sz="1750" b="1" dirty="0">
                <a:solidFill>
                  <a:srgbClr val="443728"/>
                </a:solidFill>
                <a:latin typeface="Asar" pitchFamily="34" charset="0"/>
                <a:ea typeface="Asar" pitchFamily="34" charset="-122"/>
                <a:cs typeface="Asar" pitchFamily="34" charset="-120"/>
              </a:rPr>
              <a:t>Mental Healthcare Management System</a:t>
            </a:r>
            <a:pPr algn="l" indent="0" marL="0">
              <a:lnSpc>
                <a:spcPts val="2850"/>
              </a:lnSpc>
              <a:buNone/>
            </a:pPr>
            <a:r>
              <a:rPr lang="en-US" sz="1750" dirty="0">
                <a:solidFill>
                  <a:srgbClr val="443728"/>
                </a:solidFill>
                <a:latin typeface="Asar" pitchFamily="34" charset="0"/>
                <a:ea typeface="Asar" pitchFamily="34" charset="-122"/>
                <a:cs typeface="Asar" pitchFamily="34" charset="-120"/>
              </a:rPr>
              <a:t> offers a transformative solution to the challenges posed by fragmented healthcare services across various sectors such as mental health, insurance, preventive care, medical research, and elderly care. By integrating data from diverse domains into a single, unified platform, the system not only streamlines communication and data sharing but also enhances efficiency at every level of healthcare delivery.</a:t>
            </a:r>
            <a:endParaRPr lang="en-US" sz="1750" dirty="0"/>
          </a:p>
        </p:txBody>
      </p:sp>
      <p:sp>
        <p:nvSpPr>
          <p:cNvPr id="4" name="Text 2"/>
          <p:cNvSpPr/>
          <p:nvPr/>
        </p:nvSpPr>
        <p:spPr>
          <a:xfrm>
            <a:off x="793790" y="5005030"/>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While the Mental Healthcare Management System has already made a significant impact in improving efficiency and communication within the healthcare sector, its potential for growth and innovation is immense. Looking ahead, several key areas offer promising opportunities for enhancement.</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479846" y="3760351"/>
            <a:ext cx="5670590" cy="708779"/>
          </a:xfrm>
          <a:prstGeom prst="rect">
            <a:avLst/>
          </a:prstGeom>
          <a:noFill/>
          <a:ln/>
        </p:spPr>
        <p:txBody>
          <a:bodyPr wrap="none" lIns="0" tIns="0" rIns="0" bIns="0" rtlCol="0" anchor="t"/>
          <a:lstStyle/>
          <a:p>
            <a:pPr algn="ct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THANK YOU !!</a:t>
            </a:r>
            <a:endParaRPr lang="en-US" sz="4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83488" y="2294573"/>
            <a:ext cx="4919305" cy="3640336"/>
          </a:xfrm>
          <a:prstGeom prst="rect">
            <a:avLst/>
          </a:prstGeom>
        </p:spPr>
      </p:pic>
      <p:sp>
        <p:nvSpPr>
          <p:cNvPr id="3" name="Text 0"/>
          <p:cNvSpPr/>
          <p:nvPr/>
        </p:nvSpPr>
        <p:spPr>
          <a:xfrm>
            <a:off x="6280190" y="2683073"/>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Introduction</a:t>
            </a:r>
            <a:endParaRPr lang="en-US" sz="4450" dirty="0"/>
          </a:p>
        </p:txBody>
      </p:sp>
      <p:sp>
        <p:nvSpPr>
          <p:cNvPr id="4" name="Text 1"/>
          <p:cNvSpPr/>
          <p:nvPr/>
        </p:nvSpPr>
        <p:spPr>
          <a:xfrm>
            <a:off x="6280190" y="3732014"/>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Asar" pitchFamily="34" charset="0"/>
                <a:ea typeface="Asar" pitchFamily="34" charset="-122"/>
                <a:cs typeface="Asar" pitchFamily="34" charset="-120"/>
              </a:rPr>
              <a:t>The Mental Healthcare Management System revolutionizes healthcare by integrating data across multiple sectors, providing a unified platform for efficient care delivery. By empowering healthcare professionals with role-based access to essential tools, Swing UI improves communication, enhances service delivery, and streamlines workflows for a better patient experience.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58509"/>
            <a:ext cx="9725025"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Addressing Fragmentation in Healthcare</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The Challenge</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Asar" pitchFamily="34" charset="0"/>
                <a:ea typeface="Asar" pitchFamily="34" charset="-122"/>
                <a:cs typeface="Asar" pitchFamily="34" charset="-120"/>
              </a:rPr>
              <a:t>Healthcare services are often fragmented across mental health, insurance, preventive care, medical research, and innovation, leading to inefficient data management and communication gaps.</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The Solution</a:t>
            </a:r>
            <a:endParaRPr lang="en-US" sz="2200" dirty="0"/>
          </a:p>
        </p:txBody>
      </p:sp>
      <p:sp>
        <p:nvSpPr>
          <p:cNvPr id="6" name="Text 4"/>
          <p:cNvSpPr/>
          <p:nvPr/>
        </p:nvSpPr>
        <p:spPr>
          <a:xfrm>
            <a:off x="7599521" y="4215408"/>
            <a:ext cx="6244709"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Asar" pitchFamily="34" charset="0"/>
                <a:ea typeface="Asar" pitchFamily="34" charset="-122"/>
                <a:cs typeface="Asar" pitchFamily="34" charset="-120"/>
              </a:rPr>
              <a:t>Swing UI integrates data across multiple sectors into a unified platform, providing a comprehensive view of patient information and streamlined workflows.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726930" y="2663190"/>
            <a:ext cx="4320540" cy="2903220"/>
          </a:xfrm>
          <a:prstGeom prst="rect">
            <a:avLst/>
          </a:prstGeom>
        </p:spPr>
      </p:pic>
      <p:sp>
        <p:nvSpPr>
          <p:cNvPr id="3" name="Text 0"/>
          <p:cNvSpPr/>
          <p:nvPr/>
        </p:nvSpPr>
        <p:spPr>
          <a:xfrm>
            <a:off x="793790" y="1955840"/>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Empowering Mental Health Professionals</a:t>
            </a:r>
            <a:endParaRPr lang="en-US" sz="4450" dirty="0"/>
          </a:p>
        </p:txBody>
      </p:sp>
      <p:sp>
        <p:nvSpPr>
          <p:cNvPr id="4" name="Shape 1"/>
          <p:cNvSpPr/>
          <p:nvPr/>
        </p:nvSpPr>
        <p:spPr>
          <a:xfrm>
            <a:off x="793790" y="3968710"/>
            <a:ext cx="510302" cy="510302"/>
          </a:xfrm>
          <a:prstGeom prst="roundRect">
            <a:avLst>
              <a:gd name="adj" fmla="val 18669"/>
            </a:avLst>
          </a:prstGeom>
          <a:solidFill>
            <a:srgbClr val="EBE2E0"/>
          </a:solidFill>
          <a:ln w="7620">
            <a:solidFill>
              <a:srgbClr val="D1C8C6"/>
            </a:solidFill>
            <a:prstDash val="solid"/>
          </a:ln>
        </p:spPr>
      </p:sp>
      <p:sp>
        <p:nvSpPr>
          <p:cNvPr id="5" name="Text 2"/>
          <p:cNvSpPr/>
          <p:nvPr/>
        </p:nvSpPr>
        <p:spPr>
          <a:xfrm>
            <a:off x="985242" y="4053721"/>
            <a:ext cx="127278" cy="340281"/>
          </a:xfrm>
          <a:prstGeom prst="rect">
            <a:avLst/>
          </a:prstGeom>
          <a:noFill/>
          <a:ln/>
        </p:spPr>
        <p:txBody>
          <a:bodyPr wrap="none" lIns="0" tIns="0" rIns="0" bIns="0" rtlCol="0" anchor="t"/>
          <a:lstStyle/>
          <a:p>
            <a:pPr algn="ctr" indent="0" marL="0">
              <a:lnSpc>
                <a:spcPts val="2650"/>
              </a:lnSpc>
              <a:buNone/>
            </a:pPr>
            <a:r>
              <a:rPr lang="en-US" sz="2650" b="1" dirty="0">
                <a:solidFill>
                  <a:srgbClr val="443728"/>
                </a:solidFill>
                <a:latin typeface="Crimson Pro Bold" pitchFamily="34" charset="0"/>
                <a:ea typeface="Crimson Pro Bold" pitchFamily="34" charset="-122"/>
                <a:cs typeface="Crimson Pro Bold" pitchFamily="34" charset="-120"/>
              </a:rPr>
              <a:t>1</a:t>
            </a:r>
            <a:endParaRPr lang="en-US" sz="2650" dirty="0"/>
          </a:p>
        </p:txBody>
      </p:sp>
      <p:sp>
        <p:nvSpPr>
          <p:cNvPr id="6" name="Text 3"/>
          <p:cNvSpPr/>
          <p:nvPr/>
        </p:nvSpPr>
        <p:spPr>
          <a:xfrm>
            <a:off x="1530906" y="3968710"/>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1. Patient Records</a:t>
            </a:r>
            <a:endParaRPr lang="en-US" sz="2200" dirty="0"/>
          </a:p>
        </p:txBody>
      </p:sp>
      <p:sp>
        <p:nvSpPr>
          <p:cNvPr id="7" name="Text 4"/>
          <p:cNvSpPr/>
          <p:nvPr/>
        </p:nvSpPr>
        <p:spPr>
          <a:xfrm>
            <a:off x="1530906" y="4459129"/>
            <a:ext cx="2927747" cy="1814513"/>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Asar" pitchFamily="34" charset="0"/>
                <a:ea typeface="Asar" pitchFamily="34" charset="-122"/>
                <a:cs typeface="Asar" pitchFamily="34" charset="-120"/>
              </a:rPr>
              <a:t>Therapists can easily access, update, and manage patient records for a comprehensive view of their mental health journey.</a:t>
            </a:r>
            <a:endParaRPr lang="en-US" sz="1750" dirty="0"/>
          </a:p>
        </p:txBody>
      </p:sp>
      <p:sp>
        <p:nvSpPr>
          <p:cNvPr id="8" name="Shape 5"/>
          <p:cNvSpPr/>
          <p:nvPr/>
        </p:nvSpPr>
        <p:spPr>
          <a:xfrm>
            <a:off x="4685467" y="3968710"/>
            <a:ext cx="510302" cy="510302"/>
          </a:xfrm>
          <a:prstGeom prst="roundRect">
            <a:avLst>
              <a:gd name="adj" fmla="val 18669"/>
            </a:avLst>
          </a:prstGeom>
          <a:solidFill>
            <a:srgbClr val="EBE2E0"/>
          </a:solidFill>
          <a:ln w="7620">
            <a:solidFill>
              <a:srgbClr val="D1C8C6"/>
            </a:solidFill>
            <a:prstDash val="solid"/>
          </a:ln>
        </p:spPr>
      </p:sp>
      <p:sp>
        <p:nvSpPr>
          <p:cNvPr id="9" name="Text 6"/>
          <p:cNvSpPr/>
          <p:nvPr/>
        </p:nvSpPr>
        <p:spPr>
          <a:xfrm>
            <a:off x="4853821" y="4053721"/>
            <a:ext cx="173474" cy="340281"/>
          </a:xfrm>
          <a:prstGeom prst="rect">
            <a:avLst/>
          </a:prstGeom>
          <a:noFill/>
          <a:ln/>
        </p:spPr>
        <p:txBody>
          <a:bodyPr wrap="none" lIns="0" tIns="0" rIns="0" bIns="0" rtlCol="0" anchor="t"/>
          <a:lstStyle/>
          <a:p>
            <a:pPr algn="ctr" indent="0" marL="0">
              <a:lnSpc>
                <a:spcPts val="2650"/>
              </a:lnSpc>
              <a:buNone/>
            </a:pPr>
            <a:r>
              <a:rPr lang="en-US" sz="2650" b="1" dirty="0">
                <a:solidFill>
                  <a:srgbClr val="443728"/>
                </a:solidFill>
                <a:latin typeface="Crimson Pro Bold" pitchFamily="34" charset="0"/>
                <a:ea typeface="Crimson Pro Bold" pitchFamily="34" charset="-122"/>
                <a:cs typeface="Crimson Pro Bold" pitchFamily="34" charset="-120"/>
              </a:rPr>
              <a:t>2</a:t>
            </a:r>
            <a:endParaRPr lang="en-US" sz="2650" dirty="0"/>
          </a:p>
        </p:txBody>
      </p:sp>
      <p:sp>
        <p:nvSpPr>
          <p:cNvPr id="10" name="Text 7"/>
          <p:cNvSpPr/>
          <p:nvPr/>
        </p:nvSpPr>
        <p:spPr>
          <a:xfrm>
            <a:off x="5422583" y="3968710"/>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2. Session Management</a:t>
            </a:r>
            <a:endParaRPr lang="en-US" sz="2200" dirty="0"/>
          </a:p>
        </p:txBody>
      </p:sp>
      <p:sp>
        <p:nvSpPr>
          <p:cNvPr id="11" name="Text 8"/>
          <p:cNvSpPr/>
          <p:nvPr/>
        </p:nvSpPr>
        <p:spPr>
          <a:xfrm>
            <a:off x="5422583" y="4459129"/>
            <a:ext cx="2927747" cy="145161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Asar" pitchFamily="34" charset="0"/>
                <a:ea typeface="Asar" pitchFamily="34" charset="-122"/>
                <a:cs typeface="Asar" pitchFamily="34" charset="-120"/>
              </a:rPr>
              <a:t>Therapists can add, view, and edit detailed session notes, documenting progress and treatment plans.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83607" y="2484358"/>
            <a:ext cx="4919186" cy="3260884"/>
          </a:xfrm>
          <a:prstGeom prst="rect">
            <a:avLst/>
          </a:prstGeom>
        </p:spPr>
      </p:pic>
      <p:sp>
        <p:nvSpPr>
          <p:cNvPr id="3" name="Text 0"/>
          <p:cNvSpPr/>
          <p:nvPr/>
        </p:nvSpPr>
        <p:spPr>
          <a:xfrm>
            <a:off x="6280190" y="1853327"/>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Streamlining Health Insurance Processes</a:t>
            </a:r>
            <a:endParaRPr lang="en-US" sz="4450" dirty="0"/>
          </a:p>
        </p:txBody>
      </p:sp>
      <p:sp>
        <p:nvSpPr>
          <p:cNvPr id="4" name="Shape 1"/>
          <p:cNvSpPr/>
          <p:nvPr/>
        </p:nvSpPr>
        <p:spPr>
          <a:xfrm>
            <a:off x="6280190" y="3611047"/>
            <a:ext cx="3664863" cy="2765227"/>
          </a:xfrm>
          <a:prstGeom prst="roundRect">
            <a:avLst>
              <a:gd name="adj" fmla="val 3445"/>
            </a:avLst>
          </a:prstGeom>
          <a:solidFill>
            <a:srgbClr val="EBE2E0"/>
          </a:solidFill>
          <a:ln w="7620">
            <a:solidFill>
              <a:srgbClr val="D1C8C6"/>
            </a:solidFill>
            <a:prstDash val="solid"/>
          </a:ln>
        </p:spPr>
      </p:sp>
      <p:sp>
        <p:nvSpPr>
          <p:cNvPr id="5" name="Text 2"/>
          <p:cNvSpPr/>
          <p:nvPr/>
        </p:nvSpPr>
        <p:spPr>
          <a:xfrm>
            <a:off x="6514624" y="3845481"/>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Policy Management</a:t>
            </a:r>
            <a:endParaRPr lang="en-US" sz="2200" dirty="0"/>
          </a:p>
        </p:txBody>
      </p:sp>
      <p:sp>
        <p:nvSpPr>
          <p:cNvPr id="6" name="Text 3"/>
          <p:cNvSpPr/>
          <p:nvPr/>
        </p:nvSpPr>
        <p:spPr>
          <a:xfrm>
            <a:off x="6514624" y="4335899"/>
            <a:ext cx="3195995" cy="145161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Asar" pitchFamily="34" charset="0"/>
                <a:ea typeface="Asar" pitchFamily="34" charset="-122"/>
                <a:cs typeface="Asar" pitchFamily="34" charset="-120"/>
              </a:rPr>
              <a:t>Insurance agents can view and update policy details, ensuring clients have access to the right coverage and information.</a:t>
            </a:r>
            <a:endParaRPr lang="en-US" sz="1750" dirty="0"/>
          </a:p>
        </p:txBody>
      </p:sp>
      <p:sp>
        <p:nvSpPr>
          <p:cNvPr id="7" name="Shape 4"/>
          <p:cNvSpPr/>
          <p:nvPr/>
        </p:nvSpPr>
        <p:spPr>
          <a:xfrm>
            <a:off x="10171867" y="3611047"/>
            <a:ext cx="3664863" cy="2765227"/>
          </a:xfrm>
          <a:prstGeom prst="roundRect">
            <a:avLst>
              <a:gd name="adj" fmla="val 3445"/>
            </a:avLst>
          </a:prstGeom>
          <a:solidFill>
            <a:srgbClr val="EBE2E0"/>
          </a:solidFill>
          <a:ln w="7620">
            <a:solidFill>
              <a:srgbClr val="D1C8C6"/>
            </a:solidFill>
            <a:prstDash val="solid"/>
          </a:ln>
        </p:spPr>
      </p:sp>
      <p:sp>
        <p:nvSpPr>
          <p:cNvPr id="8" name="Text 5"/>
          <p:cNvSpPr/>
          <p:nvPr/>
        </p:nvSpPr>
        <p:spPr>
          <a:xfrm>
            <a:off x="10406301" y="3845481"/>
            <a:ext cx="3195995" cy="708660"/>
          </a:xfrm>
          <a:prstGeom prst="rect">
            <a:avLst/>
          </a:prstGeom>
          <a:noFill/>
          <a:ln/>
        </p:spPr>
        <p:txBody>
          <a:bodyPr wrap="squar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Client Profile Management</a:t>
            </a:r>
            <a:endParaRPr lang="en-US" sz="2200" dirty="0"/>
          </a:p>
        </p:txBody>
      </p:sp>
      <p:sp>
        <p:nvSpPr>
          <p:cNvPr id="9" name="Text 6"/>
          <p:cNvSpPr/>
          <p:nvPr/>
        </p:nvSpPr>
        <p:spPr>
          <a:xfrm>
            <a:off x="10406301" y="4690229"/>
            <a:ext cx="3195995" cy="145161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Asar" pitchFamily="34" charset="0"/>
                <a:ea typeface="Asar" pitchFamily="34" charset="-122"/>
                <a:cs typeface="Asar" pitchFamily="34" charset="-120"/>
              </a:rPr>
              <a:t>Agents can manage client profiles and associated details, providing a centralized hub for all client information.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83488" y="2731175"/>
            <a:ext cx="4919305" cy="2767132"/>
          </a:xfrm>
          <a:prstGeom prst="rect">
            <a:avLst/>
          </a:prstGeom>
        </p:spPr>
      </p:pic>
      <p:sp>
        <p:nvSpPr>
          <p:cNvPr id="3" name="Text 0"/>
          <p:cNvSpPr/>
          <p:nvPr/>
        </p:nvSpPr>
        <p:spPr>
          <a:xfrm>
            <a:off x="6280190" y="1867972"/>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Enhancing Preventive Healthcare</a:t>
            </a:r>
            <a:endParaRPr lang="en-US" sz="4450" dirty="0"/>
          </a:p>
        </p:txBody>
      </p:sp>
      <p:pic>
        <p:nvPicPr>
          <p:cNvPr id="4" name="Image 1" descr="preencoded.png">    </p:cNvPr>
          <p:cNvPicPr>
            <a:picLocks noChangeAspect="1"/>
          </p:cNvPicPr>
          <p:nvPr/>
        </p:nvPicPr>
        <p:blipFill>
          <a:blip r:embed="rId2"/>
          <a:stretch>
            <a:fillRect/>
          </a:stretch>
        </p:blipFill>
        <p:spPr>
          <a:xfrm>
            <a:off x="6280190" y="3625691"/>
            <a:ext cx="566976" cy="566976"/>
          </a:xfrm>
          <a:prstGeom prst="rect">
            <a:avLst/>
          </a:prstGeom>
        </p:spPr>
      </p:pic>
      <p:sp>
        <p:nvSpPr>
          <p:cNvPr id="5" name="Text 1"/>
          <p:cNvSpPr/>
          <p:nvPr/>
        </p:nvSpPr>
        <p:spPr>
          <a:xfrm>
            <a:off x="6280190" y="4419481"/>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Health Progress</a:t>
            </a:r>
            <a:endParaRPr lang="en-US" sz="2200" dirty="0"/>
          </a:p>
        </p:txBody>
      </p:sp>
      <p:sp>
        <p:nvSpPr>
          <p:cNvPr id="6" name="Text 2"/>
          <p:cNvSpPr/>
          <p:nvPr/>
        </p:nvSpPr>
        <p:spPr>
          <a:xfrm>
            <a:off x="6280190" y="4909899"/>
            <a:ext cx="3608070"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Wellness coaches can monitor client health metrics and goals, providing personalized guidance and support.</a:t>
            </a:r>
            <a:endParaRPr lang="en-US" sz="1750" dirty="0"/>
          </a:p>
        </p:txBody>
      </p:sp>
      <p:pic>
        <p:nvPicPr>
          <p:cNvPr id="7" name="Image 2" descr="preencoded.png">    </p:cNvPr>
          <p:cNvPicPr>
            <a:picLocks noChangeAspect="1"/>
          </p:cNvPicPr>
          <p:nvPr/>
        </p:nvPicPr>
        <p:blipFill>
          <a:blip r:embed="rId3"/>
          <a:stretch>
            <a:fillRect/>
          </a:stretch>
        </p:blipFill>
        <p:spPr>
          <a:xfrm>
            <a:off x="10228421" y="3625691"/>
            <a:ext cx="566976" cy="566976"/>
          </a:xfrm>
          <a:prstGeom prst="rect">
            <a:avLst/>
          </a:prstGeom>
        </p:spPr>
      </p:pic>
      <p:sp>
        <p:nvSpPr>
          <p:cNvPr id="8" name="Text 3"/>
          <p:cNvSpPr/>
          <p:nvPr/>
        </p:nvSpPr>
        <p:spPr>
          <a:xfrm>
            <a:off x="10228421" y="4419481"/>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Program Management</a:t>
            </a:r>
            <a:endParaRPr lang="en-US" sz="2200" dirty="0"/>
          </a:p>
        </p:txBody>
      </p:sp>
      <p:sp>
        <p:nvSpPr>
          <p:cNvPr id="9" name="Text 4"/>
          <p:cNvSpPr/>
          <p:nvPr/>
        </p:nvSpPr>
        <p:spPr>
          <a:xfrm>
            <a:off x="10228421" y="4909899"/>
            <a:ext cx="3608189" cy="1451610"/>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Coaches can manage wellness programs and milestones, ensuring clients stay on track with their health goals.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419630" y="2684026"/>
            <a:ext cx="4935141" cy="2862977"/>
          </a:xfrm>
          <a:prstGeom prst="rect">
            <a:avLst/>
          </a:prstGeom>
        </p:spPr>
      </p:pic>
      <p:sp>
        <p:nvSpPr>
          <p:cNvPr id="3" name="Text 0"/>
          <p:cNvSpPr/>
          <p:nvPr/>
        </p:nvSpPr>
        <p:spPr>
          <a:xfrm>
            <a:off x="771644" y="606266"/>
            <a:ext cx="7600712" cy="1378029"/>
          </a:xfrm>
          <a:prstGeom prst="rect">
            <a:avLst/>
          </a:prstGeom>
          <a:noFill/>
          <a:ln/>
        </p:spPr>
        <p:txBody>
          <a:bodyPr wrap="square" lIns="0" tIns="0" rIns="0" bIns="0" rtlCol="0" anchor="t"/>
          <a:lstStyle/>
          <a:p>
            <a:pPr indent="0" marL="0">
              <a:lnSpc>
                <a:spcPts val="5400"/>
              </a:lnSpc>
              <a:buNone/>
            </a:pPr>
            <a:r>
              <a:rPr lang="en-US" sz="4300" b="1" dirty="0">
                <a:solidFill>
                  <a:srgbClr val="443728"/>
                </a:solidFill>
                <a:latin typeface="Crimson Pro Bold" pitchFamily="34" charset="0"/>
                <a:ea typeface="Crimson Pro Bold" pitchFamily="34" charset="-122"/>
                <a:cs typeface="Crimson Pro Bold" pitchFamily="34" charset="-120"/>
              </a:rPr>
              <a:t>Accelerating Medical Research and Innovation</a:t>
            </a:r>
            <a:endParaRPr lang="en-US" sz="4300" dirty="0"/>
          </a:p>
        </p:txBody>
      </p:sp>
      <p:sp>
        <p:nvSpPr>
          <p:cNvPr id="4" name="Shape 1"/>
          <p:cNvSpPr/>
          <p:nvPr/>
        </p:nvSpPr>
        <p:spPr>
          <a:xfrm>
            <a:off x="1087041" y="2314932"/>
            <a:ext cx="30480" cy="5309949"/>
          </a:xfrm>
          <a:prstGeom prst="roundRect">
            <a:avLst>
              <a:gd name="adj" fmla="val 303837"/>
            </a:avLst>
          </a:prstGeom>
          <a:solidFill>
            <a:srgbClr val="D1C8C6"/>
          </a:solidFill>
          <a:ln/>
        </p:spPr>
      </p:sp>
      <p:sp>
        <p:nvSpPr>
          <p:cNvPr id="5" name="Shape 2"/>
          <p:cNvSpPr/>
          <p:nvPr/>
        </p:nvSpPr>
        <p:spPr>
          <a:xfrm>
            <a:off x="1319808" y="2795707"/>
            <a:ext cx="771644" cy="30480"/>
          </a:xfrm>
          <a:prstGeom prst="roundRect">
            <a:avLst>
              <a:gd name="adj" fmla="val 303837"/>
            </a:avLst>
          </a:prstGeom>
          <a:solidFill>
            <a:srgbClr val="D1C8C6"/>
          </a:solidFill>
          <a:ln/>
        </p:spPr>
      </p:sp>
      <p:sp>
        <p:nvSpPr>
          <p:cNvPr id="6" name="Shape 3"/>
          <p:cNvSpPr/>
          <p:nvPr/>
        </p:nvSpPr>
        <p:spPr>
          <a:xfrm>
            <a:off x="854273" y="2562939"/>
            <a:ext cx="496014" cy="496014"/>
          </a:xfrm>
          <a:prstGeom prst="roundRect">
            <a:avLst>
              <a:gd name="adj" fmla="val 18671"/>
            </a:avLst>
          </a:prstGeom>
          <a:solidFill>
            <a:srgbClr val="EBE2E0"/>
          </a:solidFill>
          <a:ln w="7620">
            <a:solidFill>
              <a:srgbClr val="D1C8C6"/>
            </a:solidFill>
            <a:prstDash val="solid"/>
          </a:ln>
        </p:spPr>
      </p:sp>
      <p:sp>
        <p:nvSpPr>
          <p:cNvPr id="7" name="Text 4"/>
          <p:cNvSpPr/>
          <p:nvPr/>
        </p:nvSpPr>
        <p:spPr>
          <a:xfrm>
            <a:off x="1040368" y="2645569"/>
            <a:ext cx="123706" cy="330756"/>
          </a:xfrm>
          <a:prstGeom prst="rect">
            <a:avLst/>
          </a:prstGeom>
          <a:noFill/>
          <a:ln/>
        </p:spPr>
        <p:txBody>
          <a:bodyPr wrap="none" lIns="0" tIns="0" rIns="0" bIns="0" rtlCol="0" anchor="t"/>
          <a:lstStyle/>
          <a:p>
            <a:pPr algn="ctr" indent="0" marL="0">
              <a:lnSpc>
                <a:spcPts val="2600"/>
              </a:lnSpc>
              <a:buNone/>
            </a:pPr>
            <a:r>
              <a:rPr lang="en-US" sz="2600" b="1" dirty="0">
                <a:solidFill>
                  <a:srgbClr val="443728"/>
                </a:solidFill>
                <a:latin typeface="Crimson Pro Bold" pitchFamily="34" charset="0"/>
                <a:ea typeface="Crimson Pro Bold" pitchFamily="34" charset="-122"/>
                <a:cs typeface="Crimson Pro Bold" pitchFamily="34" charset="-120"/>
              </a:rPr>
              <a:t>1</a:t>
            </a:r>
            <a:endParaRPr lang="en-US" sz="2600" dirty="0"/>
          </a:p>
        </p:txBody>
      </p:sp>
      <p:sp>
        <p:nvSpPr>
          <p:cNvPr id="8" name="Text 5"/>
          <p:cNvSpPr/>
          <p:nvPr/>
        </p:nvSpPr>
        <p:spPr>
          <a:xfrm>
            <a:off x="2314932" y="2535317"/>
            <a:ext cx="2756178" cy="344448"/>
          </a:xfrm>
          <a:prstGeom prst="rect">
            <a:avLst/>
          </a:prstGeom>
          <a:noFill/>
          <a:ln/>
        </p:spPr>
        <p:txBody>
          <a:bodyPr wrap="none" lIns="0" tIns="0" rIns="0" bIns="0" rtlCol="0" anchor="t"/>
          <a:lstStyle/>
          <a:p>
            <a:pPr algn="l" indent="0" marL="0">
              <a:lnSpc>
                <a:spcPts val="2700"/>
              </a:lnSpc>
              <a:buNone/>
            </a:pPr>
            <a:r>
              <a:rPr lang="en-US" sz="2150" b="1" dirty="0">
                <a:solidFill>
                  <a:srgbClr val="443728"/>
                </a:solidFill>
                <a:latin typeface="Crimson Pro Bold" pitchFamily="34" charset="0"/>
                <a:ea typeface="Crimson Pro Bold" pitchFamily="34" charset="-122"/>
                <a:cs typeface="Crimson Pro Bold" pitchFamily="34" charset="-120"/>
              </a:rPr>
              <a:t>Dashboard</a:t>
            </a:r>
            <a:endParaRPr lang="en-US" sz="2150" dirty="0"/>
          </a:p>
        </p:txBody>
      </p:sp>
      <p:sp>
        <p:nvSpPr>
          <p:cNvPr id="9" name="Text 6"/>
          <p:cNvSpPr/>
          <p:nvPr/>
        </p:nvSpPr>
        <p:spPr>
          <a:xfrm>
            <a:off x="2314932" y="3012043"/>
            <a:ext cx="6057424" cy="705564"/>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Asar" pitchFamily="34" charset="0"/>
                <a:ea typeface="Asar" pitchFamily="34" charset="-122"/>
                <a:cs typeface="Asar" pitchFamily="34" charset="-120"/>
              </a:rPr>
              <a:t>Researchers can access a comprehensive overview of active research projects and their status.</a:t>
            </a:r>
            <a:endParaRPr lang="en-US" sz="1700" dirty="0"/>
          </a:p>
        </p:txBody>
      </p:sp>
      <p:sp>
        <p:nvSpPr>
          <p:cNvPr id="10" name="Shape 7"/>
          <p:cNvSpPr/>
          <p:nvPr/>
        </p:nvSpPr>
        <p:spPr>
          <a:xfrm>
            <a:off x="1319808" y="4639151"/>
            <a:ext cx="771644" cy="30480"/>
          </a:xfrm>
          <a:prstGeom prst="roundRect">
            <a:avLst>
              <a:gd name="adj" fmla="val 303837"/>
            </a:avLst>
          </a:prstGeom>
          <a:solidFill>
            <a:srgbClr val="D1C8C6"/>
          </a:solidFill>
          <a:ln/>
        </p:spPr>
      </p:sp>
      <p:sp>
        <p:nvSpPr>
          <p:cNvPr id="11" name="Shape 8"/>
          <p:cNvSpPr/>
          <p:nvPr/>
        </p:nvSpPr>
        <p:spPr>
          <a:xfrm>
            <a:off x="854273" y="4406384"/>
            <a:ext cx="496014" cy="496014"/>
          </a:xfrm>
          <a:prstGeom prst="roundRect">
            <a:avLst>
              <a:gd name="adj" fmla="val 18671"/>
            </a:avLst>
          </a:prstGeom>
          <a:solidFill>
            <a:srgbClr val="EBE2E0"/>
          </a:solidFill>
          <a:ln w="7620">
            <a:solidFill>
              <a:srgbClr val="D1C8C6"/>
            </a:solidFill>
            <a:prstDash val="solid"/>
          </a:ln>
        </p:spPr>
      </p:sp>
      <p:sp>
        <p:nvSpPr>
          <p:cNvPr id="12" name="Text 9"/>
          <p:cNvSpPr/>
          <p:nvPr/>
        </p:nvSpPr>
        <p:spPr>
          <a:xfrm>
            <a:off x="1017984" y="4489013"/>
            <a:ext cx="168593" cy="330756"/>
          </a:xfrm>
          <a:prstGeom prst="rect">
            <a:avLst/>
          </a:prstGeom>
          <a:noFill/>
          <a:ln/>
        </p:spPr>
        <p:txBody>
          <a:bodyPr wrap="none" lIns="0" tIns="0" rIns="0" bIns="0" rtlCol="0" anchor="t"/>
          <a:lstStyle/>
          <a:p>
            <a:pPr algn="ctr" indent="0" marL="0">
              <a:lnSpc>
                <a:spcPts val="2600"/>
              </a:lnSpc>
              <a:buNone/>
            </a:pPr>
            <a:r>
              <a:rPr lang="en-US" sz="2600" b="1" dirty="0">
                <a:solidFill>
                  <a:srgbClr val="443728"/>
                </a:solidFill>
                <a:latin typeface="Crimson Pro Bold" pitchFamily="34" charset="0"/>
                <a:ea typeface="Crimson Pro Bold" pitchFamily="34" charset="-122"/>
                <a:cs typeface="Crimson Pro Bold" pitchFamily="34" charset="-120"/>
              </a:rPr>
              <a:t>2</a:t>
            </a:r>
            <a:endParaRPr lang="en-US" sz="2600" dirty="0"/>
          </a:p>
        </p:txBody>
      </p:sp>
      <p:sp>
        <p:nvSpPr>
          <p:cNvPr id="13" name="Text 10"/>
          <p:cNvSpPr/>
          <p:nvPr/>
        </p:nvSpPr>
        <p:spPr>
          <a:xfrm>
            <a:off x="2314932" y="4378762"/>
            <a:ext cx="2756178" cy="344448"/>
          </a:xfrm>
          <a:prstGeom prst="rect">
            <a:avLst/>
          </a:prstGeom>
          <a:noFill/>
          <a:ln/>
        </p:spPr>
        <p:txBody>
          <a:bodyPr wrap="none" lIns="0" tIns="0" rIns="0" bIns="0" rtlCol="0" anchor="t"/>
          <a:lstStyle/>
          <a:p>
            <a:pPr algn="l" indent="0" marL="0">
              <a:lnSpc>
                <a:spcPts val="2700"/>
              </a:lnSpc>
              <a:buNone/>
            </a:pPr>
            <a:r>
              <a:rPr lang="en-US" sz="2150" b="1" dirty="0">
                <a:solidFill>
                  <a:srgbClr val="443728"/>
                </a:solidFill>
                <a:latin typeface="Crimson Pro Bold" pitchFamily="34" charset="0"/>
                <a:ea typeface="Crimson Pro Bold" pitchFamily="34" charset="-122"/>
                <a:cs typeface="Crimson Pro Bold" pitchFamily="34" charset="-120"/>
              </a:rPr>
              <a:t>Research Logs</a:t>
            </a:r>
            <a:endParaRPr lang="en-US" sz="2150" dirty="0"/>
          </a:p>
        </p:txBody>
      </p:sp>
      <p:sp>
        <p:nvSpPr>
          <p:cNvPr id="14" name="Text 11"/>
          <p:cNvSpPr/>
          <p:nvPr/>
        </p:nvSpPr>
        <p:spPr>
          <a:xfrm>
            <a:off x="2314932" y="4855488"/>
            <a:ext cx="6057424" cy="705564"/>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Asar" pitchFamily="34" charset="0"/>
                <a:ea typeface="Asar" pitchFamily="34" charset="-122"/>
                <a:cs typeface="Asar" pitchFamily="34" charset="-120"/>
              </a:rPr>
              <a:t>Researchers can update and manage detailed research logs, documenting every step of the process.</a:t>
            </a:r>
            <a:endParaRPr lang="en-US" sz="1700" dirty="0"/>
          </a:p>
        </p:txBody>
      </p:sp>
      <p:sp>
        <p:nvSpPr>
          <p:cNvPr id="15" name="Shape 12"/>
          <p:cNvSpPr/>
          <p:nvPr/>
        </p:nvSpPr>
        <p:spPr>
          <a:xfrm>
            <a:off x="1319808" y="6482596"/>
            <a:ext cx="771644" cy="30480"/>
          </a:xfrm>
          <a:prstGeom prst="roundRect">
            <a:avLst>
              <a:gd name="adj" fmla="val 303837"/>
            </a:avLst>
          </a:prstGeom>
          <a:solidFill>
            <a:srgbClr val="D1C8C6"/>
          </a:solidFill>
          <a:ln/>
        </p:spPr>
      </p:sp>
      <p:sp>
        <p:nvSpPr>
          <p:cNvPr id="16" name="Shape 13"/>
          <p:cNvSpPr/>
          <p:nvPr/>
        </p:nvSpPr>
        <p:spPr>
          <a:xfrm>
            <a:off x="854273" y="6249829"/>
            <a:ext cx="496014" cy="496014"/>
          </a:xfrm>
          <a:prstGeom prst="roundRect">
            <a:avLst>
              <a:gd name="adj" fmla="val 18671"/>
            </a:avLst>
          </a:prstGeom>
          <a:solidFill>
            <a:srgbClr val="EBE2E0"/>
          </a:solidFill>
          <a:ln w="7620">
            <a:solidFill>
              <a:srgbClr val="D1C8C6"/>
            </a:solidFill>
            <a:prstDash val="solid"/>
          </a:ln>
        </p:spPr>
      </p:sp>
      <p:sp>
        <p:nvSpPr>
          <p:cNvPr id="17" name="Text 14"/>
          <p:cNvSpPr/>
          <p:nvPr/>
        </p:nvSpPr>
        <p:spPr>
          <a:xfrm>
            <a:off x="1021556" y="6332458"/>
            <a:ext cx="161449" cy="330756"/>
          </a:xfrm>
          <a:prstGeom prst="rect">
            <a:avLst/>
          </a:prstGeom>
          <a:noFill/>
          <a:ln/>
        </p:spPr>
        <p:txBody>
          <a:bodyPr wrap="none" lIns="0" tIns="0" rIns="0" bIns="0" rtlCol="0" anchor="t"/>
          <a:lstStyle/>
          <a:p>
            <a:pPr algn="ctr" indent="0" marL="0">
              <a:lnSpc>
                <a:spcPts val="2600"/>
              </a:lnSpc>
              <a:buNone/>
            </a:pPr>
            <a:r>
              <a:rPr lang="en-US" sz="2600" b="1" dirty="0">
                <a:solidFill>
                  <a:srgbClr val="443728"/>
                </a:solidFill>
                <a:latin typeface="Crimson Pro Bold" pitchFamily="34" charset="0"/>
                <a:ea typeface="Crimson Pro Bold" pitchFamily="34" charset="-122"/>
                <a:cs typeface="Crimson Pro Bold" pitchFamily="34" charset="-120"/>
              </a:rPr>
              <a:t>3</a:t>
            </a:r>
            <a:endParaRPr lang="en-US" sz="2600" dirty="0"/>
          </a:p>
        </p:txBody>
      </p:sp>
      <p:sp>
        <p:nvSpPr>
          <p:cNvPr id="18" name="Text 15"/>
          <p:cNvSpPr/>
          <p:nvPr/>
        </p:nvSpPr>
        <p:spPr>
          <a:xfrm>
            <a:off x="2314932" y="6222206"/>
            <a:ext cx="2756178" cy="344448"/>
          </a:xfrm>
          <a:prstGeom prst="rect">
            <a:avLst/>
          </a:prstGeom>
          <a:noFill/>
          <a:ln/>
        </p:spPr>
        <p:txBody>
          <a:bodyPr wrap="none" lIns="0" tIns="0" rIns="0" bIns="0" rtlCol="0" anchor="t"/>
          <a:lstStyle/>
          <a:p>
            <a:pPr algn="l" indent="0" marL="0">
              <a:lnSpc>
                <a:spcPts val="2700"/>
              </a:lnSpc>
              <a:buNone/>
            </a:pPr>
            <a:r>
              <a:rPr lang="en-US" sz="2150" b="1" dirty="0">
                <a:solidFill>
                  <a:srgbClr val="443728"/>
                </a:solidFill>
                <a:latin typeface="Crimson Pro Bold" pitchFamily="34" charset="0"/>
                <a:ea typeface="Crimson Pro Bold" pitchFamily="34" charset="-122"/>
                <a:cs typeface="Crimson Pro Bold" pitchFamily="34" charset="-120"/>
              </a:rPr>
              <a:t>Innovation Tracker</a:t>
            </a:r>
            <a:endParaRPr lang="en-US" sz="2150" dirty="0"/>
          </a:p>
        </p:txBody>
      </p:sp>
      <p:sp>
        <p:nvSpPr>
          <p:cNvPr id="19" name="Text 16"/>
          <p:cNvSpPr/>
          <p:nvPr/>
        </p:nvSpPr>
        <p:spPr>
          <a:xfrm>
            <a:off x="2314932" y="6698933"/>
            <a:ext cx="6057424" cy="705564"/>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Asar" pitchFamily="34" charset="0"/>
                <a:ea typeface="Asar" pitchFamily="34" charset="-122"/>
                <a:cs typeface="Asar" pitchFamily="34" charset="-120"/>
              </a:rPr>
              <a:t>Specialists can track contributions to ongoing research, showcasing individual impact on innovation.</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83488" y="952262"/>
            <a:ext cx="4919305" cy="6324957"/>
          </a:xfrm>
          <a:prstGeom prst="rect">
            <a:avLst/>
          </a:prstGeom>
        </p:spPr>
      </p:pic>
      <p:sp>
        <p:nvSpPr>
          <p:cNvPr id="3" name="Text 0"/>
          <p:cNvSpPr/>
          <p:nvPr/>
        </p:nvSpPr>
        <p:spPr>
          <a:xfrm>
            <a:off x="6280190" y="650319"/>
            <a:ext cx="7136487"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Swing UI: A Unified Approach</a:t>
            </a:r>
            <a:endParaRPr lang="en-US" sz="4450" dirty="0"/>
          </a:p>
        </p:txBody>
      </p:sp>
      <p:pic>
        <p:nvPicPr>
          <p:cNvPr id="4" name="Image 1" descr="preencoded.png">    </p:cNvPr>
          <p:cNvPicPr>
            <a:picLocks noChangeAspect="1"/>
          </p:cNvPicPr>
          <p:nvPr/>
        </p:nvPicPr>
        <p:blipFill>
          <a:blip r:embed="rId2"/>
          <a:stretch>
            <a:fillRect/>
          </a:stretch>
        </p:blipFill>
        <p:spPr>
          <a:xfrm>
            <a:off x="6280190" y="1699260"/>
            <a:ext cx="1134070" cy="2032754"/>
          </a:xfrm>
          <a:prstGeom prst="rect">
            <a:avLst/>
          </a:prstGeom>
        </p:spPr>
      </p:pic>
      <p:sp>
        <p:nvSpPr>
          <p:cNvPr id="5" name="Text 1"/>
          <p:cNvSpPr/>
          <p:nvPr/>
        </p:nvSpPr>
        <p:spPr>
          <a:xfrm>
            <a:off x="7754422" y="1926074"/>
            <a:ext cx="318075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Improved Communication</a:t>
            </a:r>
            <a:endParaRPr lang="en-US" sz="2200" dirty="0"/>
          </a:p>
        </p:txBody>
      </p:sp>
      <p:sp>
        <p:nvSpPr>
          <p:cNvPr id="6" name="Text 2"/>
          <p:cNvSpPr/>
          <p:nvPr/>
        </p:nvSpPr>
        <p:spPr>
          <a:xfrm>
            <a:off x="7754422" y="2416493"/>
            <a:ext cx="6082189"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The system facilitates seamless communication between professionals across sectors, ensuring a unified approach to care.</a:t>
            </a:r>
            <a:endParaRPr lang="en-US" sz="1750" dirty="0"/>
          </a:p>
        </p:txBody>
      </p:sp>
      <p:pic>
        <p:nvPicPr>
          <p:cNvPr id="7" name="Image 2" descr="preencoded.png">    </p:cNvPr>
          <p:cNvPicPr>
            <a:picLocks noChangeAspect="1"/>
          </p:cNvPicPr>
          <p:nvPr/>
        </p:nvPicPr>
        <p:blipFill>
          <a:blip r:embed="rId3"/>
          <a:stretch>
            <a:fillRect/>
          </a:stretch>
        </p:blipFill>
        <p:spPr>
          <a:xfrm>
            <a:off x="6280190" y="3732014"/>
            <a:ext cx="1134070" cy="1814513"/>
          </a:xfrm>
          <a:prstGeom prst="rect">
            <a:avLst/>
          </a:prstGeom>
        </p:spPr>
      </p:pic>
      <p:sp>
        <p:nvSpPr>
          <p:cNvPr id="8" name="Text 3"/>
          <p:cNvSpPr/>
          <p:nvPr/>
        </p:nvSpPr>
        <p:spPr>
          <a:xfrm>
            <a:off x="7754422" y="3958828"/>
            <a:ext cx="3186827"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Enhanced Service Delivery</a:t>
            </a:r>
            <a:endParaRPr lang="en-US" sz="2200" dirty="0"/>
          </a:p>
        </p:txBody>
      </p:sp>
      <p:sp>
        <p:nvSpPr>
          <p:cNvPr id="9" name="Text 4"/>
          <p:cNvSpPr/>
          <p:nvPr/>
        </p:nvSpPr>
        <p:spPr>
          <a:xfrm>
            <a:off x="7754422" y="4449247"/>
            <a:ext cx="6082189"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Swing UI streamlines workflows, reduces errors, and improves the overall efficiency of healthcare services.</a:t>
            </a:r>
            <a:endParaRPr lang="en-US" sz="1750" dirty="0"/>
          </a:p>
        </p:txBody>
      </p:sp>
      <p:pic>
        <p:nvPicPr>
          <p:cNvPr id="10" name="Image 3" descr="preencoded.png">    </p:cNvPr>
          <p:cNvPicPr>
            <a:picLocks noChangeAspect="1"/>
          </p:cNvPicPr>
          <p:nvPr/>
        </p:nvPicPr>
        <p:blipFill>
          <a:blip r:embed="rId4"/>
          <a:stretch>
            <a:fillRect/>
          </a:stretch>
        </p:blipFill>
        <p:spPr>
          <a:xfrm>
            <a:off x="6280190" y="5546527"/>
            <a:ext cx="1134070" cy="2032754"/>
          </a:xfrm>
          <a:prstGeom prst="rect">
            <a:avLst/>
          </a:prstGeom>
        </p:spPr>
      </p:pic>
      <p:sp>
        <p:nvSpPr>
          <p:cNvPr id="11" name="Text 5"/>
          <p:cNvSpPr/>
          <p:nvPr/>
        </p:nvSpPr>
        <p:spPr>
          <a:xfrm>
            <a:off x="7754422" y="5773341"/>
            <a:ext cx="3514487"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Enhanced Patient Experience</a:t>
            </a:r>
            <a:endParaRPr lang="en-US" sz="2200" dirty="0"/>
          </a:p>
        </p:txBody>
      </p:sp>
      <p:sp>
        <p:nvSpPr>
          <p:cNvPr id="12" name="Text 6"/>
          <p:cNvSpPr/>
          <p:nvPr/>
        </p:nvSpPr>
        <p:spPr>
          <a:xfrm>
            <a:off x="7754422" y="6263759"/>
            <a:ext cx="6082189"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Asar" pitchFamily="34" charset="0"/>
                <a:ea typeface="Asar" pitchFamily="34" charset="-122"/>
                <a:cs typeface="Asar" pitchFamily="34" charset="-120"/>
              </a:rPr>
              <a:t>Patients benefit from more informed and coordinated care, leading to improved outcomes and a positive healthcare experience.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832610"/>
            <a:ext cx="5848707"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Key Benefits of Swing UI</a:t>
            </a:r>
            <a:endParaRPr lang="en-US" sz="4450" dirty="0"/>
          </a:p>
        </p:txBody>
      </p:sp>
      <p:pic>
        <p:nvPicPr>
          <p:cNvPr id="3" name="Image 0" descr="preencoded.png">    </p:cNvPr>
          <p:cNvPicPr>
            <a:picLocks noChangeAspect="1"/>
          </p:cNvPicPr>
          <p:nvPr/>
        </p:nvPicPr>
        <p:blipFill>
          <a:blip r:embed="rId1"/>
          <a:stretch>
            <a:fillRect/>
          </a:stretch>
        </p:blipFill>
        <p:spPr>
          <a:xfrm>
            <a:off x="3247430" y="2995017"/>
            <a:ext cx="1614011" cy="807958"/>
          </a:xfrm>
          <a:prstGeom prst="rect">
            <a:avLst/>
          </a:prstGeom>
        </p:spPr>
      </p:pic>
      <p:sp>
        <p:nvSpPr>
          <p:cNvPr id="4" name="Text 1"/>
          <p:cNvSpPr/>
          <p:nvPr/>
        </p:nvSpPr>
        <p:spPr>
          <a:xfrm>
            <a:off x="4001333" y="3259336"/>
            <a:ext cx="106085" cy="453509"/>
          </a:xfrm>
          <a:prstGeom prst="rect">
            <a:avLst/>
          </a:prstGeom>
          <a:noFill/>
          <a:ln/>
        </p:spPr>
        <p:txBody>
          <a:bodyPr wrap="none" lIns="0" tIns="0" rIns="0" bIns="0" rtlCol="0" anchor="t"/>
          <a:lstStyle/>
          <a:p>
            <a:pPr algn="ctr" indent="0" marL="0">
              <a:lnSpc>
                <a:spcPts val="3550"/>
              </a:lnSpc>
              <a:buNone/>
            </a:pPr>
            <a:r>
              <a:rPr lang="en-US" sz="2200" b="1" dirty="0">
                <a:solidFill>
                  <a:srgbClr val="000000"/>
                </a:solidFill>
                <a:latin typeface="Crimson Pro Bold" pitchFamily="34" charset="0"/>
                <a:ea typeface="Crimson Pro Bold" pitchFamily="34" charset="-122"/>
                <a:cs typeface="Crimson Pro Bold" pitchFamily="34" charset="-120"/>
              </a:rPr>
              <a:t>1</a:t>
            </a:r>
            <a:endParaRPr lang="en-US" sz="2200" dirty="0"/>
          </a:p>
        </p:txBody>
      </p:sp>
      <p:sp>
        <p:nvSpPr>
          <p:cNvPr id="5" name="Text 2"/>
          <p:cNvSpPr/>
          <p:nvPr/>
        </p:nvSpPr>
        <p:spPr>
          <a:xfrm>
            <a:off x="5088255" y="3221831"/>
            <a:ext cx="3439478"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Improved Data Management</a:t>
            </a:r>
            <a:endParaRPr lang="en-US" sz="2200" dirty="0"/>
          </a:p>
        </p:txBody>
      </p:sp>
      <p:sp>
        <p:nvSpPr>
          <p:cNvPr id="6" name="Shape 3"/>
          <p:cNvSpPr/>
          <p:nvPr/>
        </p:nvSpPr>
        <p:spPr>
          <a:xfrm>
            <a:off x="4918115" y="3816072"/>
            <a:ext cx="8861822" cy="15240"/>
          </a:xfrm>
          <a:prstGeom prst="roundRect">
            <a:avLst>
              <a:gd name="adj" fmla="val 625116"/>
            </a:avLst>
          </a:prstGeom>
          <a:solidFill>
            <a:srgbClr val="B3BDB5"/>
          </a:solidFill>
          <a:ln/>
        </p:spPr>
      </p:sp>
      <p:pic>
        <p:nvPicPr>
          <p:cNvPr id="7" name="Image 1" descr="preencoded.png">    </p:cNvPr>
          <p:cNvPicPr>
            <a:picLocks noChangeAspect="1"/>
          </p:cNvPicPr>
          <p:nvPr/>
        </p:nvPicPr>
        <p:blipFill>
          <a:blip r:embed="rId2"/>
          <a:stretch>
            <a:fillRect/>
          </a:stretch>
        </p:blipFill>
        <p:spPr>
          <a:xfrm>
            <a:off x="2440424" y="3859649"/>
            <a:ext cx="3228022" cy="807958"/>
          </a:xfrm>
          <a:prstGeom prst="rect">
            <a:avLst/>
          </a:prstGeom>
        </p:spPr>
      </p:pic>
      <p:sp>
        <p:nvSpPr>
          <p:cNvPr id="8" name="Text 4"/>
          <p:cNvSpPr/>
          <p:nvPr/>
        </p:nvSpPr>
        <p:spPr>
          <a:xfrm>
            <a:off x="3982164" y="4036814"/>
            <a:ext cx="144542" cy="453509"/>
          </a:xfrm>
          <a:prstGeom prst="rect">
            <a:avLst/>
          </a:prstGeom>
          <a:noFill/>
          <a:ln/>
        </p:spPr>
        <p:txBody>
          <a:bodyPr wrap="none" lIns="0" tIns="0" rIns="0" bIns="0" rtlCol="0" anchor="t"/>
          <a:lstStyle/>
          <a:p>
            <a:pPr algn="ctr" indent="0" marL="0">
              <a:lnSpc>
                <a:spcPts val="3550"/>
              </a:lnSpc>
              <a:buNone/>
            </a:pPr>
            <a:r>
              <a:rPr lang="en-US" sz="2200" b="1" dirty="0">
                <a:solidFill>
                  <a:srgbClr val="000000"/>
                </a:solidFill>
                <a:latin typeface="Crimson Pro Bold" pitchFamily="34" charset="0"/>
                <a:ea typeface="Crimson Pro Bold" pitchFamily="34" charset="-122"/>
                <a:cs typeface="Crimson Pro Bold" pitchFamily="34" charset="-120"/>
              </a:rPr>
              <a:t>2</a:t>
            </a:r>
            <a:endParaRPr lang="en-US" sz="2200" dirty="0"/>
          </a:p>
        </p:txBody>
      </p:sp>
      <p:sp>
        <p:nvSpPr>
          <p:cNvPr id="9" name="Text 5"/>
          <p:cNvSpPr/>
          <p:nvPr/>
        </p:nvSpPr>
        <p:spPr>
          <a:xfrm>
            <a:off x="5895261" y="4086463"/>
            <a:ext cx="321754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Enhanced Communication</a:t>
            </a:r>
            <a:endParaRPr lang="en-US" sz="2200" dirty="0"/>
          </a:p>
        </p:txBody>
      </p:sp>
      <p:sp>
        <p:nvSpPr>
          <p:cNvPr id="10" name="Shape 6"/>
          <p:cNvSpPr/>
          <p:nvPr/>
        </p:nvSpPr>
        <p:spPr>
          <a:xfrm>
            <a:off x="5725120" y="4680704"/>
            <a:ext cx="8054816" cy="15240"/>
          </a:xfrm>
          <a:prstGeom prst="roundRect">
            <a:avLst>
              <a:gd name="adj" fmla="val 625116"/>
            </a:avLst>
          </a:prstGeom>
          <a:solidFill>
            <a:srgbClr val="C9907C"/>
          </a:solidFill>
          <a:ln/>
        </p:spPr>
      </p:sp>
      <p:pic>
        <p:nvPicPr>
          <p:cNvPr id="11" name="Image 2" descr="preencoded.png">    </p:cNvPr>
          <p:cNvPicPr>
            <a:picLocks noChangeAspect="1"/>
          </p:cNvPicPr>
          <p:nvPr/>
        </p:nvPicPr>
        <p:blipFill>
          <a:blip r:embed="rId3"/>
          <a:stretch>
            <a:fillRect/>
          </a:stretch>
        </p:blipFill>
        <p:spPr>
          <a:xfrm>
            <a:off x="1633418" y="4724281"/>
            <a:ext cx="4842034" cy="807958"/>
          </a:xfrm>
          <a:prstGeom prst="rect">
            <a:avLst/>
          </a:prstGeom>
        </p:spPr>
      </p:pic>
      <p:sp>
        <p:nvSpPr>
          <p:cNvPr id="12" name="Text 7"/>
          <p:cNvSpPr/>
          <p:nvPr/>
        </p:nvSpPr>
        <p:spPr>
          <a:xfrm>
            <a:off x="3985141" y="4901446"/>
            <a:ext cx="138470" cy="453509"/>
          </a:xfrm>
          <a:prstGeom prst="rect">
            <a:avLst/>
          </a:prstGeom>
          <a:noFill/>
          <a:ln/>
        </p:spPr>
        <p:txBody>
          <a:bodyPr wrap="none" lIns="0" tIns="0" rIns="0" bIns="0" rtlCol="0" anchor="t"/>
          <a:lstStyle/>
          <a:p>
            <a:pPr algn="ctr" indent="0" marL="0">
              <a:lnSpc>
                <a:spcPts val="3550"/>
              </a:lnSpc>
              <a:buNone/>
            </a:pPr>
            <a:r>
              <a:rPr lang="en-US" sz="2200" b="1" dirty="0">
                <a:solidFill>
                  <a:srgbClr val="FFFFFF"/>
                </a:solidFill>
                <a:latin typeface="Crimson Pro Bold" pitchFamily="34" charset="0"/>
                <a:ea typeface="Crimson Pro Bold" pitchFamily="34" charset="-122"/>
                <a:cs typeface="Crimson Pro Bold" pitchFamily="34" charset="-120"/>
              </a:rPr>
              <a:t>3</a:t>
            </a:r>
            <a:endParaRPr lang="en-US" sz="2200" dirty="0"/>
          </a:p>
        </p:txBody>
      </p:sp>
      <p:sp>
        <p:nvSpPr>
          <p:cNvPr id="13" name="Text 8"/>
          <p:cNvSpPr/>
          <p:nvPr/>
        </p:nvSpPr>
        <p:spPr>
          <a:xfrm>
            <a:off x="6702266" y="4951095"/>
            <a:ext cx="2851428"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Streamlined Workflows</a:t>
            </a:r>
            <a:endParaRPr lang="en-US" sz="2200" dirty="0"/>
          </a:p>
        </p:txBody>
      </p:sp>
      <p:sp>
        <p:nvSpPr>
          <p:cNvPr id="14" name="Shape 9"/>
          <p:cNvSpPr/>
          <p:nvPr/>
        </p:nvSpPr>
        <p:spPr>
          <a:xfrm>
            <a:off x="6532126" y="5545336"/>
            <a:ext cx="7247811" cy="15240"/>
          </a:xfrm>
          <a:prstGeom prst="roundRect">
            <a:avLst>
              <a:gd name="adj" fmla="val 625116"/>
            </a:avLst>
          </a:prstGeom>
          <a:solidFill>
            <a:srgbClr val="835E54"/>
          </a:solidFill>
          <a:ln/>
        </p:spPr>
      </p:sp>
      <p:pic>
        <p:nvPicPr>
          <p:cNvPr id="15" name="Image 3" descr="preencoded.png">    </p:cNvPr>
          <p:cNvPicPr>
            <a:picLocks noChangeAspect="1"/>
          </p:cNvPicPr>
          <p:nvPr/>
        </p:nvPicPr>
        <p:blipFill>
          <a:blip r:embed="rId4"/>
          <a:stretch>
            <a:fillRect/>
          </a:stretch>
        </p:blipFill>
        <p:spPr>
          <a:xfrm>
            <a:off x="826294" y="5588913"/>
            <a:ext cx="6456164" cy="807958"/>
          </a:xfrm>
          <a:prstGeom prst="rect">
            <a:avLst/>
          </a:prstGeom>
        </p:spPr>
      </p:pic>
      <p:sp>
        <p:nvSpPr>
          <p:cNvPr id="16" name="Text 10"/>
          <p:cNvSpPr/>
          <p:nvPr/>
        </p:nvSpPr>
        <p:spPr>
          <a:xfrm>
            <a:off x="3977878" y="5766078"/>
            <a:ext cx="152757" cy="453509"/>
          </a:xfrm>
          <a:prstGeom prst="rect">
            <a:avLst/>
          </a:prstGeom>
          <a:noFill/>
          <a:ln/>
        </p:spPr>
        <p:txBody>
          <a:bodyPr wrap="none" lIns="0" tIns="0" rIns="0" bIns="0" rtlCol="0" anchor="t"/>
          <a:lstStyle/>
          <a:p>
            <a:pPr algn="ctr" indent="0" marL="0">
              <a:lnSpc>
                <a:spcPts val="3550"/>
              </a:lnSpc>
              <a:buNone/>
            </a:pPr>
            <a:r>
              <a:rPr lang="en-US" sz="2200" b="1" dirty="0">
                <a:solidFill>
                  <a:srgbClr val="FFFFFF"/>
                </a:solidFill>
                <a:latin typeface="Crimson Pro Bold" pitchFamily="34" charset="0"/>
                <a:ea typeface="Crimson Pro Bold" pitchFamily="34" charset="-122"/>
                <a:cs typeface="Crimson Pro Bold" pitchFamily="34" charset="-120"/>
              </a:rPr>
              <a:t>4</a:t>
            </a:r>
            <a:endParaRPr lang="en-US" sz="2200" dirty="0"/>
          </a:p>
        </p:txBody>
      </p:sp>
      <p:sp>
        <p:nvSpPr>
          <p:cNvPr id="17" name="Text 11"/>
          <p:cNvSpPr/>
          <p:nvPr/>
        </p:nvSpPr>
        <p:spPr>
          <a:xfrm>
            <a:off x="7509272" y="5815727"/>
            <a:ext cx="2271951"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Better Patient Care</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2024-12-09T03:40:06Z</dcterms:created>
  <dcterms:modified xsi:type="dcterms:W3CDTF">2024-12-09T03:40:06Z</dcterms:modified>
</cp:coreProperties>
</file>