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9" r:id="rId11"/>
    <p:sldId id="273" r:id="rId12"/>
    <p:sldId id="268" r:id="rId13"/>
    <p:sldId id="266" r:id="rId14"/>
    <p:sldId id="267" r:id="rId15"/>
    <p:sldId id="272" r:id="rId16"/>
    <p:sldId id="271" r:id="rId17"/>
    <p:sldId id="270" r:id="rId18"/>
    <p:sldId id="274" r:id="rId19"/>
    <p:sldId id="281" r:id="rId20"/>
    <p:sldId id="280" r:id="rId21"/>
    <p:sldId id="279" r:id="rId22"/>
    <p:sldId id="278" r:id="rId23"/>
    <p:sldId id="277" r:id="rId24"/>
    <p:sldId id="276" r:id="rId25"/>
    <p:sldId id="275" r:id="rId26"/>
    <p:sldId id="282" r:id="rId27"/>
    <p:sldId id="284" r:id="rId28"/>
    <p:sldId id="283" r:id="rId29"/>
    <p:sldId id="286" r:id="rId30"/>
    <p:sldId id="289" r:id="rId31"/>
    <p:sldId id="288" r:id="rId32"/>
    <p:sldId id="287" r:id="rId33"/>
    <p:sldId id="292" r:id="rId34"/>
    <p:sldId id="291" r:id="rId35"/>
    <p:sldId id="290" r:id="rId36"/>
    <p:sldId id="295" r:id="rId37"/>
    <p:sldId id="294" r:id="rId38"/>
    <p:sldId id="298" r:id="rId39"/>
    <p:sldId id="293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Indroduction" id="{D6B98C1D-82EA-4DEE-BF20-DD98F779F620}">
          <p14:sldIdLst>
            <p14:sldId id="256"/>
            <p14:sldId id="257"/>
            <p14:sldId id="258"/>
            <p14:sldId id="261"/>
            <p14:sldId id="260"/>
            <p14:sldId id="262"/>
          </p14:sldIdLst>
        </p14:section>
        <p14:section name="Aggressive Batsmen" id="{AE9680FF-96F0-40FD-AD47-1CBFCEC9B694}">
          <p14:sldIdLst>
            <p14:sldId id="263"/>
            <p14:sldId id="264"/>
            <p14:sldId id="265"/>
          </p14:sldIdLst>
        </p14:section>
        <p14:section name="Anchor Batsmen" id="{14E7DA38-0013-4C76-B312-646BE378E44C}">
          <p14:sldIdLst>
            <p14:sldId id="269"/>
            <p14:sldId id="273"/>
            <p14:sldId id="268"/>
          </p14:sldIdLst>
        </p14:section>
        <p14:section name="Hard Hitting Batsmen" id="{C0420370-7423-4D59-8A9B-A7AD35B05BD0}">
          <p14:sldIdLst>
            <p14:sldId id="266"/>
            <p14:sldId id="267"/>
            <p14:sldId id="272"/>
          </p14:sldIdLst>
        </p14:section>
        <p14:section name="Economy Bowler" id="{A8732BA2-904F-41C7-A0EB-B748386682EE}">
          <p14:sldIdLst>
            <p14:sldId id="271"/>
            <p14:sldId id="270"/>
            <p14:sldId id="274"/>
          </p14:sldIdLst>
        </p14:section>
        <p14:section name="Strike Bowlers" id="{19F45C2B-A45E-457D-862D-36AC2B12C7D2}">
          <p14:sldIdLst>
            <p14:sldId id="281"/>
            <p14:sldId id="280"/>
            <p14:sldId id="279"/>
          </p14:sldIdLst>
        </p14:section>
        <p14:section name="All Rounder Players" id="{86012E4A-AFFB-42CF-A24E-2989F2A8B4BD}">
          <p14:sldIdLst>
            <p14:sldId id="278"/>
            <p14:sldId id="277"/>
            <p14:sldId id="276"/>
          </p14:sldIdLst>
        </p14:section>
        <p14:section name="Wicket Keeper" id="{5809FA06-30EE-4A7A-85A9-034DA5B43F74}">
          <p14:sldIdLst>
            <p14:sldId id="275"/>
            <p14:sldId id="282"/>
            <p14:sldId id="284"/>
            <p14:sldId id="283"/>
            <p14:sldId id="286"/>
          </p14:sldIdLst>
        </p14:section>
        <p14:section name="Additional Questions" id="{DC5A9CF8-6DF6-45D7-A2EF-F31F65476433}">
          <p14:sldIdLst>
            <p14:sldId id="289"/>
            <p14:sldId id="288"/>
            <p14:sldId id="287"/>
            <p14:sldId id="292"/>
            <p14:sldId id="291"/>
            <p14:sldId id="290"/>
            <p14:sldId id="295"/>
            <p14:sldId id="294"/>
            <p14:sldId id="298"/>
            <p14:sldId id="293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6D53D-4878-4D89-B911-F370F2067056}" v="46" dt="2023-09-10T14:33:48.665"/>
    <p1510:client id="{6F3B5C3D-60DC-4662-ACF9-A8923A0FE197}" v="1398" dt="2023-09-10T14:25:44.053"/>
    <p1510:client id="{EEC0F858-F955-4CF2-9D0F-78155E3558F6}" v="1266" dt="2023-09-10T12:49:2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aggresiv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anchor%20batsm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hard%20hitting%20batsm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economy%20bowl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strike%20bowl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8933154a4044b5/Data%20on%20all%20round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Aggressive batsmen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on aggresive 1.xlsx]in'!$B$1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'[Data on aggresive 1.xlsx]in'!$A$2:$A$11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'[Data on aggresive 1.xlsx]in'!$B$2:$B$11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2079</c:v>
                </c:pt>
                <c:pt idx="6">
                  <c:v>4849</c:v>
                </c:pt>
                <c:pt idx="7">
                  <c:v>4772</c:v>
                </c:pt>
                <c:pt idx="8">
                  <c:v>3023</c:v>
                </c:pt>
                <c:pt idx="9">
                  <c:v>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1-4E07-9C1B-39C0834A611B}"/>
            </c:ext>
          </c:extLst>
        </c:ser>
        <c:ser>
          <c:idx val="1"/>
          <c:order val="1"/>
          <c:tx>
            <c:strRef>
              <c:f>'[Data on aggresive 1.xlsx]in'!$C$1</c:f>
              <c:strCache>
                <c:ptCount val="1"/>
                <c:pt idx="0">
                  <c:v>total_ball_faced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'[Data on aggresive 1.xlsx]in'!$A$2:$A$11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'[Data on aggresive 1.xlsx]in'!$C$2:$C$11</c:f>
              <c:numCache>
                <c:formatCode>General</c:formatCode>
                <c:ptCount val="10"/>
                <c:pt idx="0">
                  <c:v>832</c:v>
                </c:pt>
                <c:pt idx="1">
                  <c:v>543</c:v>
                </c:pt>
                <c:pt idx="2">
                  <c:v>847</c:v>
                </c:pt>
                <c:pt idx="3">
                  <c:v>1755</c:v>
                </c:pt>
                <c:pt idx="4">
                  <c:v>973</c:v>
                </c:pt>
                <c:pt idx="5">
                  <c:v>1368</c:v>
                </c:pt>
                <c:pt idx="6">
                  <c:v>3192</c:v>
                </c:pt>
                <c:pt idx="7">
                  <c:v>3179</c:v>
                </c:pt>
                <c:pt idx="8">
                  <c:v>2017</c:v>
                </c:pt>
                <c:pt idx="9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1-4E07-9C1B-39C0834A611B}"/>
            </c:ext>
          </c:extLst>
        </c:ser>
        <c:ser>
          <c:idx val="2"/>
          <c:order val="2"/>
          <c:tx>
            <c:strRef>
              <c:f>'[Data on aggresive 1.xlsx]in'!$D$1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'[Data on aggresive 1.xlsx]in'!$A$2:$A$11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'[Data on aggresive 1.xlsx]in'!$D$2:$D$11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91-4E07-9C1B-39C0834A6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893352"/>
        <c:axId val="1762901288"/>
      </c:barChart>
      <c:catAx>
        <c:axId val="176289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901288"/>
        <c:crosses val="autoZero"/>
        <c:auto val="1"/>
        <c:lblAlgn val="ctr"/>
        <c:lblOffset val="100"/>
        <c:noMultiLvlLbl val="0"/>
      </c:catAx>
      <c:valAx>
        <c:axId val="176290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0000"/>
                    </a:solidFill>
                    <a:latin typeface="Century"/>
                    <a:ea typeface="Century"/>
                    <a:cs typeface="Century"/>
                  </a:defRPr>
                </a:pPr>
                <a:r>
                  <a:rPr lang="en-US"/>
                  <a:t>Runs</a:t>
                </a:r>
              </a:p>
            </c:rich>
          </c:tx>
          <c:overlay val="0"/>
          <c:spPr>
            <a:noFill/>
            <a:ln>
              <a:solidFill>
                <a:srgbClr val="000000"/>
              </a:solidFill>
              <a:prstDash val="solid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0000"/>
                  </a:solidFill>
                  <a:latin typeface="Century"/>
                  <a:ea typeface="Century"/>
                  <a:cs typeface="Century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93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Batsmen Average score VS Run Score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'[Data on anchor batsmen.xlsx]in'!$B$1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rgbClr val="70AD47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cat>
            <c:strRef>
              <c:f>'[Data on anchor batsmen.xlsx]in'!$A$2:$A$11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'[Data on anchor batsmen.xlsx]in'!$B$2:$B$11</c:f>
              <c:numCache>
                <c:formatCode>General</c:formatCode>
                <c:ptCount val="10"/>
                <c:pt idx="0">
                  <c:v>88</c:v>
                </c:pt>
                <c:pt idx="1">
                  <c:v>2647</c:v>
                </c:pt>
                <c:pt idx="2">
                  <c:v>4849</c:v>
                </c:pt>
                <c:pt idx="3">
                  <c:v>5254</c:v>
                </c:pt>
                <c:pt idx="4">
                  <c:v>2029</c:v>
                </c:pt>
                <c:pt idx="5">
                  <c:v>4772</c:v>
                </c:pt>
                <c:pt idx="6">
                  <c:v>1107</c:v>
                </c:pt>
                <c:pt idx="7">
                  <c:v>1079</c:v>
                </c:pt>
                <c:pt idx="8">
                  <c:v>1619</c:v>
                </c:pt>
                <c:pt idx="9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B-479C-BD70-50F3D6393A8F}"/>
            </c:ext>
          </c:extLst>
        </c:ser>
        <c:ser>
          <c:idx val="2"/>
          <c:order val="1"/>
          <c:tx>
            <c:strRef>
              <c:f>'[Data on anchor batsmen.xlsx]in'!$D$1</c:f>
              <c:strCache>
                <c:ptCount val="1"/>
                <c:pt idx="0">
                  <c:v>average_score</c:v>
                </c:pt>
              </c:strCache>
            </c:strRef>
          </c:tx>
          <c:spPr>
            <a:solidFill>
              <a:srgbClr val="0D0D0D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cat>
            <c:strRef>
              <c:f>'[Data on anchor batsmen.xlsx]in'!$A$2:$A$11</c:f>
              <c:strCache>
                <c:ptCount val="10"/>
                <c:pt idx="0">
                  <c:v>Iqbal Abdulla</c:v>
                </c:pt>
                <c:pt idx="1">
                  <c:v>KL Rahul</c:v>
                </c:pt>
                <c:pt idx="2">
                  <c:v>AB de Villiers</c:v>
                </c:pt>
                <c:pt idx="3">
                  <c:v>DA Warner</c:v>
                </c:pt>
                <c:pt idx="4">
                  <c:v>JP Duminy</c:v>
                </c:pt>
                <c:pt idx="5">
                  <c:v>CH Gayle</c:v>
                </c:pt>
                <c:pt idx="6">
                  <c:v>ML Hayden</c:v>
                </c:pt>
                <c:pt idx="7">
                  <c:v>LMP Simmons</c:v>
                </c:pt>
                <c:pt idx="8">
                  <c:v>KS Williamson</c:v>
                </c:pt>
                <c:pt idx="9">
                  <c:v>OA Shah</c:v>
                </c:pt>
              </c:strCache>
            </c:strRef>
          </c:cat>
          <c:val>
            <c:numRef>
              <c:f>'[Data on anchor batsmen.xlsx]in'!$D$2:$D$11</c:f>
              <c:numCache>
                <c:formatCode>General</c:formatCode>
                <c:ptCount val="10"/>
                <c:pt idx="0">
                  <c:v>88</c:v>
                </c:pt>
                <c:pt idx="1">
                  <c:v>42.69</c:v>
                </c:pt>
                <c:pt idx="2">
                  <c:v>42.54</c:v>
                </c:pt>
                <c:pt idx="3">
                  <c:v>41.7</c:v>
                </c:pt>
                <c:pt idx="4">
                  <c:v>41.41</c:v>
                </c:pt>
                <c:pt idx="5">
                  <c:v>41.14</c:v>
                </c:pt>
                <c:pt idx="6">
                  <c:v>41</c:v>
                </c:pt>
                <c:pt idx="7">
                  <c:v>39.96</c:v>
                </c:pt>
                <c:pt idx="8">
                  <c:v>39.49</c:v>
                </c:pt>
                <c:pt idx="9">
                  <c:v>38.92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B-479C-BD70-50F3D6393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3768168"/>
        <c:axId val="443762712"/>
      </c:barChart>
      <c:catAx>
        <c:axId val="443768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62712"/>
        <c:crosses val="autoZero"/>
        <c:auto val="1"/>
        <c:lblAlgn val="ctr"/>
        <c:lblOffset val="100"/>
        <c:noMultiLvlLbl val="0"/>
      </c:catAx>
      <c:valAx>
        <c:axId val="443762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68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Boundary percentage VS six and four count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on hard hitting batsmen.xlsx]in'!$B$1</c:f>
              <c:strCache>
                <c:ptCount val="1"/>
                <c:pt idx="0">
                  <c:v>total_fours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'[Data on hard hitting batsmen.xlsx]in'!$A$2:$A$11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'[Data on hard hitting batsmen.xlsx]in'!$B$2:$B$11</c:f>
              <c:numCache>
                <c:formatCode>General</c:formatCode>
                <c:ptCount val="10"/>
                <c:pt idx="0">
                  <c:v>103</c:v>
                </c:pt>
                <c:pt idx="1">
                  <c:v>105</c:v>
                </c:pt>
                <c:pt idx="2">
                  <c:v>384</c:v>
                </c:pt>
                <c:pt idx="3">
                  <c:v>10</c:v>
                </c:pt>
                <c:pt idx="4">
                  <c:v>84</c:v>
                </c:pt>
                <c:pt idx="5">
                  <c:v>15</c:v>
                </c:pt>
                <c:pt idx="6">
                  <c:v>5</c:v>
                </c:pt>
                <c:pt idx="7">
                  <c:v>239</c:v>
                </c:pt>
                <c:pt idx="8">
                  <c:v>6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E28-83DF-1C1254697A86}"/>
            </c:ext>
          </c:extLst>
        </c:ser>
        <c:ser>
          <c:idx val="1"/>
          <c:order val="1"/>
          <c:tx>
            <c:strRef>
              <c:f>'[Data on hard hitting batsmen.xlsx]in'!$C$1</c:f>
              <c:strCache>
                <c:ptCount val="1"/>
                <c:pt idx="0">
                  <c:v>total_sixes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'[Data on hard hitting batsmen.xlsx]in'!$A$2:$A$11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'[Data on hard hitting batsmen.xlsx]in'!$C$2:$C$11</c:f>
              <c:numCache>
                <c:formatCode>General</c:formatCode>
                <c:ptCount val="10"/>
                <c:pt idx="0">
                  <c:v>52</c:v>
                </c:pt>
                <c:pt idx="1">
                  <c:v>129</c:v>
                </c:pt>
                <c:pt idx="2">
                  <c:v>349</c:v>
                </c:pt>
                <c:pt idx="3">
                  <c:v>16</c:v>
                </c:pt>
                <c:pt idx="4">
                  <c:v>39</c:v>
                </c:pt>
                <c:pt idx="5">
                  <c:v>19</c:v>
                </c:pt>
                <c:pt idx="6">
                  <c:v>7</c:v>
                </c:pt>
                <c:pt idx="7">
                  <c:v>92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E28-83DF-1C1254697A86}"/>
            </c:ext>
          </c:extLst>
        </c:ser>
        <c:ser>
          <c:idx val="3"/>
          <c:order val="2"/>
          <c:tx>
            <c:strRef>
              <c:f>'[Data on hard hitting batsmen.xlsx]in'!$E$1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'[Data on hard hitting batsmen.xlsx]in'!$A$2:$A$11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MJ McClenaghan</c:v>
                </c:pt>
                <c:pt idx="7">
                  <c:v>AC Gilchrist</c:v>
                </c:pt>
                <c:pt idx="8">
                  <c:v>MS Gony</c:v>
                </c:pt>
                <c:pt idx="9">
                  <c:v>KK Cooper</c:v>
                </c:pt>
              </c:strCache>
            </c:strRef>
          </c:cat>
          <c:val>
            <c:numRef>
              <c:f>'[Data on hard hitting batsmen.xlsx]in'!$E$2:$E$11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75.14</c:v>
                </c:pt>
                <c:pt idx="4">
                  <c:v>74.22</c:v>
                </c:pt>
                <c:pt idx="5">
                  <c:v>73.11</c:v>
                </c:pt>
                <c:pt idx="6">
                  <c:v>72.94</c:v>
                </c:pt>
                <c:pt idx="7">
                  <c:v>72.89</c:v>
                </c:pt>
                <c:pt idx="8">
                  <c:v>72.73</c:v>
                </c:pt>
                <c:pt idx="9">
                  <c:v>72.41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E28-83DF-1C1254697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344728"/>
        <c:axId val="803354152"/>
      </c:barChart>
      <c:catAx>
        <c:axId val="80334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4152"/>
        <c:crosses val="autoZero"/>
        <c:auto val="1"/>
        <c:lblAlgn val="ctr"/>
        <c:lblOffset val="100"/>
        <c:noMultiLvlLbl val="0"/>
      </c:catAx>
      <c:valAx>
        <c:axId val="80335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447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Economy VS run_conceded and Ball_count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'[Data on economy bowler.xlsx]in'!$B$1</c:f>
              <c:strCache>
                <c:ptCount val="1"/>
                <c:pt idx="0">
                  <c:v>count_of_balls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economy bowler.xlsx]in'!$A$2:$A$11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'[Data on economy bowler.xlsx]in'!$B$2:$B$11</c:f>
              <c:numCache>
                <c:formatCode>General</c:formatCode>
                <c:ptCount val="10"/>
                <c:pt idx="0">
                  <c:v>1490</c:v>
                </c:pt>
                <c:pt idx="1">
                  <c:v>983</c:v>
                </c:pt>
                <c:pt idx="2">
                  <c:v>1577</c:v>
                </c:pt>
                <c:pt idx="3">
                  <c:v>2276</c:v>
                </c:pt>
                <c:pt idx="4">
                  <c:v>3327</c:v>
                </c:pt>
                <c:pt idx="5">
                  <c:v>2824</c:v>
                </c:pt>
                <c:pt idx="6">
                  <c:v>785</c:v>
                </c:pt>
                <c:pt idx="7">
                  <c:v>660</c:v>
                </c:pt>
                <c:pt idx="8">
                  <c:v>709</c:v>
                </c:pt>
                <c:pt idx="9">
                  <c:v>3451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E-4FCA-9A7F-79C3DA06E307}"/>
            </c:ext>
          </c:extLst>
        </c:ser>
        <c:ser>
          <c:idx val="1"/>
          <c:order val="1"/>
          <c:tx>
            <c:strRef>
              <c:f>'[Data on economy bowler.xlsx]in'!$C$1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economy bowler.xlsx]in'!$A$2:$A$11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'[Data on economy bowler.xlsx]in'!$C$2:$C$11</c:f>
              <c:numCache>
                <c:formatCode>General</c:formatCode>
                <c:ptCount val="10"/>
                <c:pt idx="0">
                  <c:v>1573</c:v>
                </c:pt>
                <c:pt idx="1">
                  <c:v>1089</c:v>
                </c:pt>
                <c:pt idx="2">
                  <c:v>1755</c:v>
                </c:pt>
                <c:pt idx="3">
                  <c:v>2568</c:v>
                </c:pt>
                <c:pt idx="4">
                  <c:v>3756</c:v>
                </c:pt>
                <c:pt idx="5">
                  <c:v>3208</c:v>
                </c:pt>
                <c:pt idx="6">
                  <c:v>894</c:v>
                </c:pt>
                <c:pt idx="7">
                  <c:v>758</c:v>
                </c:pt>
                <c:pt idx="8">
                  <c:v>818</c:v>
                </c:pt>
                <c:pt idx="9">
                  <c:v>4038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7E-4FCA-9A7F-79C3DA06E307}"/>
            </c:ext>
          </c:extLst>
        </c:ser>
        <c:ser>
          <c:idx val="3"/>
          <c:order val="2"/>
          <c:tx>
            <c:strRef>
              <c:f>'[Data on economy bowler.xlsx]in'!$E$1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economy bowler.xlsx]in'!$A$2:$A$11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Harbhajan Singh</c:v>
                </c:pt>
              </c:strCache>
            </c:strRef>
          </c:cat>
          <c:val>
            <c:numRef>
              <c:f>'[Data on economy bowler.xlsx]in'!$E$2:$E$11</c:f>
              <c:numCache>
                <c:formatCode>General</c:formatCode>
                <c:ptCount val="10"/>
                <c:pt idx="0">
                  <c:v>6.34</c:v>
                </c:pt>
                <c:pt idx="1">
                  <c:v>6.68</c:v>
                </c:pt>
                <c:pt idx="2">
                  <c:v>6.7</c:v>
                </c:pt>
                <c:pt idx="3">
                  <c:v>6.78</c:v>
                </c:pt>
                <c:pt idx="4">
                  <c:v>6.78</c:v>
                </c:pt>
                <c:pt idx="5">
                  <c:v>6.83</c:v>
                </c:pt>
                <c:pt idx="6">
                  <c:v>6.88</c:v>
                </c:pt>
                <c:pt idx="7">
                  <c:v>6.89</c:v>
                </c:pt>
                <c:pt idx="8">
                  <c:v>6.93</c:v>
                </c:pt>
                <c:pt idx="9">
                  <c:v>7.02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7E-4FCA-9A7F-79C3DA06E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776104"/>
        <c:axId val="443777096"/>
      </c:barChart>
      <c:catAx>
        <c:axId val="443776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77096"/>
        <c:crosses val="autoZero"/>
        <c:auto val="1"/>
        <c:lblAlgn val="ctr"/>
        <c:lblOffset val="100"/>
        <c:noMultiLvlLbl val="0"/>
      </c:catAx>
      <c:valAx>
        <c:axId val="44377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77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Strike VS Total_wicket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'[Data on strike bowler.xlsx]in'!$C$1</c:f>
              <c:strCache>
                <c:ptCount val="1"/>
                <c:pt idx="0">
                  <c:v>total_wickets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strike bowler.xlsx]in'!$A$2:$A$11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'[Data on strike bowler.xlsx]in'!$C$2:$C$11</c:f>
              <c:numCache>
                <c:formatCode>General</c:formatCode>
                <c:ptCount val="10"/>
                <c:pt idx="0">
                  <c:v>66</c:v>
                </c:pt>
                <c:pt idx="1">
                  <c:v>43</c:v>
                </c:pt>
                <c:pt idx="2">
                  <c:v>45</c:v>
                </c:pt>
                <c:pt idx="3">
                  <c:v>39</c:v>
                </c:pt>
                <c:pt idx="4">
                  <c:v>188</c:v>
                </c:pt>
                <c:pt idx="5">
                  <c:v>83</c:v>
                </c:pt>
                <c:pt idx="6">
                  <c:v>175</c:v>
                </c:pt>
                <c:pt idx="7">
                  <c:v>121</c:v>
                </c:pt>
                <c:pt idx="8">
                  <c:v>48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9-49F3-B895-B74A64D6D621}"/>
            </c:ext>
          </c:extLst>
        </c:ser>
        <c:ser>
          <c:idx val="2"/>
          <c:order val="1"/>
          <c:tx>
            <c:strRef>
              <c:f>'[Data on strike bowler.xlsx]in'!$D$1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rgbClr val="5B9BD5"/>
            </a:solidFill>
            <a:ln>
              <a:solidFill>
                <a:srgbClr val="000000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on strike bowler.xlsx]in'!$A$2:$A$11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DJ Bravo</c:v>
                </c:pt>
                <c:pt idx="7">
                  <c:v>A Nehra</c:v>
                </c:pt>
                <c:pt idx="8">
                  <c:v>S Aravind</c:v>
                </c:pt>
                <c:pt idx="9">
                  <c:v>KK Cooper</c:v>
                </c:pt>
              </c:strCache>
            </c:strRef>
          </c:cat>
          <c:val>
            <c:numRef>
              <c:f>'[Data on strike bowler.xlsx]in'!$D$2:$D$11</c:f>
              <c:numCache>
                <c:formatCode>General</c:formatCode>
                <c:ptCount val="10"/>
                <c:pt idx="0">
                  <c:v>12.73</c:v>
                </c:pt>
                <c:pt idx="1">
                  <c:v>13.95</c:v>
                </c:pt>
                <c:pt idx="2">
                  <c:v>14.33</c:v>
                </c:pt>
                <c:pt idx="3">
                  <c:v>15.69</c:v>
                </c:pt>
                <c:pt idx="4">
                  <c:v>15.82</c:v>
                </c:pt>
                <c:pt idx="5">
                  <c:v>15.83</c:v>
                </c:pt>
                <c:pt idx="6">
                  <c:v>16.260000000000002</c:v>
                </c:pt>
                <c:pt idx="7">
                  <c:v>16.309999999999999</c:v>
                </c:pt>
                <c:pt idx="8">
                  <c:v>16.420000000000002</c:v>
                </c:pt>
                <c:pt idx="9">
                  <c:v>16.670000000000002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9-49F3-B895-B74A64D6D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044664"/>
        <c:axId val="999051608"/>
      </c:barChart>
      <c:catAx>
        <c:axId val="999044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051608"/>
        <c:crosses val="autoZero"/>
        <c:auto val="1"/>
        <c:lblAlgn val="ctr"/>
        <c:lblOffset val="100"/>
        <c:noMultiLvlLbl val="0"/>
      </c:catAx>
      <c:valAx>
        <c:axId val="99905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044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000000"/>
                </a:solidFill>
                <a:latin typeface="Century"/>
                <a:ea typeface="Century"/>
                <a:cs typeface="Century"/>
              </a:defRPr>
            </a:pPr>
            <a:r>
              <a:rPr lang="en-US"/>
              <a:t>Bowl Sr And Batting Sr</a:t>
            </a:r>
          </a:p>
        </c:rich>
      </c:tx>
      <c:overlay val="0"/>
      <c:spPr>
        <a:noFill/>
        <a:ln>
          <a:solidFill>
            <a:srgbClr val="000000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000000"/>
              </a:solidFill>
              <a:latin typeface="Century"/>
              <a:ea typeface="Century"/>
              <a:cs typeface="Century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'[Data on all rounder.xlsx]in'!$B$1</c:f>
              <c:strCache>
                <c:ptCount val="1"/>
                <c:pt idx="0">
                  <c:v>bats_strike_rate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'[Data on all rounder.xlsx]in'!$A$2:$A$11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'[Data on all rounder.xlsx]in'!$B$2:$B$11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8-48C6-AA8F-3E5685D62263}"/>
            </c:ext>
          </c:extLst>
        </c:ser>
        <c:ser>
          <c:idx val="1"/>
          <c:order val="1"/>
          <c:tx>
            <c:strRef>
              <c:f>'[Data on all rounder.xlsx]in'!$C$1</c:f>
              <c:strCache>
                <c:ptCount val="1"/>
                <c:pt idx="0">
                  <c:v>bowl_strike_rate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'[Data on all rounder.xlsx]in'!$A$2:$A$11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'[Data on all rounder.xlsx]in'!$C$2:$C$11</c:f>
              <c:numCache>
                <c:formatCode>General</c:formatCode>
                <c:ptCount val="10"/>
                <c:pt idx="0">
                  <c:v>17.7</c:v>
                </c:pt>
                <c:pt idx="1">
                  <c:v>19.75</c:v>
                </c:pt>
                <c:pt idx="2">
                  <c:v>20.309999999999999</c:v>
                </c:pt>
                <c:pt idx="3">
                  <c:v>27.9</c:v>
                </c:pt>
                <c:pt idx="4">
                  <c:v>30.74</c:v>
                </c:pt>
                <c:pt idx="5">
                  <c:v>19.920000000000002</c:v>
                </c:pt>
                <c:pt idx="6">
                  <c:v>18.809999999999999</c:v>
                </c:pt>
                <c:pt idx="7">
                  <c:v>25.74</c:v>
                </c:pt>
                <c:pt idx="8">
                  <c:v>26.18</c:v>
                </c:pt>
                <c:pt idx="9">
                  <c:v>18.82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58-48C6-AA8F-3E5685D62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2326343"/>
        <c:axId val="452306999"/>
      </c:barChart>
      <c:catAx>
        <c:axId val="452326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06999"/>
        <c:crosses val="autoZero"/>
        <c:auto val="1"/>
        <c:lblAlgn val="ctr"/>
        <c:lblOffset val="100"/>
        <c:noMultiLvlLbl val="0"/>
      </c:catAx>
      <c:valAx>
        <c:axId val="452306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0000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326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65" y="741083"/>
            <a:ext cx="9787218" cy="23931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dirty="0">
                <a:highlight>
                  <a:srgbClr val="FFFF00"/>
                </a:highlight>
                <a:latin typeface="Century"/>
                <a:ea typeface="+mj-lt"/>
                <a:cs typeface="+mj-lt"/>
              </a:rPr>
              <a:t>Project</a:t>
            </a:r>
            <a:r>
              <a:rPr lang="en-US" dirty="0">
                <a:highlight>
                  <a:srgbClr val="FFFF00"/>
                </a:highlight>
                <a:latin typeface="Century"/>
                <a:ea typeface="+mj-lt"/>
                <a:cs typeface="+mj-lt"/>
              </a:rPr>
              <a:t> IPL Auction using SQL</a:t>
            </a:r>
            <a:endParaRPr lang="en-US" dirty="0">
              <a:highlight>
                <a:srgbClr val="FFFF00"/>
              </a:highlight>
              <a:latin typeface="Century"/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853" y="3948056"/>
            <a:ext cx="10208558" cy="16817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highlight>
                  <a:srgbClr val="FF0000"/>
                </a:highlight>
                <a:ea typeface="Calibri"/>
                <a:cs typeface="Calibri"/>
              </a:rPr>
              <a:t>USING </a:t>
            </a:r>
            <a:r>
              <a:rPr lang="en-US" sz="6600" dirty="0">
                <a:highlight>
                  <a:srgbClr val="FF0000"/>
                </a:highlight>
                <a:ea typeface="Calibri"/>
                <a:cs typeface="Calibri"/>
              </a:rPr>
              <a:t>POSTGRESQL</a:t>
            </a:r>
            <a:r>
              <a:rPr lang="en-US" sz="4000" dirty="0">
                <a:highlight>
                  <a:srgbClr val="FF0000"/>
                </a:highlight>
                <a:ea typeface="Calibri"/>
                <a:cs typeface="Calibri"/>
              </a:rPr>
              <a:t> Version-15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C46D74-24E8-4DD1-98A5-C7DDFBC4F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634077"/>
              </p:ext>
            </p:extLst>
          </p:nvPr>
        </p:nvGraphicFramePr>
        <p:xfrm>
          <a:off x="171450" y="240131"/>
          <a:ext cx="11830050" cy="638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33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8D6F-E26D-15DC-5DD6-DD4BAC2107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Anchor Batsmen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0E343-5306-BACF-3277-5B7E38DB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85546"/>
              </p:ext>
            </p:extLst>
          </p:nvPr>
        </p:nvGraphicFramePr>
        <p:xfrm>
          <a:off x="504422" y="2178676"/>
          <a:ext cx="11082720" cy="446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439">
                  <a:extLst>
                    <a:ext uri="{9D8B030D-6E8A-4147-A177-3AD203B41FA5}">
                      <a16:colId xmlns:a16="http://schemas.microsoft.com/office/drawing/2014/main" val="3206178883"/>
                    </a:ext>
                  </a:extLst>
                </a:gridCol>
                <a:gridCol w="1853910">
                  <a:extLst>
                    <a:ext uri="{9D8B030D-6E8A-4147-A177-3AD203B41FA5}">
                      <a16:colId xmlns:a16="http://schemas.microsoft.com/office/drawing/2014/main" val="2018542895"/>
                    </a:ext>
                  </a:extLst>
                </a:gridCol>
                <a:gridCol w="2852171">
                  <a:extLst>
                    <a:ext uri="{9D8B030D-6E8A-4147-A177-3AD203B41FA5}">
                      <a16:colId xmlns:a16="http://schemas.microsoft.com/office/drawing/2014/main" val="1315332359"/>
                    </a:ext>
                  </a:extLst>
                </a:gridCol>
                <a:gridCol w="2363228">
                  <a:extLst>
                    <a:ext uri="{9D8B030D-6E8A-4147-A177-3AD203B41FA5}">
                      <a16:colId xmlns:a16="http://schemas.microsoft.com/office/drawing/2014/main" val="1974099744"/>
                    </a:ext>
                  </a:extLst>
                </a:gridCol>
                <a:gridCol w="2403972">
                  <a:extLst>
                    <a:ext uri="{9D8B030D-6E8A-4147-A177-3AD203B41FA5}">
                      <a16:colId xmlns:a16="http://schemas.microsoft.com/office/drawing/2014/main" val="1688909738"/>
                    </a:ext>
                  </a:extLst>
                </a:gridCol>
              </a:tblGrid>
              <a:tr h="496469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batsman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total_runs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times_out_notout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average_score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season_played</a:t>
                      </a:r>
                      <a:endParaRPr lang="en-US" sz="1400" b="1" noProof="1">
                        <a:solidFill>
                          <a:srgbClr val="FA7D00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08811752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Iqbal Abdulla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89453149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KL Rahul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2647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42.69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2212539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AB de Villiers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4849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42.54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4469200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DA Warner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5254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41.7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5834934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JP Duminy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2029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41.41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80263695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4772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41.14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51359559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ML Hayden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1107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9521343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LMP Simmons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1079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39.96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4407626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KS Williamson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1619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41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39.49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24070661"/>
                  </a:ext>
                </a:extLst>
              </a:tr>
              <a:tr h="39717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OA Shah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506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38.92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b="1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622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3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4DAA-C120-FC49-F847-B34B1997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16"/>
            <a:ext cx="10515600" cy="788944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Anchor Batsmen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C0E2-BD04-5C44-C0CB-3C615926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766"/>
            <a:ext cx="10515600" cy="51991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noProof="1">
                <a:ea typeface="+mn-lt"/>
                <a:cs typeface="+mn-lt"/>
              </a:rPr>
              <a:t>--ANCHOR BATSMEN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SELECT a.batsman,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SUM(a.batsman_runs) AS Total_runs,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SUM(is_wicket) AS Times_out_notout,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ROUND((SUM(a.batsman_runs)*1.0)/SUM(a.is_wicket),2) AS average_score,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       COUNT(DISTINCT (EXTRACT(YEAR FROM b.date))) AS Season_Played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FROM IPL_Ball AS a INNER JOIN IPL_matches AS b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ON a.id = b.id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GROUP BY a.batsman</a:t>
            </a:r>
            <a:endParaRPr lang="en-US" noProof="1">
              <a:ea typeface="Calibri"/>
              <a:cs typeface="Calibri"/>
            </a:endParaRP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HAVING COUNT(DISTINCT(EXTRACT(YEAR FROM b.date))) &gt; 2 </a:t>
            </a:r>
          </a:p>
          <a:p>
            <a:pPr>
              <a:buNone/>
            </a:pPr>
            <a:r>
              <a:rPr lang="en-US" noProof="1">
                <a:ea typeface="+mn-lt"/>
                <a:cs typeface="+mn-lt"/>
              </a:rPr>
              <a:t>ORDER BY average_score DESC 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9150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31C202-6AF6-5392-29FA-F39C32992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125001"/>
              </p:ext>
            </p:extLst>
          </p:nvPr>
        </p:nvGraphicFramePr>
        <p:xfrm>
          <a:off x="186811" y="99409"/>
          <a:ext cx="11863721" cy="659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67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C2FD8-6822-48E1-D0A4-8869C69F8F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Hard Hitting Batsmen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5403FB-7B20-435F-F485-4D70FE23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52179"/>
              </p:ext>
            </p:extLst>
          </p:nvPr>
        </p:nvGraphicFramePr>
        <p:xfrm>
          <a:off x="418563" y="1942563"/>
          <a:ext cx="11543932" cy="450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492">
                  <a:extLst>
                    <a:ext uri="{9D8B030D-6E8A-4147-A177-3AD203B41FA5}">
                      <a16:colId xmlns:a16="http://schemas.microsoft.com/office/drawing/2014/main" val="2084628987"/>
                    </a:ext>
                  </a:extLst>
                </a:gridCol>
                <a:gridCol w="1598990">
                  <a:extLst>
                    <a:ext uri="{9D8B030D-6E8A-4147-A177-3AD203B41FA5}">
                      <a16:colId xmlns:a16="http://schemas.microsoft.com/office/drawing/2014/main" val="2735528188"/>
                    </a:ext>
                  </a:extLst>
                </a:gridCol>
                <a:gridCol w="1579489">
                  <a:extLst>
                    <a:ext uri="{9D8B030D-6E8A-4147-A177-3AD203B41FA5}">
                      <a16:colId xmlns:a16="http://schemas.microsoft.com/office/drawing/2014/main" val="3257801098"/>
                    </a:ext>
                  </a:extLst>
                </a:gridCol>
                <a:gridCol w="1598990">
                  <a:extLst>
                    <a:ext uri="{9D8B030D-6E8A-4147-A177-3AD203B41FA5}">
                      <a16:colId xmlns:a16="http://schemas.microsoft.com/office/drawing/2014/main" val="1036197227"/>
                    </a:ext>
                  </a:extLst>
                </a:gridCol>
                <a:gridCol w="3041983">
                  <a:extLst>
                    <a:ext uri="{9D8B030D-6E8A-4147-A177-3AD203B41FA5}">
                      <a16:colId xmlns:a16="http://schemas.microsoft.com/office/drawing/2014/main" val="1202394316"/>
                    </a:ext>
                  </a:extLst>
                </a:gridCol>
                <a:gridCol w="2066988">
                  <a:extLst>
                    <a:ext uri="{9D8B030D-6E8A-4147-A177-3AD203B41FA5}">
                      <a16:colId xmlns:a16="http://schemas.microsoft.com/office/drawing/2014/main" val="2515050476"/>
                    </a:ext>
                  </a:extLst>
                </a:gridCol>
              </a:tblGrid>
              <a:tr h="500540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batsman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total_fours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total_sixes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total_score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boundary_percentage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season_played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81235909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81.17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62774060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AD Russell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78.71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0797413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76.07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23724224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CR Brathwaite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75.14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25918070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ST Jayasuriya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74.22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10730068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BCJ Cutting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73.11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72485829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MJ McClenaghan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1411775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AC Gilchrist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53531819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MS Gony</a:t>
                      </a:r>
                      <a:endParaRPr lang="en-US" sz="1100" noProof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74352077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KK 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1391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95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AA71-F83E-319F-F0C1-1695B561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29" y="43154"/>
            <a:ext cx="10408277" cy="76747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Hard Hitting Batsmen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6034-E973-4082-C697-29A8ED3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837"/>
            <a:ext cx="10515600" cy="568215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--HARD HITTING BATSMEN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x.batsman,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COUNT(CASE WHEN batsman_runs = 4 THEN 1 ELSE NULL END) AS total_fours,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COUNT(CASE WHEN batsman_runs = 6 THEN 1 ELSE NULL END) AS total_sixes,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SUM(batsman_runs) AS total_score,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ROUND(CAST(SUM(CASE WHEN batsman_runs IN (4,6) THEN batsman_runs ELSE 0 END)AS decimal)/SUM(batsman_runs)*100,2) AS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boundary_percentage,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COUNT(DISTINCT EXTRACT (YEAR FROM y.date)) AS season_played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 as x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JOIN IPL_matches AS y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ON x.id = y.id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WHERE total_runs &gt; 0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x.batsman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HAVING COUNT(DISTINCT EXTRACT (YEAR FROM y.date)) &gt;= 2 AND COUNT(x.inning) &gt;= 28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boundary_percentage DESC 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584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F26672-D1B3-24C7-EAB6-73078914B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215463"/>
              </p:ext>
            </p:extLst>
          </p:nvPr>
        </p:nvGraphicFramePr>
        <p:xfrm>
          <a:off x="170197" y="127084"/>
          <a:ext cx="11762371" cy="643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34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3126-8FDC-84B4-9927-FBD0E26F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83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Economy Bowlers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77CC6E-DC9D-CD39-DC35-14147059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884"/>
              </p:ext>
            </p:extLst>
          </p:nvPr>
        </p:nvGraphicFramePr>
        <p:xfrm>
          <a:off x="418563" y="1491802"/>
          <a:ext cx="11150056" cy="527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421">
                  <a:extLst>
                    <a:ext uri="{9D8B030D-6E8A-4147-A177-3AD203B41FA5}">
                      <a16:colId xmlns:a16="http://schemas.microsoft.com/office/drawing/2014/main" val="2421104986"/>
                    </a:ext>
                  </a:extLst>
                </a:gridCol>
                <a:gridCol w="3007396">
                  <a:extLst>
                    <a:ext uri="{9D8B030D-6E8A-4147-A177-3AD203B41FA5}">
                      <a16:colId xmlns:a16="http://schemas.microsoft.com/office/drawing/2014/main" val="2227958348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3033453348"/>
                    </a:ext>
                  </a:extLst>
                </a:gridCol>
                <a:gridCol w="1248352">
                  <a:extLst>
                    <a:ext uri="{9D8B030D-6E8A-4147-A177-3AD203B41FA5}">
                      <a16:colId xmlns:a16="http://schemas.microsoft.com/office/drawing/2014/main" val="4118724845"/>
                    </a:ext>
                  </a:extLst>
                </a:gridCol>
                <a:gridCol w="1872527">
                  <a:extLst>
                    <a:ext uri="{9D8B030D-6E8A-4147-A177-3AD203B41FA5}">
                      <a16:colId xmlns:a16="http://schemas.microsoft.com/office/drawing/2014/main" val="2426860171"/>
                    </a:ext>
                  </a:extLst>
                </a:gridCol>
              </a:tblGrid>
              <a:tr h="580214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bowler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count_of_balls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total_runs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overs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economy</a:t>
                      </a:r>
                      <a:endParaRPr lang="en-US" sz="14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85131217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Rashid Khan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4074667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 Kumble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73807266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 Muralitharan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1942621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DW Steyn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2276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2568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35425956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 Ashwin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3327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3756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8644186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2824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3208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0031517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DL Vettori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64121128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Washington Sundar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72868035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 Botha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6.93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444743"/>
                  </a:ext>
                </a:extLst>
              </a:tr>
              <a:tr h="46911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Harbhajan Singh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3451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4038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9755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7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E5C5-DBCE-F682-6B6C-B5950C71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86"/>
            <a:ext cx="10515600" cy="105725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Economy Bowlers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E19-5C5E-CF06-81A1-38B46902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358"/>
            <a:ext cx="10515600" cy="56284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--TOP 10 ECONOMY BOWLERS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bowler, COUNT(ball) AS count_of_balls, SUM(total_runs) AS total_runs,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COUNT(ball)/6 AS Overs,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ROUND(SUM(total_runs)*1.0/(COUNT(ball)/6),2) AS Economy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(bowler) HAVING COUNT(ball) &gt;= 500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Economy 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849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C9009E-49FE-9FF2-2AB9-E51F3F7E1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67751"/>
              </p:ext>
            </p:extLst>
          </p:nvPr>
        </p:nvGraphicFramePr>
        <p:xfrm>
          <a:off x="248903" y="247400"/>
          <a:ext cx="11695195" cy="6354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72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6B9D-EAAD-537A-CEC8-D93EFD3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35" y="1452096"/>
            <a:ext cx="9126071" cy="271509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  <a:ea typeface="Calibri Light"/>
                <a:cs typeface="Calibri Light"/>
              </a:rPr>
              <a:t>Name :- Vivek Pandey</a:t>
            </a:r>
            <a:br>
              <a:rPr lang="en-US" dirty="0">
                <a:highlight>
                  <a:srgbClr val="00FFFF"/>
                </a:highlight>
                <a:ea typeface="Calibri Light"/>
                <a:cs typeface="Calibri Light"/>
              </a:rPr>
            </a:br>
            <a:r>
              <a:rPr lang="en-US" dirty="0">
                <a:highlight>
                  <a:srgbClr val="00FFFF"/>
                </a:highlight>
                <a:ea typeface="Calibri Light"/>
                <a:cs typeface="Calibri Light"/>
              </a:rPr>
              <a:t>Course :- PGC(Data Science)</a:t>
            </a:r>
            <a:br>
              <a:rPr lang="en-US" dirty="0">
                <a:highlight>
                  <a:srgbClr val="00FFFF"/>
                </a:highlight>
                <a:ea typeface="Calibri Light"/>
                <a:cs typeface="Calibri Light"/>
              </a:rPr>
            </a:br>
            <a:r>
              <a:rPr lang="en-US" dirty="0">
                <a:highlight>
                  <a:srgbClr val="00FFFF"/>
                </a:highlight>
                <a:ea typeface="Calibri Light"/>
                <a:cs typeface="Calibri Light"/>
              </a:rPr>
              <a:t>Topic :- IPL Auction Using PostgreSQL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888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F871-319B-0869-D5BD-7A8F4C86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66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Strike Bowlers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F81371-2615-2BF9-D230-C56B1E18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77943"/>
              </p:ext>
            </p:extLst>
          </p:nvPr>
        </p:nvGraphicFramePr>
        <p:xfrm>
          <a:off x="933718" y="1545464"/>
          <a:ext cx="10444592" cy="49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919">
                  <a:extLst>
                    <a:ext uri="{9D8B030D-6E8A-4147-A177-3AD203B41FA5}">
                      <a16:colId xmlns:a16="http://schemas.microsoft.com/office/drawing/2014/main" val="3600215506"/>
                    </a:ext>
                  </a:extLst>
                </a:gridCol>
                <a:gridCol w="1516148">
                  <a:extLst>
                    <a:ext uri="{9D8B030D-6E8A-4147-A177-3AD203B41FA5}">
                      <a16:colId xmlns:a16="http://schemas.microsoft.com/office/drawing/2014/main" val="812481354"/>
                    </a:ext>
                  </a:extLst>
                </a:gridCol>
                <a:gridCol w="3706147">
                  <a:extLst>
                    <a:ext uri="{9D8B030D-6E8A-4147-A177-3AD203B41FA5}">
                      <a16:colId xmlns:a16="http://schemas.microsoft.com/office/drawing/2014/main" val="389485716"/>
                    </a:ext>
                  </a:extLst>
                </a:gridCol>
                <a:gridCol w="3133378">
                  <a:extLst>
                    <a:ext uri="{9D8B030D-6E8A-4147-A177-3AD203B41FA5}">
                      <a16:colId xmlns:a16="http://schemas.microsoft.com/office/drawing/2014/main" val="685226458"/>
                    </a:ext>
                  </a:extLst>
                </a:gridCol>
              </a:tblGrid>
              <a:tr h="611184"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bowler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balls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total_wickets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strike_rate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30681108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K Rabada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noProof="1">
                          <a:effectLst/>
                        </a:rPr>
                        <a:t>840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noProof="1">
                          <a:effectLst/>
                        </a:rPr>
                        <a:t>66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noProof="1">
                          <a:effectLst/>
                        </a:rPr>
                        <a:t>12.73</a:t>
                      </a:r>
                      <a:endParaRPr lang="en-US" sz="1100" noProof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5630790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DE Bollinger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5969240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AJ Tye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6379703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MA Starc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15.69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5850852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SL Malinga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2974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573978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Imran Tahir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15.83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4482187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DJ Bravo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2846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7663721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 Nehra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9847470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 Aravind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59065404"/>
                  </a:ext>
                </a:extLst>
              </a:tr>
              <a:tr h="436560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KK 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16.67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3296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42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EFC-FF0A-50FC-31D1-CAD1EB6E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07"/>
            <a:ext cx="10515600" cy="585028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fetch Strike Bowlers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C56D-5327-1C6D-88A6-FDD450CE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640"/>
            <a:ext cx="10515600" cy="52743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 TOP 10 STRIKE BOWLERS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bowler,COUNT(ball) AS Balls,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SUM(CASE WHEN dismissal_kind IN('caught','bowled','caught and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bowled','lbw','stumped','retired hurt','run out','obstructing field','hit wicket') 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     THEN is_wicket ELSE 0 END) AS total_wickets,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 ROUND(((COUNT(ball)*1.0/SUM(CASE WHEN dismissal_kind IN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('caught','bowled','caught and bowled','lbw','stumped','retired hurt','run out','obstructing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field','hit wicket')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                            THEN is_wicket ELSE 0 END))),2) AS strike_rate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bowler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HAVING COUNT(ball) &gt;= 500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strike_rate ASC</a:t>
            </a:r>
            <a:endParaRPr lang="en-US" noProof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760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C5C5FF-7A5F-2000-BCD5-58209BAA3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267283"/>
              </p:ext>
            </p:extLst>
          </p:nvPr>
        </p:nvGraphicFramePr>
        <p:xfrm>
          <a:off x="560973" y="161675"/>
          <a:ext cx="11391899" cy="640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67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EF75-EA91-D2A9-7FCF-5744337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highlight>
                  <a:srgbClr val="00FF00"/>
                </a:highlight>
                <a:cs typeface="Calibri Light"/>
              </a:rPr>
              <a:t>All Rounder Player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EDA749-082A-E89D-2C2D-FDF948227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30195"/>
              </p:ext>
            </p:extLst>
          </p:nvPr>
        </p:nvGraphicFramePr>
        <p:xfrm>
          <a:off x="976647" y="1803042"/>
          <a:ext cx="10295569" cy="488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76">
                  <a:extLst>
                    <a:ext uri="{9D8B030D-6E8A-4147-A177-3AD203B41FA5}">
                      <a16:colId xmlns:a16="http://schemas.microsoft.com/office/drawing/2014/main" val="1198565349"/>
                    </a:ext>
                  </a:extLst>
                </a:gridCol>
                <a:gridCol w="3748931">
                  <a:extLst>
                    <a:ext uri="{9D8B030D-6E8A-4147-A177-3AD203B41FA5}">
                      <a16:colId xmlns:a16="http://schemas.microsoft.com/office/drawing/2014/main" val="3776158613"/>
                    </a:ext>
                  </a:extLst>
                </a:gridCol>
                <a:gridCol w="3832862">
                  <a:extLst>
                    <a:ext uri="{9D8B030D-6E8A-4147-A177-3AD203B41FA5}">
                      <a16:colId xmlns:a16="http://schemas.microsoft.com/office/drawing/2014/main" val="2912481838"/>
                    </a:ext>
                  </a:extLst>
                </a:gridCol>
              </a:tblGrid>
              <a:tr h="587575"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all_rounder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bats_strike_rate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noProof="1">
                          <a:effectLst/>
                        </a:rPr>
                        <a:t>bowl_strike_rate</a:t>
                      </a:r>
                      <a:endParaRPr lang="en-US" sz="16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0945885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AD Russell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182.33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1715382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164.27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50707720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HH Pandya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159.27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20.31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6956291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GJ Maxwell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154.68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27.9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8228012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150.11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30.74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33225976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KA Pollard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19.92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44790659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ST Jayasuriya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144.36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18.81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71436736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YK Pathan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142.97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25.74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6366370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KH Pandya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142.45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26.18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5086829"/>
                  </a:ext>
                </a:extLst>
              </a:tr>
              <a:tr h="429934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JA Morkel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141.98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9598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8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F2F-1590-817B-DAB8-DAC0A2DF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10"/>
            <a:ext cx="9710671" cy="73528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used to fetch All Rounder Players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53A-6903-6BF6-4FDB-D7A6CE25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964"/>
            <a:ext cx="10515600" cy="56284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--- ALL ROUNDER PLAYERS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select batsman as all_rounder,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round((sum(batsman_runs)*1.0/count(ball) *100),2) as bats_strike_rate,bowl_strike_rate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ipl_ball as a </a:t>
            </a: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inner join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(select bowler,count(bowler) as balls,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sum(is_wicket) as total_wicket,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round(((count(bowler)*1.0/sum(is_wicket))),2)as 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ipl_ball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bowler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having count(bowler)&gt;300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bowl_strike_rate asc)  as b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on a.batsman = b.bowler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where not extras_type= 'wides'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batsman,bowl_strike_rate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having count(ball)&gt;=500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bats_strike_rate desc,bowl_strike_rate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limit 10;</a:t>
            </a:r>
            <a:endParaRPr lang="en-US" sz="1200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133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377EE4-BB4F-2FD0-7617-3758F7B2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00608"/>
              </p:ext>
            </p:extLst>
          </p:nvPr>
        </p:nvGraphicFramePr>
        <p:xfrm>
          <a:off x="558084" y="869323"/>
          <a:ext cx="10905902" cy="572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58">
                  <a:extLst>
                    <a:ext uri="{9D8B030D-6E8A-4147-A177-3AD203B41FA5}">
                      <a16:colId xmlns:a16="http://schemas.microsoft.com/office/drawing/2014/main" val="1102326942"/>
                    </a:ext>
                  </a:extLst>
                </a:gridCol>
                <a:gridCol w="1184585">
                  <a:extLst>
                    <a:ext uri="{9D8B030D-6E8A-4147-A177-3AD203B41FA5}">
                      <a16:colId xmlns:a16="http://schemas.microsoft.com/office/drawing/2014/main" val="1606431179"/>
                    </a:ext>
                  </a:extLst>
                </a:gridCol>
                <a:gridCol w="901314">
                  <a:extLst>
                    <a:ext uri="{9D8B030D-6E8A-4147-A177-3AD203B41FA5}">
                      <a16:colId xmlns:a16="http://schemas.microsoft.com/office/drawing/2014/main" val="2683641848"/>
                    </a:ext>
                  </a:extLst>
                </a:gridCol>
                <a:gridCol w="1210336">
                  <a:extLst>
                    <a:ext uri="{9D8B030D-6E8A-4147-A177-3AD203B41FA5}">
                      <a16:colId xmlns:a16="http://schemas.microsoft.com/office/drawing/2014/main" val="2848873388"/>
                    </a:ext>
                  </a:extLst>
                </a:gridCol>
                <a:gridCol w="1197460">
                  <a:extLst>
                    <a:ext uri="{9D8B030D-6E8A-4147-A177-3AD203B41FA5}">
                      <a16:colId xmlns:a16="http://schemas.microsoft.com/office/drawing/2014/main" val="3477900524"/>
                    </a:ext>
                  </a:extLst>
                </a:gridCol>
                <a:gridCol w="1210336">
                  <a:extLst>
                    <a:ext uri="{9D8B030D-6E8A-4147-A177-3AD203B41FA5}">
                      <a16:colId xmlns:a16="http://schemas.microsoft.com/office/drawing/2014/main" val="495190799"/>
                    </a:ext>
                  </a:extLst>
                </a:gridCol>
                <a:gridCol w="2163155">
                  <a:extLst>
                    <a:ext uri="{9D8B030D-6E8A-4147-A177-3AD203B41FA5}">
                      <a16:colId xmlns:a16="http://schemas.microsoft.com/office/drawing/2014/main" val="241208410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924323698"/>
                    </a:ext>
                  </a:extLst>
                </a:gridCol>
              </a:tblGrid>
              <a:tr h="631067"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wicket_keeper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stumpings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catches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total_fours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total_sixes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total_score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boundary_percentage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noProof="1">
                          <a:effectLst/>
                        </a:rPr>
                        <a:t>season_played</a:t>
                      </a:r>
                      <a:endParaRPr lang="en-US" sz="1400" b="1" noProof="1">
                        <a:solidFill>
                          <a:srgbClr val="FFFFFF"/>
                        </a:solidFill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9043685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MS Dhoni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216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4632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55.01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71625388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RV Uthappa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454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4607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60.65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20527161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KD Karthik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377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3823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55.92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4609485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WP Saha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1979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56.59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86416833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PA Patel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365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2848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61.59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54508151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AC Gilchrist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239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2069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72.89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81982876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Q de Kock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1959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64.32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94853467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RR Pant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2079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65.13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30350608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NV Ojha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121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79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1554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61.65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67702000"/>
                  </a:ext>
                </a:extLst>
              </a:tr>
              <a:tr h="50892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KC Sangakkara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195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1687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55.84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6134674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15C9DBF-F305-D654-EAE4-9546613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16"/>
            <a:ext cx="10515600" cy="70308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  <a:cs typeface="Calibri Light"/>
              </a:rPr>
              <a:t>Wicket Keeper List</a:t>
            </a:r>
          </a:p>
        </p:txBody>
      </p:sp>
    </p:spTree>
    <p:extLst>
      <p:ext uri="{BB962C8B-B14F-4D97-AF65-F5344CB8AC3E}">
        <p14:creationId xmlns:p14="http://schemas.microsoft.com/office/powerpoint/2010/main" val="395001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557E-CD1B-0F4C-78E0-EBAB7A8B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20"/>
            <a:ext cx="11205713" cy="108114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to create new table with both IPL ball and IPL matches(only date and result)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1BDF-80BA-E2B1-85D8-0028C0E4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72"/>
            <a:ext cx="10831901" cy="472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--- CREATE TABLE BOTH IPL BALL AND IPL MATCHES with (date and result only)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CREATE TABLE All_Details AS (SELECT a.*,b.date,b.result FROM IPL_Ball 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 AS a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INNER JOIN IPL_matches AS b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ON a.id = b.id);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* FROM All_Details;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494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AB59-59C2-B293-930C-B00FE4DE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to fetch good fielder for wicket keeper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4988-2E13-F9A6-2684-F1119C18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7"/>
            <a:ext cx="10515600" cy="5285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CREATE TABLE wicket_keepers AS (SELECT fielder AS wicket_keeper,</a:t>
            </a:r>
            <a:endParaRPr lang="en-US" sz="1200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                      COUNT(dismissal_kind) AS stumpings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All_Details WHERE is_wicket&gt;0 AND dismissal_kind = 'stumped' </a:t>
            </a: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wicket_keeper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stumpings DESC);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 /* Table with both wicket_keepers and wicket_keeper_fielding */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CREATE TABLE wicket_keeper_fielding AS (SELECT a.*,b.catches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FROM wicket_keepers AS a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INNER JOIN (SELECT fielder,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COUNT(CASE WHEN dismissal_kind = 'caught' THEN 1 ELSE 0 END) AS catches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FROM All_Details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GROUP BY fielder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            ORDER BY catches DESC) AS b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ON a.wicket_keeper = b.fielder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GROUP BY a.wicket_keeper,a.stumpings,b.fielder,b.catches</a:t>
            </a:r>
            <a:endParaRPr lang="en-US" sz="1200" noProof="1">
              <a:cs typeface="Calibri"/>
            </a:endParaRPr>
          </a:p>
          <a:p>
            <a:pPr marL="0" indent="0">
              <a:buNone/>
            </a:pPr>
            <a:r>
              <a:rPr lang="en-US" sz="1200" noProof="1">
                <a:ea typeface="+mn-lt"/>
                <a:cs typeface="+mn-lt"/>
              </a:rPr>
              <a:t>ORDER BY a.stumpings DESC);</a:t>
            </a:r>
            <a:endParaRPr lang="en-US" sz="1200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9668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E49C-DFF0-6A19-5ABF-04567738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83673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Queries used to fetch Wicket Keeper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8DC0-3B3F-9A3E-4AF4-4B613EC9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267"/>
            <a:ext cx="10515600" cy="547277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a.*,b.total_fours,b.total_sixes,b.total_score,b.boundary_percentage,b.season_played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wicket_keeper_fielding AS a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INNER JOIN  (SELECT batsman,COUNT(CASE WHEN batsman_runs = 4 THEN 1 ELSE NULL END) AS total_fours,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COUNT(CASE WHEN batsman_runs = 6 THEN 1 ELSE NULL END) AS total_sixes,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SUM(batsman_runs) AS total_score,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ROUND(CAST(SUM(CASE WHEN batsman_runs IN (4,6) THEN batsman_runs ELSE NULL END)AS decimal)/SUM(batsman_runs)*100,2) AS 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boundary_percentage,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COUNT(DISTINCT EXTRACT (YEAR FROM date)) AS season_played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FROM All_Details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GROUP BY batsman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ORDER BY total_score DESC) AS b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ON a.wicket_keeper = b.batsman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a.wicket_keeper,a.stumpings,a.catches,b.total_fours,b.total_sixes,b.total_score,b.boundary_percentage,b.season_played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a.stumpings DESC,a.catches DESC,b.total_fours,b.total_sixes,b.total_score DESC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392156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D7AC-21C4-05D9-9ACC-67D09818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  <a:cs typeface="Calibri Light"/>
              </a:rPr>
              <a:t>Criteria for wicket keepers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EA29-8AAE-320E-9A6D-B379A802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noProof="1">
                <a:cs typeface="Calibri"/>
              </a:rPr>
              <a:t>Reflexes- Quick reflexes are one of the most important skills for wicket keepers</a:t>
            </a:r>
            <a:endParaRPr lang="en-US" dirty="0"/>
          </a:p>
          <a:p>
            <a:pPr marL="0" indent="0">
              <a:buNone/>
            </a:pPr>
            <a:r>
              <a:rPr lang="en-US" noProof="1">
                <a:cs typeface="Calibri"/>
              </a:rPr>
              <a:t>Footwork -Feet movement helps wicketkeepers collect hard to reach balls</a:t>
            </a:r>
          </a:p>
          <a:p>
            <a:pPr marL="0" indent="0">
              <a:buNone/>
            </a:pPr>
            <a:r>
              <a:rPr lang="en-US" noProof="1">
                <a:cs typeface="Calibri"/>
              </a:rPr>
              <a:t>Glove work- Handling the  ball and glove work are important for wicketkeepers</a:t>
            </a: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/* This wicket keeper list is prepared on basis of  descending order of total runs scored by the player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then no.of catches they took, then no of stumpings stumpings they done,and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then four and six counts are also considered to rank them.*/</a:t>
            </a:r>
            <a:endParaRPr lang="en-US" noProof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7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BA7B6-909C-99CB-565B-E6382AF3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Calibri Light"/>
                <a:cs typeface="Calibri Light"/>
              </a:rPr>
              <a:t>                     </a:t>
            </a:r>
            <a:r>
              <a:rPr lang="en-US" dirty="0">
                <a:solidFill>
                  <a:srgbClr val="000000"/>
                </a:solidFill>
                <a:ea typeface="Calibri Light"/>
                <a:cs typeface="Calibri Light"/>
              </a:rPr>
              <a:t>  </a:t>
            </a:r>
            <a:r>
              <a:rPr lang="en-US" u="sng" dirty="0">
                <a:solidFill>
                  <a:srgbClr val="7030A0"/>
                </a:solidFill>
                <a:ea typeface="Calibri Light"/>
                <a:cs typeface="Calibri Light"/>
              </a:rPr>
              <a:t>Acknowledgement</a:t>
            </a:r>
            <a:br>
              <a:rPr lang="en-US" dirty="0">
                <a:solidFill>
                  <a:srgbClr val="7030A0"/>
                </a:solidFill>
                <a:ea typeface="Calibri Light"/>
                <a:cs typeface="Calibri Light"/>
              </a:rPr>
            </a:br>
            <a:endParaRPr lang="en-US" dirty="0">
              <a:solidFill>
                <a:srgbClr val="7030A0"/>
              </a:solidFill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D9A84-9CC5-F8F7-50EE-CEE488A7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11"/>
            <a:ext cx="10515600" cy="49523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 would like to express my sincere gratitude and appreciation to the entire team at </a:t>
            </a:r>
            <a:r>
              <a:rPr lang="en-US" sz="1600" noProof="1">
                <a:solidFill>
                  <a:srgbClr val="FF0000"/>
                </a:solidFill>
                <a:ea typeface="+mn-lt"/>
                <a:cs typeface="+mn-lt"/>
              </a:rPr>
              <a:t>Internshala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for providing me with the opportunity to be a part of their course on PostgreSQL and for their constant support throughout my learning journey. This project would not have been possible without their guidance and expertise.</a:t>
            </a:r>
            <a:endParaRPr lang="en-US" sz="1600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 would like to extend a special thanks to Course Coordinator's , my course coordinator, for their valuable insights and continuous encouragement. Their dedication to teaching and commitment to ensuring a comprehensive learning experience have been instrumental in shaping my understanding of PostgreSQL and its applications.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 am also grateful to the technical support team at </a:t>
            </a:r>
            <a:r>
              <a:rPr lang="en-US" sz="1600" noProof="1">
                <a:solidFill>
                  <a:srgbClr val="FF0000"/>
                </a:solidFill>
                <a:ea typeface="+mn-lt"/>
                <a:cs typeface="+mn-lt"/>
              </a:rPr>
              <a:t>Internshala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for their prompt assistance whenever I encountered challenges during the course. Their expertise and willingness to go the extra mile have been invaluable in helping me overcome obstacles and gain a deeper understanding of the subject matter.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Additionally, I would like to thank all the individuals involved in the development and maintenance of the course material. Their meticulous efforts in creating well-structured modules, providing clear explanations, and offering practical examples have greatly enhanced my learning experience.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Last but not least, I want to express my heartfelt appreciation to my family and friends for their unwavering support and encouragement throughout this project. Their belief in my abilities has been a constant source of motivation, and I am truly grateful for their presence in my life.</a:t>
            </a:r>
            <a:endParaRPr lang="en-US" sz="16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In conclusion, I am indebted to the entire team at </a:t>
            </a:r>
            <a:r>
              <a:rPr lang="en-US" sz="1600" noProof="1">
                <a:solidFill>
                  <a:srgbClr val="FF0000"/>
                </a:solidFill>
                <a:ea typeface="+mn-lt"/>
                <a:cs typeface="+mn-lt"/>
              </a:rPr>
              <a:t>Internshala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for their dedication to fostering a rich learning environment. This project has been a significant learning experience for me, and I am honored to have been a part of this course. Thank you all once again for your support and guidance.</a:t>
            </a:r>
            <a:endParaRPr lang="en-US" sz="1600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32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8D71-75C1-7A23-244F-98B94FAE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815"/>
            <a:ext cx="10515600" cy="4347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FFFF00"/>
                </a:highlight>
                <a:ea typeface="+mj-lt"/>
                <a:cs typeface="+mj-lt"/>
              </a:rPr>
              <a:t>1. Get the count of cities that have hosted an IPL match</a:t>
            </a:r>
            <a:endParaRPr lang="en-US" sz="2800" dirty="0">
              <a:highlight>
                <a:srgbClr val="FFFF00"/>
              </a:highlight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E686-3E74-C1C0-586D-3C0733F7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DISTINCT city AS city_name,COUNT (DISTINCT id) AS matches FROM IPL_matches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city_name</a:t>
            </a:r>
            <a:endParaRPr lang="en-US" noProof="1">
              <a:cs typeface="Calibri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matches DESC;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4123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D559-1A38-D3C8-824E-015AE619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highlight>
                  <a:srgbClr val="FFFF00"/>
                </a:highlight>
                <a:ea typeface="+mj-lt"/>
                <a:cs typeface="+mj-lt"/>
              </a:rPr>
              <a:t>2.Create deliveries table with additional column ball result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21D7-1D56-10A5-D09A-826253D1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CREATE TABLE deliveries_v02 AS (SELECT *,(CASE WHEN total_runs=0 THEN 'dot' WHEN total_runs &gt;= 4 THEN 'boundary' ELSE 'others' END) AS ball_result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IPL_Ball);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* FROM deliveries_v02;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753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4FF-F788-52ED-41FA-583262DD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highlight>
                  <a:srgbClr val="FFFF00"/>
                </a:highlight>
                <a:ea typeface="+mj-lt"/>
                <a:cs typeface="+mj-lt"/>
              </a:rPr>
              <a:t>3. Write a query to fetch the total number of boundaries and dot balls from the deliveries_v02 table.</a:t>
            </a:r>
            <a:endParaRPr lang="en-US" sz="3200" dirty="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C80E69-F929-DA03-3A7F-D790F347A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97975"/>
              </p:ext>
            </p:extLst>
          </p:nvPr>
        </p:nvGraphicFramePr>
        <p:xfrm>
          <a:off x="7587802" y="1824507"/>
          <a:ext cx="4129722" cy="189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111">
                  <a:extLst>
                    <a:ext uri="{9D8B030D-6E8A-4147-A177-3AD203B41FA5}">
                      <a16:colId xmlns:a16="http://schemas.microsoft.com/office/drawing/2014/main" val="1285523915"/>
                    </a:ext>
                  </a:extLst>
                </a:gridCol>
                <a:gridCol w="1056037">
                  <a:extLst>
                    <a:ext uri="{9D8B030D-6E8A-4147-A177-3AD203B41FA5}">
                      <a16:colId xmlns:a16="http://schemas.microsoft.com/office/drawing/2014/main" val="2482106646"/>
                    </a:ext>
                  </a:extLst>
                </a:gridCol>
                <a:gridCol w="1376574">
                  <a:extLst>
                    <a:ext uri="{9D8B030D-6E8A-4147-A177-3AD203B41FA5}">
                      <a16:colId xmlns:a16="http://schemas.microsoft.com/office/drawing/2014/main" val="1427882241"/>
                    </a:ext>
                  </a:extLst>
                </a:gridCol>
              </a:tblGrid>
              <a:tr h="945892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boundary_total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dot_total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others_total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9550649"/>
                  </a:ext>
                </a:extLst>
              </a:tr>
              <a:tr h="94589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31468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67841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7562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FDFB3C-AA6C-E257-4B37-571F1F2D7ED3}"/>
              </a:ext>
            </a:extLst>
          </p:cNvPr>
          <p:cNvSpPr txBox="1"/>
          <p:nvPr/>
        </p:nvSpPr>
        <p:spPr>
          <a:xfrm>
            <a:off x="731950" y="1815922"/>
            <a:ext cx="67356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SELECT COUNT(CASE WHEN ball_result='boundary' THEN 1 END) AS boundary_total,</a:t>
            </a:r>
            <a:endParaRPr lang="en-US" noProof="1">
              <a:cs typeface="Calibri"/>
            </a:endParaRPr>
          </a:p>
          <a:p>
            <a:r>
              <a:rPr lang="en-US" noProof="1"/>
              <a:t>       COUNT(CASE WHEN ball_result = 'dot' THEN 1 END) AS dot_total,</a:t>
            </a:r>
            <a:endParaRPr lang="en-US" noProof="1">
              <a:cs typeface="Calibri"/>
            </a:endParaRPr>
          </a:p>
          <a:p>
            <a:r>
              <a:rPr lang="en-US" noProof="1"/>
              <a:t>   COUNT(CASE WHEN ball_result = 'others' THEN 1 END) AS others_total </a:t>
            </a:r>
            <a:endParaRPr lang="en-US" noProof="1">
              <a:cs typeface="Calibri"/>
            </a:endParaRPr>
          </a:p>
          <a:p>
            <a:r>
              <a:rPr lang="en-US" noProof="1"/>
              <a:t>FROM deliveries_v02;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192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7EAD-1720-2DFB-31A7-035DF590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887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  <a:ea typeface="+mj-lt"/>
                <a:cs typeface="+mj-lt"/>
              </a:rPr>
              <a:t>4. Write a query to fetch the total number of boundaries scored by each team. 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6F48A-9DF0-18C1-8E8D-460E23F6D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559799"/>
              </p:ext>
            </p:extLst>
          </p:nvPr>
        </p:nvGraphicFramePr>
        <p:xfrm>
          <a:off x="6654084" y="1695718"/>
          <a:ext cx="512242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377">
                  <a:extLst>
                    <a:ext uri="{9D8B030D-6E8A-4147-A177-3AD203B41FA5}">
                      <a16:colId xmlns:a16="http://schemas.microsoft.com/office/drawing/2014/main" val="389536408"/>
                    </a:ext>
                  </a:extLst>
                </a:gridCol>
                <a:gridCol w="2537052">
                  <a:extLst>
                    <a:ext uri="{9D8B030D-6E8A-4147-A177-3AD203B41FA5}">
                      <a16:colId xmlns:a16="http://schemas.microsoft.com/office/drawing/2014/main" val="1121440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batting_team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total_boundaries_of_team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9857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Mumbai Indians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5002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Royal Challengers Bangalore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35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Kings XI Punjab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4332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Kolkata Knight Riders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3739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932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Chennai Super Kings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3496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0433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Rajasthan Royals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831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Delhi Daredevils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2827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Sunrisers Hyderabad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496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Deccan Chargers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1387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5442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Pune Warriors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886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Delhi Capitals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3838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Gujarat Lions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228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Rising Pune Supergiant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75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Rising Pune </a:t>
                      </a:r>
                      <a:r>
                        <a:rPr lang="en-US" dirty="0" err="1">
                          <a:effectLst/>
                        </a:rPr>
                        <a:t>Supergiants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736291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Kochi Tuskers Kerala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80151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42D84D-E0C2-407E-75A3-E31E79C19A28}"/>
              </a:ext>
            </a:extLst>
          </p:cNvPr>
          <p:cNvSpPr txBox="1"/>
          <p:nvPr/>
        </p:nvSpPr>
        <p:spPr>
          <a:xfrm>
            <a:off x="1386625" y="1708597"/>
            <a:ext cx="47823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noProof="1"/>
              <a:t>SELECT DISTINCT batting_team,</a:t>
            </a:r>
            <a:endParaRPr lang="en-US" noProof="1">
              <a:cs typeface="Calibri"/>
            </a:endParaRPr>
          </a:p>
          <a:p>
            <a:r>
              <a:rPr lang="en-US" noProof="1"/>
              <a:t>                COUNT(CASE WHEN ball_result = 'boundary' THEN 1 END) AS total_boundaries_of_team</a:t>
            </a:r>
            <a:endParaRPr lang="en-US" noProof="1">
              <a:cs typeface="Calibri"/>
            </a:endParaRPr>
          </a:p>
          <a:p>
            <a:r>
              <a:rPr lang="en-US" noProof="1"/>
              <a:t>FROM deliveries_v02</a:t>
            </a:r>
            <a:endParaRPr lang="en-US" noProof="1">
              <a:cs typeface="Calibri"/>
            </a:endParaRPr>
          </a:p>
          <a:p>
            <a:r>
              <a:rPr lang="en-US" noProof="1"/>
              <a:t>GROUP BY  batting_team</a:t>
            </a:r>
            <a:endParaRPr lang="en-US" noProof="1">
              <a:cs typeface="Calibri"/>
            </a:endParaRPr>
          </a:p>
          <a:p>
            <a:r>
              <a:rPr lang="en-US" noProof="1"/>
              <a:t>ORDER BY total_boundaries_of_team DESC;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77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CF45-C121-6FF0-F905-ACCF1D73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05" y="279268"/>
            <a:ext cx="6480220" cy="1711927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ea typeface="+mj-lt"/>
                <a:cs typeface="+mj-lt"/>
              </a:rPr>
              <a:t>5. Write a query to fetch the total number of Dot balls bowled by each team.</a:t>
            </a:r>
            <a:r>
              <a:rPr lang="en-US" dirty="0">
                <a:highlight>
                  <a:srgbClr val="FFFF00"/>
                </a:highlight>
                <a:ea typeface="+mj-lt"/>
                <a:cs typeface="+mj-lt"/>
              </a:rPr>
              <a:t> 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205192-0DAC-84E1-EAC3-8E0D2E9B6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99320"/>
              </p:ext>
            </p:extLst>
          </p:nvPr>
        </p:nvGraphicFramePr>
        <p:xfrm>
          <a:off x="7630732" y="279042"/>
          <a:ext cx="457242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267">
                  <a:extLst>
                    <a:ext uri="{9D8B030D-6E8A-4147-A177-3AD203B41FA5}">
                      <a16:colId xmlns:a16="http://schemas.microsoft.com/office/drawing/2014/main" val="2651946636"/>
                    </a:ext>
                  </a:extLst>
                </a:gridCol>
                <a:gridCol w="1674154">
                  <a:extLst>
                    <a:ext uri="{9D8B030D-6E8A-4147-A177-3AD203B41FA5}">
                      <a16:colId xmlns:a16="http://schemas.microsoft.com/office/drawing/2014/main" val="2324422195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bowling_team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total_dot_balls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434060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Mumbai Indians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8714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786080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Royal Challengers 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7955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47833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Kolkata Knight Riders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76346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Kings XI Punjab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238089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Chennai Super Kings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7593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01629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Rajasthan Royals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9744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Delhi Daredevils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112729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Sunrisers Hyderabad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5248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0266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Deccan Chargers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3306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0899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Pune Warriors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1900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232708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Delhi Capitals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1338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76276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Gujarat Lions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1095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91274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Rising Pune Supergiant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14550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Kochi Tuskers Kerala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998527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Rising Pune Supergiants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591331"/>
                  </a:ext>
                </a:extLst>
              </a:tr>
              <a:tr h="336777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1"/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805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A8ECC0-BBBC-9E69-AC8E-29C47D8C0946}"/>
              </a:ext>
            </a:extLst>
          </p:cNvPr>
          <p:cNvSpPr txBox="1"/>
          <p:nvPr/>
        </p:nvSpPr>
        <p:spPr>
          <a:xfrm>
            <a:off x="592429" y="1912513"/>
            <a:ext cx="68429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SELECT DISTINCT bowling_team,</a:t>
            </a:r>
            <a:endParaRPr lang="en-US" noProof="1">
              <a:cs typeface="Calibri"/>
            </a:endParaRPr>
          </a:p>
          <a:p>
            <a:r>
              <a:rPr lang="en-US" noProof="1"/>
              <a:t>                COUNT(CASE WHEN ball_result = 'dot' THEN 1 END) AS total_dot_balls</a:t>
            </a:r>
            <a:endParaRPr lang="en-US" noProof="1">
              <a:cs typeface="Calibri"/>
            </a:endParaRPr>
          </a:p>
          <a:p>
            <a:r>
              <a:rPr lang="en-US" noProof="1"/>
              <a:t>FROM deliveries_v02</a:t>
            </a:r>
            <a:endParaRPr lang="en-US" noProof="1">
              <a:cs typeface="Calibri"/>
            </a:endParaRPr>
          </a:p>
          <a:p>
            <a:r>
              <a:rPr lang="en-US" noProof="1"/>
              <a:t>GROUP BY  bowling_team</a:t>
            </a:r>
            <a:endParaRPr lang="en-US" noProof="1">
              <a:cs typeface="Calibri"/>
            </a:endParaRPr>
          </a:p>
          <a:p>
            <a:r>
              <a:rPr lang="en-US" noProof="1"/>
              <a:t>ORDER BY total_dot_balls DESC;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073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F845-8AC1-D0A1-99AC-84F5F5C4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ea typeface="+mj-lt"/>
                <a:cs typeface="+mj-lt"/>
              </a:rPr>
              <a:t>6. Write a query to fetch the count of dismissal Kind .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A76C1A-E6EA-2A42-0362-21C623320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419393"/>
              </p:ext>
            </p:extLst>
          </p:nvPr>
        </p:nvGraphicFramePr>
        <p:xfrm>
          <a:off x="8328338" y="1770845"/>
          <a:ext cx="324426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81">
                  <a:extLst>
                    <a:ext uri="{9D8B030D-6E8A-4147-A177-3AD203B41FA5}">
                      <a16:colId xmlns:a16="http://schemas.microsoft.com/office/drawing/2014/main" val="4106376281"/>
                    </a:ext>
                  </a:extLst>
                </a:gridCol>
                <a:gridCol w="1643382">
                  <a:extLst>
                    <a:ext uri="{9D8B030D-6E8A-4147-A177-3AD203B41FA5}">
                      <a16:colId xmlns:a16="http://schemas.microsoft.com/office/drawing/2014/main" val="3878921903"/>
                    </a:ext>
                  </a:extLst>
                </a:gridCol>
              </a:tblGrid>
              <a:tr h="4517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dismissal_kind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no_of_dismissal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51839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caught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3848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61751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run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62232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lbw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208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stumped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1519"/>
                  </a:ext>
                </a:extLst>
              </a:tr>
              <a:tr h="4517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caught and bowled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59893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hit wicket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489662"/>
                  </a:ext>
                </a:extLst>
              </a:tr>
              <a:tr h="2595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retired hurt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789328"/>
                  </a:ext>
                </a:extLst>
              </a:tr>
              <a:tr h="4517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obstructing the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99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F7159F-C289-7B78-3540-4618879F24D1}"/>
              </a:ext>
            </a:extLst>
          </p:cNvPr>
          <p:cNvSpPr txBox="1"/>
          <p:nvPr/>
        </p:nvSpPr>
        <p:spPr>
          <a:xfrm>
            <a:off x="1064654" y="2137893"/>
            <a:ext cx="625269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noProof="1"/>
              <a:t>SELECT dismissal_kind, COUNT(dismissal_kind) AS no_of_dismissal</a:t>
            </a:r>
            <a:endParaRPr lang="en-US" noProof="1">
              <a:cs typeface="Calibri"/>
            </a:endParaRPr>
          </a:p>
          <a:p>
            <a:r>
              <a:rPr lang="en-US" noProof="1"/>
              <a:t>FROM IPL_BALL</a:t>
            </a:r>
            <a:endParaRPr lang="en-US" noProof="1">
              <a:cs typeface="Calibri"/>
            </a:endParaRPr>
          </a:p>
          <a:p>
            <a:r>
              <a:rPr lang="en-US" noProof="1"/>
              <a:t>WHERE NOT dismissal_kind = 'NA'</a:t>
            </a:r>
            <a:endParaRPr lang="en-US" noProof="1">
              <a:cs typeface="Calibri"/>
            </a:endParaRPr>
          </a:p>
          <a:p>
            <a:r>
              <a:rPr lang="en-US" noProof="1"/>
              <a:t>GROUP BY dismissal_kind</a:t>
            </a:r>
            <a:endParaRPr lang="en-US" noProof="1">
              <a:cs typeface="Calibri"/>
            </a:endParaRPr>
          </a:p>
          <a:p>
            <a:r>
              <a:rPr lang="en-US" noProof="1"/>
              <a:t>ORDER BY no_of_dismissal DESC;</a:t>
            </a:r>
            <a:endParaRPr lang="en-US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921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61A4-85DE-BE64-6B9F-67AC2CCB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highlight>
                  <a:srgbClr val="FFFF00"/>
                </a:highlight>
                <a:ea typeface="+mj-lt"/>
                <a:cs typeface="+mj-lt"/>
              </a:rPr>
              <a:t>7. Write a query to fetch top 5 bowlers who conceded extra runs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E5E7-63B4-0484-1215-15BDCD28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85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bowler, SUM(extra_runs) AS total_extra_runs FROM IPL_Ball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bowler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total_extra_runs DESC LIMIT 5;</a:t>
            </a:r>
            <a:endParaRPr lang="en-US" noProof="1">
              <a:cs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832AD3-1010-3346-F28B-937BA530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61834"/>
              </p:ext>
            </p:extLst>
          </p:nvPr>
        </p:nvGraphicFramePr>
        <p:xfrm>
          <a:off x="7147774" y="1781576"/>
          <a:ext cx="4329036" cy="42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308">
                  <a:extLst>
                    <a:ext uri="{9D8B030D-6E8A-4147-A177-3AD203B41FA5}">
                      <a16:colId xmlns:a16="http://schemas.microsoft.com/office/drawing/2014/main" val="508934954"/>
                    </a:ext>
                  </a:extLst>
                </a:gridCol>
                <a:gridCol w="2359728">
                  <a:extLst>
                    <a:ext uri="{9D8B030D-6E8A-4147-A177-3AD203B41FA5}">
                      <a16:colId xmlns:a16="http://schemas.microsoft.com/office/drawing/2014/main" val="1081943469"/>
                    </a:ext>
                  </a:extLst>
                </a:gridCol>
              </a:tblGrid>
              <a:tr h="789446">
                <a:tc>
                  <a:txBody>
                    <a:bodyPr/>
                    <a:lstStyle/>
                    <a:p>
                      <a:pPr fontAlgn="b"/>
                      <a:r>
                        <a:rPr lang="en-US" sz="1200" noProof="1">
                          <a:effectLst/>
                        </a:rPr>
                        <a:t>bowler</a:t>
                      </a:r>
                      <a:endParaRPr lang="en-US" sz="12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noProof="1">
                          <a:effectLst/>
                        </a:rPr>
                        <a:t>total_extra_runs</a:t>
                      </a:r>
                      <a:endParaRPr lang="en-US" sz="1200" b="1" noProof="1">
                        <a:effectLst/>
                        <a:latin typeface="Century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2569139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SL Malinga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293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59873672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 Kumar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236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73963106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UT Yadav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226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65475850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DJ Bravo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210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44107007"/>
                  </a:ext>
                </a:extLst>
              </a:tr>
              <a:tr h="693756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B Kumar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201</a:t>
                      </a:r>
                      <a:endParaRPr lang="en-US" sz="1100" dirty="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7675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67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ACB-1CC3-2A77-FB9A-A01DA59B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4646"/>
            <a:ext cx="10515600" cy="1271901"/>
          </a:xfrm>
        </p:spPr>
        <p:txBody>
          <a:bodyPr/>
          <a:lstStyle/>
          <a:p>
            <a:r>
              <a:rPr lang="en-US" sz="3200">
                <a:highlight>
                  <a:srgbClr val="FFFF00"/>
                </a:highlight>
                <a:ea typeface="+mj-lt"/>
                <a:cs typeface="+mj-lt"/>
              </a:rPr>
              <a:t>8. Write a query to fetch top 5 bowlers who conceded extra runs . </a:t>
            </a:r>
            <a:endParaRPr lang="en-US" sz="320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F76A-EA62-3C75-463A-360532B2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CREATE TABLE deliveries_v03 AS (SELECT a.*,b.venue,b.date AS match_date FROM deliveries_v02 AS a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                          LEFT JOIN IPL_matches AS b ON a.id=b.id);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* FROM deliveries_v03;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49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01E6-A62F-74B2-DF46-6932264B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5488" cy="713816"/>
          </a:xfrm>
        </p:spPr>
        <p:txBody>
          <a:bodyPr/>
          <a:lstStyle/>
          <a:p>
            <a:r>
              <a:rPr lang="en-US" sz="3600" dirty="0">
                <a:highlight>
                  <a:srgbClr val="FFFF00"/>
                </a:highlight>
                <a:ea typeface="+mj-lt"/>
                <a:cs typeface="+mj-lt"/>
              </a:rPr>
              <a:t>9. Write a query to fetch venue wise total runs</a:t>
            </a:r>
            <a:endParaRPr lang="en-US" sz="3600" dirty="0">
              <a:highlight>
                <a:srgbClr val="FFFF00"/>
              </a:highlight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34CCE-493B-FE4E-89E8-1364B3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DISTINCT venue, SUM(total_runs) AS total_runs 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deliveries_v03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venue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total_runs DESC;</a:t>
            </a:r>
            <a:endParaRPr lang="en-US" noProof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8271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B996-299E-D348-130B-E1E7B038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highlight>
                  <a:srgbClr val="FFFF00"/>
                </a:highlight>
                <a:ea typeface="+mj-lt"/>
                <a:cs typeface="+mj-lt"/>
              </a:rPr>
              <a:t>10. Write a query to fetch year-wise eden garden runs</a:t>
            </a:r>
            <a:endParaRPr lang="en-US" sz="3200">
              <a:cs typeface="Calibri Light" panose="020F0302020204030204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3D43-951E-37AC-FADC-00778216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5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DISTINCT(EXTRACT(YEAR FROM match_date)) AS Year, venue,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SUM(total_runs) AS total_runs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deliveries_v03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WHERE venue='Eden Gardens'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Year, venue</a:t>
            </a: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SUM(total_runs) DESC;</a:t>
            </a:r>
            <a:endParaRPr lang="en-US" noProof="1">
              <a:cs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EB150E-4475-D760-B6DC-A01C8970B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9341"/>
              </p:ext>
            </p:extLst>
          </p:nvPr>
        </p:nvGraphicFramePr>
        <p:xfrm>
          <a:off x="7577070" y="1309352"/>
          <a:ext cx="4152398" cy="460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498">
                  <a:extLst>
                    <a:ext uri="{9D8B030D-6E8A-4147-A177-3AD203B41FA5}">
                      <a16:colId xmlns:a16="http://schemas.microsoft.com/office/drawing/2014/main" val="1395584819"/>
                    </a:ext>
                  </a:extLst>
                </a:gridCol>
                <a:gridCol w="1889575">
                  <a:extLst>
                    <a:ext uri="{9D8B030D-6E8A-4147-A177-3AD203B41FA5}">
                      <a16:colId xmlns:a16="http://schemas.microsoft.com/office/drawing/2014/main" val="2175091901"/>
                    </a:ext>
                  </a:extLst>
                </a:gridCol>
                <a:gridCol w="1516325">
                  <a:extLst>
                    <a:ext uri="{9D8B030D-6E8A-4147-A177-3AD203B41FA5}">
                      <a16:colId xmlns:a16="http://schemas.microsoft.com/office/drawing/2014/main" val="762087285"/>
                    </a:ext>
                  </a:extLst>
                </a:gridCol>
              </a:tblGrid>
              <a:tr h="418998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venue</a:t>
                      </a:r>
                      <a:endParaRPr lang="en-US" sz="12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total_runs</a:t>
                      </a:r>
                      <a:endParaRPr lang="en-US" sz="12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050657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2885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4984762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2651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12626626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2386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121595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2304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3118238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2194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9245669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2010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2167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1079745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2073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03931271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0145270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1854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2559349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2008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1843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01242970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Eden Gardens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1289</a:t>
                      </a:r>
                      <a:endParaRPr lang="en-US" sz="1100">
                        <a:effectLst/>
                        <a:latin typeface="Century" panose="02040604050505020304" pitchFamily="18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897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FBCD-F3FC-ACA4-DF7B-32DCAA0D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748" cy="933358"/>
          </a:xfrm>
        </p:spPr>
        <p:txBody>
          <a:bodyPr>
            <a:normAutofit/>
          </a:bodyPr>
          <a:lstStyle/>
          <a:p>
            <a:r>
              <a:rPr lang="en-US" sz="4800" i="1" dirty="0">
                <a:solidFill>
                  <a:srgbClr val="FF0000"/>
                </a:solidFill>
                <a:ea typeface="Calibri Light"/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C868-5099-799D-95DC-EFAFA6B9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78"/>
            <a:ext cx="10515600" cy="4463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To create a list of players to assist the IPL team owners to pick players to bid in the auction.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1.Aggressive batter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2.Anchor batter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3.Hardhitter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4.Economy bowler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5.Strike bowler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6.all rounder</a:t>
            </a:r>
            <a:endParaRPr lang="en-US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ea typeface="+mn-lt"/>
                <a:cs typeface="+mn-lt"/>
              </a:rPr>
              <a:t>7.wicket keeper(Own Criteria With Table )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073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7670-027D-F811-2DD5-3CD55468C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cs typeface="Calibri Light"/>
              </a:rPr>
              <a:t>END OF THE PROJECT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FA13-ECF5-9820-7CDD-01E0A183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595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highlight>
                  <a:srgbClr val="00FFFF"/>
                </a:highlight>
                <a:cs typeface="Calibri"/>
              </a:rPr>
              <a:t>THANK YOU EVERYONE</a:t>
            </a:r>
            <a:endParaRPr lang="en-US" sz="4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25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5EF9-2986-697A-5738-E637066D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71" y="51360"/>
            <a:ext cx="8733865" cy="888534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Create "</a:t>
            </a:r>
            <a:r>
              <a:rPr lang="en-US" dirty="0" err="1">
                <a:highlight>
                  <a:srgbClr val="FF00FF"/>
                </a:highlight>
                <a:ea typeface="Calibri Light"/>
                <a:cs typeface="Calibri Light"/>
              </a:rPr>
              <a:t>IPL_Ball</a:t>
            </a:r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" Table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AFB9-4716-F00D-EB61-5899DBB5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95" y="993637"/>
            <a:ext cx="10403541" cy="58158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CREATE TABLE IPL_BALL(</a:t>
            </a:r>
            <a:endParaRPr lang="en-US" sz="1400" noProof="1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id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inning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over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ball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batsman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non_striker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bowler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batsman_runs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extra_runs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total_runs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is_wicket int,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dismissal_kind varchar,</a:t>
            </a:r>
            <a:endParaRPr lang="en-US" sz="1400" noProof="1">
              <a:ea typeface="Calibri"/>
              <a:cs typeface="Calibri"/>
            </a:endParaRPr>
          </a:p>
          <a:p>
            <a:pPr marL="0" lvl="1" indent="457200">
              <a:buNone/>
            </a:pPr>
            <a:r>
              <a:rPr lang="en-US" sz="1400" noProof="1">
                <a:ea typeface="+mn-lt"/>
                <a:cs typeface="+mn-lt"/>
              </a:rPr>
              <a:t>       player_dismissed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fielder 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extras_type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batting_team varchar,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       bowling_team varchar);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SELECT * FROM IPL_Ball;</a:t>
            </a: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400" noProof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400" noProof="1">
                <a:ea typeface="+mn-lt"/>
                <a:cs typeface="+mn-lt"/>
              </a:rPr>
              <a:t>COPY IPL_Ball FROM 'C:\Program Files\PostgreSQL\15\data\Data_copy\IPL_BALL.csv'DELIMITER',' CSV HEADER;</a:t>
            </a:r>
            <a:endParaRPr lang="en-US" sz="1400" noProof="1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580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8187-B1B8-D9E2-E088-26EC0EE8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84978"/>
            <a:ext cx="10470777" cy="731653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Used To Create "</a:t>
            </a:r>
            <a:r>
              <a:rPr lang="en-US" dirty="0" err="1">
                <a:highlight>
                  <a:srgbClr val="FF00FF"/>
                </a:highlight>
                <a:ea typeface="Calibri Light"/>
                <a:cs typeface="Calibri Light"/>
              </a:rPr>
              <a:t>IPL_matches</a:t>
            </a:r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" Table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315D-2BF0-2E62-FAA2-1D6700F8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1" y="929156"/>
            <a:ext cx="10470778" cy="58417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9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CREATE TABLE IPL_matches(id int,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                       city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date date,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player_of_match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venue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neutral_venue int,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team1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team2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toss_winner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toss_decision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winner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result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result_margin int,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elimination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method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umpire1 varchar,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                        umpire2 varchar);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SELECT * FROM IPL_matches;</a:t>
            </a:r>
            <a:endParaRPr lang="en-US" sz="1200" b="1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noProof="1">
                <a:ea typeface="+mn-lt"/>
                <a:cs typeface="+mn-lt"/>
              </a:rPr>
              <a:t>COPY IPL_matches FROM 'C:\Program Files\PostgreSQL\15\data\Data_copy\IPL_matches.csv'DELIMITER','CSV HEADER;</a:t>
            </a:r>
            <a:endParaRPr lang="en-US" sz="1050" b="1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78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17129D-9F0E-5151-D35B-6A119D2E8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925876"/>
              </p:ext>
            </p:extLst>
          </p:nvPr>
        </p:nvGraphicFramePr>
        <p:xfrm>
          <a:off x="312084" y="286871"/>
          <a:ext cx="11436723" cy="6119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9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54D30B-C108-7C60-43D8-BEA3C6683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60859"/>
              </p:ext>
            </p:extLst>
          </p:nvPr>
        </p:nvGraphicFramePr>
        <p:xfrm>
          <a:off x="150253" y="955183"/>
          <a:ext cx="11747733" cy="563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597">
                  <a:extLst>
                    <a:ext uri="{9D8B030D-6E8A-4147-A177-3AD203B41FA5}">
                      <a16:colId xmlns:a16="http://schemas.microsoft.com/office/drawing/2014/main" val="2289907931"/>
                    </a:ext>
                  </a:extLst>
                </a:gridCol>
                <a:gridCol w="2724112">
                  <a:extLst>
                    <a:ext uri="{9D8B030D-6E8A-4147-A177-3AD203B41FA5}">
                      <a16:colId xmlns:a16="http://schemas.microsoft.com/office/drawing/2014/main" val="4209410687"/>
                    </a:ext>
                  </a:extLst>
                </a:gridCol>
                <a:gridCol w="3813757">
                  <a:extLst>
                    <a:ext uri="{9D8B030D-6E8A-4147-A177-3AD203B41FA5}">
                      <a16:colId xmlns:a16="http://schemas.microsoft.com/office/drawing/2014/main" val="3726454264"/>
                    </a:ext>
                  </a:extLst>
                </a:gridCol>
                <a:gridCol w="2826267">
                  <a:extLst>
                    <a:ext uri="{9D8B030D-6E8A-4147-A177-3AD203B41FA5}">
                      <a16:colId xmlns:a16="http://schemas.microsoft.com/office/drawing/2014/main" val="2412234768"/>
                    </a:ext>
                  </a:extLst>
                </a:gridCol>
              </a:tblGrid>
              <a:tr h="469542"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batsman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total_runs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total_ball_faced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noProof="1">
                          <a:effectLst/>
                        </a:rPr>
                        <a:t>strike_rate</a:t>
                      </a:r>
                      <a:endParaRPr lang="en-US" sz="1100" b="1" noProof="1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9249229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AD Russell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832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182.33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99913932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 Narine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892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543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164.27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3146089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HH Pandya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1349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847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159.27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1577930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V Sehwag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2728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1755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155.44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19485526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GJ Maxwell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1505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973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154.68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0660935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RR Pant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2079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1368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151.97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703987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AB de Villiers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4849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3192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151.91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25371216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CH Gayle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4772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3179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150.11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4426765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KA Pollard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3023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2017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149.88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78318964"/>
                  </a:ext>
                </a:extLst>
              </a:tr>
              <a:tr h="516271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JC Buttler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1714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1146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149.56</a:t>
                      </a:r>
                      <a:endParaRPr lang="en-US" sz="1100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72393572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D00341F5-EFD9-8437-8752-08D9D440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74" y="224"/>
            <a:ext cx="10590726" cy="89626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ea typeface="Calibri Light"/>
                <a:cs typeface="Calibri Light"/>
              </a:rPr>
              <a:t>  </a:t>
            </a:r>
            <a:r>
              <a:rPr lang="en-US" dirty="0">
                <a:highlight>
                  <a:srgbClr val="00FF00"/>
                </a:highlight>
                <a:ea typeface="Calibri Light"/>
                <a:cs typeface="Calibri Light"/>
              </a:rPr>
              <a:t>Aggressive Batsmen List</a:t>
            </a:r>
          </a:p>
        </p:txBody>
      </p:sp>
    </p:spTree>
    <p:extLst>
      <p:ext uri="{BB962C8B-B14F-4D97-AF65-F5344CB8AC3E}">
        <p14:creationId xmlns:p14="http://schemas.microsoft.com/office/powerpoint/2010/main" val="137025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18AF-F70C-7681-373F-E5531E1E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774115"/>
          </a:xfrm>
        </p:spPr>
        <p:txBody>
          <a:bodyPr/>
          <a:lstStyle/>
          <a:p>
            <a:r>
              <a:rPr lang="en-US" dirty="0">
                <a:highlight>
                  <a:srgbClr val="FF00FF"/>
                </a:highlight>
                <a:ea typeface="Calibri Light"/>
                <a:cs typeface="Calibri Light"/>
              </a:rPr>
              <a:t>Queries use to fetch aggressive batsmen</a:t>
            </a:r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8057-D88D-81C6-E293-02EF006C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5"/>
            <a:ext cx="10515600" cy="57449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--AGGRESSIVE BATSMEN 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SELECT batsman, SUM(batsman_runs) AS Total_runs, COUNT(ball) AS total_ball_faced,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      ROUND(CAST(SUM(batsman_runs) AS decimal) / COUNT(ball)*100,2) AS Strike_rate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FROM IPL_Ball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WHERE NOT (extras_type = 'wides')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GROUP BY batsman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HAVING COUNT(ball) &gt;= 500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ORDER BY Strike_rate DESC </a:t>
            </a:r>
            <a:endParaRPr lang="en-US" noProof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LIMIT 10;</a:t>
            </a:r>
            <a:endParaRPr lang="en-US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93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Project IPL Auction using SQL</vt:lpstr>
      <vt:lpstr>Name :- Vivek Pandey Course :- PGC(Data Science) Topic :- IPL Auction Using PostgreSQL</vt:lpstr>
      <vt:lpstr>                       Acknowledgement </vt:lpstr>
      <vt:lpstr>OBJECTIVE</vt:lpstr>
      <vt:lpstr>Queries Used TO Create "IPL_Ball" Table</vt:lpstr>
      <vt:lpstr>Queries Used To Create "IPL_matches" Table</vt:lpstr>
      <vt:lpstr>PowerPoint Presentation</vt:lpstr>
      <vt:lpstr>  Aggressive Batsmen List</vt:lpstr>
      <vt:lpstr>Queries use to fetch aggressive batsmen</vt:lpstr>
      <vt:lpstr>PowerPoint Presentation</vt:lpstr>
      <vt:lpstr>Anchor Batsmen List</vt:lpstr>
      <vt:lpstr>Queries used to fetch Anchor Batsmen</vt:lpstr>
      <vt:lpstr>PowerPoint Presentation</vt:lpstr>
      <vt:lpstr>Hard Hitting Batsmen List</vt:lpstr>
      <vt:lpstr>Queries used to fetch Hard Hitting Batsmen</vt:lpstr>
      <vt:lpstr>PowerPoint Presentation</vt:lpstr>
      <vt:lpstr>Economy Bowlers List</vt:lpstr>
      <vt:lpstr>Queries used to fetch Economy Bowlers</vt:lpstr>
      <vt:lpstr>PowerPoint Presentation</vt:lpstr>
      <vt:lpstr>Strike Bowlers List</vt:lpstr>
      <vt:lpstr>Queries used to fetch Strike Bowlers</vt:lpstr>
      <vt:lpstr>PowerPoint Presentation</vt:lpstr>
      <vt:lpstr>All Rounder Player List</vt:lpstr>
      <vt:lpstr>Queries used to fetch All Rounder Players</vt:lpstr>
      <vt:lpstr>Wicket Keeper List</vt:lpstr>
      <vt:lpstr>Queries to create new table with both IPL ball and IPL matches(only date and result)</vt:lpstr>
      <vt:lpstr>Queries to fetch good fielder for wicket keeper</vt:lpstr>
      <vt:lpstr>Queries used to fetch Wicket Keeper</vt:lpstr>
      <vt:lpstr>Criteria for wicket keepers</vt:lpstr>
      <vt:lpstr>1. Get the count of cities that have hosted an IPL match </vt:lpstr>
      <vt:lpstr>2.Create deliveries table with additional column ball result </vt:lpstr>
      <vt:lpstr>3. Write a query to fetch the total number of boundaries and dot balls from the deliveries_v02 table.</vt:lpstr>
      <vt:lpstr>4. Write a query to fetch the total number of boundaries scored by each team.  </vt:lpstr>
      <vt:lpstr>5. Write a query to fetch the total number of Dot balls bowled by each team.  </vt:lpstr>
      <vt:lpstr>6. Write a query to fetch the count of dismissal Kind .</vt:lpstr>
      <vt:lpstr>7. Write a query to fetch top 5 bowlers who conceded extra runs </vt:lpstr>
      <vt:lpstr>8. Write a query to fetch top 5 bowlers who conceded extra runs .  </vt:lpstr>
      <vt:lpstr>9. Write a query to fetch venue wise total runs </vt:lpstr>
      <vt:lpstr>10. Write a query to fetch year-wise eden garden runs </vt:lpstr>
      <vt:lpstr>END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787</cp:revision>
  <dcterms:created xsi:type="dcterms:W3CDTF">2023-09-10T11:19:12Z</dcterms:created>
  <dcterms:modified xsi:type="dcterms:W3CDTF">2023-09-10T14:37:16Z</dcterms:modified>
</cp:coreProperties>
</file>