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Roboto"/>
      <p:regular r:id="rId21"/>
      <p:bold r:id="rId22"/>
      <p:italic r:id="rId23"/>
      <p:boldItalic r:id="rId24"/>
    </p:embeddedFont>
    <p:embeddedFont>
      <p:font typeface="Merriweathe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ff081c9b4e_2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ff081c9b4e_2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2ff081c9b4e_2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ff081c9b4e_2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ff081c9b4e_2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2ff081c9b4e_2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ff081c9b4e_2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ff081c9b4e_2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2ff081c9b4e_2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ff09a2afce_3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1" name="Google Shape;91;g2ff09a2afce_3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g2ff09a2afce_3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ff09a2afce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8" name="Google Shape;98;g2ff09a2afce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g2ff09a2afce_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3" name="Shape 13"/>
        <p:cNvGrpSpPr/>
        <p:nvPr/>
      </p:nvGrpSpPr>
      <p:grpSpPr>
        <a:xfrm>
          <a:off x="0" y="0"/>
          <a:ext cx="0" cy="0"/>
          <a:chOff x="0" y="0"/>
          <a:chExt cx="0" cy="0"/>
        </a:xfrm>
      </p:grpSpPr>
      <p:sp>
        <p:nvSpPr>
          <p:cNvPr id="14" name="Google Shape;14;p2"/>
          <p:cNvSpPr/>
          <p:nvPr/>
        </p:nvSpPr>
        <p:spPr>
          <a:xfrm>
            <a:off x="-167" y="0"/>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5" name="Google Shape;15;p2"/>
          <p:cNvSpPr txBox="1"/>
          <p:nvPr>
            <p:ph type="ctrTitle"/>
          </p:nvPr>
        </p:nvSpPr>
        <p:spPr>
          <a:xfrm>
            <a:off x="415600" y="719633"/>
            <a:ext cx="11360700" cy="17100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6" name="Google Shape;16;p2"/>
          <p:cNvSpPr txBox="1"/>
          <p:nvPr>
            <p:ph idx="1" type="subTitle"/>
          </p:nvPr>
        </p:nvSpPr>
        <p:spPr>
          <a:xfrm>
            <a:off x="415600" y="2504747"/>
            <a:ext cx="5656800" cy="9843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2"/>
              </a:buClr>
              <a:buSzPts val="2100"/>
              <a:buNone/>
              <a:defRPr sz="2100">
                <a:solidFill>
                  <a:schemeClr val="lt2"/>
                </a:solidFill>
              </a:defRPr>
            </a:lvl1pPr>
            <a:lvl2pPr lvl="1">
              <a:lnSpc>
                <a:spcPct val="100000"/>
              </a:lnSpc>
              <a:spcBef>
                <a:spcPts val="0"/>
              </a:spcBef>
              <a:spcAft>
                <a:spcPts val="0"/>
              </a:spcAft>
              <a:buClr>
                <a:schemeClr val="lt2"/>
              </a:buClr>
              <a:buSzPts val="2100"/>
              <a:buNone/>
              <a:defRPr sz="2100">
                <a:solidFill>
                  <a:schemeClr val="lt2"/>
                </a:solidFill>
              </a:defRPr>
            </a:lvl2pPr>
            <a:lvl3pPr lvl="2">
              <a:lnSpc>
                <a:spcPct val="100000"/>
              </a:lnSpc>
              <a:spcBef>
                <a:spcPts val="0"/>
              </a:spcBef>
              <a:spcAft>
                <a:spcPts val="0"/>
              </a:spcAft>
              <a:buClr>
                <a:schemeClr val="lt2"/>
              </a:buClr>
              <a:buSzPts val="2100"/>
              <a:buNone/>
              <a:defRPr sz="2100">
                <a:solidFill>
                  <a:schemeClr val="lt2"/>
                </a:solidFill>
              </a:defRPr>
            </a:lvl3pPr>
            <a:lvl4pPr lvl="3">
              <a:lnSpc>
                <a:spcPct val="100000"/>
              </a:lnSpc>
              <a:spcBef>
                <a:spcPts val="0"/>
              </a:spcBef>
              <a:spcAft>
                <a:spcPts val="0"/>
              </a:spcAft>
              <a:buClr>
                <a:schemeClr val="lt2"/>
              </a:buClr>
              <a:buSzPts val="2100"/>
              <a:buNone/>
              <a:defRPr sz="2100">
                <a:solidFill>
                  <a:schemeClr val="lt2"/>
                </a:solidFill>
              </a:defRPr>
            </a:lvl4pPr>
            <a:lvl5pPr lvl="4">
              <a:lnSpc>
                <a:spcPct val="100000"/>
              </a:lnSpc>
              <a:spcBef>
                <a:spcPts val="0"/>
              </a:spcBef>
              <a:spcAft>
                <a:spcPts val="0"/>
              </a:spcAft>
              <a:buClr>
                <a:schemeClr val="lt2"/>
              </a:buClr>
              <a:buSzPts val="2100"/>
              <a:buNone/>
              <a:defRPr sz="2100">
                <a:solidFill>
                  <a:schemeClr val="lt2"/>
                </a:solidFill>
              </a:defRPr>
            </a:lvl5pPr>
            <a:lvl6pPr lvl="5">
              <a:lnSpc>
                <a:spcPct val="100000"/>
              </a:lnSpc>
              <a:spcBef>
                <a:spcPts val="0"/>
              </a:spcBef>
              <a:spcAft>
                <a:spcPts val="0"/>
              </a:spcAft>
              <a:buClr>
                <a:schemeClr val="lt2"/>
              </a:buClr>
              <a:buSzPts val="2100"/>
              <a:buNone/>
              <a:defRPr sz="2100">
                <a:solidFill>
                  <a:schemeClr val="lt2"/>
                </a:solidFill>
              </a:defRPr>
            </a:lvl6pPr>
            <a:lvl7pPr lvl="6">
              <a:lnSpc>
                <a:spcPct val="100000"/>
              </a:lnSpc>
              <a:spcBef>
                <a:spcPts val="0"/>
              </a:spcBef>
              <a:spcAft>
                <a:spcPts val="0"/>
              </a:spcAft>
              <a:buClr>
                <a:schemeClr val="lt2"/>
              </a:buClr>
              <a:buSzPts val="2100"/>
              <a:buNone/>
              <a:defRPr sz="2100">
                <a:solidFill>
                  <a:schemeClr val="lt2"/>
                </a:solidFill>
              </a:defRPr>
            </a:lvl7pPr>
            <a:lvl8pPr lvl="7">
              <a:lnSpc>
                <a:spcPct val="100000"/>
              </a:lnSpc>
              <a:spcBef>
                <a:spcPts val="0"/>
              </a:spcBef>
              <a:spcAft>
                <a:spcPts val="0"/>
              </a:spcAft>
              <a:buClr>
                <a:schemeClr val="lt2"/>
              </a:buClr>
              <a:buSzPts val="2100"/>
              <a:buNone/>
              <a:defRPr sz="2100">
                <a:solidFill>
                  <a:schemeClr val="lt2"/>
                </a:solidFill>
              </a:defRPr>
            </a:lvl8pPr>
            <a:lvl9pPr lvl="8">
              <a:lnSpc>
                <a:spcPct val="100000"/>
              </a:lnSpc>
              <a:spcBef>
                <a:spcPts val="0"/>
              </a:spcBef>
              <a:spcAft>
                <a:spcPts val="0"/>
              </a:spcAft>
              <a:buClr>
                <a:schemeClr val="lt2"/>
              </a:buClr>
              <a:buSzPts val="2100"/>
              <a:buNone/>
              <a:defRPr sz="2100">
                <a:solidFill>
                  <a:schemeClr val="lt2"/>
                </a:solidFill>
              </a:defRPr>
            </a:lvl9pPr>
          </a:lstStyle>
          <a:p/>
        </p:txBody>
      </p:sp>
      <p:sp>
        <p:nvSpPr>
          <p:cNvPr id="17" name="Google Shape;17;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8" name="Shape 58"/>
        <p:cNvGrpSpPr/>
        <p:nvPr/>
      </p:nvGrpSpPr>
      <p:grpSpPr>
        <a:xfrm>
          <a:off x="0" y="0"/>
          <a:ext cx="0" cy="0"/>
          <a:chOff x="0" y="0"/>
          <a:chExt cx="0" cy="0"/>
        </a:xfrm>
      </p:grpSpPr>
      <p:sp>
        <p:nvSpPr>
          <p:cNvPr id="59" name="Google Shape;59;p11"/>
          <p:cNvSpPr txBox="1"/>
          <p:nvPr>
            <p:ph hasCustomPrompt="1" type="title"/>
          </p:nvPr>
        </p:nvSpPr>
        <p:spPr>
          <a:xfrm>
            <a:off x="415667" y="1108233"/>
            <a:ext cx="7113300" cy="1659600"/>
          </a:xfrm>
          <a:prstGeom prst="rect">
            <a:avLst/>
          </a:prstGeom>
        </p:spPr>
        <p:txBody>
          <a:bodyPr anchorCtr="0" anchor="b" bIns="121900" lIns="121900" spcFirstLastPara="1" rIns="121900" wrap="square" tIns="121900">
            <a:normAutofit/>
          </a:bodyPr>
          <a:lstStyle>
            <a:lvl1pPr lvl="0">
              <a:spcBef>
                <a:spcPts val="0"/>
              </a:spcBef>
              <a:spcAft>
                <a:spcPts val="0"/>
              </a:spcAft>
              <a:buClr>
                <a:schemeClr val="lt1"/>
              </a:buClr>
              <a:buSzPts val="13300"/>
              <a:buNone/>
              <a:defRPr sz="13300">
                <a:solidFill>
                  <a:schemeClr val="lt1"/>
                </a:solidFill>
              </a:defRPr>
            </a:lvl1pPr>
            <a:lvl2pPr lvl="1">
              <a:spcBef>
                <a:spcPts val="0"/>
              </a:spcBef>
              <a:spcAft>
                <a:spcPts val="0"/>
              </a:spcAft>
              <a:buClr>
                <a:schemeClr val="lt1"/>
              </a:buClr>
              <a:buSzPts val="13300"/>
              <a:buNone/>
              <a:defRPr sz="13300">
                <a:solidFill>
                  <a:schemeClr val="lt1"/>
                </a:solidFill>
              </a:defRPr>
            </a:lvl2pPr>
            <a:lvl3pPr lvl="2">
              <a:spcBef>
                <a:spcPts val="0"/>
              </a:spcBef>
              <a:spcAft>
                <a:spcPts val="0"/>
              </a:spcAft>
              <a:buClr>
                <a:schemeClr val="lt1"/>
              </a:buClr>
              <a:buSzPts val="13300"/>
              <a:buNone/>
              <a:defRPr sz="13300">
                <a:solidFill>
                  <a:schemeClr val="lt1"/>
                </a:solidFill>
              </a:defRPr>
            </a:lvl3pPr>
            <a:lvl4pPr lvl="3">
              <a:spcBef>
                <a:spcPts val="0"/>
              </a:spcBef>
              <a:spcAft>
                <a:spcPts val="0"/>
              </a:spcAft>
              <a:buClr>
                <a:schemeClr val="lt1"/>
              </a:buClr>
              <a:buSzPts val="13300"/>
              <a:buNone/>
              <a:defRPr sz="13300">
                <a:solidFill>
                  <a:schemeClr val="lt1"/>
                </a:solidFill>
              </a:defRPr>
            </a:lvl4pPr>
            <a:lvl5pPr lvl="4">
              <a:spcBef>
                <a:spcPts val="0"/>
              </a:spcBef>
              <a:spcAft>
                <a:spcPts val="0"/>
              </a:spcAft>
              <a:buClr>
                <a:schemeClr val="lt1"/>
              </a:buClr>
              <a:buSzPts val="13300"/>
              <a:buNone/>
              <a:defRPr sz="13300">
                <a:solidFill>
                  <a:schemeClr val="lt1"/>
                </a:solidFill>
              </a:defRPr>
            </a:lvl5pPr>
            <a:lvl6pPr lvl="5">
              <a:spcBef>
                <a:spcPts val="0"/>
              </a:spcBef>
              <a:spcAft>
                <a:spcPts val="0"/>
              </a:spcAft>
              <a:buClr>
                <a:schemeClr val="lt1"/>
              </a:buClr>
              <a:buSzPts val="13300"/>
              <a:buNone/>
              <a:defRPr sz="13300">
                <a:solidFill>
                  <a:schemeClr val="lt1"/>
                </a:solidFill>
              </a:defRPr>
            </a:lvl6pPr>
            <a:lvl7pPr lvl="6">
              <a:spcBef>
                <a:spcPts val="0"/>
              </a:spcBef>
              <a:spcAft>
                <a:spcPts val="0"/>
              </a:spcAft>
              <a:buClr>
                <a:schemeClr val="lt1"/>
              </a:buClr>
              <a:buSzPts val="13300"/>
              <a:buNone/>
              <a:defRPr sz="13300">
                <a:solidFill>
                  <a:schemeClr val="lt1"/>
                </a:solidFill>
              </a:defRPr>
            </a:lvl7pPr>
            <a:lvl8pPr lvl="7">
              <a:spcBef>
                <a:spcPts val="0"/>
              </a:spcBef>
              <a:spcAft>
                <a:spcPts val="0"/>
              </a:spcAft>
              <a:buClr>
                <a:schemeClr val="lt1"/>
              </a:buClr>
              <a:buSzPts val="13300"/>
              <a:buNone/>
              <a:defRPr sz="13300">
                <a:solidFill>
                  <a:schemeClr val="lt1"/>
                </a:solidFill>
              </a:defRPr>
            </a:lvl8pPr>
            <a:lvl9pPr lvl="8">
              <a:spcBef>
                <a:spcPts val="0"/>
              </a:spcBef>
              <a:spcAft>
                <a:spcPts val="0"/>
              </a:spcAft>
              <a:buClr>
                <a:schemeClr val="lt1"/>
              </a:buClr>
              <a:buSzPts val="13300"/>
              <a:buNone/>
              <a:defRPr sz="13300">
                <a:solidFill>
                  <a:schemeClr val="lt1"/>
                </a:solidFill>
              </a:defRPr>
            </a:lvl9pPr>
          </a:lstStyle>
          <a:p>
            <a:r>
              <a:t>xx%</a:t>
            </a:r>
          </a:p>
        </p:txBody>
      </p:sp>
      <p:sp>
        <p:nvSpPr>
          <p:cNvPr id="60" name="Google Shape;60;p11"/>
          <p:cNvSpPr txBox="1"/>
          <p:nvPr>
            <p:ph idx="1" type="body"/>
          </p:nvPr>
        </p:nvSpPr>
        <p:spPr>
          <a:xfrm>
            <a:off x="415600" y="2828567"/>
            <a:ext cx="7113300" cy="1256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Clr>
                <a:schemeClr val="accent2"/>
              </a:buClr>
              <a:buSzPts val="1700"/>
              <a:buChar char="●"/>
              <a:defRPr>
                <a:solidFill>
                  <a:schemeClr val="accent2"/>
                </a:solidFill>
              </a:defRPr>
            </a:lvl1pPr>
            <a:lvl2pPr indent="-323850" lvl="1" marL="914400">
              <a:spcBef>
                <a:spcPts val="0"/>
              </a:spcBef>
              <a:spcAft>
                <a:spcPts val="0"/>
              </a:spcAft>
              <a:buClr>
                <a:schemeClr val="accent2"/>
              </a:buClr>
              <a:buSzPts val="1500"/>
              <a:buChar char="○"/>
              <a:defRPr>
                <a:solidFill>
                  <a:schemeClr val="accent2"/>
                </a:solidFill>
              </a:defRPr>
            </a:lvl2pPr>
            <a:lvl3pPr indent="-323850" lvl="2" marL="1371600">
              <a:spcBef>
                <a:spcPts val="0"/>
              </a:spcBef>
              <a:spcAft>
                <a:spcPts val="0"/>
              </a:spcAft>
              <a:buClr>
                <a:schemeClr val="accent2"/>
              </a:buClr>
              <a:buSzPts val="1500"/>
              <a:buChar char="■"/>
              <a:defRPr>
                <a:solidFill>
                  <a:schemeClr val="accent2"/>
                </a:solidFill>
              </a:defRPr>
            </a:lvl3pPr>
            <a:lvl4pPr indent="-323850" lvl="3" marL="1828800">
              <a:spcBef>
                <a:spcPts val="0"/>
              </a:spcBef>
              <a:spcAft>
                <a:spcPts val="0"/>
              </a:spcAft>
              <a:buClr>
                <a:schemeClr val="accent2"/>
              </a:buClr>
              <a:buSzPts val="1500"/>
              <a:buChar char="●"/>
              <a:defRPr>
                <a:solidFill>
                  <a:schemeClr val="accent2"/>
                </a:solidFill>
              </a:defRPr>
            </a:lvl4pPr>
            <a:lvl5pPr indent="-323850" lvl="4" marL="2286000">
              <a:spcBef>
                <a:spcPts val="0"/>
              </a:spcBef>
              <a:spcAft>
                <a:spcPts val="0"/>
              </a:spcAft>
              <a:buClr>
                <a:schemeClr val="accent2"/>
              </a:buClr>
              <a:buSzPts val="1500"/>
              <a:buChar char="○"/>
              <a:defRPr>
                <a:solidFill>
                  <a:schemeClr val="accent2"/>
                </a:solidFill>
              </a:defRPr>
            </a:lvl5pPr>
            <a:lvl6pPr indent="-323850" lvl="5" marL="2743200">
              <a:spcBef>
                <a:spcPts val="0"/>
              </a:spcBef>
              <a:spcAft>
                <a:spcPts val="0"/>
              </a:spcAft>
              <a:buClr>
                <a:schemeClr val="accent2"/>
              </a:buClr>
              <a:buSzPts val="1500"/>
              <a:buChar char="■"/>
              <a:defRPr>
                <a:solidFill>
                  <a:schemeClr val="accent2"/>
                </a:solidFill>
              </a:defRPr>
            </a:lvl6pPr>
            <a:lvl7pPr indent="-323850" lvl="6" marL="3200400">
              <a:spcBef>
                <a:spcPts val="0"/>
              </a:spcBef>
              <a:spcAft>
                <a:spcPts val="0"/>
              </a:spcAft>
              <a:buClr>
                <a:schemeClr val="accent2"/>
              </a:buClr>
              <a:buSzPts val="1500"/>
              <a:buChar char="●"/>
              <a:defRPr>
                <a:solidFill>
                  <a:schemeClr val="accent2"/>
                </a:solidFill>
              </a:defRPr>
            </a:lvl7pPr>
            <a:lvl8pPr indent="-323850" lvl="7" marL="3657600">
              <a:spcBef>
                <a:spcPts val="0"/>
              </a:spcBef>
              <a:spcAft>
                <a:spcPts val="0"/>
              </a:spcAft>
              <a:buClr>
                <a:schemeClr val="accent2"/>
              </a:buClr>
              <a:buSzPts val="1500"/>
              <a:buChar char="○"/>
              <a:defRPr>
                <a:solidFill>
                  <a:schemeClr val="accent2"/>
                </a:solidFill>
              </a:defRPr>
            </a:lvl8pPr>
            <a:lvl9pPr indent="-323850" lvl="8" marL="4114800">
              <a:spcBef>
                <a:spcPts val="0"/>
              </a:spcBef>
              <a:spcAft>
                <a:spcPts val="0"/>
              </a:spcAft>
              <a:buClr>
                <a:schemeClr val="accent2"/>
              </a:buClr>
              <a:buSzPts val="1500"/>
              <a:buChar char="■"/>
              <a:defRPr>
                <a:solidFill>
                  <a:schemeClr val="accent2"/>
                </a:solidFill>
              </a:defRPr>
            </a:lvl9pPr>
          </a:lstStyle>
          <a:p/>
        </p:txBody>
      </p:sp>
      <p:sp>
        <p:nvSpPr>
          <p:cNvPr id="61" name="Google Shape;61;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4" name="Shape 64"/>
        <p:cNvGrpSpPr/>
        <p:nvPr/>
      </p:nvGrpSpPr>
      <p:grpSpPr>
        <a:xfrm>
          <a:off x="0" y="0"/>
          <a:ext cx="0" cy="0"/>
          <a:chOff x="0" y="0"/>
          <a:chExt cx="0" cy="0"/>
        </a:xfrm>
      </p:grpSpPr>
      <p:sp>
        <p:nvSpPr>
          <p:cNvPr id="65" name="Google Shape;65;p13"/>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66" name="Google Shape;66;p13"/>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7" name="Google Shape;67;p13"/>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3"/>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3"/>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8" name="Shape 18"/>
        <p:cNvGrpSpPr/>
        <p:nvPr/>
      </p:nvGrpSpPr>
      <p:grpSpPr>
        <a:xfrm>
          <a:off x="0" y="0"/>
          <a:ext cx="0" cy="0"/>
          <a:chOff x="0" y="0"/>
          <a:chExt cx="0" cy="0"/>
        </a:xfrm>
      </p:grpSpPr>
      <p:sp>
        <p:nvSpPr>
          <p:cNvPr id="19" name="Google Shape;19;p3"/>
          <p:cNvSpPr/>
          <p:nvPr/>
        </p:nvSpPr>
        <p:spPr>
          <a:xfrm>
            <a:off x="0" y="64132"/>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0" name="Google Shape;20;p3"/>
          <p:cNvSpPr/>
          <p:nvPr/>
        </p:nvSpPr>
        <p:spPr>
          <a:xfrm>
            <a:off x="0" y="0"/>
            <a:ext cx="12192029" cy="5863987"/>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1" name="Google Shape;21;p3"/>
          <p:cNvSpPr txBox="1"/>
          <p:nvPr>
            <p:ph type="title"/>
          </p:nvPr>
        </p:nvSpPr>
        <p:spPr>
          <a:xfrm>
            <a:off x="415600" y="719633"/>
            <a:ext cx="11360700" cy="17100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2" name="Google Shape;22;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57519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p4"/>
          <p:cNvSpPr/>
          <p:nvPr/>
        </p:nvSpPr>
        <p:spPr>
          <a:xfrm>
            <a:off x="0" y="58833"/>
            <a:ext cx="5751356" cy="5865687"/>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6" name="Google Shape;26;p4"/>
          <p:cNvSpPr/>
          <p:nvPr/>
        </p:nvSpPr>
        <p:spPr>
          <a:xfrm>
            <a:off x="-167" y="0"/>
            <a:ext cx="5755723" cy="5860653"/>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7" name="Google Shape;27;p4"/>
          <p:cNvSpPr txBox="1"/>
          <p:nvPr>
            <p:ph type="title"/>
          </p:nvPr>
        </p:nvSpPr>
        <p:spPr>
          <a:xfrm>
            <a:off x="415633" y="667900"/>
            <a:ext cx="4941900" cy="33453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28" name="Google Shape;28;p4"/>
          <p:cNvSpPr txBox="1"/>
          <p:nvPr>
            <p:ph idx="1" type="body"/>
          </p:nvPr>
        </p:nvSpPr>
        <p:spPr>
          <a:xfrm>
            <a:off x="6192900" y="667900"/>
            <a:ext cx="5555100" cy="5464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29" name="Google Shape;29;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p5"/>
          <p:cNvSpPr txBox="1"/>
          <p:nvPr>
            <p:ph type="title"/>
          </p:nvPr>
        </p:nvSpPr>
        <p:spPr>
          <a:xfrm>
            <a:off x="415633" y="667900"/>
            <a:ext cx="11360700" cy="8316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33" name="Google Shape;33;p5"/>
          <p:cNvSpPr txBox="1"/>
          <p:nvPr>
            <p:ph idx="1" type="body"/>
          </p:nvPr>
        </p:nvSpPr>
        <p:spPr>
          <a:xfrm>
            <a:off x="415600" y="2007600"/>
            <a:ext cx="5333100" cy="41016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4" name="Google Shape;34;p5"/>
          <p:cNvSpPr txBox="1"/>
          <p:nvPr>
            <p:ph idx="2" type="body"/>
          </p:nvPr>
        </p:nvSpPr>
        <p:spPr>
          <a:xfrm>
            <a:off x="6443200" y="2007600"/>
            <a:ext cx="5333100" cy="41016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5" name="Google Shape;35;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p6"/>
          <p:cNvSpPr txBox="1"/>
          <p:nvPr>
            <p:ph type="title"/>
          </p:nvPr>
        </p:nvSpPr>
        <p:spPr>
          <a:xfrm>
            <a:off x="415633" y="667900"/>
            <a:ext cx="11360700" cy="8316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39" name="Google Shape;39;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sp>
        <p:nvSpPr>
          <p:cNvPr id="41" name="Google Shape;41;p7"/>
          <p:cNvSpPr/>
          <p:nvPr/>
        </p:nvSpPr>
        <p:spPr>
          <a:xfrm>
            <a:off x="0" y="0"/>
            <a:ext cx="50193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 name="Google Shape;42;p7"/>
          <p:cNvSpPr txBox="1"/>
          <p:nvPr>
            <p:ph type="title"/>
          </p:nvPr>
        </p:nvSpPr>
        <p:spPr>
          <a:xfrm>
            <a:off x="415633" y="667900"/>
            <a:ext cx="4170000" cy="24387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43" name="Google Shape;43;p7"/>
          <p:cNvSpPr txBox="1"/>
          <p:nvPr>
            <p:ph idx="1" type="body"/>
          </p:nvPr>
        </p:nvSpPr>
        <p:spPr>
          <a:xfrm>
            <a:off x="415600" y="3187533"/>
            <a:ext cx="4170000" cy="3063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Clr>
                <a:schemeClr val="accent2"/>
              </a:buClr>
              <a:buSzPts val="1700"/>
              <a:buChar char="●"/>
              <a:defRPr>
                <a:solidFill>
                  <a:schemeClr val="accent2"/>
                </a:solidFill>
              </a:defRPr>
            </a:lvl1pPr>
            <a:lvl2pPr indent="-323850" lvl="1" marL="914400">
              <a:spcBef>
                <a:spcPts val="0"/>
              </a:spcBef>
              <a:spcAft>
                <a:spcPts val="0"/>
              </a:spcAft>
              <a:buClr>
                <a:schemeClr val="accent2"/>
              </a:buClr>
              <a:buSzPts val="1500"/>
              <a:buChar char="○"/>
              <a:defRPr>
                <a:solidFill>
                  <a:schemeClr val="accent2"/>
                </a:solidFill>
              </a:defRPr>
            </a:lvl2pPr>
            <a:lvl3pPr indent="-323850" lvl="2" marL="1371600">
              <a:spcBef>
                <a:spcPts val="0"/>
              </a:spcBef>
              <a:spcAft>
                <a:spcPts val="0"/>
              </a:spcAft>
              <a:buClr>
                <a:schemeClr val="accent2"/>
              </a:buClr>
              <a:buSzPts val="1500"/>
              <a:buChar char="■"/>
              <a:defRPr>
                <a:solidFill>
                  <a:schemeClr val="accent2"/>
                </a:solidFill>
              </a:defRPr>
            </a:lvl3pPr>
            <a:lvl4pPr indent="-323850" lvl="3" marL="1828800">
              <a:spcBef>
                <a:spcPts val="0"/>
              </a:spcBef>
              <a:spcAft>
                <a:spcPts val="0"/>
              </a:spcAft>
              <a:buClr>
                <a:schemeClr val="accent2"/>
              </a:buClr>
              <a:buSzPts val="1500"/>
              <a:buChar char="●"/>
              <a:defRPr>
                <a:solidFill>
                  <a:schemeClr val="accent2"/>
                </a:solidFill>
              </a:defRPr>
            </a:lvl4pPr>
            <a:lvl5pPr indent="-323850" lvl="4" marL="2286000">
              <a:spcBef>
                <a:spcPts val="0"/>
              </a:spcBef>
              <a:spcAft>
                <a:spcPts val="0"/>
              </a:spcAft>
              <a:buClr>
                <a:schemeClr val="accent2"/>
              </a:buClr>
              <a:buSzPts val="1500"/>
              <a:buChar char="○"/>
              <a:defRPr>
                <a:solidFill>
                  <a:schemeClr val="accent2"/>
                </a:solidFill>
              </a:defRPr>
            </a:lvl5pPr>
            <a:lvl6pPr indent="-323850" lvl="5" marL="2743200">
              <a:spcBef>
                <a:spcPts val="0"/>
              </a:spcBef>
              <a:spcAft>
                <a:spcPts val="0"/>
              </a:spcAft>
              <a:buClr>
                <a:schemeClr val="accent2"/>
              </a:buClr>
              <a:buSzPts val="1500"/>
              <a:buChar char="■"/>
              <a:defRPr>
                <a:solidFill>
                  <a:schemeClr val="accent2"/>
                </a:solidFill>
              </a:defRPr>
            </a:lvl6pPr>
            <a:lvl7pPr indent="-323850" lvl="6" marL="3200400">
              <a:spcBef>
                <a:spcPts val="0"/>
              </a:spcBef>
              <a:spcAft>
                <a:spcPts val="0"/>
              </a:spcAft>
              <a:buClr>
                <a:schemeClr val="accent2"/>
              </a:buClr>
              <a:buSzPts val="1500"/>
              <a:buChar char="●"/>
              <a:defRPr>
                <a:solidFill>
                  <a:schemeClr val="accent2"/>
                </a:solidFill>
              </a:defRPr>
            </a:lvl7pPr>
            <a:lvl8pPr indent="-323850" lvl="7" marL="3657600">
              <a:spcBef>
                <a:spcPts val="0"/>
              </a:spcBef>
              <a:spcAft>
                <a:spcPts val="0"/>
              </a:spcAft>
              <a:buClr>
                <a:schemeClr val="accent2"/>
              </a:buClr>
              <a:buSzPts val="1500"/>
              <a:buChar char="○"/>
              <a:defRPr>
                <a:solidFill>
                  <a:schemeClr val="accent2"/>
                </a:solidFill>
              </a:defRPr>
            </a:lvl8pPr>
            <a:lvl9pPr indent="-323850" lvl="8" marL="4114800">
              <a:spcBef>
                <a:spcPts val="0"/>
              </a:spcBef>
              <a:spcAft>
                <a:spcPts val="0"/>
              </a:spcAft>
              <a:buClr>
                <a:schemeClr val="accent2"/>
              </a:buClr>
              <a:buSzPts val="1500"/>
              <a:buChar char="■"/>
              <a:defRPr>
                <a:solidFill>
                  <a:schemeClr val="accent2"/>
                </a:solidFill>
              </a:defRPr>
            </a:lvl9pPr>
          </a:lstStyle>
          <a:p/>
        </p:txBody>
      </p:sp>
      <p:sp>
        <p:nvSpPr>
          <p:cNvPr id="44" name="Google Shape;44;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5" name="Shape 45"/>
        <p:cNvGrpSpPr/>
        <p:nvPr/>
      </p:nvGrpSpPr>
      <p:grpSpPr>
        <a:xfrm>
          <a:off x="0" y="0"/>
          <a:ext cx="0" cy="0"/>
          <a:chOff x="0" y="0"/>
          <a:chExt cx="0" cy="0"/>
        </a:xfrm>
      </p:grpSpPr>
      <p:sp>
        <p:nvSpPr>
          <p:cNvPr id="46" name="Google Shape;46;p8"/>
          <p:cNvSpPr txBox="1"/>
          <p:nvPr>
            <p:ph type="title"/>
          </p:nvPr>
        </p:nvSpPr>
        <p:spPr>
          <a:xfrm>
            <a:off x="415567" y="1064800"/>
            <a:ext cx="8330400" cy="4728300"/>
          </a:xfrm>
          <a:prstGeom prst="rect">
            <a:avLst/>
          </a:prstGeom>
        </p:spPr>
        <p:txBody>
          <a:bodyPr anchorCtr="0" anchor="ctr" bIns="121900" lIns="121900" spcFirstLastPara="1" rIns="121900" wrap="square" tIns="12190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7" name="Google Shape;47;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0" name="Google Shape;50;p9"/>
          <p:cNvSpPr txBox="1"/>
          <p:nvPr>
            <p:ph type="title"/>
          </p:nvPr>
        </p:nvSpPr>
        <p:spPr>
          <a:xfrm>
            <a:off x="415067" y="667900"/>
            <a:ext cx="4939200" cy="27327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51" name="Google Shape;51;p9"/>
          <p:cNvSpPr txBox="1"/>
          <p:nvPr>
            <p:ph idx="1" type="subTitle"/>
          </p:nvPr>
        </p:nvSpPr>
        <p:spPr>
          <a:xfrm>
            <a:off x="406400" y="3502300"/>
            <a:ext cx="4939200" cy="1235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accent2"/>
              </a:buClr>
              <a:buSzPts val="2100"/>
              <a:buNone/>
              <a:defRPr sz="2100">
                <a:solidFill>
                  <a:schemeClr val="accent2"/>
                </a:solidFill>
              </a:defRPr>
            </a:lvl1pPr>
            <a:lvl2pPr lvl="1">
              <a:lnSpc>
                <a:spcPct val="100000"/>
              </a:lnSpc>
              <a:spcBef>
                <a:spcPts val="0"/>
              </a:spcBef>
              <a:spcAft>
                <a:spcPts val="0"/>
              </a:spcAft>
              <a:buClr>
                <a:schemeClr val="accent2"/>
              </a:buClr>
              <a:buSzPts val="2100"/>
              <a:buNone/>
              <a:defRPr sz="2100">
                <a:solidFill>
                  <a:schemeClr val="accent2"/>
                </a:solidFill>
              </a:defRPr>
            </a:lvl2pPr>
            <a:lvl3pPr lvl="2">
              <a:lnSpc>
                <a:spcPct val="100000"/>
              </a:lnSpc>
              <a:spcBef>
                <a:spcPts val="0"/>
              </a:spcBef>
              <a:spcAft>
                <a:spcPts val="0"/>
              </a:spcAft>
              <a:buClr>
                <a:schemeClr val="accent2"/>
              </a:buClr>
              <a:buSzPts val="2100"/>
              <a:buNone/>
              <a:defRPr sz="2100">
                <a:solidFill>
                  <a:schemeClr val="accent2"/>
                </a:solidFill>
              </a:defRPr>
            </a:lvl3pPr>
            <a:lvl4pPr lvl="3">
              <a:lnSpc>
                <a:spcPct val="100000"/>
              </a:lnSpc>
              <a:spcBef>
                <a:spcPts val="0"/>
              </a:spcBef>
              <a:spcAft>
                <a:spcPts val="0"/>
              </a:spcAft>
              <a:buClr>
                <a:schemeClr val="accent2"/>
              </a:buClr>
              <a:buSzPts val="2100"/>
              <a:buNone/>
              <a:defRPr sz="2100">
                <a:solidFill>
                  <a:schemeClr val="accent2"/>
                </a:solidFill>
              </a:defRPr>
            </a:lvl4pPr>
            <a:lvl5pPr lvl="4">
              <a:lnSpc>
                <a:spcPct val="100000"/>
              </a:lnSpc>
              <a:spcBef>
                <a:spcPts val="0"/>
              </a:spcBef>
              <a:spcAft>
                <a:spcPts val="0"/>
              </a:spcAft>
              <a:buClr>
                <a:schemeClr val="accent2"/>
              </a:buClr>
              <a:buSzPts val="2100"/>
              <a:buNone/>
              <a:defRPr sz="2100">
                <a:solidFill>
                  <a:schemeClr val="accent2"/>
                </a:solidFill>
              </a:defRPr>
            </a:lvl5pPr>
            <a:lvl6pPr lvl="5">
              <a:lnSpc>
                <a:spcPct val="100000"/>
              </a:lnSpc>
              <a:spcBef>
                <a:spcPts val="0"/>
              </a:spcBef>
              <a:spcAft>
                <a:spcPts val="0"/>
              </a:spcAft>
              <a:buClr>
                <a:schemeClr val="accent2"/>
              </a:buClr>
              <a:buSzPts val="2100"/>
              <a:buNone/>
              <a:defRPr sz="2100">
                <a:solidFill>
                  <a:schemeClr val="accent2"/>
                </a:solidFill>
              </a:defRPr>
            </a:lvl6pPr>
            <a:lvl7pPr lvl="6">
              <a:lnSpc>
                <a:spcPct val="100000"/>
              </a:lnSpc>
              <a:spcBef>
                <a:spcPts val="0"/>
              </a:spcBef>
              <a:spcAft>
                <a:spcPts val="0"/>
              </a:spcAft>
              <a:buClr>
                <a:schemeClr val="accent2"/>
              </a:buClr>
              <a:buSzPts val="2100"/>
              <a:buNone/>
              <a:defRPr sz="2100">
                <a:solidFill>
                  <a:schemeClr val="accent2"/>
                </a:solidFill>
              </a:defRPr>
            </a:lvl7pPr>
            <a:lvl8pPr lvl="7">
              <a:lnSpc>
                <a:spcPct val="100000"/>
              </a:lnSpc>
              <a:spcBef>
                <a:spcPts val="0"/>
              </a:spcBef>
              <a:spcAft>
                <a:spcPts val="0"/>
              </a:spcAft>
              <a:buClr>
                <a:schemeClr val="accent2"/>
              </a:buClr>
              <a:buSzPts val="2100"/>
              <a:buNone/>
              <a:defRPr sz="2100">
                <a:solidFill>
                  <a:schemeClr val="accent2"/>
                </a:solidFill>
              </a:defRPr>
            </a:lvl8pPr>
            <a:lvl9pPr lvl="8">
              <a:lnSpc>
                <a:spcPct val="100000"/>
              </a:lnSpc>
              <a:spcBef>
                <a:spcPts val="0"/>
              </a:spcBef>
              <a:spcAft>
                <a:spcPts val="0"/>
              </a:spcAft>
              <a:buClr>
                <a:schemeClr val="accent2"/>
              </a:buClr>
              <a:buSzPts val="2100"/>
              <a:buNone/>
              <a:defRPr sz="2100">
                <a:solidFill>
                  <a:schemeClr val="accent2"/>
                </a:solidFill>
              </a:defRPr>
            </a:lvl9pPr>
          </a:lstStyle>
          <a:p/>
        </p:txBody>
      </p:sp>
      <p:sp>
        <p:nvSpPr>
          <p:cNvPr id="52" name="Google Shape;52;p9"/>
          <p:cNvSpPr txBox="1"/>
          <p:nvPr>
            <p:ph idx="2" type="body"/>
          </p:nvPr>
        </p:nvSpPr>
        <p:spPr>
          <a:xfrm>
            <a:off x="6505367" y="667900"/>
            <a:ext cx="5271900" cy="5481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3" name="Google Shape;53;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10"/>
          <p:cNvSpPr/>
          <p:nvPr/>
        </p:nvSpPr>
        <p:spPr>
          <a:xfrm>
            <a:off x="0" y="5825333"/>
            <a:ext cx="12192000" cy="10323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 name="Google Shape;56;p10"/>
          <p:cNvSpPr txBox="1"/>
          <p:nvPr>
            <p:ph idx="1" type="body"/>
          </p:nvPr>
        </p:nvSpPr>
        <p:spPr>
          <a:xfrm>
            <a:off x="415600" y="6028533"/>
            <a:ext cx="10639200" cy="6141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Clr>
                <a:schemeClr val="lt1"/>
              </a:buClr>
              <a:buSzPts val="1700"/>
              <a:buFont typeface="Merriweather"/>
              <a:buNone/>
              <a:defRPr>
                <a:solidFill>
                  <a:schemeClr val="lt1"/>
                </a:solidFill>
                <a:latin typeface="Merriweather"/>
                <a:ea typeface="Merriweather"/>
                <a:cs typeface="Merriweather"/>
                <a:sym typeface="Merriweather"/>
              </a:defRPr>
            </a:lvl1pPr>
          </a:lstStyle>
          <a:p/>
        </p:txBody>
      </p:sp>
      <p:sp>
        <p:nvSpPr>
          <p:cNvPr id="57" name="Google Shape;57;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dk2"/>
              </a:buClr>
              <a:buSzPts val="1700"/>
              <a:buFont typeface="Roboto"/>
              <a:buChar char="●"/>
              <a:defRPr sz="1700">
                <a:solidFill>
                  <a:schemeClr val="dk2"/>
                </a:solidFill>
                <a:latin typeface="Roboto"/>
                <a:ea typeface="Roboto"/>
                <a:cs typeface="Roboto"/>
                <a:sym typeface="Roboto"/>
              </a:defRPr>
            </a:lvl1pPr>
            <a:lvl2pPr indent="-323850" lvl="1" marL="9144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2pPr>
            <a:lvl3pPr indent="-323850" lvl="2" marL="13716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3pPr>
            <a:lvl4pPr indent="-323850" lvl="3" marL="18288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4pPr>
            <a:lvl5pPr indent="-323850" lvl="4" marL="22860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5pPr>
            <a:lvl6pPr indent="-323850" lvl="5" marL="27432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6pPr>
            <a:lvl7pPr indent="-323850" lvl="6" marL="32004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7pPr>
            <a:lvl8pPr indent="-323850" lvl="7" marL="36576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8pPr>
            <a:lvl9pPr indent="-323850" lvl="8" marL="41148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9pPr>
          </a:lstStyle>
          <a:p/>
        </p:txBody>
      </p:sp>
      <p:sp>
        <p:nvSpPr>
          <p:cNvPr id="12" name="Google Shape;12;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latin typeface="Roboto"/>
                <a:ea typeface="Roboto"/>
                <a:cs typeface="Roboto"/>
                <a:sym typeface="Roboto"/>
              </a:defRPr>
            </a:lvl1pPr>
            <a:lvl2pPr lvl="1" algn="r">
              <a:buNone/>
              <a:defRPr sz="1300">
                <a:solidFill>
                  <a:schemeClr val="dk2"/>
                </a:solidFill>
                <a:latin typeface="Roboto"/>
                <a:ea typeface="Roboto"/>
                <a:cs typeface="Roboto"/>
                <a:sym typeface="Roboto"/>
              </a:defRPr>
            </a:lvl2pPr>
            <a:lvl3pPr lvl="2" algn="r">
              <a:buNone/>
              <a:defRPr sz="1300">
                <a:solidFill>
                  <a:schemeClr val="dk2"/>
                </a:solidFill>
                <a:latin typeface="Roboto"/>
                <a:ea typeface="Roboto"/>
                <a:cs typeface="Roboto"/>
                <a:sym typeface="Roboto"/>
              </a:defRPr>
            </a:lvl3pPr>
            <a:lvl4pPr lvl="3" algn="r">
              <a:buNone/>
              <a:defRPr sz="1300">
                <a:solidFill>
                  <a:schemeClr val="dk2"/>
                </a:solidFill>
                <a:latin typeface="Roboto"/>
                <a:ea typeface="Roboto"/>
                <a:cs typeface="Roboto"/>
                <a:sym typeface="Roboto"/>
              </a:defRPr>
            </a:lvl4pPr>
            <a:lvl5pPr lvl="4" algn="r">
              <a:buNone/>
              <a:defRPr sz="1300">
                <a:solidFill>
                  <a:schemeClr val="dk2"/>
                </a:solidFill>
                <a:latin typeface="Roboto"/>
                <a:ea typeface="Roboto"/>
                <a:cs typeface="Roboto"/>
                <a:sym typeface="Roboto"/>
              </a:defRPr>
            </a:lvl5pPr>
            <a:lvl6pPr lvl="5" algn="r">
              <a:buNone/>
              <a:defRPr sz="1300">
                <a:solidFill>
                  <a:schemeClr val="dk2"/>
                </a:solidFill>
                <a:latin typeface="Roboto"/>
                <a:ea typeface="Roboto"/>
                <a:cs typeface="Roboto"/>
                <a:sym typeface="Roboto"/>
              </a:defRPr>
            </a:lvl6pPr>
            <a:lvl7pPr lvl="6" algn="r">
              <a:buNone/>
              <a:defRPr sz="1300">
                <a:solidFill>
                  <a:schemeClr val="dk2"/>
                </a:solidFill>
                <a:latin typeface="Roboto"/>
                <a:ea typeface="Roboto"/>
                <a:cs typeface="Roboto"/>
                <a:sym typeface="Roboto"/>
              </a:defRPr>
            </a:lvl7pPr>
            <a:lvl8pPr lvl="7" algn="r">
              <a:buNone/>
              <a:defRPr sz="1300">
                <a:solidFill>
                  <a:schemeClr val="dk2"/>
                </a:solidFill>
                <a:latin typeface="Roboto"/>
                <a:ea typeface="Roboto"/>
                <a:cs typeface="Roboto"/>
                <a:sym typeface="Roboto"/>
              </a:defRPr>
            </a:lvl8pPr>
            <a:lvl9pPr lvl="8" algn="r">
              <a:buNone/>
              <a:defRPr sz="13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nvSpPr>
        <p:spPr>
          <a:xfrm>
            <a:off x="0" y="1744579"/>
            <a:ext cx="121920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N" sz="6000" u="none" cap="none" strike="noStrike">
                <a:solidFill>
                  <a:schemeClr val="dk1"/>
                </a:solidFill>
                <a:latin typeface="Lucida Sans"/>
                <a:ea typeface="Lucida Sans"/>
                <a:cs typeface="Lucida Sans"/>
                <a:sym typeface="Lucida Sans"/>
              </a:rPr>
              <a:t>Lending Club Case Study</a:t>
            </a:r>
            <a:endParaRPr/>
          </a:p>
        </p:txBody>
      </p:sp>
      <p:sp>
        <p:nvSpPr>
          <p:cNvPr id="75" name="Google Shape;75;p14"/>
          <p:cNvSpPr txBox="1"/>
          <p:nvPr/>
        </p:nvSpPr>
        <p:spPr>
          <a:xfrm>
            <a:off x="683793" y="3881374"/>
            <a:ext cx="3489300" cy="1077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600">
                <a:solidFill>
                  <a:schemeClr val="dk1"/>
                </a:solidFill>
                <a:latin typeface="Lucida Sans"/>
                <a:ea typeface="Lucida Sans"/>
                <a:cs typeface="Lucida Sans"/>
                <a:sym typeface="Lucida Sans"/>
              </a:rPr>
              <a:t>Vivek Pemawat</a:t>
            </a:r>
            <a:endParaRPr sz="1600">
              <a:solidFill>
                <a:schemeClr val="dk1"/>
              </a:solidFill>
              <a:latin typeface="Lucida Sans"/>
              <a:ea typeface="Lucida Sans"/>
              <a:cs typeface="Lucida Sans"/>
              <a:sym typeface="Lucida Sans"/>
            </a:endParaRPr>
          </a:p>
          <a:p>
            <a:pPr indent="0" lvl="0" marL="0" marR="0" rtl="0" algn="l">
              <a:spcBef>
                <a:spcPts val="0"/>
              </a:spcBef>
              <a:spcAft>
                <a:spcPts val="0"/>
              </a:spcAft>
              <a:buNone/>
            </a:pPr>
            <a:r>
              <a:rPr lang="en-IN" sz="1600">
                <a:solidFill>
                  <a:schemeClr val="dk1"/>
                </a:solidFill>
                <a:highlight>
                  <a:srgbClr val="FFFFFF"/>
                </a:highlight>
                <a:latin typeface="Roboto"/>
                <a:ea typeface="Roboto"/>
                <a:cs typeface="Roboto"/>
                <a:sym typeface="Roboto"/>
              </a:rPr>
              <a:t>Virgillus Zita J</a:t>
            </a:r>
            <a:endParaRPr sz="1600">
              <a:solidFill>
                <a:schemeClr val="dk1"/>
              </a:solidFill>
              <a:latin typeface="Lucida Sans"/>
              <a:ea typeface="Lucida Sans"/>
              <a:cs typeface="Lucida Sans"/>
              <a:sym typeface="Lucida Sans"/>
            </a:endParaRPr>
          </a:p>
          <a:p>
            <a:pPr indent="0" lvl="0" marL="0" marR="0" rtl="0" algn="l">
              <a:spcBef>
                <a:spcPts val="0"/>
              </a:spcBef>
              <a:spcAft>
                <a:spcPts val="0"/>
              </a:spcAft>
              <a:buNone/>
            </a:pPr>
            <a:r>
              <a:rPr b="0" i="0" lang="en-IN" sz="1600" u="none" cap="none" strike="noStrike">
                <a:solidFill>
                  <a:schemeClr val="dk1"/>
                </a:solidFill>
                <a:latin typeface="Lucida Sans"/>
                <a:ea typeface="Lucida Sans"/>
                <a:cs typeface="Lucida Sans"/>
                <a:sym typeface="Lucida Sans"/>
              </a:rPr>
              <a:t> </a:t>
            </a:r>
            <a:endParaRPr sz="1600">
              <a:solidFill>
                <a:schemeClr val="dk1"/>
              </a:solidFill>
              <a:latin typeface="Lucida Sans"/>
              <a:ea typeface="Lucida Sans"/>
              <a:cs typeface="Lucida Sans"/>
              <a:sym typeface="Lucida Sans"/>
            </a:endParaRPr>
          </a:p>
          <a:p>
            <a:pPr indent="0" lvl="0" marL="0" marR="0" rtl="0" algn="l">
              <a:spcBef>
                <a:spcPts val="0"/>
              </a:spcBef>
              <a:spcAft>
                <a:spcPts val="0"/>
              </a:spcAft>
              <a:buNone/>
            </a:pPr>
            <a:r>
              <a:t/>
            </a:r>
            <a:endParaRPr sz="1600">
              <a:solidFill>
                <a:schemeClr val="dk1"/>
              </a:solidFill>
              <a:latin typeface="Lucida Sans"/>
              <a:ea typeface="Lucida Sans"/>
              <a:cs typeface="Lucida Sans"/>
              <a:sym typeface="Lucida San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1097280" y="70424"/>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IN"/>
              <a:t>Employment Length &amp; Homeownership</a:t>
            </a:r>
            <a:endParaRPr/>
          </a:p>
        </p:txBody>
      </p:sp>
      <p:sp>
        <p:nvSpPr>
          <p:cNvPr id="147" name="Google Shape;147;p23"/>
          <p:cNvSpPr txBox="1"/>
          <p:nvPr>
            <p:ph idx="1" type="body"/>
          </p:nvPr>
        </p:nvSpPr>
        <p:spPr>
          <a:xfrm>
            <a:off x="6017510" y="2390132"/>
            <a:ext cx="5363100" cy="155940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None/>
            </a:pPr>
            <a:r>
              <a:rPr b="1" lang="en-IN"/>
              <a:t>Employment Length Inference: </a:t>
            </a:r>
            <a:r>
              <a:rPr lang="en-IN"/>
              <a:t>Majority of clients have 10+ years of experience and has highest number of defaulted loan.</a:t>
            </a:r>
            <a:endParaRPr/>
          </a:p>
        </p:txBody>
      </p:sp>
      <p:sp>
        <p:nvSpPr>
          <p:cNvPr id="148" name="Google Shape;148;p23"/>
          <p:cNvSpPr txBox="1"/>
          <p:nvPr/>
        </p:nvSpPr>
        <p:spPr>
          <a:xfrm>
            <a:off x="6126480" y="4287970"/>
            <a:ext cx="4856747" cy="1583266"/>
          </a:xfrm>
          <a:prstGeom prst="rect">
            <a:avLst/>
          </a:prstGeom>
          <a:noFill/>
          <a:ln>
            <a:noFill/>
          </a:ln>
        </p:spPr>
        <p:txBody>
          <a:bodyPr anchorCtr="0" anchor="t" bIns="45700" lIns="0" spcFirstLastPara="1" rIns="0" wrap="square" tIns="45700">
            <a:normAutofit/>
          </a:bodyPr>
          <a:lstStyle/>
          <a:p>
            <a:pPr indent="0" lvl="0" marL="91440" marR="0" rtl="0" algn="l">
              <a:lnSpc>
                <a:spcPct val="90000"/>
              </a:lnSpc>
              <a:spcBef>
                <a:spcPts val="0"/>
              </a:spcBef>
              <a:spcAft>
                <a:spcPts val="0"/>
              </a:spcAft>
              <a:buClr>
                <a:schemeClr val="accent1"/>
              </a:buClr>
              <a:buSzPts val="2000"/>
              <a:buFont typeface="Calibri"/>
              <a:buNone/>
            </a:pPr>
            <a:r>
              <a:t/>
            </a:r>
            <a:endParaRPr sz="2000">
              <a:solidFill>
                <a:srgbClr val="3F3F3F"/>
              </a:solidFill>
              <a:latin typeface="Calibri"/>
              <a:ea typeface="Calibri"/>
              <a:cs typeface="Calibri"/>
              <a:sym typeface="Calibri"/>
            </a:endParaRPr>
          </a:p>
        </p:txBody>
      </p:sp>
      <p:sp>
        <p:nvSpPr>
          <p:cNvPr id="149" name="Google Shape;149;p23"/>
          <p:cNvSpPr txBox="1"/>
          <p:nvPr/>
        </p:nvSpPr>
        <p:spPr>
          <a:xfrm>
            <a:off x="794473" y="4982967"/>
            <a:ext cx="4268700" cy="1559400"/>
          </a:xfrm>
          <a:prstGeom prst="rect">
            <a:avLst/>
          </a:prstGeom>
          <a:noFill/>
          <a:ln>
            <a:noFill/>
          </a:ln>
        </p:spPr>
        <p:txBody>
          <a:bodyPr anchorCtr="0" anchor="t" bIns="45700" lIns="0" spcFirstLastPara="1" rIns="0" wrap="square" tIns="45700">
            <a:normAutofit/>
          </a:bodyPr>
          <a:lstStyle/>
          <a:p>
            <a:pPr indent="-127000" lvl="0" marL="91440" marR="0" rtl="0" algn="l">
              <a:lnSpc>
                <a:spcPct val="90000"/>
              </a:lnSpc>
              <a:spcBef>
                <a:spcPts val="0"/>
              </a:spcBef>
              <a:spcAft>
                <a:spcPts val="0"/>
              </a:spcAft>
              <a:buClr>
                <a:schemeClr val="accent1"/>
              </a:buClr>
              <a:buSzPts val="2000"/>
              <a:buFont typeface="Noto Sans Symbols"/>
              <a:buChar char="▪"/>
            </a:pPr>
            <a:r>
              <a:rPr b="1" lang="en-IN" sz="2000">
                <a:solidFill>
                  <a:srgbClr val="3F3F3F"/>
                </a:solidFill>
                <a:latin typeface="Calibri"/>
                <a:ea typeface="Calibri"/>
                <a:cs typeface="Calibri"/>
                <a:sym typeface="Calibri"/>
              </a:rPr>
              <a:t>Home Ownership Inference: </a:t>
            </a:r>
            <a:r>
              <a:rPr lang="en-IN" sz="2000">
                <a:solidFill>
                  <a:srgbClr val="3F3F3F"/>
                </a:solidFill>
                <a:latin typeface="Calibri"/>
                <a:ea typeface="Calibri"/>
                <a:cs typeface="Calibri"/>
                <a:sym typeface="Calibri"/>
              </a:rPr>
              <a:t>Majority of clients are lacking ownership of any property and are on rent or mortgage and have a higher chance of defaulting.</a:t>
            </a:r>
            <a:endParaRPr/>
          </a:p>
        </p:txBody>
      </p:sp>
      <p:pic>
        <p:nvPicPr>
          <p:cNvPr id="150" name="Google Shape;150;p23"/>
          <p:cNvPicPr preferRelativeResize="0"/>
          <p:nvPr/>
        </p:nvPicPr>
        <p:blipFill>
          <a:blip r:embed="rId3">
            <a:alphaModFix/>
          </a:blip>
          <a:stretch>
            <a:fillRect/>
          </a:stretch>
        </p:blipFill>
        <p:spPr>
          <a:xfrm>
            <a:off x="152400" y="1673581"/>
            <a:ext cx="5791200" cy="3156985"/>
          </a:xfrm>
          <a:prstGeom prst="rect">
            <a:avLst/>
          </a:prstGeom>
          <a:noFill/>
          <a:ln>
            <a:noFill/>
          </a:ln>
        </p:spPr>
      </p:pic>
      <p:pic>
        <p:nvPicPr>
          <p:cNvPr id="151" name="Google Shape;151;p23"/>
          <p:cNvPicPr preferRelativeResize="0"/>
          <p:nvPr/>
        </p:nvPicPr>
        <p:blipFill>
          <a:blip r:embed="rId4">
            <a:alphaModFix/>
          </a:blip>
          <a:stretch>
            <a:fillRect/>
          </a:stretch>
        </p:blipFill>
        <p:spPr>
          <a:xfrm>
            <a:off x="6270613" y="4000581"/>
            <a:ext cx="4568475" cy="246198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IN"/>
              <a:t>DTI vs Loan Status</a:t>
            </a:r>
            <a:endParaRPr/>
          </a:p>
        </p:txBody>
      </p:sp>
      <p:sp>
        <p:nvSpPr>
          <p:cNvPr id="158" name="Google Shape;158;p24"/>
          <p:cNvSpPr txBox="1"/>
          <p:nvPr>
            <p:ph idx="1" type="body"/>
          </p:nvPr>
        </p:nvSpPr>
        <p:spPr>
          <a:xfrm>
            <a:off x="9527400" y="3580925"/>
            <a:ext cx="1628400" cy="1169400"/>
          </a:xfrm>
          <a:prstGeom prst="rect">
            <a:avLst/>
          </a:prstGeom>
        </p:spPr>
        <p:txBody>
          <a:bodyPr anchorCtr="0" anchor="t" bIns="45700" lIns="0" spcFirstLastPara="1" rIns="0" wrap="square" tIns="45700">
            <a:normAutofit/>
          </a:bodyPr>
          <a:lstStyle/>
          <a:p>
            <a:pPr indent="0" lvl="0" marL="0" rtl="0" algn="l">
              <a:spcBef>
                <a:spcPts val="1200"/>
              </a:spcBef>
              <a:spcAft>
                <a:spcPts val="200"/>
              </a:spcAft>
              <a:buNone/>
            </a:pPr>
            <a:r>
              <a:rPr lang="en-IN"/>
              <a:t>Dti ranges from 7 to 20 for all 3 categories of Loan Status </a:t>
            </a:r>
            <a:endParaRPr/>
          </a:p>
        </p:txBody>
      </p:sp>
      <p:pic>
        <p:nvPicPr>
          <p:cNvPr id="159" name="Google Shape;159;p24"/>
          <p:cNvPicPr preferRelativeResize="0"/>
          <p:nvPr/>
        </p:nvPicPr>
        <p:blipFill>
          <a:blip r:embed="rId3">
            <a:alphaModFix/>
          </a:blip>
          <a:stretch>
            <a:fillRect/>
          </a:stretch>
        </p:blipFill>
        <p:spPr>
          <a:xfrm>
            <a:off x="1097263" y="1845725"/>
            <a:ext cx="7972425" cy="4419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IN"/>
              <a:t>DTI ratio &amp; Bankruptcy</a:t>
            </a:r>
            <a:endParaRPr/>
          </a:p>
        </p:txBody>
      </p:sp>
      <p:sp>
        <p:nvSpPr>
          <p:cNvPr id="165" name="Google Shape;165;p25"/>
          <p:cNvSpPr txBox="1"/>
          <p:nvPr>
            <p:ph idx="1" type="body"/>
          </p:nvPr>
        </p:nvSpPr>
        <p:spPr>
          <a:xfrm>
            <a:off x="1208773" y="5012020"/>
            <a:ext cx="4268804" cy="1559377"/>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Font typeface="Noto Sans Symbols"/>
              <a:buChar char="▪"/>
            </a:pPr>
            <a:r>
              <a:rPr b="1" lang="en-IN"/>
              <a:t>DTI Inference: </a:t>
            </a:r>
            <a:r>
              <a:rPr lang="en-IN"/>
              <a:t>A large number of clients face financial challenges, as evidenced by their high debt-to-income ratios.</a:t>
            </a:r>
            <a:endParaRPr/>
          </a:p>
        </p:txBody>
      </p:sp>
      <p:sp>
        <p:nvSpPr>
          <p:cNvPr id="166" name="Google Shape;166;p25"/>
          <p:cNvSpPr txBox="1"/>
          <p:nvPr/>
        </p:nvSpPr>
        <p:spPr>
          <a:xfrm>
            <a:off x="5990998" y="2649305"/>
            <a:ext cx="4268700" cy="1559400"/>
          </a:xfrm>
          <a:prstGeom prst="rect">
            <a:avLst/>
          </a:prstGeom>
          <a:noFill/>
          <a:ln>
            <a:noFill/>
          </a:ln>
        </p:spPr>
        <p:txBody>
          <a:bodyPr anchorCtr="0" anchor="t" bIns="45700" lIns="0" spcFirstLastPara="1" rIns="0" wrap="square" tIns="45700">
            <a:normAutofit/>
          </a:bodyPr>
          <a:lstStyle/>
          <a:p>
            <a:pPr indent="-127000" lvl="0" marL="91440" marR="0" rtl="0" algn="l">
              <a:lnSpc>
                <a:spcPct val="90000"/>
              </a:lnSpc>
              <a:spcBef>
                <a:spcPts val="0"/>
              </a:spcBef>
              <a:spcAft>
                <a:spcPts val="0"/>
              </a:spcAft>
              <a:buClr>
                <a:schemeClr val="accent1"/>
              </a:buClr>
              <a:buSzPts val="2000"/>
              <a:buFont typeface="Noto Sans Symbols"/>
              <a:buChar char="▪"/>
            </a:pPr>
            <a:r>
              <a:rPr b="1" lang="en-IN" sz="2000">
                <a:solidFill>
                  <a:srgbClr val="3F3F3F"/>
                </a:solidFill>
                <a:latin typeface="Calibri"/>
                <a:ea typeface="Calibri"/>
                <a:cs typeface="Calibri"/>
                <a:sym typeface="Calibri"/>
              </a:rPr>
              <a:t>Public Recorded Bankruptcy Inference: </a:t>
            </a:r>
            <a:r>
              <a:rPr lang="en-IN" sz="2000">
                <a:solidFill>
                  <a:srgbClr val="3F3F3F"/>
                </a:solidFill>
                <a:latin typeface="Calibri"/>
                <a:ea typeface="Calibri"/>
                <a:cs typeface="Calibri"/>
                <a:sym typeface="Calibri"/>
              </a:rPr>
              <a:t>The majority of clients have not filed for bankruptcy.</a:t>
            </a:r>
            <a:endParaRPr/>
          </a:p>
        </p:txBody>
      </p:sp>
      <p:pic>
        <p:nvPicPr>
          <p:cNvPr id="167" name="Google Shape;167;p25"/>
          <p:cNvPicPr preferRelativeResize="0"/>
          <p:nvPr/>
        </p:nvPicPr>
        <p:blipFill>
          <a:blip r:embed="rId3">
            <a:alphaModFix/>
          </a:blip>
          <a:stretch>
            <a:fillRect/>
          </a:stretch>
        </p:blipFill>
        <p:spPr>
          <a:xfrm>
            <a:off x="152400" y="1889760"/>
            <a:ext cx="5459678" cy="2969860"/>
          </a:xfrm>
          <a:prstGeom prst="rect">
            <a:avLst/>
          </a:prstGeom>
          <a:noFill/>
          <a:ln>
            <a:noFill/>
          </a:ln>
        </p:spPr>
      </p:pic>
      <p:pic>
        <p:nvPicPr>
          <p:cNvPr id="168" name="Google Shape;168;p25"/>
          <p:cNvPicPr preferRelativeResize="0"/>
          <p:nvPr/>
        </p:nvPicPr>
        <p:blipFill>
          <a:blip r:embed="rId4">
            <a:alphaModFix/>
          </a:blip>
          <a:stretch>
            <a:fillRect/>
          </a:stretch>
        </p:blipFill>
        <p:spPr>
          <a:xfrm>
            <a:off x="5991003" y="3628660"/>
            <a:ext cx="5545575" cy="294273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IN"/>
              <a:t>Loan Status vs Purpose</a:t>
            </a:r>
            <a:endParaRPr/>
          </a:p>
        </p:txBody>
      </p:sp>
      <p:pic>
        <p:nvPicPr>
          <p:cNvPr id="175" name="Google Shape;175;p26"/>
          <p:cNvPicPr preferRelativeResize="0"/>
          <p:nvPr/>
        </p:nvPicPr>
        <p:blipFill>
          <a:blip r:embed="rId3">
            <a:alphaModFix/>
          </a:blip>
          <a:stretch>
            <a:fillRect/>
          </a:stretch>
        </p:blipFill>
        <p:spPr>
          <a:xfrm>
            <a:off x="729675" y="1846503"/>
            <a:ext cx="7211133" cy="4815798"/>
          </a:xfrm>
          <a:prstGeom prst="rect">
            <a:avLst/>
          </a:prstGeom>
          <a:noFill/>
          <a:ln>
            <a:noFill/>
          </a:ln>
        </p:spPr>
      </p:pic>
      <p:sp>
        <p:nvSpPr>
          <p:cNvPr id="176" name="Google Shape;176;p26"/>
          <p:cNvSpPr txBox="1"/>
          <p:nvPr/>
        </p:nvSpPr>
        <p:spPr>
          <a:xfrm>
            <a:off x="8171300" y="3020500"/>
            <a:ext cx="3131700" cy="246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700">
                <a:solidFill>
                  <a:schemeClr val="dk2"/>
                </a:solidFill>
                <a:latin typeface="Roboto"/>
                <a:ea typeface="Roboto"/>
                <a:cs typeface="Roboto"/>
                <a:sym typeface="Roboto"/>
              </a:rPr>
              <a:t>Debt_consolidation seems to be the most likeliest category for repaying the loans followed by credit_card</a:t>
            </a:r>
            <a:endParaRPr sz="1700">
              <a:solidFill>
                <a:schemeClr val="dk2"/>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IN"/>
              <a:t>Grade vs Loan Status</a:t>
            </a:r>
            <a:endParaRPr/>
          </a:p>
        </p:txBody>
      </p:sp>
      <p:pic>
        <p:nvPicPr>
          <p:cNvPr id="183" name="Google Shape;183;p27"/>
          <p:cNvPicPr preferRelativeResize="0"/>
          <p:nvPr/>
        </p:nvPicPr>
        <p:blipFill>
          <a:blip r:embed="rId3">
            <a:alphaModFix/>
          </a:blip>
          <a:stretch>
            <a:fillRect/>
          </a:stretch>
        </p:blipFill>
        <p:spPr>
          <a:xfrm>
            <a:off x="851700" y="1853628"/>
            <a:ext cx="8201025" cy="4410075"/>
          </a:xfrm>
          <a:prstGeom prst="rect">
            <a:avLst/>
          </a:prstGeom>
          <a:noFill/>
          <a:ln>
            <a:noFill/>
          </a:ln>
        </p:spPr>
      </p:pic>
      <p:sp>
        <p:nvSpPr>
          <p:cNvPr id="184" name="Google Shape;184;p27"/>
          <p:cNvSpPr txBox="1"/>
          <p:nvPr/>
        </p:nvSpPr>
        <p:spPr>
          <a:xfrm>
            <a:off x="9744425" y="2343875"/>
            <a:ext cx="1905000" cy="30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700">
                <a:solidFill>
                  <a:schemeClr val="dk2"/>
                </a:solidFill>
                <a:latin typeface="Roboto"/>
                <a:ea typeface="Roboto"/>
                <a:cs typeface="Roboto"/>
                <a:sym typeface="Roboto"/>
              </a:rPr>
              <a:t>Lower grades are more likely to pay the loans fully than Higher grades</a:t>
            </a:r>
            <a:endParaRPr sz="1700">
              <a:solidFill>
                <a:schemeClr val="dk2"/>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IN"/>
              <a:t>Loan Trend over years</a:t>
            </a:r>
            <a:endParaRPr/>
          </a:p>
        </p:txBody>
      </p:sp>
      <p:sp>
        <p:nvSpPr>
          <p:cNvPr id="191" name="Google Shape;191;p28"/>
          <p:cNvSpPr txBox="1"/>
          <p:nvPr/>
        </p:nvSpPr>
        <p:spPr>
          <a:xfrm>
            <a:off x="6376620" y="2684295"/>
            <a:ext cx="5313000" cy="1559400"/>
          </a:xfrm>
          <a:prstGeom prst="rect">
            <a:avLst/>
          </a:prstGeom>
          <a:noFill/>
          <a:ln>
            <a:noFill/>
          </a:ln>
        </p:spPr>
        <p:txBody>
          <a:bodyPr anchorCtr="0" anchor="t" bIns="45700" lIns="0" spcFirstLastPara="1" rIns="0" wrap="square" tIns="45700">
            <a:normAutofit/>
          </a:bodyPr>
          <a:lstStyle/>
          <a:p>
            <a:pPr indent="0" lvl="0" marL="0" marR="0" rtl="0" algn="l">
              <a:lnSpc>
                <a:spcPct val="90000"/>
              </a:lnSpc>
              <a:spcBef>
                <a:spcPts val="0"/>
              </a:spcBef>
              <a:spcAft>
                <a:spcPts val="0"/>
              </a:spcAft>
              <a:buClr>
                <a:schemeClr val="accent1"/>
              </a:buClr>
              <a:buSzPts val="2000"/>
              <a:buFont typeface="Calibri"/>
              <a:buNone/>
            </a:pPr>
            <a:r>
              <a:rPr b="1" lang="en-IN" sz="2000">
                <a:solidFill>
                  <a:srgbClr val="3F3F3F"/>
                </a:solidFill>
                <a:latin typeface="Calibri"/>
                <a:ea typeface="Calibri"/>
                <a:cs typeface="Calibri"/>
                <a:sym typeface="Calibri"/>
              </a:rPr>
              <a:t> </a:t>
            </a:r>
            <a:r>
              <a:rPr lang="en-IN" sz="2000">
                <a:solidFill>
                  <a:srgbClr val="3F3F3F"/>
                </a:solidFill>
                <a:latin typeface="Calibri"/>
                <a:ea typeface="Calibri"/>
                <a:cs typeface="Calibri"/>
                <a:sym typeface="Calibri"/>
              </a:rPr>
              <a:t>We see a gradual increase in loan taken through the year, with lesser defaulting rate in April ,August, December quarter wise and better more late in year.</a:t>
            </a:r>
            <a:endParaRPr/>
          </a:p>
        </p:txBody>
      </p:sp>
      <p:sp>
        <p:nvSpPr>
          <p:cNvPr id="192" name="Google Shape;192;p28"/>
          <p:cNvSpPr txBox="1"/>
          <p:nvPr/>
        </p:nvSpPr>
        <p:spPr>
          <a:xfrm>
            <a:off x="1276723" y="5031067"/>
            <a:ext cx="4268700" cy="1559400"/>
          </a:xfrm>
          <a:prstGeom prst="rect">
            <a:avLst/>
          </a:prstGeom>
          <a:noFill/>
          <a:ln>
            <a:noFill/>
          </a:ln>
        </p:spPr>
        <p:txBody>
          <a:bodyPr anchorCtr="0" anchor="t" bIns="45700" lIns="0" spcFirstLastPara="1" rIns="0" wrap="square" tIns="45700">
            <a:normAutofit/>
          </a:bodyPr>
          <a:lstStyle/>
          <a:p>
            <a:pPr indent="0" lvl="0" marL="0" marR="0" rtl="0" algn="l">
              <a:lnSpc>
                <a:spcPct val="90000"/>
              </a:lnSpc>
              <a:spcBef>
                <a:spcPts val="0"/>
              </a:spcBef>
              <a:spcAft>
                <a:spcPts val="0"/>
              </a:spcAft>
              <a:buClr>
                <a:schemeClr val="accent1"/>
              </a:buClr>
              <a:buSzPts val="2000"/>
              <a:buFont typeface="Calibri"/>
              <a:buNone/>
            </a:pPr>
            <a:r>
              <a:rPr lang="en-IN" sz="2000">
                <a:solidFill>
                  <a:srgbClr val="3F3F3F"/>
                </a:solidFill>
                <a:latin typeface="Calibri"/>
                <a:ea typeface="Calibri"/>
                <a:cs typeface="Calibri"/>
                <a:sym typeface="Calibri"/>
              </a:rPr>
              <a:t>With each passing year loan taken are increasing exponentially which indicate we are seeing large increase in DTI ratio and decrease in defaulting rate.</a:t>
            </a:r>
            <a:endParaRPr/>
          </a:p>
        </p:txBody>
      </p:sp>
      <p:pic>
        <p:nvPicPr>
          <p:cNvPr id="193" name="Google Shape;193;p28"/>
          <p:cNvPicPr preferRelativeResize="0"/>
          <p:nvPr/>
        </p:nvPicPr>
        <p:blipFill rotWithShape="1">
          <a:blip r:embed="rId3">
            <a:alphaModFix/>
          </a:blip>
          <a:srcRect b="0" l="0" r="0" t="0"/>
          <a:stretch/>
        </p:blipFill>
        <p:spPr>
          <a:xfrm>
            <a:off x="6376626" y="4042172"/>
            <a:ext cx="5312999" cy="2815827"/>
          </a:xfrm>
          <a:prstGeom prst="rect">
            <a:avLst/>
          </a:prstGeom>
          <a:noFill/>
          <a:ln>
            <a:noFill/>
          </a:ln>
        </p:spPr>
      </p:pic>
      <p:pic>
        <p:nvPicPr>
          <p:cNvPr id="194" name="Google Shape;194;p28"/>
          <p:cNvPicPr preferRelativeResize="0"/>
          <p:nvPr/>
        </p:nvPicPr>
        <p:blipFill rotWithShape="1">
          <a:blip r:embed="rId4">
            <a:alphaModFix/>
          </a:blip>
          <a:srcRect b="0" l="0" r="0" t="0"/>
          <a:stretch/>
        </p:blipFill>
        <p:spPr>
          <a:xfrm>
            <a:off x="279214" y="1896910"/>
            <a:ext cx="5820588" cy="313416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779775" y="395426"/>
            <a:ext cx="10058400" cy="745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IN"/>
              <a:t>Observations &amp; Recommendations</a:t>
            </a:r>
            <a:endParaRPr/>
          </a:p>
        </p:txBody>
      </p:sp>
      <p:sp>
        <p:nvSpPr>
          <p:cNvPr id="200" name="Google Shape;200;p29"/>
          <p:cNvSpPr txBox="1"/>
          <p:nvPr/>
        </p:nvSpPr>
        <p:spPr>
          <a:xfrm>
            <a:off x="657761" y="1141226"/>
            <a:ext cx="10876500" cy="5017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IN" sz="2000">
                <a:solidFill>
                  <a:srgbClr val="3F3F3F"/>
                </a:solidFill>
                <a:latin typeface="Calibri"/>
                <a:ea typeface="Calibri"/>
                <a:cs typeface="Calibri"/>
                <a:sym typeface="Calibri"/>
              </a:rPr>
              <a:t>Key factors that can help predict the likelihood of default and reduce credit losses:</a:t>
            </a:r>
            <a:endParaRPr sz="2000">
              <a:solidFill>
                <a:srgbClr val="3F3F3F"/>
              </a:solidFill>
              <a:latin typeface="Calibri"/>
              <a:ea typeface="Calibri"/>
              <a:cs typeface="Calibri"/>
              <a:sym typeface="Calibri"/>
            </a:endParaRPr>
          </a:p>
          <a:p>
            <a:pPr indent="0" lvl="0" marL="0" rtl="0" algn="l">
              <a:spcBef>
                <a:spcPts val="0"/>
              </a:spcBef>
              <a:spcAft>
                <a:spcPts val="0"/>
              </a:spcAft>
              <a:buNone/>
            </a:pPr>
            <a:r>
              <a:t/>
            </a:r>
            <a:endParaRPr sz="2000">
              <a:solidFill>
                <a:srgbClr val="3F3F3F"/>
              </a:solidFill>
              <a:latin typeface="Calibri"/>
              <a:ea typeface="Calibri"/>
              <a:cs typeface="Calibri"/>
              <a:sym typeface="Calibri"/>
            </a:endParaRPr>
          </a:p>
          <a:p>
            <a:pPr indent="0" lvl="0" marL="0" rtl="0" algn="l">
              <a:spcBef>
                <a:spcPts val="0"/>
              </a:spcBef>
              <a:spcAft>
                <a:spcPts val="0"/>
              </a:spcAft>
              <a:buNone/>
            </a:pPr>
            <a:r>
              <a:rPr lang="en-IN" sz="2000">
                <a:solidFill>
                  <a:srgbClr val="3F3F3F"/>
                </a:solidFill>
                <a:latin typeface="Calibri"/>
                <a:ea typeface="Calibri"/>
                <a:cs typeface="Calibri"/>
                <a:sym typeface="Calibri"/>
              </a:rPr>
              <a:t>Debt-to-Income (DTI) ratio.</a:t>
            </a:r>
            <a:endParaRPr sz="2000">
              <a:solidFill>
                <a:srgbClr val="3F3F3F"/>
              </a:solidFill>
              <a:latin typeface="Calibri"/>
              <a:ea typeface="Calibri"/>
              <a:cs typeface="Calibri"/>
              <a:sym typeface="Calibri"/>
            </a:endParaRPr>
          </a:p>
          <a:p>
            <a:pPr indent="0" lvl="0" marL="0" rtl="0" algn="l">
              <a:spcBef>
                <a:spcPts val="0"/>
              </a:spcBef>
              <a:spcAft>
                <a:spcPts val="0"/>
              </a:spcAft>
              <a:buNone/>
            </a:pPr>
            <a:r>
              <a:rPr lang="en-IN" sz="2000">
                <a:solidFill>
                  <a:srgbClr val="3F3F3F"/>
                </a:solidFill>
                <a:latin typeface="Calibri"/>
                <a:ea typeface="Calibri"/>
                <a:cs typeface="Calibri"/>
                <a:sym typeface="Calibri"/>
              </a:rPr>
              <a:t>Loan grades.</a:t>
            </a:r>
            <a:endParaRPr sz="2000">
              <a:solidFill>
                <a:srgbClr val="3F3F3F"/>
              </a:solidFill>
              <a:latin typeface="Calibri"/>
              <a:ea typeface="Calibri"/>
              <a:cs typeface="Calibri"/>
              <a:sym typeface="Calibri"/>
            </a:endParaRPr>
          </a:p>
          <a:p>
            <a:pPr indent="0" lvl="0" marL="0" rtl="0" algn="l">
              <a:spcBef>
                <a:spcPts val="0"/>
              </a:spcBef>
              <a:spcAft>
                <a:spcPts val="0"/>
              </a:spcAft>
              <a:buNone/>
            </a:pPr>
            <a:r>
              <a:rPr lang="en-IN" sz="2000">
                <a:solidFill>
                  <a:srgbClr val="3F3F3F"/>
                </a:solidFill>
                <a:latin typeface="Calibri"/>
                <a:ea typeface="Calibri"/>
                <a:cs typeface="Calibri"/>
                <a:sym typeface="Calibri"/>
              </a:rPr>
              <a:t>Verification status.</a:t>
            </a:r>
            <a:endParaRPr sz="2000">
              <a:solidFill>
                <a:srgbClr val="3F3F3F"/>
              </a:solidFill>
              <a:latin typeface="Calibri"/>
              <a:ea typeface="Calibri"/>
              <a:cs typeface="Calibri"/>
              <a:sym typeface="Calibri"/>
            </a:endParaRPr>
          </a:p>
          <a:p>
            <a:pPr indent="0" lvl="0" marL="0" rtl="0" algn="l">
              <a:spcBef>
                <a:spcPts val="0"/>
              </a:spcBef>
              <a:spcAft>
                <a:spcPts val="0"/>
              </a:spcAft>
              <a:buNone/>
            </a:pPr>
            <a:r>
              <a:rPr lang="en-IN" sz="2000">
                <a:solidFill>
                  <a:srgbClr val="3F3F3F"/>
                </a:solidFill>
                <a:latin typeface="Calibri"/>
                <a:ea typeface="Calibri"/>
                <a:cs typeface="Calibri"/>
                <a:sym typeface="Calibri"/>
              </a:rPr>
              <a:t>Annual income.</a:t>
            </a:r>
            <a:endParaRPr sz="2000">
              <a:solidFill>
                <a:srgbClr val="3F3F3F"/>
              </a:solidFill>
              <a:latin typeface="Calibri"/>
              <a:ea typeface="Calibri"/>
              <a:cs typeface="Calibri"/>
              <a:sym typeface="Calibri"/>
            </a:endParaRPr>
          </a:p>
          <a:p>
            <a:pPr indent="0" lvl="0" marL="0" rtl="0" algn="l">
              <a:spcBef>
                <a:spcPts val="0"/>
              </a:spcBef>
              <a:spcAft>
                <a:spcPts val="0"/>
              </a:spcAft>
              <a:buNone/>
            </a:pPr>
            <a:r>
              <a:rPr lang="en-IN" sz="2000">
                <a:solidFill>
                  <a:srgbClr val="3F3F3F"/>
                </a:solidFill>
                <a:latin typeface="Calibri"/>
                <a:ea typeface="Calibri"/>
                <a:cs typeface="Calibri"/>
                <a:sym typeface="Calibri"/>
              </a:rPr>
              <a:t>Public record of bankruptcy.</a:t>
            </a:r>
            <a:endParaRPr sz="2000">
              <a:solidFill>
                <a:srgbClr val="3F3F3F"/>
              </a:solidFill>
              <a:latin typeface="Calibri"/>
              <a:ea typeface="Calibri"/>
              <a:cs typeface="Calibri"/>
              <a:sym typeface="Calibri"/>
            </a:endParaRPr>
          </a:p>
          <a:p>
            <a:pPr indent="0" lvl="0" marL="0" rtl="0" algn="l">
              <a:spcBef>
                <a:spcPts val="0"/>
              </a:spcBef>
              <a:spcAft>
                <a:spcPts val="0"/>
              </a:spcAft>
              <a:buNone/>
            </a:pPr>
            <a:r>
              <a:rPr lang="en-IN" sz="2000">
                <a:solidFill>
                  <a:srgbClr val="3F3F3F"/>
                </a:solidFill>
                <a:latin typeface="Calibri"/>
                <a:ea typeface="Calibri"/>
                <a:cs typeface="Calibri"/>
                <a:sym typeface="Calibri"/>
              </a:rPr>
              <a:t>Other considerations for identifying high-risk 'defaults':</a:t>
            </a:r>
            <a:endParaRPr sz="2000">
              <a:solidFill>
                <a:srgbClr val="3F3F3F"/>
              </a:solidFill>
              <a:latin typeface="Calibri"/>
              <a:ea typeface="Calibri"/>
              <a:cs typeface="Calibri"/>
              <a:sym typeface="Calibri"/>
            </a:endParaRPr>
          </a:p>
          <a:p>
            <a:pPr indent="0" lvl="0" marL="0" rtl="0" algn="l">
              <a:spcBef>
                <a:spcPts val="0"/>
              </a:spcBef>
              <a:spcAft>
                <a:spcPts val="0"/>
              </a:spcAft>
              <a:buNone/>
            </a:pPr>
            <a:r>
              <a:t/>
            </a:r>
            <a:endParaRPr sz="2000">
              <a:solidFill>
                <a:srgbClr val="3F3F3F"/>
              </a:solidFill>
              <a:latin typeface="Calibri"/>
              <a:ea typeface="Calibri"/>
              <a:cs typeface="Calibri"/>
              <a:sym typeface="Calibri"/>
            </a:endParaRPr>
          </a:p>
          <a:p>
            <a:pPr indent="0" lvl="0" marL="0" rtl="0" algn="l">
              <a:spcBef>
                <a:spcPts val="0"/>
              </a:spcBef>
              <a:spcAft>
                <a:spcPts val="0"/>
              </a:spcAft>
              <a:buNone/>
            </a:pPr>
            <a:r>
              <a:rPr lang="en-IN" sz="2000">
                <a:solidFill>
                  <a:srgbClr val="3F3F3F"/>
                </a:solidFill>
                <a:latin typeface="Calibri"/>
                <a:ea typeface="Calibri"/>
                <a:cs typeface="Calibri"/>
                <a:sym typeface="Calibri"/>
              </a:rPr>
              <a:t>Borrowers from areas other than large urban cities (e.g., California, New York, Texas, Florida).</a:t>
            </a:r>
            <a:endParaRPr sz="2000">
              <a:solidFill>
                <a:srgbClr val="3F3F3F"/>
              </a:solidFill>
              <a:latin typeface="Calibri"/>
              <a:ea typeface="Calibri"/>
              <a:cs typeface="Calibri"/>
              <a:sym typeface="Calibri"/>
            </a:endParaRPr>
          </a:p>
          <a:p>
            <a:pPr indent="0" lvl="0" marL="0" rtl="0" algn="l">
              <a:spcBef>
                <a:spcPts val="0"/>
              </a:spcBef>
              <a:spcAft>
                <a:spcPts val="0"/>
              </a:spcAft>
              <a:buNone/>
            </a:pPr>
            <a:r>
              <a:rPr lang="en-IN" sz="2000">
                <a:solidFill>
                  <a:srgbClr val="3F3F3F"/>
                </a:solidFill>
                <a:latin typeface="Calibri"/>
                <a:ea typeface="Calibri"/>
                <a:cs typeface="Calibri"/>
                <a:sym typeface="Calibri"/>
              </a:rPr>
              <a:t>Borrowers with annual incomes between </a:t>
            </a:r>
            <a:endParaRPr sz="2000">
              <a:solidFill>
                <a:srgbClr val="3F3F3F"/>
              </a:solidFill>
              <a:latin typeface="Calibri"/>
              <a:ea typeface="Calibri"/>
              <a:cs typeface="Calibri"/>
              <a:sym typeface="Calibri"/>
            </a:endParaRPr>
          </a:p>
          <a:p>
            <a:pPr indent="0" lvl="0" marL="0" rtl="0" algn="l">
              <a:spcBef>
                <a:spcPts val="0"/>
              </a:spcBef>
              <a:spcAft>
                <a:spcPts val="0"/>
              </a:spcAft>
              <a:buNone/>
            </a:pPr>
            <a:r>
              <a:rPr lang="en-IN" sz="2000">
                <a:solidFill>
                  <a:srgbClr val="3F3F3F"/>
                </a:solidFill>
                <a:latin typeface="Calibri"/>
                <a:ea typeface="Calibri"/>
                <a:cs typeface="Calibri"/>
                <a:sym typeface="Calibri"/>
              </a:rPr>
              <a:t>100,000.</a:t>
            </a:r>
            <a:endParaRPr sz="2000">
              <a:solidFill>
                <a:srgbClr val="3F3F3F"/>
              </a:solidFill>
              <a:latin typeface="Calibri"/>
              <a:ea typeface="Calibri"/>
              <a:cs typeface="Calibri"/>
              <a:sym typeface="Calibri"/>
            </a:endParaRPr>
          </a:p>
          <a:p>
            <a:pPr indent="0" lvl="0" marL="0" rtl="0" algn="l">
              <a:spcBef>
                <a:spcPts val="0"/>
              </a:spcBef>
              <a:spcAft>
                <a:spcPts val="0"/>
              </a:spcAft>
              <a:buNone/>
            </a:pPr>
            <a:r>
              <a:rPr lang="en-IN" sz="2000">
                <a:solidFill>
                  <a:srgbClr val="3F3F3F"/>
                </a:solidFill>
                <a:latin typeface="Calibri"/>
                <a:ea typeface="Calibri"/>
                <a:cs typeface="Calibri"/>
                <a:sym typeface="Calibri"/>
              </a:rPr>
              <a:t>Borrowers with a history of public-recorded bankruptcy.</a:t>
            </a:r>
            <a:endParaRPr sz="2000">
              <a:solidFill>
                <a:srgbClr val="3F3F3F"/>
              </a:solidFill>
              <a:latin typeface="Calibri"/>
              <a:ea typeface="Calibri"/>
              <a:cs typeface="Calibri"/>
              <a:sym typeface="Calibri"/>
            </a:endParaRPr>
          </a:p>
          <a:p>
            <a:pPr indent="0" lvl="0" marL="0" rtl="0" algn="l">
              <a:spcBef>
                <a:spcPts val="0"/>
              </a:spcBef>
              <a:spcAft>
                <a:spcPts val="0"/>
              </a:spcAft>
              <a:buNone/>
            </a:pPr>
            <a:r>
              <a:rPr lang="en-IN" sz="2000">
                <a:solidFill>
                  <a:srgbClr val="3F3F3F"/>
                </a:solidFill>
                <a:latin typeface="Calibri"/>
                <a:ea typeface="Calibri"/>
                <a:cs typeface="Calibri"/>
                <a:sym typeface="Calibri"/>
              </a:rPr>
              <a:t>Borrowers with lower loan grades (e.g., grades E, F, G), which represent higher risk.</a:t>
            </a:r>
            <a:endParaRPr sz="2000">
              <a:solidFill>
                <a:srgbClr val="3F3F3F"/>
              </a:solidFill>
              <a:latin typeface="Calibri"/>
              <a:ea typeface="Calibri"/>
              <a:cs typeface="Calibri"/>
              <a:sym typeface="Calibri"/>
            </a:endParaRPr>
          </a:p>
          <a:p>
            <a:pPr indent="0" lvl="0" marL="0" rtl="0" algn="l">
              <a:spcBef>
                <a:spcPts val="0"/>
              </a:spcBef>
              <a:spcAft>
                <a:spcPts val="0"/>
              </a:spcAft>
              <a:buNone/>
            </a:pPr>
            <a:r>
              <a:rPr lang="en-IN" sz="2000">
                <a:solidFill>
                  <a:srgbClr val="3F3F3F"/>
                </a:solidFill>
                <a:latin typeface="Calibri"/>
                <a:ea typeface="Calibri"/>
                <a:cs typeface="Calibri"/>
                <a:sym typeface="Calibri"/>
              </a:rPr>
              <a:t>Borrowers with very high debt-to-income (DTI) ratios.</a:t>
            </a:r>
            <a:endParaRPr sz="2000">
              <a:solidFill>
                <a:srgbClr val="3F3F3F"/>
              </a:solidFill>
              <a:latin typeface="Calibri"/>
              <a:ea typeface="Calibri"/>
              <a:cs typeface="Calibri"/>
              <a:sym typeface="Calibri"/>
            </a:endParaRPr>
          </a:p>
          <a:p>
            <a:pPr indent="0" lvl="0" marL="0" rtl="0" algn="l">
              <a:spcBef>
                <a:spcPts val="0"/>
              </a:spcBef>
              <a:spcAft>
                <a:spcPts val="0"/>
              </a:spcAft>
              <a:buNone/>
            </a:pPr>
            <a:r>
              <a:rPr lang="en-IN" sz="2000">
                <a:solidFill>
                  <a:srgbClr val="3F3F3F"/>
                </a:solidFill>
                <a:latin typeface="Calibri"/>
                <a:ea typeface="Calibri"/>
                <a:cs typeface="Calibri"/>
                <a:sym typeface="Calibri"/>
              </a:rPr>
              <a:t>Borrowers with 10+ years of work experience.</a:t>
            </a:r>
            <a:endParaRPr sz="2000">
              <a:solidFill>
                <a:srgbClr val="3F3F3F"/>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1097275" y="991551"/>
            <a:ext cx="10058400" cy="745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IN"/>
              <a:t>Problem Objective</a:t>
            </a:r>
            <a:endParaRPr/>
          </a:p>
        </p:txBody>
      </p:sp>
      <p:sp>
        <p:nvSpPr>
          <p:cNvPr id="81" name="Google Shape;81;p15"/>
          <p:cNvSpPr txBox="1"/>
          <p:nvPr/>
        </p:nvSpPr>
        <p:spPr>
          <a:xfrm>
            <a:off x="1097280" y="1737360"/>
            <a:ext cx="10058400" cy="307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000">
                <a:solidFill>
                  <a:schemeClr val="dk1"/>
                </a:solidFill>
                <a:latin typeface="Calibri"/>
                <a:ea typeface="Calibri"/>
                <a:cs typeface="Calibri"/>
                <a:sym typeface="Calibri"/>
              </a:rPr>
              <a:t>A financial company aims to identify the key factors (or driver variables) that are strong indicators of loan default. Understanding these variables will help the company enhance its portfolio and risk assessment strategies, enabling better decision-making and risk management.</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Perform a </a:t>
            </a:r>
            <a:r>
              <a:rPr lang="en-IN" sz="2000">
                <a:solidFill>
                  <a:schemeClr val="dk1"/>
                </a:solidFill>
                <a:latin typeface="Calibri"/>
                <a:ea typeface="Calibri"/>
                <a:cs typeface="Calibri"/>
                <a:sym typeface="Calibri"/>
              </a:rPr>
              <a:t>thorough</a:t>
            </a:r>
            <a:r>
              <a:rPr lang="en-IN" sz="2000">
                <a:solidFill>
                  <a:schemeClr val="dk1"/>
                </a:solidFill>
                <a:latin typeface="Calibri"/>
                <a:ea typeface="Calibri"/>
                <a:cs typeface="Calibri"/>
                <a:sym typeface="Calibri"/>
              </a:rPr>
              <a:t> Exploratory Data Analysis to understand the Loan Data set and prescribe insights from the understanding of the data.</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a:p>
        </p:txBody>
      </p:sp>
      <p:sp>
        <p:nvSpPr>
          <p:cNvPr id="82" name="Google Shape;82;p15"/>
          <p:cNvSpPr txBox="1"/>
          <p:nvPr>
            <p:ph type="title"/>
          </p:nvPr>
        </p:nvSpPr>
        <p:spPr>
          <a:xfrm>
            <a:off x="1066800" y="2840626"/>
            <a:ext cx="10058400" cy="745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IN"/>
              <a:t>Solution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IN"/>
              <a:t>Business Objective</a:t>
            </a:r>
            <a:endParaRPr/>
          </a:p>
        </p:txBody>
      </p:sp>
      <p:sp>
        <p:nvSpPr>
          <p:cNvPr id="88" name="Google Shape;88;p16"/>
          <p:cNvSpPr txBox="1"/>
          <p:nvPr>
            <p:ph idx="1" type="body"/>
          </p:nvPr>
        </p:nvSpPr>
        <p:spPr>
          <a:xfrm>
            <a:off x="1097280" y="1737360"/>
            <a:ext cx="10058400" cy="4023360"/>
          </a:xfrm>
          <a:prstGeom prst="rect">
            <a:avLst/>
          </a:prstGeom>
          <a:noFill/>
          <a:ln>
            <a:noFill/>
          </a:ln>
        </p:spPr>
        <p:txBody>
          <a:bodyPr anchorCtr="0" anchor="t" bIns="45700" lIns="0" spcFirstLastPara="1" rIns="0" wrap="square" tIns="45700">
            <a:normAutofit/>
          </a:bodyPr>
          <a:lstStyle/>
          <a:p>
            <a:pPr indent="0" lvl="0" marL="0" rtl="0" algn="l">
              <a:lnSpc>
                <a:spcPct val="115000"/>
              </a:lnSpc>
              <a:spcBef>
                <a:spcPts val="1400"/>
              </a:spcBef>
              <a:spcAft>
                <a:spcPts val="0"/>
              </a:spcAft>
              <a:buNone/>
            </a:pPr>
            <a:r>
              <a:t/>
            </a:r>
            <a:endParaRPr b="1" sz="13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IN" sz="1100">
                <a:solidFill>
                  <a:srgbClr val="000000"/>
                </a:solidFill>
                <a:latin typeface="Arial"/>
                <a:ea typeface="Arial"/>
                <a:cs typeface="Arial"/>
                <a:sym typeface="Arial"/>
              </a:rPr>
              <a:t>The goal is to make informed decisions on incoming loan applications, determining whether to </a:t>
            </a:r>
            <a:r>
              <a:rPr b="1" lang="en-IN" sz="1100">
                <a:solidFill>
                  <a:srgbClr val="000000"/>
                </a:solidFill>
                <a:latin typeface="Arial"/>
                <a:ea typeface="Arial"/>
                <a:cs typeface="Arial"/>
                <a:sym typeface="Arial"/>
              </a:rPr>
              <a:t>approve</a:t>
            </a:r>
            <a:r>
              <a:rPr lang="en-IN" sz="1100">
                <a:solidFill>
                  <a:srgbClr val="000000"/>
                </a:solidFill>
                <a:latin typeface="Arial"/>
                <a:ea typeface="Arial"/>
                <a:cs typeface="Arial"/>
                <a:sym typeface="Arial"/>
              </a:rPr>
              <a:t> or </a:t>
            </a:r>
            <a:r>
              <a:rPr b="1" lang="en-IN" sz="1100">
                <a:solidFill>
                  <a:srgbClr val="000000"/>
                </a:solidFill>
                <a:latin typeface="Arial"/>
                <a:ea typeface="Arial"/>
                <a:cs typeface="Arial"/>
                <a:sym typeface="Arial"/>
              </a:rPr>
              <a:t>reject</a:t>
            </a:r>
            <a:r>
              <a:rPr lang="en-IN" sz="1100">
                <a:solidFill>
                  <a:srgbClr val="000000"/>
                </a:solidFill>
                <a:latin typeface="Arial"/>
                <a:ea typeface="Arial"/>
                <a:cs typeface="Arial"/>
                <a:sym typeface="Arial"/>
              </a:rPr>
              <a:t> them based on historical data and certain variables. The dataset at hand includes information on past loan applicants and their repayment behavior, indicating whether the loan was </a:t>
            </a:r>
            <a:r>
              <a:rPr b="1" lang="en-IN" sz="1100">
                <a:solidFill>
                  <a:srgbClr val="000000"/>
                </a:solidFill>
                <a:latin typeface="Arial"/>
                <a:ea typeface="Arial"/>
                <a:cs typeface="Arial"/>
                <a:sym typeface="Arial"/>
              </a:rPr>
              <a:t>defaulted</a:t>
            </a:r>
            <a:r>
              <a:rPr lang="en-IN" sz="1100">
                <a:solidFill>
                  <a:srgbClr val="000000"/>
                </a:solidFill>
                <a:latin typeface="Arial"/>
                <a:ea typeface="Arial"/>
                <a:cs typeface="Arial"/>
                <a:sym typeface="Arial"/>
              </a:rPr>
              <a:t> or not.</a:t>
            </a:r>
            <a:endParaRPr sz="1100">
              <a:solidFill>
                <a:srgbClr val="000000"/>
              </a:solidFill>
              <a:latin typeface="Arial"/>
              <a:ea typeface="Arial"/>
              <a:cs typeface="Arial"/>
              <a:sym typeface="Arial"/>
            </a:endParaRPr>
          </a:p>
          <a:p>
            <a:pPr indent="0" lvl="0" marL="0" rtl="0" algn="l">
              <a:lnSpc>
                <a:spcPct val="115000"/>
              </a:lnSpc>
              <a:spcBef>
                <a:spcPts val="1400"/>
              </a:spcBef>
              <a:spcAft>
                <a:spcPts val="0"/>
              </a:spcAft>
              <a:buNone/>
            </a:pPr>
            <a:r>
              <a:t/>
            </a:r>
            <a:endParaRPr b="1" sz="1300">
              <a:solidFill>
                <a:srgbClr val="000000"/>
              </a:solidFill>
              <a:latin typeface="Arial"/>
              <a:ea typeface="Arial"/>
              <a:cs typeface="Arial"/>
              <a:sym typeface="Arial"/>
            </a:endParaRPr>
          </a:p>
          <a:p>
            <a:pPr indent="0" lvl="0" marL="0" rtl="0" algn="l">
              <a:lnSpc>
                <a:spcPct val="115000"/>
              </a:lnSpc>
              <a:spcBef>
                <a:spcPts val="1400"/>
              </a:spcBef>
              <a:spcAft>
                <a:spcPts val="0"/>
              </a:spcAft>
              <a:buNone/>
            </a:pPr>
            <a:r>
              <a:t/>
            </a:r>
            <a:endParaRPr b="1" sz="1300">
              <a:solidFill>
                <a:srgbClr val="000000"/>
              </a:solidFill>
              <a:latin typeface="Arial"/>
              <a:ea typeface="Arial"/>
              <a:cs typeface="Arial"/>
              <a:sym typeface="Arial"/>
            </a:endParaRPr>
          </a:p>
          <a:p>
            <a:pPr indent="0" lvl="0" marL="0" rtl="0" algn="l">
              <a:lnSpc>
                <a:spcPct val="115000"/>
              </a:lnSpc>
              <a:spcBef>
                <a:spcPts val="1400"/>
              </a:spcBef>
              <a:spcAft>
                <a:spcPts val="0"/>
              </a:spcAft>
              <a:buNone/>
            </a:pPr>
            <a:r>
              <a:rPr b="1" lang="en-IN" sz="1300">
                <a:solidFill>
                  <a:srgbClr val="000000"/>
                </a:solidFill>
                <a:latin typeface="Arial"/>
                <a:ea typeface="Arial"/>
                <a:cs typeface="Arial"/>
                <a:sym typeface="Arial"/>
              </a:rPr>
              <a:t>Dataset Details:</a:t>
            </a:r>
            <a:endParaRPr b="1" sz="13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IN" sz="1100">
                <a:solidFill>
                  <a:srgbClr val="000000"/>
                </a:solidFill>
                <a:latin typeface="Arial"/>
                <a:ea typeface="Arial"/>
                <a:cs typeface="Arial"/>
                <a:sym typeface="Arial"/>
              </a:rPr>
              <a:t>The dataset provides information exclusively on </a:t>
            </a:r>
            <a:r>
              <a:rPr b="1" lang="en-IN" sz="1100">
                <a:solidFill>
                  <a:srgbClr val="000000"/>
                </a:solidFill>
                <a:latin typeface="Arial"/>
                <a:ea typeface="Arial"/>
                <a:cs typeface="Arial"/>
                <a:sym typeface="Arial"/>
              </a:rPr>
              <a:t>approved loans</a:t>
            </a:r>
            <a:r>
              <a:rPr lang="en-IN" sz="1100">
                <a:solidFill>
                  <a:srgbClr val="000000"/>
                </a:solidFill>
                <a:latin typeface="Arial"/>
                <a:ea typeface="Arial"/>
                <a:cs typeface="Arial"/>
                <a:sym typeface="Arial"/>
              </a:rPr>
              <a:t>, with no data available for rejected applications. The loans are categorized into three main statuses:</a:t>
            </a:r>
            <a:endParaRPr sz="1100">
              <a:solidFill>
                <a:srgbClr val="000000"/>
              </a:solidFill>
              <a:latin typeface="Arial"/>
              <a:ea typeface="Arial"/>
              <a:cs typeface="Arial"/>
              <a:sym typeface="Arial"/>
            </a:endParaRPr>
          </a:p>
          <a:p>
            <a:pPr indent="-298450" lvl="0" marL="457200" rtl="0" algn="l">
              <a:lnSpc>
                <a:spcPct val="115000"/>
              </a:lnSpc>
              <a:spcBef>
                <a:spcPts val="1200"/>
              </a:spcBef>
              <a:spcAft>
                <a:spcPts val="0"/>
              </a:spcAft>
              <a:buClr>
                <a:srgbClr val="000000"/>
              </a:buClr>
              <a:buSzPts val="1100"/>
              <a:buFont typeface="Arial"/>
              <a:buAutoNum type="arabicPeriod"/>
            </a:pPr>
            <a:r>
              <a:rPr b="1" lang="en-IN" sz="1100">
                <a:solidFill>
                  <a:srgbClr val="000000"/>
                </a:solidFill>
                <a:latin typeface="Arial"/>
                <a:ea typeface="Arial"/>
                <a:cs typeface="Arial"/>
                <a:sym typeface="Arial"/>
              </a:rPr>
              <a:t>Fully Paid</a:t>
            </a:r>
            <a:r>
              <a:rPr lang="en-IN" sz="1100">
                <a:solidFill>
                  <a:srgbClr val="000000"/>
                </a:solidFill>
                <a:latin typeface="Arial"/>
                <a:ea typeface="Arial"/>
                <a:cs typeface="Arial"/>
                <a:sym typeface="Arial"/>
              </a:rPr>
              <a:t>: Loans that have been completely repaid by the borrower.</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AutoNum type="arabicPeriod"/>
            </a:pPr>
            <a:r>
              <a:rPr b="1" lang="en-IN" sz="1100">
                <a:solidFill>
                  <a:srgbClr val="000000"/>
                </a:solidFill>
                <a:latin typeface="Arial"/>
                <a:ea typeface="Arial"/>
                <a:cs typeface="Arial"/>
                <a:sym typeface="Arial"/>
              </a:rPr>
              <a:t>Current</a:t>
            </a:r>
            <a:r>
              <a:rPr lang="en-IN" sz="1100">
                <a:solidFill>
                  <a:srgbClr val="000000"/>
                </a:solidFill>
                <a:latin typeface="Arial"/>
                <a:ea typeface="Arial"/>
                <a:cs typeface="Arial"/>
                <a:sym typeface="Arial"/>
              </a:rPr>
              <a:t>: Loans that are still active and are currently being repaid.</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AutoNum type="arabicPeriod"/>
            </a:pPr>
            <a:r>
              <a:rPr b="1" lang="en-IN" sz="1100">
                <a:solidFill>
                  <a:srgbClr val="000000"/>
                </a:solidFill>
                <a:latin typeface="Arial"/>
                <a:ea typeface="Arial"/>
                <a:cs typeface="Arial"/>
                <a:sym typeface="Arial"/>
              </a:rPr>
              <a:t>Charged-Off</a:t>
            </a:r>
            <a:r>
              <a:rPr lang="en-IN" sz="1100">
                <a:solidFill>
                  <a:srgbClr val="000000"/>
                </a:solidFill>
                <a:latin typeface="Arial"/>
                <a:ea typeface="Arial"/>
                <a:cs typeface="Arial"/>
                <a:sym typeface="Arial"/>
              </a:rPr>
              <a:t>: Loans where the borrower has defaulted, and the lender has ceased collection efforts.</a:t>
            </a:r>
            <a:endParaRPr sz="1100">
              <a:solidFill>
                <a:srgbClr val="000000"/>
              </a:solidFill>
              <a:latin typeface="Arial"/>
              <a:ea typeface="Arial"/>
              <a:cs typeface="Arial"/>
              <a:sym typeface="Arial"/>
            </a:endParaRPr>
          </a:p>
          <a:p>
            <a:pPr indent="0" lvl="0" marL="0" rtl="0" algn="l">
              <a:lnSpc>
                <a:spcPct val="90000"/>
              </a:lnSpc>
              <a:spcBef>
                <a:spcPts val="1400"/>
              </a:spcBef>
              <a:spcAft>
                <a:spcPts val="0"/>
              </a:spcAft>
              <a:buSzPts val="1800"/>
              <a:buNone/>
            </a:pPr>
            <a:r>
              <a:t/>
            </a:r>
            <a:endParaRPr b="1" sz="1300">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IN"/>
              <a:t>Benefits of Case study</a:t>
            </a:r>
            <a:endParaRPr/>
          </a:p>
        </p:txBody>
      </p:sp>
      <p:sp>
        <p:nvSpPr>
          <p:cNvPr id="95" name="Google Shape;95;p17"/>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lnSpc>
                <a:spcPct val="115000"/>
              </a:lnSpc>
              <a:spcBef>
                <a:spcPts val="1400"/>
              </a:spcBef>
              <a:spcAft>
                <a:spcPts val="0"/>
              </a:spcAft>
              <a:buNone/>
            </a:pPr>
            <a:r>
              <a:t/>
            </a:r>
            <a:endParaRPr b="1" sz="1300">
              <a:solidFill>
                <a:srgbClr val="000000"/>
              </a:solidFill>
              <a:latin typeface="Arial"/>
              <a:ea typeface="Arial"/>
              <a:cs typeface="Arial"/>
              <a:sym typeface="Arial"/>
            </a:endParaRPr>
          </a:p>
          <a:p>
            <a:pPr indent="-298450" lvl="0" marL="457200" rtl="0" algn="l">
              <a:lnSpc>
                <a:spcPct val="115000"/>
              </a:lnSpc>
              <a:spcBef>
                <a:spcPts val="1200"/>
              </a:spcBef>
              <a:spcAft>
                <a:spcPts val="0"/>
              </a:spcAft>
              <a:buClr>
                <a:srgbClr val="000000"/>
              </a:buClr>
              <a:buSzPts val="1100"/>
              <a:buFont typeface="Arial"/>
              <a:buChar char="●"/>
            </a:pPr>
            <a:r>
              <a:rPr b="1" lang="en-IN" sz="1100">
                <a:solidFill>
                  <a:srgbClr val="000000"/>
                </a:solidFill>
                <a:latin typeface="Arial"/>
                <a:ea typeface="Arial"/>
                <a:cs typeface="Arial"/>
                <a:sym typeface="Arial"/>
              </a:rPr>
              <a:t>Real-world application of EDA</a:t>
            </a:r>
            <a:r>
              <a:rPr lang="en-IN" sz="1100">
                <a:solidFill>
                  <a:srgbClr val="000000"/>
                </a:solidFill>
                <a:latin typeface="Arial"/>
                <a:ea typeface="Arial"/>
                <a:cs typeface="Arial"/>
                <a:sym typeface="Arial"/>
              </a:rPr>
              <a:t>: This case study demonstrates how EDA can be effectively used to address business problems, particularly in finance.</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b="1" lang="en-IN" sz="1100">
                <a:solidFill>
                  <a:srgbClr val="000000"/>
                </a:solidFill>
                <a:latin typeface="Arial"/>
                <a:ea typeface="Arial"/>
                <a:cs typeface="Arial"/>
                <a:sym typeface="Arial"/>
              </a:rPr>
              <a:t>Introduction to risk analytics</a:t>
            </a:r>
            <a:r>
              <a:rPr lang="en-IN" sz="1100">
                <a:solidFill>
                  <a:srgbClr val="000000"/>
                </a:solidFill>
                <a:latin typeface="Arial"/>
                <a:ea typeface="Arial"/>
                <a:cs typeface="Arial"/>
                <a:sym typeface="Arial"/>
              </a:rPr>
              <a:t>: Gain a foundational understanding of how risk analytics is applied in the banking and financial sectors to manage and mitigate risks.</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b="1" lang="en-IN" sz="1100">
                <a:solidFill>
                  <a:srgbClr val="000000"/>
                </a:solidFill>
                <a:latin typeface="Arial"/>
                <a:ea typeface="Arial"/>
                <a:cs typeface="Arial"/>
                <a:sym typeface="Arial"/>
              </a:rPr>
              <a:t>Minimizing financial loss</a:t>
            </a:r>
            <a:r>
              <a:rPr lang="en-IN" sz="1100">
                <a:solidFill>
                  <a:srgbClr val="000000"/>
                </a:solidFill>
                <a:latin typeface="Arial"/>
                <a:ea typeface="Arial"/>
                <a:cs typeface="Arial"/>
                <a:sym typeface="Arial"/>
              </a:rPr>
              <a:t>: Learn how data analysis can be applied to reduce losses in lending by identifying potential defaulters and adjusting lending practices accordingly.</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b="1" lang="en-IN" sz="1100">
                <a:solidFill>
                  <a:srgbClr val="000000"/>
                </a:solidFill>
                <a:latin typeface="Arial"/>
                <a:ea typeface="Arial"/>
                <a:cs typeface="Arial"/>
                <a:sym typeface="Arial"/>
              </a:rPr>
              <a:t>Enhanced data visualization skills</a:t>
            </a:r>
            <a:r>
              <a:rPr lang="en-IN" sz="1100">
                <a:solidFill>
                  <a:srgbClr val="000000"/>
                </a:solidFill>
                <a:latin typeface="Arial"/>
                <a:ea typeface="Arial"/>
                <a:cs typeface="Arial"/>
                <a:sym typeface="Arial"/>
              </a:rPr>
              <a:t>: Improve your ability to visualize data and select the appropriate charts and graphs to draw meaningful conclusions from real-life financial data.</a:t>
            </a:r>
            <a:endParaRPr sz="1100">
              <a:solidFill>
                <a:srgbClr val="000000"/>
              </a:solidFill>
              <a:latin typeface="Arial"/>
              <a:ea typeface="Arial"/>
              <a:cs typeface="Arial"/>
              <a:sym typeface="Arial"/>
            </a:endParaRPr>
          </a:p>
          <a:p>
            <a:pPr indent="0" lvl="0" marL="0" rtl="0" algn="l">
              <a:spcBef>
                <a:spcPts val="1200"/>
              </a:spcBef>
              <a:spcAft>
                <a:spcPts val="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917955" y="286603"/>
            <a:ext cx="10058400" cy="1450800"/>
          </a:xfrm>
          <a:prstGeom prst="rect">
            <a:avLst/>
          </a:prstGeom>
        </p:spPr>
        <p:txBody>
          <a:bodyPr anchorCtr="0" anchor="b" bIns="45700" lIns="91425" spcFirstLastPara="1" rIns="91425" wrap="square" tIns="45700">
            <a:normAutofit/>
          </a:bodyPr>
          <a:lstStyle/>
          <a:p>
            <a:pPr indent="0" lvl="0" marL="0" rtl="0" algn="l">
              <a:lnSpc>
                <a:spcPct val="90000"/>
              </a:lnSpc>
              <a:spcBef>
                <a:spcPts val="1400"/>
              </a:spcBef>
              <a:spcAft>
                <a:spcPts val="0"/>
              </a:spcAft>
              <a:buClr>
                <a:srgbClr val="000000"/>
              </a:buClr>
              <a:buSzPts val="1800"/>
              <a:buFont typeface="Arial"/>
              <a:buNone/>
            </a:pPr>
            <a:r>
              <a:rPr lang="en-IN">
                <a:solidFill>
                  <a:srgbClr val="091E42"/>
                </a:solidFill>
              </a:rPr>
              <a:t>Data Clean-up and preparation process:</a:t>
            </a:r>
            <a:endParaRPr>
              <a:solidFill>
                <a:srgbClr val="091E42"/>
              </a:solidFill>
            </a:endParaRPr>
          </a:p>
          <a:p>
            <a:pPr indent="0" lvl="0" marL="0" rtl="0" algn="l">
              <a:spcBef>
                <a:spcPts val="0"/>
              </a:spcBef>
              <a:spcAft>
                <a:spcPts val="0"/>
              </a:spcAft>
              <a:buNone/>
            </a:pPr>
            <a:r>
              <a:t/>
            </a:r>
            <a:endParaRPr/>
          </a:p>
        </p:txBody>
      </p:sp>
      <p:pic>
        <p:nvPicPr>
          <p:cNvPr id="102" name="Google Shape;102;p18"/>
          <p:cNvPicPr preferRelativeResize="0"/>
          <p:nvPr/>
        </p:nvPicPr>
        <p:blipFill>
          <a:blip r:embed="rId3">
            <a:alphaModFix/>
          </a:blip>
          <a:stretch>
            <a:fillRect/>
          </a:stretch>
        </p:blipFill>
        <p:spPr>
          <a:xfrm>
            <a:off x="4788175" y="1508575"/>
            <a:ext cx="2230075" cy="48780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IN"/>
              <a:t>Loan Status and Amount</a:t>
            </a:r>
            <a:endParaRPr/>
          </a:p>
        </p:txBody>
      </p:sp>
      <p:sp>
        <p:nvSpPr>
          <p:cNvPr id="108" name="Google Shape;108;p19"/>
          <p:cNvSpPr txBox="1"/>
          <p:nvPr>
            <p:ph idx="1" type="body"/>
          </p:nvPr>
        </p:nvSpPr>
        <p:spPr>
          <a:xfrm>
            <a:off x="6500980" y="2312321"/>
            <a:ext cx="4268700" cy="155940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None/>
            </a:pPr>
            <a:r>
              <a:rPr b="1" lang="en-IN"/>
              <a:t>Loan Status Inference -  </a:t>
            </a:r>
            <a:r>
              <a:rPr lang="en-IN"/>
              <a:t>Only 14.5% of loans (5130 out of 37173) resulted in charge-offs.</a:t>
            </a:r>
            <a:endParaRPr/>
          </a:p>
        </p:txBody>
      </p:sp>
      <p:sp>
        <p:nvSpPr>
          <p:cNvPr id="109" name="Google Shape;109;p19"/>
          <p:cNvSpPr txBox="1"/>
          <p:nvPr/>
        </p:nvSpPr>
        <p:spPr>
          <a:xfrm>
            <a:off x="751305" y="5120621"/>
            <a:ext cx="5853900" cy="1559400"/>
          </a:xfrm>
          <a:prstGeom prst="rect">
            <a:avLst/>
          </a:prstGeom>
          <a:noFill/>
          <a:ln>
            <a:noFill/>
          </a:ln>
        </p:spPr>
        <p:txBody>
          <a:bodyPr anchorCtr="0" anchor="t" bIns="45700" lIns="0" spcFirstLastPara="1" rIns="0" wrap="square" tIns="45700">
            <a:normAutofit/>
          </a:bodyPr>
          <a:lstStyle/>
          <a:p>
            <a:pPr indent="0" lvl="0" marL="457200" marR="0" rtl="0" algn="l">
              <a:lnSpc>
                <a:spcPct val="90000"/>
              </a:lnSpc>
              <a:spcBef>
                <a:spcPts val="0"/>
              </a:spcBef>
              <a:spcAft>
                <a:spcPts val="0"/>
              </a:spcAft>
              <a:buNone/>
            </a:pPr>
            <a:r>
              <a:rPr b="1" lang="en-IN" sz="2000">
                <a:solidFill>
                  <a:srgbClr val="3F3F3F"/>
                </a:solidFill>
                <a:latin typeface="Calibri"/>
                <a:ea typeface="Calibri"/>
                <a:cs typeface="Calibri"/>
                <a:sym typeface="Calibri"/>
              </a:rPr>
              <a:t>Loan Amount Inference: </a:t>
            </a:r>
            <a:r>
              <a:rPr lang="en-IN" sz="2000">
                <a:solidFill>
                  <a:srgbClr val="3F3F3F"/>
                </a:solidFill>
                <a:latin typeface="Calibri"/>
                <a:ea typeface="Calibri"/>
                <a:cs typeface="Calibri"/>
                <a:sym typeface="Calibri"/>
              </a:rPr>
              <a:t>Loan amounts range from 500 to 35,000 with a median of 10,000. Most loans are relatively small, and the risk of default increases with larger loan amounts</a:t>
            </a:r>
            <a:endParaRPr sz="2000">
              <a:solidFill>
                <a:srgbClr val="3F3F3F"/>
              </a:solidFill>
              <a:latin typeface="Calibri"/>
              <a:ea typeface="Calibri"/>
              <a:cs typeface="Calibri"/>
              <a:sym typeface="Calibri"/>
            </a:endParaRPr>
          </a:p>
        </p:txBody>
      </p:sp>
      <p:pic>
        <p:nvPicPr>
          <p:cNvPr id="110" name="Google Shape;110;p19"/>
          <p:cNvPicPr preferRelativeResize="0"/>
          <p:nvPr/>
        </p:nvPicPr>
        <p:blipFill>
          <a:blip r:embed="rId3">
            <a:alphaModFix/>
          </a:blip>
          <a:stretch>
            <a:fillRect/>
          </a:stretch>
        </p:blipFill>
        <p:spPr>
          <a:xfrm>
            <a:off x="6780580" y="3771646"/>
            <a:ext cx="3556489" cy="2681480"/>
          </a:xfrm>
          <a:prstGeom prst="rect">
            <a:avLst/>
          </a:prstGeom>
          <a:noFill/>
          <a:ln>
            <a:noFill/>
          </a:ln>
        </p:spPr>
      </p:pic>
      <p:pic>
        <p:nvPicPr>
          <p:cNvPr id="111" name="Google Shape;111;p19"/>
          <p:cNvPicPr preferRelativeResize="0"/>
          <p:nvPr/>
        </p:nvPicPr>
        <p:blipFill>
          <a:blip r:embed="rId4">
            <a:alphaModFix/>
          </a:blip>
          <a:stretch>
            <a:fillRect/>
          </a:stretch>
        </p:blipFill>
        <p:spPr>
          <a:xfrm>
            <a:off x="807701" y="1924176"/>
            <a:ext cx="5626349" cy="29071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IN"/>
              <a:t>Grade and Sub-Grade</a:t>
            </a:r>
            <a:endParaRPr/>
          </a:p>
        </p:txBody>
      </p:sp>
      <p:sp>
        <p:nvSpPr>
          <p:cNvPr id="117" name="Google Shape;117;p20"/>
          <p:cNvSpPr txBox="1"/>
          <p:nvPr>
            <p:ph idx="1" type="body"/>
          </p:nvPr>
        </p:nvSpPr>
        <p:spPr>
          <a:xfrm>
            <a:off x="6233213" y="2232970"/>
            <a:ext cx="5231100" cy="15594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None/>
            </a:pPr>
            <a:r>
              <a:rPr b="1" lang="en-IN"/>
              <a:t>Grade Inference: </a:t>
            </a:r>
            <a:r>
              <a:rPr lang="en-IN"/>
              <a:t>The loan approved are majorly of higher grade as they are of low risk thus low chance of defaulting. 60 month term loans have larger number of lower grade loans with high risk.</a:t>
            </a:r>
            <a:endParaRPr/>
          </a:p>
        </p:txBody>
      </p:sp>
      <p:sp>
        <p:nvSpPr>
          <p:cNvPr id="118" name="Google Shape;118;p20"/>
          <p:cNvSpPr txBox="1"/>
          <p:nvPr/>
        </p:nvSpPr>
        <p:spPr>
          <a:xfrm>
            <a:off x="6126480" y="4287970"/>
            <a:ext cx="4856747" cy="1583266"/>
          </a:xfrm>
          <a:prstGeom prst="rect">
            <a:avLst/>
          </a:prstGeom>
          <a:noFill/>
          <a:ln>
            <a:noFill/>
          </a:ln>
        </p:spPr>
        <p:txBody>
          <a:bodyPr anchorCtr="0" anchor="t" bIns="45700" lIns="0" spcFirstLastPara="1" rIns="0" wrap="square" tIns="45700">
            <a:normAutofit/>
          </a:bodyPr>
          <a:lstStyle/>
          <a:p>
            <a:pPr indent="0" lvl="0" marL="91440" marR="0" rtl="0" algn="l">
              <a:lnSpc>
                <a:spcPct val="90000"/>
              </a:lnSpc>
              <a:spcBef>
                <a:spcPts val="0"/>
              </a:spcBef>
              <a:spcAft>
                <a:spcPts val="0"/>
              </a:spcAft>
              <a:buClr>
                <a:schemeClr val="accent1"/>
              </a:buClr>
              <a:buSzPts val="2000"/>
              <a:buFont typeface="Calibri"/>
              <a:buNone/>
            </a:pPr>
            <a:r>
              <a:t/>
            </a:r>
            <a:endParaRPr sz="2000">
              <a:solidFill>
                <a:srgbClr val="3F3F3F"/>
              </a:solidFill>
              <a:latin typeface="Calibri"/>
              <a:ea typeface="Calibri"/>
              <a:cs typeface="Calibri"/>
              <a:sym typeface="Calibri"/>
            </a:endParaRPr>
          </a:p>
        </p:txBody>
      </p:sp>
      <p:sp>
        <p:nvSpPr>
          <p:cNvPr id="119" name="Google Shape;119;p20"/>
          <p:cNvSpPr txBox="1"/>
          <p:nvPr/>
        </p:nvSpPr>
        <p:spPr>
          <a:xfrm>
            <a:off x="1035598" y="5012017"/>
            <a:ext cx="4268700" cy="1559400"/>
          </a:xfrm>
          <a:prstGeom prst="rect">
            <a:avLst/>
          </a:prstGeom>
          <a:noFill/>
          <a:ln>
            <a:noFill/>
          </a:ln>
        </p:spPr>
        <p:txBody>
          <a:bodyPr anchorCtr="0" anchor="t" bIns="45700" lIns="0" spcFirstLastPara="1" rIns="0" wrap="square" tIns="45700">
            <a:normAutofit/>
          </a:bodyPr>
          <a:lstStyle/>
          <a:p>
            <a:pPr indent="0" lvl="0" marL="457200" marR="0" rtl="0" algn="l">
              <a:lnSpc>
                <a:spcPct val="90000"/>
              </a:lnSpc>
              <a:spcBef>
                <a:spcPts val="0"/>
              </a:spcBef>
              <a:spcAft>
                <a:spcPts val="0"/>
              </a:spcAft>
              <a:buNone/>
            </a:pPr>
            <a:r>
              <a:rPr b="1" lang="en-IN" sz="2000">
                <a:solidFill>
                  <a:srgbClr val="3F3F3F"/>
                </a:solidFill>
                <a:latin typeface="Calibri"/>
                <a:ea typeface="Calibri"/>
                <a:cs typeface="Calibri"/>
                <a:sym typeface="Calibri"/>
              </a:rPr>
              <a:t>S</a:t>
            </a:r>
            <a:r>
              <a:rPr b="1" lang="en-IN" sz="2000">
                <a:solidFill>
                  <a:srgbClr val="3F3F3F"/>
                </a:solidFill>
                <a:latin typeface="Calibri"/>
                <a:ea typeface="Calibri"/>
                <a:cs typeface="Calibri"/>
                <a:sym typeface="Calibri"/>
              </a:rPr>
              <a:t>ub Grade Inference: </a:t>
            </a:r>
            <a:r>
              <a:rPr lang="en-IN" sz="2000">
                <a:solidFill>
                  <a:srgbClr val="3F3F3F"/>
                </a:solidFill>
                <a:latin typeface="Calibri"/>
                <a:ea typeface="Calibri"/>
                <a:cs typeface="Calibri"/>
                <a:sym typeface="Calibri"/>
              </a:rPr>
              <a:t>This provides more insight that the loans within grade are more skewed towards lowered sub grades.</a:t>
            </a:r>
            <a:endParaRPr/>
          </a:p>
        </p:txBody>
      </p:sp>
      <p:pic>
        <p:nvPicPr>
          <p:cNvPr id="120" name="Google Shape;120;p20"/>
          <p:cNvPicPr preferRelativeResize="0"/>
          <p:nvPr/>
        </p:nvPicPr>
        <p:blipFill>
          <a:blip r:embed="rId3">
            <a:alphaModFix/>
          </a:blip>
          <a:stretch>
            <a:fillRect/>
          </a:stretch>
        </p:blipFill>
        <p:spPr>
          <a:xfrm>
            <a:off x="152400" y="1889760"/>
            <a:ext cx="5459678" cy="2969860"/>
          </a:xfrm>
          <a:prstGeom prst="rect">
            <a:avLst/>
          </a:prstGeom>
          <a:noFill/>
          <a:ln>
            <a:noFill/>
          </a:ln>
        </p:spPr>
      </p:pic>
      <p:pic>
        <p:nvPicPr>
          <p:cNvPr id="121" name="Google Shape;121;p20"/>
          <p:cNvPicPr preferRelativeResize="0"/>
          <p:nvPr/>
        </p:nvPicPr>
        <p:blipFill>
          <a:blip r:embed="rId4">
            <a:alphaModFix/>
          </a:blip>
          <a:stretch>
            <a:fillRect/>
          </a:stretch>
        </p:blipFill>
        <p:spPr>
          <a:xfrm>
            <a:off x="6233223" y="3937050"/>
            <a:ext cx="5037001" cy="27790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IN"/>
              <a:t>Term and Interest Rate</a:t>
            </a:r>
            <a:endParaRPr/>
          </a:p>
        </p:txBody>
      </p:sp>
      <p:sp>
        <p:nvSpPr>
          <p:cNvPr id="127" name="Google Shape;127;p21"/>
          <p:cNvSpPr txBox="1"/>
          <p:nvPr>
            <p:ph idx="1" type="body"/>
          </p:nvPr>
        </p:nvSpPr>
        <p:spPr>
          <a:xfrm>
            <a:off x="6610273" y="2327219"/>
            <a:ext cx="4268700" cy="155940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None/>
            </a:pPr>
            <a:r>
              <a:rPr b="1" lang="en-IN"/>
              <a:t>Loan Term Inference: </a:t>
            </a:r>
            <a:r>
              <a:rPr lang="en-IN"/>
              <a:t> </a:t>
            </a:r>
            <a:r>
              <a:rPr lang="en-IN"/>
              <a:t>Loans with a 36-month term are more common and have a higher success rate compared to 60-month loans, which are more likely to default.</a:t>
            </a:r>
            <a:r>
              <a:rPr lang="en-IN"/>
              <a:t> </a:t>
            </a:r>
            <a:endParaRPr/>
          </a:p>
        </p:txBody>
      </p:sp>
      <p:sp>
        <p:nvSpPr>
          <p:cNvPr id="128" name="Google Shape;128;p21"/>
          <p:cNvSpPr txBox="1"/>
          <p:nvPr/>
        </p:nvSpPr>
        <p:spPr>
          <a:xfrm>
            <a:off x="6126480" y="4287970"/>
            <a:ext cx="4856747" cy="1583266"/>
          </a:xfrm>
          <a:prstGeom prst="rect">
            <a:avLst/>
          </a:prstGeom>
          <a:noFill/>
          <a:ln>
            <a:noFill/>
          </a:ln>
        </p:spPr>
        <p:txBody>
          <a:bodyPr anchorCtr="0" anchor="t" bIns="45700" lIns="0" spcFirstLastPara="1" rIns="0" wrap="square" tIns="45700">
            <a:normAutofit/>
          </a:bodyPr>
          <a:lstStyle/>
          <a:p>
            <a:pPr indent="0" lvl="0" marL="91440" marR="0" rtl="0" algn="l">
              <a:lnSpc>
                <a:spcPct val="90000"/>
              </a:lnSpc>
              <a:spcBef>
                <a:spcPts val="0"/>
              </a:spcBef>
              <a:spcAft>
                <a:spcPts val="0"/>
              </a:spcAft>
              <a:buClr>
                <a:schemeClr val="accent1"/>
              </a:buClr>
              <a:buSzPts val="2000"/>
              <a:buFont typeface="Calibri"/>
              <a:buNone/>
            </a:pPr>
            <a:r>
              <a:t/>
            </a:r>
            <a:endParaRPr sz="2000">
              <a:solidFill>
                <a:srgbClr val="3F3F3F"/>
              </a:solidFill>
              <a:latin typeface="Calibri"/>
              <a:ea typeface="Calibri"/>
              <a:cs typeface="Calibri"/>
              <a:sym typeface="Calibri"/>
            </a:endParaRPr>
          </a:p>
        </p:txBody>
      </p:sp>
      <p:sp>
        <p:nvSpPr>
          <p:cNvPr id="129" name="Google Shape;129;p21"/>
          <p:cNvSpPr txBox="1"/>
          <p:nvPr/>
        </p:nvSpPr>
        <p:spPr>
          <a:xfrm>
            <a:off x="854618" y="4922767"/>
            <a:ext cx="5366100" cy="1559400"/>
          </a:xfrm>
          <a:prstGeom prst="rect">
            <a:avLst/>
          </a:prstGeom>
          <a:noFill/>
          <a:ln>
            <a:noFill/>
          </a:ln>
        </p:spPr>
        <p:txBody>
          <a:bodyPr anchorCtr="0" anchor="t" bIns="45700" lIns="0" spcFirstLastPara="1" rIns="0" wrap="square" tIns="45700">
            <a:normAutofit/>
          </a:bodyPr>
          <a:lstStyle/>
          <a:p>
            <a:pPr indent="0" lvl="0" marL="0" marR="0" rtl="0" algn="l">
              <a:lnSpc>
                <a:spcPct val="90000"/>
              </a:lnSpc>
              <a:spcBef>
                <a:spcPts val="0"/>
              </a:spcBef>
              <a:spcAft>
                <a:spcPts val="0"/>
              </a:spcAft>
              <a:buNone/>
            </a:pPr>
            <a:r>
              <a:rPr b="1" lang="en-IN" sz="2000">
                <a:solidFill>
                  <a:srgbClr val="3F3F3F"/>
                </a:solidFill>
                <a:latin typeface="Calibri"/>
                <a:ea typeface="Calibri"/>
                <a:cs typeface="Calibri"/>
                <a:sym typeface="Calibri"/>
              </a:rPr>
              <a:t>Interest Rate Inference: </a:t>
            </a:r>
            <a:r>
              <a:rPr lang="en-IN" sz="2000">
                <a:solidFill>
                  <a:srgbClr val="3F3F3F"/>
                </a:solidFill>
                <a:latin typeface="Calibri"/>
                <a:ea typeface="Calibri"/>
                <a:cs typeface="Calibri"/>
                <a:sym typeface="Calibri"/>
              </a:rPr>
              <a:t>There's a strong correlation between interest rates and loan demand. Loans are most sought-after at lower interest rates (5-15%), and the risk of default grows with higher rates.</a:t>
            </a:r>
            <a:endParaRPr/>
          </a:p>
        </p:txBody>
      </p:sp>
      <p:pic>
        <p:nvPicPr>
          <p:cNvPr id="130" name="Google Shape;130;p21"/>
          <p:cNvPicPr preferRelativeResize="0"/>
          <p:nvPr/>
        </p:nvPicPr>
        <p:blipFill>
          <a:blip r:embed="rId3">
            <a:alphaModFix/>
          </a:blip>
          <a:stretch>
            <a:fillRect/>
          </a:stretch>
        </p:blipFill>
        <p:spPr>
          <a:xfrm>
            <a:off x="854625" y="1737360"/>
            <a:ext cx="5450991" cy="2937584"/>
          </a:xfrm>
          <a:prstGeom prst="rect">
            <a:avLst/>
          </a:prstGeom>
          <a:noFill/>
          <a:ln>
            <a:noFill/>
          </a:ln>
        </p:spPr>
      </p:pic>
      <p:pic>
        <p:nvPicPr>
          <p:cNvPr id="131" name="Google Shape;131;p21"/>
          <p:cNvPicPr preferRelativeResize="0"/>
          <p:nvPr/>
        </p:nvPicPr>
        <p:blipFill>
          <a:blip r:embed="rId4">
            <a:alphaModFix/>
          </a:blip>
          <a:stretch>
            <a:fillRect/>
          </a:stretch>
        </p:blipFill>
        <p:spPr>
          <a:xfrm>
            <a:off x="6418301" y="4287974"/>
            <a:ext cx="4460674" cy="242646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IN"/>
              <a:t>Annual Income &amp; Purpose</a:t>
            </a:r>
            <a:endParaRPr/>
          </a:p>
        </p:txBody>
      </p:sp>
      <p:sp>
        <p:nvSpPr>
          <p:cNvPr id="137" name="Google Shape;137;p22"/>
          <p:cNvSpPr txBox="1"/>
          <p:nvPr>
            <p:ph idx="1" type="body"/>
          </p:nvPr>
        </p:nvSpPr>
        <p:spPr>
          <a:xfrm>
            <a:off x="6779098" y="2474095"/>
            <a:ext cx="4268700" cy="155940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Font typeface="Noto Sans Symbols"/>
              <a:buChar char="▪"/>
            </a:pPr>
            <a:r>
              <a:rPr b="1" lang="en-IN"/>
              <a:t>Annual Income Inference:</a:t>
            </a:r>
            <a:r>
              <a:rPr lang="en-IN"/>
              <a:t> The Majority of clients have low annual income compared to rest and income lower than 50k has higher chance of defaulting.</a:t>
            </a:r>
            <a:endParaRPr/>
          </a:p>
        </p:txBody>
      </p:sp>
      <p:sp>
        <p:nvSpPr>
          <p:cNvPr id="138" name="Google Shape;138;p22"/>
          <p:cNvSpPr txBox="1"/>
          <p:nvPr/>
        </p:nvSpPr>
        <p:spPr>
          <a:xfrm>
            <a:off x="6126480" y="4287970"/>
            <a:ext cx="4856747" cy="1583266"/>
          </a:xfrm>
          <a:prstGeom prst="rect">
            <a:avLst/>
          </a:prstGeom>
          <a:noFill/>
          <a:ln>
            <a:noFill/>
          </a:ln>
        </p:spPr>
        <p:txBody>
          <a:bodyPr anchorCtr="0" anchor="t" bIns="45700" lIns="0" spcFirstLastPara="1" rIns="0" wrap="square" tIns="45700">
            <a:normAutofit/>
          </a:bodyPr>
          <a:lstStyle/>
          <a:p>
            <a:pPr indent="0" lvl="0" marL="91440" marR="0" rtl="0" algn="l">
              <a:lnSpc>
                <a:spcPct val="90000"/>
              </a:lnSpc>
              <a:spcBef>
                <a:spcPts val="0"/>
              </a:spcBef>
              <a:spcAft>
                <a:spcPts val="0"/>
              </a:spcAft>
              <a:buClr>
                <a:schemeClr val="accent1"/>
              </a:buClr>
              <a:buSzPts val="2000"/>
              <a:buFont typeface="Calibri"/>
              <a:buNone/>
            </a:pPr>
            <a:r>
              <a:t/>
            </a:r>
            <a:endParaRPr sz="2000">
              <a:solidFill>
                <a:srgbClr val="3F3F3F"/>
              </a:solidFill>
              <a:latin typeface="Calibri"/>
              <a:ea typeface="Calibri"/>
              <a:cs typeface="Calibri"/>
              <a:sym typeface="Calibri"/>
            </a:endParaRPr>
          </a:p>
        </p:txBody>
      </p:sp>
      <p:sp>
        <p:nvSpPr>
          <p:cNvPr id="139" name="Google Shape;139;p22"/>
          <p:cNvSpPr txBox="1"/>
          <p:nvPr/>
        </p:nvSpPr>
        <p:spPr>
          <a:xfrm>
            <a:off x="266780" y="4924592"/>
            <a:ext cx="5916000" cy="1559400"/>
          </a:xfrm>
          <a:prstGeom prst="rect">
            <a:avLst/>
          </a:prstGeom>
          <a:noFill/>
          <a:ln>
            <a:noFill/>
          </a:ln>
        </p:spPr>
        <p:txBody>
          <a:bodyPr anchorCtr="0" anchor="t" bIns="45700" lIns="0" spcFirstLastPara="1" rIns="0" wrap="square" tIns="45700">
            <a:normAutofit/>
          </a:bodyPr>
          <a:lstStyle/>
          <a:p>
            <a:pPr indent="-127000" lvl="0" marL="91440" marR="0" rtl="0" algn="l">
              <a:lnSpc>
                <a:spcPct val="90000"/>
              </a:lnSpc>
              <a:spcBef>
                <a:spcPts val="0"/>
              </a:spcBef>
              <a:spcAft>
                <a:spcPts val="0"/>
              </a:spcAft>
              <a:buClr>
                <a:schemeClr val="accent1"/>
              </a:buClr>
              <a:buSzPts val="2000"/>
              <a:buFont typeface="Noto Sans Symbols"/>
              <a:buChar char="▪"/>
            </a:pPr>
            <a:r>
              <a:rPr b="1" lang="en-IN" sz="2000">
                <a:solidFill>
                  <a:srgbClr val="3F3F3F"/>
                </a:solidFill>
                <a:latin typeface="Calibri"/>
                <a:ea typeface="Calibri"/>
                <a:cs typeface="Calibri"/>
                <a:sym typeface="Calibri"/>
              </a:rPr>
              <a:t>Purpose Inference: </a:t>
            </a:r>
            <a:r>
              <a:rPr lang="en-IN" sz="2000">
                <a:solidFill>
                  <a:srgbClr val="3F3F3F"/>
                </a:solidFill>
                <a:latin typeface="Calibri"/>
                <a:ea typeface="Calibri"/>
                <a:cs typeface="Calibri"/>
                <a:sym typeface="Calibri"/>
              </a:rPr>
              <a:t> Loans are taken mostly for debt consolidation followed by credit card payment. Whereas the debt consolidation has highest fully paid loan but also has highest defaulted loans as well.</a:t>
            </a:r>
            <a:endParaRPr/>
          </a:p>
        </p:txBody>
      </p:sp>
      <p:pic>
        <p:nvPicPr>
          <p:cNvPr id="140" name="Google Shape;140;p22"/>
          <p:cNvPicPr preferRelativeResize="0"/>
          <p:nvPr/>
        </p:nvPicPr>
        <p:blipFill>
          <a:blip r:embed="rId3">
            <a:alphaModFix/>
          </a:blip>
          <a:stretch>
            <a:fillRect/>
          </a:stretch>
        </p:blipFill>
        <p:spPr>
          <a:xfrm>
            <a:off x="152400" y="1889760"/>
            <a:ext cx="5459678" cy="2969860"/>
          </a:xfrm>
          <a:prstGeom prst="rect">
            <a:avLst/>
          </a:prstGeom>
          <a:noFill/>
          <a:ln>
            <a:noFill/>
          </a:ln>
        </p:spPr>
      </p:pic>
      <p:pic>
        <p:nvPicPr>
          <p:cNvPr id="141" name="Google Shape;141;p22"/>
          <p:cNvPicPr preferRelativeResize="0"/>
          <p:nvPr/>
        </p:nvPicPr>
        <p:blipFill>
          <a:blip r:embed="rId4">
            <a:alphaModFix/>
          </a:blip>
          <a:stretch>
            <a:fillRect/>
          </a:stretch>
        </p:blipFill>
        <p:spPr>
          <a:xfrm>
            <a:off x="6689903" y="4287985"/>
            <a:ext cx="4573902" cy="224581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