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"/>
      <p:regular r:id="rId19"/>
      <p:bold r:id="rId20"/>
      <p:italic r:id="rId21"/>
      <p:boldItalic r:id="rId22"/>
    </p:embeddedFont>
    <p:embeddedFont>
      <p:font typeface="Fira Sans Extra Condensed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bold.fntdata"/><Relationship Id="rId22" Type="http://schemas.openxmlformats.org/officeDocument/2006/relationships/font" Target="fonts/FiraSansExtraCondensed-boldItalic.fntdata"/><Relationship Id="rId21" Type="http://schemas.openxmlformats.org/officeDocument/2006/relationships/font" Target="fonts/FiraSansExtraCondensed-italic.fntdata"/><Relationship Id="rId24" Type="http://schemas.openxmlformats.org/officeDocument/2006/relationships/font" Target="fonts/FiraSansExtraCondensedSemiBold-bold.fntdata"/><Relationship Id="rId23" Type="http://schemas.openxmlformats.org/officeDocument/2006/relationships/font" Target="fonts/FiraSansExtraCondensed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SemiBold-boldItalic.fntdata"/><Relationship Id="rId25" Type="http://schemas.openxmlformats.org/officeDocument/2006/relationships/font" Target="fonts/FiraSansExtraCondensed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96fd5876e_0_2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96fd5876e_0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e96fd5876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e96fd5876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96fd5876e_0_4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96fd5876e_0_4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52171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MOISTURE MINDS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TEAM: Abnormal distribution</a:t>
            </a:r>
            <a:endParaRPr sz="1900"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5484175" y="3562950"/>
            <a:ext cx="32025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Sanjeev N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 Agarwal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Abhiram.K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Vivek Pillai</a:t>
            </a:r>
            <a:endParaRPr/>
          </a:p>
        </p:txBody>
      </p:sp>
      <p:grpSp>
        <p:nvGrpSpPr>
          <p:cNvPr id="44" name="Google Shape;44;p13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5" name="Google Shape;45;p13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13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47" name="Google Shape;47;p13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13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3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3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" name="Google Shape;221;p13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2"/>
          <p:cNvSpPr txBox="1"/>
          <p:nvPr>
            <p:ph type="title"/>
          </p:nvPr>
        </p:nvSpPr>
        <p:spPr>
          <a:xfrm>
            <a:off x="226250" y="1707600"/>
            <a:ext cx="6410700" cy="18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/>
              <a:t>THANK YOU</a:t>
            </a:r>
            <a:endParaRPr sz="10000"/>
          </a:p>
        </p:txBody>
      </p:sp>
      <p:sp>
        <p:nvSpPr>
          <p:cNvPr id="867" name="Google Shape;867;p22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8" name="Google Shape;868;p22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869" name="Google Shape;869;p22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OF ACTION</a:t>
            </a:r>
            <a:endParaRPr/>
          </a:p>
        </p:txBody>
      </p:sp>
      <p:grpSp>
        <p:nvGrpSpPr>
          <p:cNvPr id="232" name="Google Shape;232;p14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3" name="Google Shape;233;p14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4" name="Google Shape;234;p14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5" name="Google Shape;235;p14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pre-processing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6" name="Google Shape;236;p14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cleaning and analysis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7" name="Google Shape;237;p14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38" name="Google Shape;238;p14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4"/>
          <p:cNvGrpSpPr/>
          <p:nvPr/>
        </p:nvGrpSpPr>
        <p:grpSpPr>
          <a:xfrm>
            <a:off x="6033350" y="1027913"/>
            <a:ext cx="2653477" cy="678062"/>
            <a:chOff x="6033350" y="1027913"/>
            <a:chExt cx="2653477" cy="678062"/>
          </a:xfrm>
        </p:grpSpPr>
        <p:grpSp>
          <p:nvGrpSpPr>
            <p:cNvPr id="296" name="Google Shape;296;p14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297" name="Google Shape;297;p14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Evaluation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8" name="Google Shape;298;p14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Testing the model using R2 metric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9" name="Google Shape;299;p14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0" name="Google Shape;300;p14"/>
          <p:cNvGrpSpPr/>
          <p:nvPr/>
        </p:nvGrpSpPr>
        <p:grpSpPr>
          <a:xfrm>
            <a:off x="3297248" y="2502860"/>
            <a:ext cx="2653504" cy="682838"/>
            <a:chOff x="3297248" y="2502860"/>
            <a:chExt cx="2653504" cy="682838"/>
          </a:xfrm>
        </p:grpSpPr>
        <p:grpSp>
          <p:nvGrpSpPr>
            <p:cNvPr id="301" name="Google Shape;301;p14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2" name="Google Shape;302;p14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Split the data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3" name="Google Shape;303;p14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Divide the data into train and test sets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4" name="Google Shape;304;p14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5" name="Google Shape;305;p14"/>
          <p:cNvGrpSpPr/>
          <p:nvPr/>
        </p:nvGrpSpPr>
        <p:grpSpPr>
          <a:xfrm>
            <a:off x="3297248" y="3977808"/>
            <a:ext cx="2653504" cy="673400"/>
            <a:chOff x="3297248" y="3977808"/>
            <a:chExt cx="2653504" cy="673400"/>
          </a:xfrm>
        </p:grpSpPr>
        <p:grpSp>
          <p:nvGrpSpPr>
            <p:cNvPr id="306" name="Google Shape;306;p14"/>
            <p:cNvGrpSpPr/>
            <p:nvPr/>
          </p:nvGrpSpPr>
          <p:grpSpPr>
            <a:xfrm>
              <a:off x="3969548" y="3977808"/>
              <a:ext cx="1981204" cy="673400"/>
              <a:chOff x="3581360" y="2254821"/>
              <a:chExt cx="1981204" cy="673400"/>
            </a:xfrm>
          </p:grpSpPr>
          <p:sp>
            <p:nvSpPr>
              <p:cNvPr id="307" name="Google Shape;307;p14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8" name="Google Shape;308;p14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Training on Random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forest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regressor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9" name="Google Shape;309;p14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0" name="Google Shape;310;p14"/>
          <p:cNvGrpSpPr/>
          <p:nvPr/>
        </p:nvGrpSpPr>
        <p:grpSpPr>
          <a:xfrm>
            <a:off x="6033350" y="2501790"/>
            <a:ext cx="2653515" cy="711260"/>
            <a:chOff x="6033350" y="2501790"/>
            <a:chExt cx="2653515" cy="711260"/>
          </a:xfrm>
        </p:grpSpPr>
        <p:grpSp>
          <p:nvGrpSpPr>
            <p:cNvPr id="311" name="Google Shape;311;p14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12" name="Google Shape;312;p14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Future outputs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3" name="Google Shape;313;p14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Predict soil moisture for future data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4" name="Google Shape;314;p14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15" name="Google Shape;315;p14"/>
          <p:cNvCxnSpPr>
            <a:stCxn id="233" idx="4"/>
            <a:endCxn id="304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14"/>
          <p:cNvCxnSpPr>
            <a:stCxn id="304" idx="4"/>
            <a:endCxn id="309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14"/>
          <p:cNvCxnSpPr>
            <a:stCxn id="299" idx="4"/>
            <a:endCxn id="314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grpSp>
        <p:nvGrpSpPr>
          <p:cNvPr id="327" name="Google Shape;327;p15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28" name="Google Shape;328;p15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15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36" name="Google Shape;336;p15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15"/>
          <p:cNvGrpSpPr/>
          <p:nvPr/>
        </p:nvGrpSpPr>
        <p:grpSpPr>
          <a:xfrm>
            <a:off x="695359" y="2359226"/>
            <a:ext cx="3343241" cy="1888999"/>
            <a:chOff x="695359" y="2302076"/>
            <a:chExt cx="3343241" cy="1888999"/>
          </a:xfrm>
        </p:grpSpPr>
        <p:sp>
          <p:nvSpPr>
            <p:cNvPr id="340" name="Google Shape;340;p15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1" name="Google Shape;341;p15"/>
            <p:cNvSpPr txBox="1"/>
            <p:nvPr/>
          </p:nvSpPr>
          <p:spPr>
            <a:xfrm>
              <a:off x="695400" y="2657475"/>
              <a:ext cx="3343200" cy="15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dataset contains daily soil moisture measurements from July 2022 to March 10, 2023.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is collected from 2 sensors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2" name="Google Shape;342;p15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43" name="Google Shape;343;p15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Usage of dataset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344;p15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plan to train two models: one for each device, since both devices differ slightly in the feature data</a:t>
              </a:r>
              <a:endPara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16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350" name="Google Shape;350;p16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52" name="Google Shape;352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endParaRPr/>
          </a:p>
        </p:txBody>
      </p:sp>
      <p:grpSp>
        <p:nvGrpSpPr>
          <p:cNvPr id="353" name="Google Shape;353;p16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354" name="Google Shape;354;p16"/>
            <p:cNvSpPr/>
            <p:nvPr/>
          </p:nvSpPr>
          <p:spPr>
            <a:xfrm>
              <a:off x="5987719" y="3093832"/>
              <a:ext cx="119074" cy="819540"/>
            </a:xfrm>
            <a:custGeom>
              <a:rect b="b" l="l" r="r" t="t"/>
              <a:pathLst>
                <a:path extrusionOk="0" h="25273" w="3672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5803596" y="3038900"/>
              <a:ext cx="120014" cy="872170"/>
            </a:xfrm>
            <a:custGeom>
              <a:rect b="b" l="l" r="r" t="t"/>
              <a:pathLst>
                <a:path extrusionOk="0" h="26896" w="3701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5669768" y="2404422"/>
              <a:ext cx="257053" cy="311045"/>
            </a:xfrm>
            <a:custGeom>
              <a:rect b="b" l="l" r="r" t="t"/>
              <a:pathLst>
                <a:path extrusionOk="0" h="9592" w="7927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5505976" y="2490258"/>
              <a:ext cx="267203" cy="326739"/>
            </a:xfrm>
            <a:custGeom>
              <a:rect b="b" l="l" r="r" t="t"/>
              <a:pathLst>
                <a:path extrusionOk="0" h="10076" w="824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5247562" y="2038055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653165" y="2630539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4572000" y="1208850"/>
              <a:ext cx="1126888" cy="1125461"/>
            </a:xfrm>
            <a:custGeom>
              <a:rect b="b" l="l" r="r" t="t"/>
              <a:pathLst>
                <a:path extrusionOk="0" h="34707" w="34751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4625084" y="1394790"/>
              <a:ext cx="1099163" cy="964913"/>
            </a:xfrm>
            <a:custGeom>
              <a:rect b="b" l="l" r="r" t="t"/>
              <a:pathLst>
                <a:path extrusionOk="0" h="29756" w="33896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5651770" y="3750004"/>
              <a:ext cx="606362" cy="981970"/>
            </a:xfrm>
            <a:custGeom>
              <a:rect b="b" l="l" r="r" t="t"/>
              <a:pathLst>
                <a:path extrusionOk="0" h="30282" w="18699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5388751" y="4322642"/>
              <a:ext cx="1069200" cy="409332"/>
            </a:xfrm>
            <a:custGeom>
              <a:rect b="b" l="l" r="r" t="t"/>
              <a:pathLst>
                <a:path extrusionOk="0" h="12623" w="32972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5485190" y="2057414"/>
              <a:ext cx="650204" cy="2351999"/>
            </a:xfrm>
            <a:custGeom>
              <a:rect b="b" l="l" r="r" t="t"/>
              <a:pathLst>
                <a:path extrusionOk="0" h="72531" w="20051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16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366" name="Google Shape;366;p16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67" name="Google Shape;367;p16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368" name="Google Shape;368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Luminosity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69" name="Google Shape;369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Averaged for an hour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70" name="Google Shape;370;p16"/>
          <p:cNvGrpSpPr/>
          <p:nvPr/>
        </p:nvGrpSpPr>
        <p:grpSpPr>
          <a:xfrm>
            <a:off x="3251173" y="2203700"/>
            <a:ext cx="2943284" cy="671250"/>
            <a:chOff x="3486115" y="2444467"/>
            <a:chExt cx="2943284" cy="671250"/>
          </a:xfrm>
        </p:grpSpPr>
        <p:sp>
          <p:nvSpPr>
            <p:cNvPr id="371" name="Google Shape;371;p16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72" name="Google Shape;372;p16"/>
            <p:cNvGrpSpPr/>
            <p:nvPr/>
          </p:nvGrpSpPr>
          <p:grpSpPr>
            <a:xfrm>
              <a:off x="3486115" y="2444467"/>
              <a:ext cx="2417402" cy="671250"/>
              <a:chOff x="6053040" y="700375"/>
              <a:chExt cx="2417402" cy="671250"/>
            </a:xfrm>
          </p:grpSpPr>
          <p:sp>
            <p:nvSpPr>
              <p:cNvPr id="373" name="Google Shape;373;p16"/>
              <p:cNvSpPr txBox="1"/>
              <p:nvPr/>
            </p:nvSpPr>
            <p:spPr>
              <a:xfrm>
                <a:off x="6053040" y="700375"/>
                <a:ext cx="2293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Atmospheric moisture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74" name="Google Shape;374;p16"/>
              <p:cNvSpPr txBox="1"/>
              <p:nvPr/>
            </p:nvSpPr>
            <p:spPr>
              <a:xfrm>
                <a:off x="6053042" y="1039825"/>
                <a:ext cx="241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For user2 data it is ignored due to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excessive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zeros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75" name="Google Shape;375;p16"/>
          <p:cNvGrpSpPr/>
          <p:nvPr/>
        </p:nvGrpSpPr>
        <p:grpSpPr>
          <a:xfrm>
            <a:off x="1854194" y="3129354"/>
            <a:ext cx="2943272" cy="671246"/>
            <a:chOff x="3486127" y="2444463"/>
            <a:chExt cx="2943272" cy="671246"/>
          </a:xfrm>
        </p:grpSpPr>
        <p:sp>
          <p:nvSpPr>
            <p:cNvPr id="376" name="Google Shape;376;p16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77" name="Google Shape;377;p16"/>
            <p:cNvGrpSpPr/>
            <p:nvPr/>
          </p:nvGrpSpPr>
          <p:grpSpPr>
            <a:xfrm>
              <a:off x="3486127" y="2444463"/>
              <a:ext cx="2338808" cy="671246"/>
              <a:chOff x="6053052" y="700371"/>
              <a:chExt cx="2338808" cy="671246"/>
            </a:xfrm>
          </p:grpSpPr>
          <p:sp>
            <p:nvSpPr>
              <p:cNvPr id="378" name="Google Shape;378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Normalize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79" name="Google Shape;379;p16"/>
              <p:cNvSpPr txBox="1"/>
              <p:nvPr/>
            </p:nvSpPr>
            <p:spPr>
              <a:xfrm>
                <a:off x="6053060" y="1039817"/>
                <a:ext cx="2338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Normalize the dataframe for better results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380" name="Google Shape;380;p16"/>
          <p:cNvCxnSpPr>
            <a:stCxn id="376" idx="6"/>
            <a:endCxn id="371" idx="4"/>
          </p:cNvCxnSpPr>
          <p:nvPr/>
        </p:nvCxnSpPr>
        <p:spPr>
          <a:xfrm flipH="1" rot="10800000">
            <a:off x="4797466" y="2841592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16"/>
          <p:cNvCxnSpPr>
            <a:stCxn id="371" idx="6"/>
            <a:endCxn id="366" idx="4"/>
          </p:cNvCxnSpPr>
          <p:nvPr/>
        </p:nvCxnSpPr>
        <p:spPr>
          <a:xfrm flipH="1" rot="10800000">
            <a:off x="6194458" y="1915933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82" name="Google Shape;382;p16"/>
          <p:cNvGrpSpPr/>
          <p:nvPr/>
        </p:nvGrpSpPr>
        <p:grpSpPr>
          <a:xfrm>
            <a:off x="781048" y="1278055"/>
            <a:ext cx="1981202" cy="671233"/>
            <a:chOff x="6053048" y="700388"/>
            <a:chExt cx="1981202" cy="671233"/>
          </a:xfrm>
        </p:grpSpPr>
        <p:sp>
          <p:nvSpPr>
            <p:cNvPr id="383" name="Google Shape;383;p16"/>
            <p:cNvSpPr txBox="1"/>
            <p:nvPr/>
          </p:nvSpPr>
          <p:spPr>
            <a:xfrm>
              <a:off x="6053050" y="700388"/>
              <a:ext cx="19812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Ideas for preprocessing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4" name="Google Shape;384;p16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5" name="Google Shape;385;p16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386" name="Google Shape;386;p16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7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have used random forest regression after comparing results with other models</a:t>
            </a:r>
            <a:endParaRPr b="1" sz="15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96" name="Google Shape;396;p17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97" name="Google Shape;397;p17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vs All</a:t>
            </a:r>
            <a:endParaRPr/>
          </a:p>
        </p:txBody>
      </p:sp>
      <p:sp>
        <p:nvSpPr>
          <p:cNvPr id="447" name="Google Shape;447;p17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7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7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7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7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52" name="Google Shape;452;p17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53" name="Google Shape;453;p17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17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56" name="Google Shape;456;p17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R2 score  :0.989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7" name="Google Shape;457;p17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forest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58" name="Google Shape;458;p17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59" name="Google Shape;459;p17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60" name="Google Shape;460;p17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61" name="Google Shape;461;p17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17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64" name="Google Shape;464;p17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R2 score :0.55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5" name="Google Shape;465;p17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SVR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6" name="Google Shape;466;p17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67" name="Google Shape;467;p17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7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70" name="Google Shape;470;p17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R2 score :0.982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1" name="Google Shape;471;p17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XGB Boost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72" name="Google Shape;472;p17"/>
          <p:cNvSpPr/>
          <p:nvPr/>
        </p:nvSpPr>
        <p:spPr>
          <a:xfrm>
            <a:off x="1947875" y="36195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73" name="Google Shape;473;p17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74" name="Google Shape;474;p17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77" name="Google Shape;477;p17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R2 score :0.61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17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MLR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79" name="Google Shape;479;p17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8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8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18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487" name="Google Shape;487;p18"/>
            <p:cNvSpPr/>
            <p:nvPr/>
          </p:nvSpPr>
          <p:spPr>
            <a:xfrm>
              <a:off x="726125" y="238125"/>
              <a:ext cx="6167750" cy="5238750"/>
            </a:xfrm>
            <a:custGeom>
              <a:rect b="b" l="l" r="r" t="t"/>
              <a:pathLst>
                <a:path extrusionOk="0" h="209550" w="24671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4780475" y="3381225"/>
              <a:ext cx="1092925" cy="285350"/>
            </a:xfrm>
            <a:custGeom>
              <a:rect b="b" l="l" r="r" t="t"/>
              <a:pathLst>
                <a:path extrusionOk="0" h="11414" w="43717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627775" y="3408875"/>
              <a:ext cx="1245625" cy="398875"/>
            </a:xfrm>
            <a:custGeom>
              <a:rect b="b" l="l" r="r" t="t"/>
              <a:pathLst>
                <a:path extrusionOk="0" h="15955" w="49825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326667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3416725" y="1856250"/>
              <a:ext cx="330100" cy="1567450"/>
            </a:xfrm>
            <a:custGeom>
              <a:rect b="b" l="l" r="r" t="t"/>
              <a:pathLst>
                <a:path extrusionOk="0" h="62698" w="13204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3839600" y="1316875"/>
              <a:ext cx="642400" cy="242550"/>
            </a:xfrm>
            <a:custGeom>
              <a:rect b="b" l="l" r="r" t="t"/>
              <a:pathLst>
                <a:path extrusionOk="0" h="9702" w="25696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3839600" y="1601200"/>
              <a:ext cx="642400" cy="935625"/>
            </a:xfrm>
            <a:custGeom>
              <a:rect b="b" l="l" r="r" t="t"/>
              <a:pathLst>
                <a:path extrusionOk="0" h="37425" w="25696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4503050" y="1503450"/>
              <a:ext cx="1081400" cy="686500"/>
            </a:xfrm>
            <a:custGeom>
              <a:rect b="b" l="l" r="r" t="t"/>
              <a:pathLst>
                <a:path extrusionOk="0" h="27460" w="43256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503050" y="2207050"/>
              <a:ext cx="195175" cy="387675"/>
            </a:xfrm>
            <a:custGeom>
              <a:rect b="b" l="l" r="r" t="t"/>
              <a:pathLst>
                <a:path extrusionOk="0" h="15507" w="7807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4514575" y="15811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4514575" y="17147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244800" y="2763850"/>
              <a:ext cx="1016575" cy="721400"/>
            </a:xfrm>
            <a:custGeom>
              <a:rect b="b" l="l" r="r" t="t"/>
              <a:pathLst>
                <a:path extrusionOk="0" h="28856" w="40663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370525" y="2744125"/>
              <a:ext cx="1047825" cy="619025"/>
            </a:xfrm>
            <a:custGeom>
              <a:rect b="b" l="l" r="r" t="t"/>
              <a:pathLst>
                <a:path extrusionOk="0" h="24761" w="41913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4481975" y="1997075"/>
              <a:ext cx="863225" cy="642425"/>
            </a:xfrm>
            <a:custGeom>
              <a:rect b="b" l="l" r="r" t="t"/>
              <a:pathLst>
                <a:path extrusionOk="0" h="25697" w="34529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823350" y="1374775"/>
              <a:ext cx="554850" cy="548300"/>
            </a:xfrm>
            <a:custGeom>
              <a:rect b="b" l="l" r="r" t="t"/>
              <a:pathLst>
                <a:path extrusionOk="0" h="21932" w="22194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554800" y="2456500"/>
              <a:ext cx="1028750" cy="321200"/>
            </a:xfrm>
            <a:custGeom>
              <a:rect b="b" l="l" r="r" t="t"/>
              <a:pathLst>
                <a:path extrusionOk="0" h="12848" w="4115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2383075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2233000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1807825" y="1140475"/>
              <a:ext cx="250775" cy="1716875"/>
            </a:xfrm>
            <a:custGeom>
              <a:rect b="b" l="l" r="r" t="t"/>
              <a:pathLst>
                <a:path extrusionOk="0" h="68675" w="10031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707875" y="605375"/>
              <a:ext cx="681575" cy="1406550"/>
            </a:xfrm>
            <a:custGeom>
              <a:rect b="b" l="l" r="r" t="t"/>
              <a:pathLst>
                <a:path extrusionOk="0" h="56262" w="27263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3940300" y="605375"/>
              <a:ext cx="687500" cy="639125"/>
            </a:xfrm>
            <a:custGeom>
              <a:rect b="b" l="l" r="r" t="t"/>
              <a:pathLst>
                <a:path extrusionOk="0" h="25565" w="2750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463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476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2939550" y="694875"/>
              <a:ext cx="1050800" cy="1344350"/>
            </a:xfrm>
            <a:custGeom>
              <a:rect b="b" l="l" r="r" t="t"/>
              <a:pathLst>
                <a:path extrusionOk="0" h="53774" w="42032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297082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2441325" y="3138025"/>
              <a:ext cx="481475" cy="119175"/>
            </a:xfrm>
            <a:custGeom>
              <a:rect b="b" l="l" r="r" t="t"/>
              <a:pathLst>
                <a:path extrusionOk="0" h="4767" w="19259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1084150" y="2637825"/>
              <a:ext cx="931350" cy="455800"/>
            </a:xfrm>
            <a:custGeom>
              <a:rect b="b" l="l" r="r" t="t"/>
              <a:pathLst>
                <a:path extrusionOk="0" h="18232" w="37254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1084150" y="2820125"/>
              <a:ext cx="931350" cy="443650"/>
            </a:xfrm>
            <a:custGeom>
              <a:rect b="b" l="l" r="r" t="t"/>
              <a:pathLst>
                <a:path extrusionOk="0" h="17746" w="37254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1084150" y="3024175"/>
              <a:ext cx="931350" cy="434425"/>
            </a:xfrm>
            <a:custGeom>
              <a:rect b="b" l="l" r="r" t="t"/>
              <a:pathLst>
                <a:path extrusionOk="0" h="17377" w="37254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128575" y="3519125"/>
              <a:ext cx="933000" cy="118825"/>
            </a:xfrm>
            <a:custGeom>
              <a:rect b="b" l="l" r="r" t="t"/>
              <a:pathLst>
                <a:path extrusionOk="0" h="4753" w="3732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1294775" y="3652725"/>
              <a:ext cx="766800" cy="118825"/>
            </a:xfrm>
            <a:custGeom>
              <a:rect b="b" l="l" r="r" t="t"/>
              <a:pathLst>
                <a:path extrusionOk="0" h="4753" w="30672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2461400" y="3703400"/>
              <a:ext cx="119150" cy="1067925"/>
            </a:xfrm>
            <a:custGeom>
              <a:rect b="b" l="l" r="r" t="t"/>
              <a:pathLst>
                <a:path extrusionOk="0" h="42717" w="4766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2685825" y="3741900"/>
              <a:ext cx="403825" cy="1186075"/>
            </a:xfrm>
            <a:custGeom>
              <a:rect b="b" l="l" r="r" t="t"/>
              <a:pathLst>
                <a:path extrusionOk="0" h="47443" w="16153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3121200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3971900" y="1701900"/>
              <a:ext cx="510100" cy="834925"/>
            </a:xfrm>
            <a:custGeom>
              <a:rect b="b" l="l" r="r" t="t"/>
              <a:pathLst>
                <a:path extrusionOk="0" h="33397" w="20404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4109775" y="1804900"/>
              <a:ext cx="372225" cy="731925"/>
            </a:xfrm>
            <a:custGeom>
              <a:rect b="b" l="l" r="r" t="t"/>
              <a:pathLst>
                <a:path extrusionOk="0" h="29277" w="14889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884350" y="1915475"/>
              <a:ext cx="571000" cy="841175"/>
            </a:xfrm>
            <a:custGeom>
              <a:rect b="b" l="l" r="r" t="t"/>
              <a:pathLst>
                <a:path extrusionOk="0" h="33647" w="2284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3839600" y="2840875"/>
              <a:ext cx="999800" cy="265925"/>
            </a:xfrm>
            <a:custGeom>
              <a:rect b="b" l="l" r="r" t="t"/>
              <a:pathLst>
                <a:path extrusionOk="0" h="10637" w="39992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3839600" y="2976450"/>
              <a:ext cx="999800" cy="270200"/>
            </a:xfrm>
            <a:custGeom>
              <a:rect b="b" l="l" r="r" t="t"/>
              <a:pathLst>
                <a:path extrusionOk="0" h="10808" w="39992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3839600" y="3113675"/>
              <a:ext cx="998800" cy="282050"/>
            </a:xfrm>
            <a:custGeom>
              <a:rect b="b" l="l" r="r" t="t"/>
              <a:pathLst>
                <a:path extrusionOk="0" h="11282" w="39952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2810225" y="580025"/>
              <a:ext cx="1066600" cy="1448350"/>
            </a:xfrm>
            <a:custGeom>
              <a:rect b="b" l="l" r="r" t="t"/>
              <a:pathLst>
                <a:path extrusionOk="0" h="57934" w="42664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3802425" y="605375"/>
              <a:ext cx="687800" cy="639125"/>
            </a:xfrm>
            <a:custGeom>
              <a:rect b="b" l="l" r="r" t="t"/>
              <a:pathLst>
                <a:path extrusionOk="0" h="25565" w="27512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4481975" y="1366550"/>
              <a:ext cx="1241350" cy="823400"/>
            </a:xfrm>
            <a:custGeom>
              <a:rect b="b" l="l" r="r" t="t"/>
              <a:pathLst>
                <a:path extrusionOk="0" h="32936" w="49654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4481975" y="2128725"/>
              <a:ext cx="347550" cy="466000"/>
            </a:xfrm>
            <a:custGeom>
              <a:rect b="b" l="l" r="r" t="t"/>
              <a:pathLst>
                <a:path extrusionOk="0" h="18640" w="13902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4953900" y="2739175"/>
              <a:ext cx="118825" cy="793450"/>
            </a:xfrm>
            <a:custGeom>
              <a:rect b="b" l="l" r="r" t="t"/>
              <a:pathLst>
                <a:path extrusionOk="0" h="31738" w="4753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5085525" y="2744125"/>
              <a:ext cx="118825" cy="788500"/>
            </a:xfrm>
            <a:custGeom>
              <a:rect b="b" l="l" r="r" t="t"/>
              <a:pathLst>
                <a:path extrusionOk="0" h="31540" w="4753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5006550" y="986775"/>
              <a:ext cx="1118925" cy="1140650"/>
            </a:xfrm>
            <a:custGeom>
              <a:rect b="b" l="l" r="r" t="t"/>
              <a:pathLst>
                <a:path extrusionOk="0" h="45626" w="44757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4918025" y="908800"/>
              <a:ext cx="1323275" cy="1119900"/>
            </a:xfrm>
            <a:custGeom>
              <a:rect b="b" l="l" r="r" t="t"/>
              <a:pathLst>
                <a:path extrusionOk="0" h="44796" w="52931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5449825" y="2297550"/>
              <a:ext cx="1133725" cy="441650"/>
            </a:xfrm>
            <a:custGeom>
              <a:rect b="b" l="l" r="r" t="t"/>
              <a:pathLst>
                <a:path extrusionOk="0" h="17666" w="45349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5057875" y="1888150"/>
              <a:ext cx="1240025" cy="393300"/>
            </a:xfrm>
            <a:custGeom>
              <a:rect b="b" l="l" r="r" t="t"/>
              <a:pathLst>
                <a:path extrusionOk="0" h="15732" w="49601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2061550" y="2207050"/>
              <a:ext cx="909950" cy="477200"/>
            </a:xfrm>
            <a:custGeom>
              <a:rect b="b" l="l" r="r" t="t"/>
              <a:pathLst>
                <a:path extrusionOk="0" h="19088" w="36398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2015475" y="2312675"/>
              <a:ext cx="804325" cy="371575"/>
            </a:xfrm>
            <a:custGeom>
              <a:rect b="b" l="l" r="r" t="t"/>
              <a:pathLst>
                <a:path extrusionOk="0" h="14863" w="32173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2061550" y="2526250"/>
              <a:ext cx="216900" cy="675650"/>
            </a:xfrm>
            <a:custGeom>
              <a:rect b="b" l="l" r="r" t="t"/>
              <a:pathLst>
                <a:path extrusionOk="0" h="27026" w="8676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2061550" y="2682575"/>
              <a:ext cx="331750" cy="621350"/>
            </a:xfrm>
            <a:custGeom>
              <a:rect b="b" l="l" r="r" t="t"/>
              <a:pathLst>
                <a:path extrusionOk="0" h="24854" w="1327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2061550" y="2426550"/>
              <a:ext cx="561775" cy="257700"/>
            </a:xfrm>
            <a:custGeom>
              <a:rect b="b" l="l" r="r" t="t"/>
              <a:pathLst>
                <a:path extrusionOk="0" h="10308" w="22471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645575" y="1140475"/>
              <a:ext cx="250800" cy="1716875"/>
            </a:xfrm>
            <a:custGeom>
              <a:rect b="b" l="l" r="r" t="t"/>
              <a:pathLst>
                <a:path extrusionOk="0" h="68675" w="10032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2091500" y="3667875"/>
              <a:ext cx="257025" cy="849400"/>
            </a:xfrm>
            <a:custGeom>
              <a:rect b="b" l="l" r="r" t="t"/>
              <a:pathLst>
                <a:path extrusionOk="0" h="33976" w="10281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2061550" y="3414800"/>
              <a:ext cx="865200" cy="1064950"/>
            </a:xfrm>
            <a:custGeom>
              <a:rect b="b" l="l" r="r" t="t"/>
              <a:pathLst>
                <a:path extrusionOk="0" h="42598" w="34608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1319125" y="1581450"/>
              <a:ext cx="375525" cy="375525"/>
            </a:xfrm>
            <a:custGeom>
              <a:rect b="b" l="l" r="r" t="t"/>
              <a:pathLst>
                <a:path extrusionOk="0" h="15021" w="15021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4040350" y="3435525"/>
              <a:ext cx="375500" cy="375525"/>
            </a:xfrm>
            <a:custGeom>
              <a:rect b="b" l="l" r="r" t="t"/>
              <a:pathLst>
                <a:path extrusionOk="0" h="15021" w="1502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6204425" y="2754325"/>
              <a:ext cx="380450" cy="380450"/>
            </a:xfrm>
            <a:custGeom>
              <a:rect b="b" l="l" r="r" t="t"/>
              <a:pathLst>
                <a:path extrusionOk="0" h="15218" w="15218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2745050" y="784075"/>
              <a:ext cx="481500" cy="119150"/>
            </a:xfrm>
            <a:custGeom>
              <a:rect b="b" l="l" r="r" t="t"/>
              <a:pathLst>
                <a:path extrusionOk="0" h="4766" w="1926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1265475" y="1018700"/>
              <a:ext cx="4767200" cy="4229150"/>
            </a:xfrm>
            <a:custGeom>
              <a:rect b="b" l="l" r="r" t="t"/>
              <a:pathLst>
                <a:path extrusionOk="0" h="169166" w="190688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</a:t>
            </a:r>
            <a:endParaRPr/>
          </a:p>
        </p:txBody>
      </p:sp>
      <p:cxnSp>
        <p:nvCxnSpPr>
          <p:cNvPr id="551" name="Google Shape;551;p18"/>
          <p:cNvCxnSpPr>
            <a:stCxn id="552" idx="0"/>
            <a:endCxn id="5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18"/>
          <p:cNvCxnSpPr>
            <a:stCxn id="555" idx="0"/>
            <a:endCxn id="553" idx="5"/>
          </p:cNvCxnSpPr>
          <p:nvPr/>
        </p:nvCxnSpPr>
        <p:spPr>
          <a:xfrm flipH="1" rot="5400000">
            <a:off x="6264525" y="2502150"/>
            <a:ext cx="650700" cy="51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56" name="Google Shape;556;p18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557" name="Google Shape;557;p18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558" name="Google Shape;558;p18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59" name="Google Shape;559;p18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60" name="Google Shape;560;p18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1" name="Google Shape;561;p18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562" name="Google Shape;562;p18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fmla="val 50000" name="adj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64" name="Google Shape;564;p18"/>
          <p:cNvGrpSpPr/>
          <p:nvPr/>
        </p:nvGrpSpPr>
        <p:grpSpPr>
          <a:xfrm>
            <a:off x="457200" y="1320000"/>
            <a:ext cx="2408400" cy="590050"/>
            <a:chOff x="5729200" y="844996"/>
            <a:chExt cx="2408400" cy="590050"/>
          </a:xfrm>
        </p:grpSpPr>
        <p:sp>
          <p:nvSpPr>
            <p:cNvPr id="565" name="Google Shape;565;p18"/>
            <p:cNvSpPr txBox="1"/>
            <p:nvPr/>
          </p:nvSpPr>
          <p:spPr>
            <a:xfrm>
              <a:off x="5729200" y="844996"/>
              <a:ext cx="240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Coefficient of determination (R2 score)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6" name="Google Shape;566;p18"/>
            <p:cNvSpPr txBox="1"/>
            <p:nvPr/>
          </p:nvSpPr>
          <p:spPr>
            <a:xfrm>
              <a:off x="6053048" y="1103246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7" name="Google Shape;567;p18"/>
          <p:cNvSpPr/>
          <p:nvPr/>
        </p:nvSpPr>
        <p:spPr>
          <a:xfrm>
            <a:off x="2865500" y="1345145"/>
            <a:ext cx="398030" cy="331731"/>
          </a:xfrm>
          <a:custGeom>
            <a:rect b="b" l="l" r="r" t="t"/>
            <a:pathLst>
              <a:path extrusionOk="0" h="9687" w="11623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18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569" name="Google Shape;569;p18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0" name="Google Shape;570;p18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1" name="Google Shape;571;p18"/>
          <p:cNvGrpSpPr/>
          <p:nvPr/>
        </p:nvGrpSpPr>
        <p:grpSpPr>
          <a:xfrm>
            <a:off x="4019550" y="3330000"/>
            <a:ext cx="4667400" cy="312300"/>
            <a:chOff x="4019550" y="3330000"/>
            <a:chExt cx="4667400" cy="312300"/>
          </a:xfrm>
        </p:grpSpPr>
        <p:sp>
          <p:nvSpPr>
            <p:cNvPr id="572" name="Google Shape;572;p18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3" name="Google Shape;573;p18"/>
            <p:cNvSpPr txBox="1"/>
            <p:nvPr/>
          </p:nvSpPr>
          <p:spPr>
            <a:xfrm>
              <a:off x="4019550" y="3330000"/>
              <a:ext cx="46674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RSS: SUM OF RESIDUAL SQUARES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TSS: TOTAL SUM OF SQUARES</a:t>
              </a: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574" name="Google Shape;5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400" y="1752600"/>
            <a:ext cx="46674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9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grpSp>
        <p:nvGrpSpPr>
          <p:cNvPr id="583" name="Google Shape;583;p19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584" name="Google Shape;584;p19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5" name="Google Shape;585;p19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Trained estimator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6" name="Google Shape;586;p19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Coefficient of determination(R2)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7" name="Google Shape;587;p19"/>
          <p:cNvGrpSpPr/>
          <p:nvPr/>
        </p:nvGrpSpPr>
        <p:grpSpPr>
          <a:xfrm>
            <a:off x="3293636" y="934075"/>
            <a:ext cx="2257114" cy="1118514"/>
            <a:chOff x="3293636" y="934075"/>
            <a:chExt cx="2257114" cy="1118514"/>
          </a:xfrm>
        </p:grpSpPr>
        <p:sp>
          <p:nvSpPr>
            <p:cNvPr id="588" name="Google Shape;588;p19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9" name="Google Shape;589;p19"/>
            <p:cNvSpPr txBox="1"/>
            <p:nvPr/>
          </p:nvSpPr>
          <p:spPr>
            <a:xfrm>
              <a:off x="3493350" y="1347238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forest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0" name="Google Shape;590;p19"/>
            <p:cNvSpPr txBox="1"/>
            <p:nvPr/>
          </p:nvSpPr>
          <p:spPr>
            <a:xfrm>
              <a:off x="3293636" y="1720789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      ML model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1" name="Google Shape;591;p19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592" name="Google Shape;592;p19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Total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3" name="Google Shape;593;p19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of Soil moisture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5" name="Google Shape;595;p19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19"/>
          <p:cNvGrpSpPr/>
          <p:nvPr/>
        </p:nvGrpSpPr>
        <p:grpSpPr>
          <a:xfrm>
            <a:off x="6629375" y="3005625"/>
            <a:ext cx="2057425" cy="1189500"/>
            <a:chOff x="6629375" y="3005625"/>
            <a:chExt cx="2057425" cy="1189500"/>
          </a:xfrm>
        </p:grpSpPr>
        <p:sp>
          <p:nvSpPr>
            <p:cNvPr id="598" name="Google Shape;598;p19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9" name="Google Shape;599;p19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Synthetic data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0" name="Google Shape;600;p19"/>
            <p:cNvSpPr txBox="1"/>
            <p:nvPr/>
          </p:nvSpPr>
          <p:spPr>
            <a:xfrm>
              <a:off x="6629375" y="386332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For genearating March data for prediction(if needed)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1" name="Google Shape;601;p19"/>
          <p:cNvGrpSpPr/>
          <p:nvPr/>
        </p:nvGrpSpPr>
        <p:grpSpPr>
          <a:xfrm>
            <a:off x="457201" y="3005625"/>
            <a:ext cx="2057400" cy="1083825"/>
            <a:chOff x="457201" y="3005625"/>
            <a:chExt cx="2057400" cy="1083825"/>
          </a:xfrm>
        </p:grpSpPr>
        <p:sp>
          <p:nvSpPr>
            <p:cNvPr id="602" name="Google Shape;602;p19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GAN(Our future plan)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3" name="Google Shape;603;p19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Neural network for generating data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05" name="Google Shape;605;p19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606" name="Google Shape;606;p19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19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608" name="Google Shape;608;p19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9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9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9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9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9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9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9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9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9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9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9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9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9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9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9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9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9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0" name="Google Shape;660;p19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661" name="Google Shape;661;p19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9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9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9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19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685" name="Google Shape;685;p19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0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0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GAN?</a:t>
            </a:r>
            <a:endParaRPr/>
          </a:p>
        </p:txBody>
      </p:sp>
      <p:grpSp>
        <p:nvGrpSpPr>
          <p:cNvPr id="726" name="Google Shape;726;p20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727" name="Google Shape;727;p20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20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749" name="Google Shape;749;p20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20"/>
          <p:cNvGrpSpPr/>
          <p:nvPr/>
        </p:nvGrpSpPr>
        <p:grpSpPr>
          <a:xfrm>
            <a:off x="6374775" y="1211750"/>
            <a:ext cx="1981215" cy="3520077"/>
            <a:chOff x="6374775" y="1211750"/>
            <a:chExt cx="1981215" cy="3520077"/>
          </a:xfrm>
        </p:grpSpPr>
        <p:sp>
          <p:nvSpPr>
            <p:cNvPr id="759" name="Google Shape;759;p20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0" name="Google Shape;760;p20"/>
            <p:cNvSpPr txBox="1"/>
            <p:nvPr/>
          </p:nvSpPr>
          <p:spPr>
            <a:xfrm>
              <a:off x="6374775" y="4159427"/>
              <a:ext cx="19812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This synthetic data can be used to predict soil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moisture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for march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62" name="Google Shape;762;p20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763" name="Google Shape;763;p20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764" name="Google Shape;764;p20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0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0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0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0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0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0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0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0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0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0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0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0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0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0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0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0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0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2" name="Google Shape;782;p20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4" name="Google Shape;784;p20"/>
          <p:cNvCxnSpPr>
            <a:stCxn id="785" idx="6"/>
            <a:endCxn id="782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6" name="Google Shape;786;p20"/>
          <p:cNvCxnSpPr>
            <a:stCxn id="761" idx="2"/>
            <a:endCxn id="783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7" name="Google Shape;787;p20"/>
          <p:cNvCxnSpPr>
            <a:stCxn id="785" idx="4"/>
            <a:endCxn id="724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8" name="Google Shape;788;p20"/>
          <p:cNvCxnSpPr>
            <a:stCxn id="724" idx="2"/>
            <a:endCxn id="789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90" name="Google Shape;790;p20"/>
          <p:cNvCxnSpPr>
            <a:stCxn id="761" idx="4"/>
            <a:endCxn id="723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91" name="Google Shape;791;p20"/>
          <p:cNvCxnSpPr>
            <a:stCxn id="723" idx="2"/>
            <a:endCxn id="759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792" name="Google Shape;792;p20"/>
          <p:cNvGrpSpPr/>
          <p:nvPr/>
        </p:nvGrpSpPr>
        <p:grpSpPr>
          <a:xfrm>
            <a:off x="788000" y="1211750"/>
            <a:ext cx="1981215" cy="3520338"/>
            <a:chOff x="788000" y="1211750"/>
            <a:chExt cx="1981215" cy="3520338"/>
          </a:xfrm>
        </p:grpSpPr>
        <p:sp>
          <p:nvSpPr>
            <p:cNvPr id="793" name="Google Shape;793;p20"/>
            <p:cNvSpPr txBox="1"/>
            <p:nvPr/>
          </p:nvSpPr>
          <p:spPr>
            <a:xfrm>
              <a:off x="788000" y="4058588"/>
              <a:ext cx="1981200" cy="6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GAN generates synthetic data for march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9" name="Google Shape;789;p20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IDEAS</a:t>
            </a:r>
            <a:endParaRPr/>
          </a:p>
        </p:txBody>
      </p:sp>
      <p:grpSp>
        <p:nvGrpSpPr>
          <p:cNvPr id="799" name="Google Shape;799;p21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800" name="Google Shape;800;p21"/>
            <p:cNvSpPr/>
            <p:nvPr/>
          </p:nvSpPr>
          <p:spPr>
            <a:xfrm>
              <a:off x="6533088" y="4360137"/>
              <a:ext cx="1749195" cy="185374"/>
            </a:xfrm>
            <a:custGeom>
              <a:rect b="b" l="l" r="r" t="t"/>
              <a:pathLst>
                <a:path extrusionOk="0" h="4713" w="44472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5449625" y="4579763"/>
              <a:ext cx="3237261" cy="152217"/>
            </a:xfrm>
            <a:custGeom>
              <a:rect b="b" l="l" r="r" t="t"/>
              <a:pathLst>
                <a:path extrusionOk="0" h="3870" w="82305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8191774" y="3231092"/>
              <a:ext cx="378261" cy="86296"/>
            </a:xfrm>
            <a:custGeom>
              <a:rect b="b" l="l" r="r" t="t"/>
              <a:pathLst>
                <a:path extrusionOk="0" h="2194" w="9617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8252423" y="3224681"/>
              <a:ext cx="342114" cy="102500"/>
            </a:xfrm>
            <a:custGeom>
              <a:rect b="b" l="l" r="r" t="t"/>
              <a:pathLst>
                <a:path extrusionOk="0" h="2606" w="8698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7744222" y="3452213"/>
              <a:ext cx="62185" cy="898944"/>
            </a:xfrm>
            <a:custGeom>
              <a:rect b="b" l="l" r="r" t="t"/>
              <a:pathLst>
                <a:path extrusionOk="0" h="22855" w="1581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7478656" y="4279862"/>
              <a:ext cx="592977" cy="160162"/>
            </a:xfrm>
            <a:custGeom>
              <a:rect b="b" l="l" r="r" t="t"/>
              <a:pathLst>
                <a:path extrusionOk="0" h="4072" w="15076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7708076" y="3426608"/>
              <a:ext cx="134517" cy="208738"/>
            </a:xfrm>
            <a:custGeom>
              <a:rect b="b" l="l" r="r" t="t"/>
              <a:pathLst>
                <a:path extrusionOk="0" h="5307" w="342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7343002" y="3414179"/>
              <a:ext cx="864646" cy="71624"/>
            </a:xfrm>
            <a:custGeom>
              <a:rect b="b" l="l" r="r" t="t"/>
              <a:pathLst>
                <a:path extrusionOk="0" h="1821" w="21983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7311733" y="3305310"/>
              <a:ext cx="926831" cy="137152"/>
            </a:xfrm>
            <a:custGeom>
              <a:rect b="b" l="l" r="r" t="t"/>
              <a:pathLst>
                <a:path extrusionOk="0" h="3487" w="23564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7532147" y="1433376"/>
              <a:ext cx="1154684" cy="1453100"/>
            </a:xfrm>
            <a:custGeom>
              <a:rect b="b" l="l" r="r" t="t"/>
              <a:pathLst>
                <a:path extrusionOk="0" h="36944" w="29357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7128685" y="1433376"/>
              <a:ext cx="722971" cy="837900"/>
            </a:xfrm>
            <a:custGeom>
              <a:rect b="b" l="l" r="r" t="t"/>
              <a:pathLst>
                <a:path extrusionOk="0" h="21303" w="18381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7365617" y="1934024"/>
              <a:ext cx="505226" cy="418222"/>
            </a:xfrm>
            <a:custGeom>
              <a:rect b="b" l="l" r="r" t="t"/>
              <a:pathLst>
                <a:path extrusionOk="0" h="10633" w="12845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7069137" y="2926707"/>
              <a:ext cx="1213132" cy="381643"/>
            </a:xfrm>
            <a:custGeom>
              <a:rect b="b" l="l" r="r" t="t"/>
              <a:pathLst>
                <a:path extrusionOk="0" h="9703" w="30843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6683374" y="4178898"/>
              <a:ext cx="242642" cy="241148"/>
            </a:xfrm>
            <a:custGeom>
              <a:rect b="b" l="l" r="r" t="t"/>
              <a:pathLst>
                <a:path extrusionOk="0" h="6131" w="6169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6660798" y="4200373"/>
              <a:ext cx="265219" cy="235877"/>
            </a:xfrm>
            <a:custGeom>
              <a:rect b="b" l="l" r="r" t="t"/>
              <a:pathLst>
                <a:path extrusionOk="0" h="5997" w="6743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7608607" y="1993179"/>
              <a:ext cx="739176" cy="1192404"/>
            </a:xfrm>
            <a:custGeom>
              <a:rect b="b" l="l" r="r" t="t"/>
              <a:pathLst>
                <a:path extrusionOk="0" h="30316" w="18793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7525342" y="3053669"/>
              <a:ext cx="716599" cy="360561"/>
            </a:xfrm>
            <a:custGeom>
              <a:rect b="b" l="l" r="r" t="t"/>
              <a:pathLst>
                <a:path extrusionOk="0" h="9167" w="18219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7773602" y="1679393"/>
              <a:ext cx="218925" cy="431399"/>
            </a:xfrm>
            <a:custGeom>
              <a:rect b="b" l="l" r="r" t="t"/>
              <a:pathLst>
                <a:path extrusionOk="0" h="10968" w="5566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7603337" y="1639826"/>
              <a:ext cx="309350" cy="325516"/>
            </a:xfrm>
            <a:custGeom>
              <a:rect b="b" l="l" r="r" t="t"/>
              <a:pathLst>
                <a:path extrusionOk="0" h="8276" w="7865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7868902" y="1648479"/>
              <a:ext cx="64112" cy="110052"/>
            </a:xfrm>
            <a:custGeom>
              <a:rect b="b" l="l" r="r" t="t"/>
              <a:pathLst>
                <a:path extrusionOk="0" h="2798" w="163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7730652" y="1771311"/>
              <a:ext cx="42243" cy="79884"/>
            </a:xfrm>
            <a:custGeom>
              <a:rect b="b" l="l" r="r" t="t"/>
              <a:pathLst>
                <a:path extrusionOk="0" h="2031" w="1074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7484280" y="1425864"/>
              <a:ext cx="326656" cy="355644"/>
            </a:xfrm>
            <a:custGeom>
              <a:rect b="b" l="l" r="r" t="t"/>
              <a:pathLst>
                <a:path extrusionOk="0" h="9042" w="8305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7748352" y="1861340"/>
              <a:ext cx="54672" cy="30168"/>
            </a:xfrm>
            <a:custGeom>
              <a:rect b="b" l="l" r="r" t="t"/>
              <a:pathLst>
                <a:path extrusionOk="0" h="767" w="139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7754763" y="1746060"/>
              <a:ext cx="51290" cy="29027"/>
            </a:xfrm>
            <a:custGeom>
              <a:rect b="b" l="l" r="r" t="t"/>
              <a:pathLst>
                <a:path extrusionOk="0" h="738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7744222" y="1708027"/>
              <a:ext cx="46373" cy="40316"/>
            </a:xfrm>
            <a:custGeom>
              <a:rect b="b" l="l" r="r" t="t"/>
              <a:pathLst>
                <a:path extrusionOk="0" h="1025" w="1179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7671891" y="1787122"/>
              <a:ext cx="51290" cy="29067"/>
            </a:xfrm>
            <a:custGeom>
              <a:rect b="b" l="l" r="r" t="t"/>
              <a:pathLst>
                <a:path extrusionOk="0" h="739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7651557" y="1763012"/>
              <a:ext cx="61831" cy="18132"/>
            </a:xfrm>
            <a:custGeom>
              <a:rect b="b" l="l" r="r" t="t"/>
              <a:pathLst>
                <a:path extrusionOk="0" h="461" w="1572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6851005" y="3053669"/>
              <a:ext cx="875974" cy="1164871"/>
            </a:xfrm>
            <a:custGeom>
              <a:rect b="b" l="l" r="r" t="t"/>
              <a:pathLst>
                <a:path extrusionOk="0" h="29616" w="22271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7694507" y="1602894"/>
              <a:ext cx="201579" cy="123976"/>
            </a:xfrm>
            <a:custGeom>
              <a:rect b="b" l="l" r="r" t="t"/>
              <a:pathLst>
                <a:path extrusionOk="0" h="3152" w="5125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7951420" y="1776188"/>
              <a:ext cx="441586" cy="528983"/>
            </a:xfrm>
            <a:custGeom>
              <a:rect b="b" l="l" r="r" t="t"/>
              <a:pathLst>
                <a:path extrusionOk="0" h="13449" w="11227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7534389" y="1389325"/>
              <a:ext cx="265652" cy="115677"/>
            </a:xfrm>
            <a:custGeom>
              <a:rect b="b" l="l" r="r" t="t"/>
              <a:pathLst>
                <a:path extrusionOk="0" h="2941" w="6754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6751575" y="2828733"/>
              <a:ext cx="442333" cy="90858"/>
            </a:xfrm>
            <a:custGeom>
              <a:rect b="b" l="l" r="r" t="t"/>
              <a:pathLst>
                <a:path extrusionOk="0" h="2310" w="11246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6644947" y="2603837"/>
              <a:ext cx="334208" cy="315761"/>
            </a:xfrm>
            <a:custGeom>
              <a:rect b="b" l="l" r="r" t="t"/>
              <a:pathLst>
                <a:path extrusionOk="0" h="8028" w="8497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6143904" y="1766394"/>
              <a:ext cx="1389814" cy="897410"/>
            </a:xfrm>
            <a:custGeom>
              <a:rect b="b" l="l" r="r" t="t"/>
              <a:pathLst>
                <a:path extrusionOk="0" h="22816" w="35335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5860993" y="3031447"/>
              <a:ext cx="2330490" cy="50503"/>
            </a:xfrm>
            <a:custGeom>
              <a:rect b="b" l="l" r="r" t="t"/>
              <a:pathLst>
                <a:path extrusionOk="0" h="1284" w="59251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5559242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7855726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5745712" y="2913531"/>
              <a:ext cx="2567862" cy="129247"/>
            </a:xfrm>
            <a:custGeom>
              <a:rect b="b" l="l" r="r" t="t"/>
              <a:pathLst>
                <a:path extrusionOk="0" h="3286" w="65286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21"/>
          <p:cNvGrpSpPr/>
          <p:nvPr/>
        </p:nvGrpSpPr>
        <p:grpSpPr>
          <a:xfrm>
            <a:off x="457201" y="1157650"/>
            <a:ext cx="3396549" cy="671250"/>
            <a:chOff x="457201" y="1157650"/>
            <a:chExt cx="3396549" cy="671250"/>
          </a:xfrm>
        </p:grpSpPr>
        <p:sp>
          <p:nvSpPr>
            <p:cNvPr id="841" name="Google Shape;841;p21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2" name="Google Shape;842;p21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Optimization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3" name="Google Shape;843;p21"/>
            <p:cNvSpPr txBox="1"/>
            <p:nvPr/>
          </p:nvSpPr>
          <p:spPr>
            <a:xfrm>
              <a:off x="457201" y="1497100"/>
              <a:ext cx="2652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Improved results by optimizing parameters further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4" name="Google Shape;844;p21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845" name="Google Shape;845;p21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6" name="Google Shape;846;p21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acquisition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7" name="Google Shape;847;p21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 full year data better for training the model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8" name="Google Shape;848;p21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849" name="Google Shape;849;p21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0" name="Google Shape;850;p21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Generation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1" name="Google Shape;851;p21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GAN models for future data generation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2" name="Google Shape;852;p21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853" name="Google Shape;853;p21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4" name="Google Shape;854;p21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and resources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5" name="Google Shape;855;p21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56" name="Google Shape;856;p21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7" name="Google Shape;857;p21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21"/>
          <p:cNvCxnSpPr>
            <a:stCxn id="857" idx="2"/>
            <a:endCxn id="841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21"/>
          <p:cNvCxnSpPr>
            <a:stCxn id="857" idx="2"/>
            <a:endCxn id="845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21"/>
          <p:cNvCxnSpPr>
            <a:stCxn id="857" idx="2"/>
            <a:endCxn id="849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21"/>
          <p:cNvCxnSpPr>
            <a:stCxn id="857" idx="2"/>
            <a:endCxn id="853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