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367" r:id="rId4"/>
    <p:sldId id="258" r:id="rId5"/>
    <p:sldId id="368" r:id="rId6"/>
    <p:sldId id="259" r:id="rId7"/>
    <p:sldId id="260" r:id="rId8"/>
    <p:sldId id="303" r:id="rId9"/>
    <p:sldId id="282" r:id="rId10"/>
    <p:sldId id="364" r:id="rId11"/>
  </p:sldIdLst>
  <p:sldSz cx="18288000" cy="10287000"/>
  <p:notesSz cx="6858000" cy="9144000"/>
  <p:embeddedFontLst>
    <p:embeddedFont>
      <p:font typeface="Arial Unicode MS" panose="020B0604020202020204" charset="-128"/>
      <p:regular r:id="rId13"/>
    </p:embeddedFont>
    <p:embeddedFont>
      <p:font typeface="Barlow Bold" panose="020B0604020202020204" charset="0"/>
      <p:regular r:id="rId14"/>
    </p:embeddedFont>
    <p:embeddedFont>
      <p:font typeface="Barlow Bold Bold" panose="020B0604020202020204" charset="0"/>
      <p:regular r:id="rId15"/>
    </p:embeddedFont>
    <p:embeddedFont>
      <p:font typeface="Space Grotesk" panose="020B0604020202020204" charset="0"/>
      <p:regular r:id="rId16"/>
      <p:bold r:id="rId17"/>
    </p:embeddedFont>
    <p:embeddedFont>
      <p:font typeface="Space Grotesk Medium" panose="020B0604020202020204"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98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2E750-4AB1-427B-8934-A508C15A9FB2}"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6AE9-8852-4178-9D29-A75BE40F1A3A}" type="slidenum">
              <a:rPr lang="en-IN" smtClean="0"/>
              <a:t>‹#›</a:t>
            </a:fld>
            <a:endParaRPr lang="en-IN"/>
          </a:p>
        </p:txBody>
      </p:sp>
    </p:spTree>
    <p:extLst>
      <p:ext uri="{BB962C8B-B14F-4D97-AF65-F5344CB8AC3E}">
        <p14:creationId xmlns:p14="http://schemas.microsoft.com/office/powerpoint/2010/main" val="318898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26e3a91b602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26e3a91b602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518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Freeform 2"/>
          <p:cNvSpPr/>
          <p:nvPr/>
        </p:nvSpPr>
        <p:spPr>
          <a:xfrm>
            <a:off x="-58229" y="0"/>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grpSp>
        <p:nvGrpSpPr>
          <p:cNvPr id="3" name="Group 3"/>
          <p:cNvGrpSpPr/>
          <p:nvPr/>
        </p:nvGrpSpPr>
        <p:grpSpPr>
          <a:xfrm>
            <a:off x="534218" y="8329724"/>
            <a:ext cx="4173289" cy="1591214"/>
            <a:chOff x="0" y="0"/>
            <a:chExt cx="1099138" cy="419085"/>
          </a:xfrm>
        </p:grpSpPr>
        <p:sp>
          <p:nvSpPr>
            <p:cNvPr id="4" name="Freeform 4"/>
            <p:cNvSpPr/>
            <p:nvPr/>
          </p:nvSpPr>
          <p:spPr>
            <a:xfrm>
              <a:off x="0" y="0"/>
              <a:ext cx="1099138" cy="419085"/>
            </a:xfrm>
            <a:custGeom>
              <a:avLst/>
              <a:gdLst/>
              <a:ahLst/>
              <a:cxnLst/>
              <a:rect l="l" t="t" r="r" b="b"/>
              <a:pathLst>
                <a:path w="1099138" h="419085">
                  <a:moveTo>
                    <a:pt x="0" y="0"/>
                  </a:moveTo>
                  <a:lnTo>
                    <a:pt x="1099138" y="0"/>
                  </a:lnTo>
                  <a:lnTo>
                    <a:pt x="1099138" y="419085"/>
                  </a:lnTo>
                  <a:lnTo>
                    <a:pt x="0" y="419085"/>
                  </a:lnTo>
                  <a:close/>
                </a:path>
              </a:pathLst>
            </a:custGeom>
            <a:solidFill>
              <a:srgbClr val="183717"/>
            </a:solidFill>
          </p:spPr>
          <p:txBody>
            <a:bodyPr/>
            <a:lstStyle/>
            <a:p>
              <a:endParaRPr lang="en-IN"/>
            </a:p>
          </p:txBody>
        </p:sp>
        <p:sp>
          <p:nvSpPr>
            <p:cNvPr id="5" name="TextBox 5"/>
            <p:cNvSpPr txBox="1"/>
            <p:nvPr/>
          </p:nvSpPr>
          <p:spPr>
            <a:xfrm>
              <a:off x="0" y="-38100"/>
              <a:ext cx="1099138" cy="45718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83114" y="8572398"/>
            <a:ext cx="1694194" cy="340478"/>
          </a:xfrm>
          <a:prstGeom prst="rect">
            <a:avLst/>
          </a:prstGeom>
        </p:spPr>
        <p:txBody>
          <a:bodyPr lIns="0" tIns="0" rIns="0" bIns="0" rtlCol="0" anchor="t">
            <a:spAutoFit/>
          </a:bodyPr>
          <a:lstStyle/>
          <a:p>
            <a:pPr algn="l">
              <a:lnSpc>
                <a:spcPts val="2859"/>
              </a:lnSpc>
            </a:pPr>
            <a:endParaRPr lang="en-US" sz="2400" dirty="0">
              <a:solidFill>
                <a:srgbClr val="F8F4E5"/>
              </a:solidFill>
              <a:latin typeface="Barlow Bold"/>
              <a:ea typeface="Barlow Bold"/>
              <a:cs typeface="Barlow Bold"/>
              <a:sym typeface="Barlow Bold"/>
            </a:endParaRPr>
          </a:p>
        </p:txBody>
      </p:sp>
      <p:sp>
        <p:nvSpPr>
          <p:cNvPr id="10" name="TextBox 10"/>
          <p:cNvSpPr txBox="1"/>
          <p:nvPr/>
        </p:nvSpPr>
        <p:spPr>
          <a:xfrm>
            <a:off x="13707191" y="8772684"/>
            <a:ext cx="3552329" cy="718145"/>
          </a:xfrm>
          <a:prstGeom prst="rect">
            <a:avLst/>
          </a:prstGeom>
        </p:spPr>
        <p:txBody>
          <a:bodyPr lIns="0" tIns="0" rIns="0" bIns="0" rtlCol="0" anchor="t">
            <a:spAutoFit/>
          </a:bodyPr>
          <a:lstStyle/>
          <a:p>
            <a:pPr algn="ctr">
              <a:lnSpc>
                <a:spcPts val="5592"/>
              </a:lnSpc>
              <a:spcBef>
                <a:spcPct val="0"/>
              </a:spcBef>
            </a:pPr>
            <a:r>
              <a:rPr lang="en-US" sz="4695" dirty="0">
                <a:solidFill>
                  <a:srgbClr val="F8F4E5"/>
                </a:solidFill>
                <a:latin typeface="Barlow Bold"/>
                <a:ea typeface="Barlow Bold"/>
                <a:cs typeface="Barlow Bold"/>
                <a:sym typeface="Barlow Bold"/>
              </a:rPr>
              <a:t>(Beginners)</a:t>
            </a:r>
          </a:p>
        </p:txBody>
      </p:sp>
      <p:pic>
        <p:nvPicPr>
          <p:cNvPr id="18" name="Google Shape;766;p62">
            <a:extLst>
              <a:ext uri="{FF2B5EF4-FFF2-40B4-BE49-F238E27FC236}">
                <a16:creationId xmlns:a16="http://schemas.microsoft.com/office/drawing/2014/main" id="{EBB1813E-6A22-D0BD-570C-42D2563644C9}"/>
              </a:ext>
            </a:extLst>
          </p:cNvPr>
          <p:cNvPicPr preferRelativeResize="0"/>
          <p:nvPr/>
        </p:nvPicPr>
        <p:blipFill rotWithShape="1">
          <a:blip r:embed="rId3">
            <a:alphaModFix/>
          </a:blip>
          <a:srcRect/>
          <a:stretch/>
        </p:blipFill>
        <p:spPr>
          <a:xfrm>
            <a:off x="10668000" y="2171700"/>
            <a:ext cx="6218737" cy="5378554"/>
          </a:xfrm>
          <a:prstGeom prst="rect">
            <a:avLst/>
          </a:prstGeom>
          <a:noFill/>
          <a:ln>
            <a:noFill/>
          </a:ln>
        </p:spPr>
      </p:pic>
      <p:sp>
        <p:nvSpPr>
          <p:cNvPr id="13" name="TextBox 12">
            <a:extLst>
              <a:ext uri="{FF2B5EF4-FFF2-40B4-BE49-F238E27FC236}">
                <a16:creationId xmlns:a16="http://schemas.microsoft.com/office/drawing/2014/main" id="{40508A4D-1915-3443-EB39-FC5FB084ED35}"/>
              </a:ext>
            </a:extLst>
          </p:cNvPr>
          <p:cNvSpPr txBox="1"/>
          <p:nvPr/>
        </p:nvSpPr>
        <p:spPr>
          <a:xfrm>
            <a:off x="1143000" y="3928525"/>
            <a:ext cx="18288000" cy="915635"/>
          </a:xfrm>
          <a:prstGeom prst="rect">
            <a:avLst/>
          </a:prstGeom>
          <a:noFill/>
        </p:spPr>
        <p:txBody>
          <a:bodyPr wrap="square">
            <a:spAutoFit/>
          </a:bodyPr>
          <a:lstStyle/>
          <a:p>
            <a:pPr algn="l">
              <a:lnSpc>
                <a:spcPts val="4952"/>
              </a:lnSpc>
              <a:spcBef>
                <a:spcPct val="0"/>
              </a:spcBef>
            </a:pPr>
            <a:r>
              <a:rPr lang="en-US" sz="11000" b="1" dirty="0" err="1">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MedEx</a:t>
            </a:r>
            <a:endParaRPr lang="en-US" sz="11000" b="1" dirty="0">
              <a:latin typeface="Arial Unicode MS" panose="020B0604020202020204" pitchFamily="34" charset="-128"/>
              <a:ea typeface="Arial Unicode MS" panose="020B0604020202020204" pitchFamily="34" charset="-128"/>
              <a:cs typeface="Arial Unicode MS" panose="020B0604020202020204" pitchFamily="34" charset="-128"/>
              <a:sym typeface="Barlow Bold Bold"/>
            </a:endParaRPr>
          </a:p>
        </p:txBody>
      </p:sp>
      <p:pic>
        <p:nvPicPr>
          <p:cNvPr id="11" name="Picture 10">
            <a:extLst>
              <a:ext uri="{FF2B5EF4-FFF2-40B4-BE49-F238E27FC236}">
                <a16:creationId xmlns:a16="http://schemas.microsoft.com/office/drawing/2014/main" id="{31835AA9-F7B6-9398-4762-14B50F753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93" y="7850781"/>
            <a:ext cx="4375642" cy="24044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21"/>
        <p:cNvGrpSpPr/>
        <p:nvPr/>
      </p:nvGrpSpPr>
      <p:grpSpPr>
        <a:xfrm>
          <a:off x="0" y="0"/>
          <a:ext cx="0" cy="0"/>
          <a:chOff x="0" y="0"/>
          <a:chExt cx="0" cy="0"/>
        </a:xfrm>
      </p:grpSpPr>
      <p:pic>
        <p:nvPicPr>
          <p:cNvPr id="1722" name="Google Shape;1722;p121"/>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723" name="Google Shape;1723;p121"/>
          <p:cNvSpPr txBox="1">
            <a:spLocks noGrp="1"/>
          </p:cNvSpPr>
          <p:nvPr>
            <p:ph type="ctrTitle"/>
          </p:nvPr>
        </p:nvSpPr>
        <p:spPr>
          <a:xfrm>
            <a:off x="1391100" y="4000500"/>
            <a:ext cx="15505800" cy="1631216"/>
          </a:xfrm>
          <a:prstGeom prst="rect">
            <a:avLst/>
          </a:prstGeom>
        </p:spPr>
        <p:txBody>
          <a:bodyPr spcFirstLastPara="1" vert="horz" wrap="square" lIns="0" tIns="0" rIns="182850" bIns="0" rtlCol="0" anchor="b" anchorCtr="0">
            <a:spAutoFit/>
          </a:bodyPr>
          <a:lstStyle/>
          <a:p>
            <a:pPr>
              <a:spcBef>
                <a:spcPts val="0"/>
              </a:spcBef>
            </a:pPr>
            <a:r>
              <a:rPr lang="en" sz="10600" dirty="0">
                <a:solidFill>
                  <a:srgbClr val="F4F0E0"/>
                </a:solidFill>
                <a:latin typeface="Space Grotesk Medium"/>
                <a:ea typeface="Space Grotesk Medium"/>
                <a:cs typeface="Space Grotesk Medium"/>
                <a:sym typeface="Space Grotesk Medium"/>
              </a:rPr>
              <a:t>Thanks for Joining</a:t>
            </a:r>
            <a:endParaRPr sz="10600" dirty="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219200" y="2019964"/>
            <a:ext cx="14249400" cy="8440772"/>
          </a:xfrm>
          <a:prstGeom prst="rect">
            <a:avLst/>
          </a:prstGeom>
        </p:spPr>
        <p:txBody>
          <a:bodyPr wrap="square" lIns="0" tIns="0" rIns="0" bIns="0" rtlCol="0" anchor="t">
            <a:spAutoFit/>
          </a:bodyPr>
          <a:lstStyle/>
          <a:p>
            <a:r>
              <a:rPr lang="en-US" sz="3000" dirty="0">
                <a:latin typeface="Barlow Bold" panose="020B0604020202020204" charset="0"/>
              </a:rPr>
              <a:t>Our </a:t>
            </a:r>
            <a:r>
              <a:rPr lang="en-US" sz="3000" b="1" dirty="0">
                <a:latin typeface="Barlow Bold" panose="020B0604020202020204" charset="0"/>
              </a:rPr>
              <a:t>Decentralized Health Data Exchange</a:t>
            </a:r>
            <a:r>
              <a:rPr lang="en-US" sz="3000" dirty="0">
                <a:latin typeface="Barlow Bold" panose="020B0604020202020204" charset="0"/>
              </a:rPr>
              <a:t> is a blockchain-based platform that securely manages and shares patient health records while giving patients full control over their data. It addresses issues with privacy, unauthorized access, and data fragmentation by decentralizing storage and enabling patients to control who accesses their records.</a:t>
            </a:r>
          </a:p>
          <a:p>
            <a:endParaRPr lang="en-US" sz="3000" dirty="0">
              <a:latin typeface="Barlow Bold" panose="020B0604020202020204" charset="0"/>
            </a:endParaRPr>
          </a:p>
          <a:p>
            <a:r>
              <a:rPr lang="en-US" sz="3000" b="1" u="sng" dirty="0">
                <a:latin typeface="Barlow Bold" panose="020B0604020202020204" charset="0"/>
              </a:rPr>
              <a:t>Problem Addressed:</a:t>
            </a:r>
          </a:p>
          <a:p>
            <a:r>
              <a:rPr lang="en-US" sz="3000" dirty="0">
                <a:latin typeface="Barlow Bold" panose="020B0604020202020204" charset="0"/>
              </a:rPr>
              <a:t>Traditional healthcare systems are centralized, vulnerable to privacy breaches, and inefficient at sharing records across providers. Our solution enhances security, privacy, and interoperability while ensuring compliance with regulations like GDPR and HIPAA.</a:t>
            </a:r>
          </a:p>
          <a:p>
            <a:endParaRPr lang="en-US" sz="3000" dirty="0">
              <a:latin typeface="Barlow Bold" panose="020B0604020202020204" charset="0"/>
            </a:endParaRPr>
          </a:p>
          <a:p>
            <a:r>
              <a:rPr lang="en-US" sz="3000" b="1" u="sng" dirty="0">
                <a:latin typeface="Barlow Bold" panose="020B0604020202020204" charset="0"/>
              </a:rPr>
              <a:t>Innovation and Uniqueness:</a:t>
            </a:r>
          </a:p>
          <a:p>
            <a:r>
              <a:rPr lang="en-US" sz="3000" dirty="0">
                <a:latin typeface="Barlow Bold" panose="020B0604020202020204" charset="0"/>
              </a:rPr>
              <a:t>By leveraging blockchain, our platform offers tamper-proof, immutable storage and a patient-controlled access model. It also integrates a token-based incentive system for patients who share anonymized data for research, which is unique in incentivizing user engagement.</a:t>
            </a:r>
          </a:p>
          <a:p>
            <a:pPr marL="329515" lvl="1" algn="l">
              <a:lnSpc>
                <a:spcPts val="3635"/>
              </a:lnSpc>
            </a:pPr>
            <a:endParaRPr lang="en-US" sz="3000" b="1" dirty="0">
              <a:solidFill>
                <a:srgbClr val="000000"/>
              </a:solidFill>
              <a:latin typeface="Barlow Bold" panose="020B0604020202020204" charset="0"/>
              <a:ea typeface="Barlow Bold"/>
              <a:cs typeface="Barlow Bold"/>
              <a:sym typeface="Barlow Bold"/>
            </a:endParaRP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447800" y="1846228"/>
            <a:ext cx="14058900" cy="8440772"/>
          </a:xfrm>
          <a:prstGeom prst="rect">
            <a:avLst/>
          </a:prstGeom>
        </p:spPr>
        <p:txBody>
          <a:bodyPr wrap="square" lIns="0" tIns="0" rIns="0" bIns="0" rtlCol="0" anchor="t">
            <a:spAutoFit/>
          </a:bodyPr>
          <a:lstStyle/>
          <a:p>
            <a:r>
              <a:rPr lang="en-US" sz="3050" b="1" dirty="0">
                <a:latin typeface="Barlow Bold" panose="020B0604020202020204" charset="0"/>
              </a:rPr>
              <a:t>Key Features and Benefits:</a:t>
            </a:r>
          </a:p>
          <a:p>
            <a:endParaRPr lang="en-US" sz="3050" b="1" dirty="0">
              <a:latin typeface="Barlow Bold" panose="020B0604020202020204" charset="0"/>
            </a:endParaRPr>
          </a:p>
          <a:p>
            <a:pPr>
              <a:buFont typeface="Arial" panose="020B0604020202020204" pitchFamily="34" charset="0"/>
              <a:buChar char="•"/>
            </a:pPr>
            <a:r>
              <a:rPr lang="en-US" sz="3050" b="1" u="sng" dirty="0">
                <a:latin typeface="Barlow Bold" panose="020B0604020202020204" charset="0"/>
              </a:rPr>
              <a:t>Patient-Controlled Access</a:t>
            </a:r>
            <a:r>
              <a:rPr lang="en-US" sz="3050" u="sng" dirty="0">
                <a:latin typeface="Barlow Bold" panose="020B0604020202020204" charset="0"/>
              </a:rPr>
              <a:t>: </a:t>
            </a:r>
            <a:r>
              <a:rPr lang="en-US" sz="3050" dirty="0">
                <a:latin typeface="Barlow Bold" panose="020B0604020202020204" charset="0"/>
              </a:rPr>
              <a:t>Patients grant or revoke access to healthcare providers through a user-friendly interface.</a:t>
            </a:r>
          </a:p>
          <a:p>
            <a:endParaRPr lang="en-US" sz="3050" dirty="0">
              <a:latin typeface="Barlow Bold" panose="020B0604020202020204" charset="0"/>
            </a:endParaRPr>
          </a:p>
          <a:p>
            <a:pPr>
              <a:buFont typeface="Arial" panose="020B0604020202020204" pitchFamily="34" charset="0"/>
              <a:buChar char="•"/>
            </a:pPr>
            <a:r>
              <a:rPr lang="en-US" sz="3050" b="1" u="sng" dirty="0">
                <a:latin typeface="Barlow Bold" panose="020B0604020202020204" charset="0"/>
              </a:rPr>
              <a:t>Tamper-proof Audit Trails</a:t>
            </a:r>
            <a:r>
              <a:rPr lang="en-US" sz="3050" u="sng" dirty="0">
                <a:latin typeface="Barlow Bold" panose="020B0604020202020204" charset="0"/>
              </a:rPr>
              <a:t>: </a:t>
            </a:r>
            <a:r>
              <a:rPr lang="en-US" sz="3050" dirty="0">
                <a:latin typeface="Barlow Bold" panose="020B0604020202020204" charset="0"/>
              </a:rPr>
              <a:t>Immutable logs on blockchain for transparency.</a:t>
            </a:r>
          </a:p>
          <a:p>
            <a:endParaRPr lang="en-US" sz="3050" dirty="0">
              <a:latin typeface="Barlow Bold" panose="020B0604020202020204" charset="0"/>
            </a:endParaRPr>
          </a:p>
          <a:p>
            <a:pPr>
              <a:buFont typeface="Arial" panose="020B0604020202020204" pitchFamily="34" charset="0"/>
              <a:buChar char="•"/>
            </a:pPr>
            <a:r>
              <a:rPr lang="en-US" sz="3050" b="1" u="sng" dirty="0">
                <a:latin typeface="Barlow Bold" panose="020B0604020202020204" charset="0"/>
              </a:rPr>
              <a:t>Smart Contracts for Access Control</a:t>
            </a:r>
            <a:r>
              <a:rPr lang="en-US" sz="3050" dirty="0">
                <a:latin typeface="Barlow Bold" panose="020B0604020202020204" charset="0"/>
              </a:rPr>
              <a:t>: Secure, role-based data sharing.</a:t>
            </a:r>
          </a:p>
          <a:p>
            <a:endParaRPr lang="en-US" sz="3050" dirty="0">
              <a:latin typeface="Barlow Bold" panose="020B0604020202020204" charset="0"/>
            </a:endParaRPr>
          </a:p>
          <a:p>
            <a:pPr>
              <a:buFont typeface="Arial" panose="020B0604020202020204" pitchFamily="34" charset="0"/>
              <a:buChar char="•"/>
            </a:pPr>
            <a:r>
              <a:rPr lang="en-US" sz="3050" b="1" u="sng" dirty="0">
                <a:latin typeface="Barlow Bold" panose="020B0604020202020204" charset="0"/>
              </a:rPr>
              <a:t>Data Privacy &amp; Compliance</a:t>
            </a:r>
            <a:r>
              <a:rPr lang="en-US" sz="3050" u="sng" dirty="0">
                <a:latin typeface="Barlow Bold" panose="020B0604020202020204" charset="0"/>
              </a:rPr>
              <a:t>: </a:t>
            </a:r>
            <a:r>
              <a:rPr lang="en-US" sz="3050" dirty="0">
                <a:latin typeface="Barlow Bold" panose="020B0604020202020204" charset="0"/>
              </a:rPr>
              <a:t>Encrypted data storage and secure sharing ensure compliance with privacy laws.</a:t>
            </a:r>
          </a:p>
          <a:p>
            <a:endParaRPr lang="en-US" sz="3050" dirty="0">
              <a:latin typeface="Barlow Bold" panose="020B0604020202020204" charset="0"/>
            </a:endParaRPr>
          </a:p>
          <a:p>
            <a:pPr>
              <a:buFont typeface="Arial" panose="020B0604020202020204" pitchFamily="34" charset="0"/>
              <a:buChar char="•"/>
            </a:pPr>
            <a:r>
              <a:rPr lang="en-US" sz="3050" b="1" u="sng" dirty="0">
                <a:latin typeface="Barlow Bold" panose="020B0604020202020204" charset="0"/>
              </a:rPr>
              <a:t>Interoperability</a:t>
            </a:r>
            <a:r>
              <a:rPr lang="en-US" sz="3050" dirty="0">
                <a:latin typeface="Barlow Bold" panose="020B0604020202020204" charset="0"/>
              </a:rPr>
              <a:t>: Seamless integration with existing healthcare systems via FHIR APIs.</a:t>
            </a:r>
          </a:p>
          <a:p>
            <a:endParaRPr lang="en-US" sz="3050" dirty="0">
              <a:latin typeface="Barlow Bold" panose="020B0604020202020204" charset="0"/>
            </a:endParaRPr>
          </a:p>
          <a:p>
            <a:pPr>
              <a:buFont typeface="Arial" panose="020B0604020202020204" pitchFamily="34" charset="0"/>
              <a:buChar char="•"/>
            </a:pPr>
            <a:r>
              <a:rPr lang="en-US" sz="3050" b="1" u="sng" dirty="0">
                <a:latin typeface="Barlow Bold" panose="020B0604020202020204" charset="0"/>
              </a:rPr>
              <a:t>Incentivized Research Participation</a:t>
            </a:r>
            <a:r>
              <a:rPr lang="en-US" sz="3050" dirty="0">
                <a:latin typeface="Barlow Bold" panose="020B0604020202020204" charset="0"/>
              </a:rPr>
              <a:t>: Patients earn tokens for sharing anonymized data.</a:t>
            </a:r>
          </a:p>
          <a:p>
            <a:pPr marL="329515" lvl="1" algn="l">
              <a:lnSpc>
                <a:spcPts val="3635"/>
              </a:lnSpc>
            </a:pPr>
            <a:endParaRPr lang="en-US" sz="3050" b="1" dirty="0">
              <a:solidFill>
                <a:srgbClr val="000000"/>
              </a:solidFill>
              <a:latin typeface="Barlow Bold" panose="020B0604020202020204" charset="0"/>
              <a:ea typeface="Barlow Bold"/>
              <a:cs typeface="Barlow Bold"/>
              <a:sym typeface="Barlow Bold"/>
            </a:endParaRP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Tree>
    <p:extLst>
      <p:ext uri="{BB962C8B-B14F-4D97-AF65-F5344CB8AC3E}">
        <p14:creationId xmlns:p14="http://schemas.microsoft.com/office/powerpoint/2010/main" val="94751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262052"/>
          </a:xfrm>
          <a:prstGeom prst="rect">
            <a:avLst/>
          </a:prstGeom>
        </p:spPr>
        <p:txBody>
          <a:bodyPr lIns="0" tIns="0" rIns="0" bIns="0" rtlCol="0" anchor="t">
            <a:spAutoFit/>
          </a:bodyPr>
          <a:lstStyle/>
          <a:p>
            <a:pPr algn="l">
              <a:lnSpc>
                <a:spcPts val="4952"/>
              </a:lnSpc>
            </a:pPr>
            <a:r>
              <a:rPr lang="en-US" sz="4157" b="1" dirty="0">
                <a:solidFill>
                  <a:srgbClr val="000000"/>
                </a:solidFill>
                <a:latin typeface="Barlow Bold Bold"/>
                <a:ea typeface="Barlow Bold Bold"/>
                <a:cs typeface="Barlow Bold Bold"/>
                <a:sym typeface="Barlow Bold Bold"/>
              </a:rPr>
              <a:t>TECHNICAL ARCHITECTURE </a:t>
            </a:r>
          </a:p>
          <a:p>
            <a:pPr algn="l">
              <a:lnSpc>
                <a:spcPts val="4952"/>
              </a:lnSpc>
              <a:spcBef>
                <a:spcPct val="0"/>
              </a:spcBef>
            </a:pPr>
            <a:endParaRPr lang="en-US" sz="4157" b="1" dirty="0">
              <a:solidFill>
                <a:srgbClr val="000000"/>
              </a:solidFill>
              <a:latin typeface="Barlow Bold Bold"/>
              <a:ea typeface="Barlow Bold Bold"/>
              <a:cs typeface="Barlow Bold Bold"/>
              <a:sym typeface="Barlow Bold Bold"/>
            </a:endParaRPr>
          </a:p>
        </p:txBody>
      </p:sp>
      <p:sp>
        <p:nvSpPr>
          <p:cNvPr id="4" name="TextBox 4"/>
          <p:cNvSpPr txBox="1"/>
          <p:nvPr/>
        </p:nvSpPr>
        <p:spPr>
          <a:xfrm>
            <a:off x="533400" y="2059919"/>
            <a:ext cx="2857500" cy="461665"/>
          </a:xfrm>
          <a:prstGeom prst="rect">
            <a:avLst/>
          </a:prstGeom>
        </p:spPr>
        <p:txBody>
          <a:bodyPr wrap="square" lIns="0" tIns="0" rIns="0" bIns="0" rtlCol="0" anchor="t">
            <a:spAutoFit/>
          </a:bodyPr>
          <a:lstStyle/>
          <a:p>
            <a:pPr algn="ctr">
              <a:lnSpc>
                <a:spcPts val="3632"/>
              </a:lnSpc>
              <a:spcBef>
                <a:spcPct val="0"/>
              </a:spcBef>
            </a:pPr>
            <a:r>
              <a:rPr lang="en-US" sz="3050" b="1" dirty="0">
                <a:solidFill>
                  <a:srgbClr val="000000"/>
                </a:solidFill>
                <a:latin typeface="Barlow Bold Bold"/>
                <a:ea typeface="Barlow Bold Bold"/>
                <a:cs typeface="Barlow Bold Bold"/>
                <a:sym typeface="Barlow Bold Bold"/>
              </a:rPr>
              <a:t>Tech stack</a:t>
            </a:r>
          </a:p>
        </p:txBody>
      </p:sp>
      <p:sp>
        <p:nvSpPr>
          <p:cNvPr id="5" name="TextBox 5"/>
          <p:cNvSpPr txBox="1"/>
          <p:nvPr/>
        </p:nvSpPr>
        <p:spPr>
          <a:xfrm>
            <a:off x="998220" y="2306880"/>
            <a:ext cx="16756380" cy="7032694"/>
          </a:xfrm>
          <a:prstGeom prst="rect">
            <a:avLst/>
          </a:prstGeom>
        </p:spPr>
        <p:txBody>
          <a:bodyPr wrap="square" lIns="0" tIns="0" rIns="0" bIns="0" rtlCol="0" anchor="t">
            <a:spAutoFit/>
          </a:bodyPr>
          <a:lstStyle/>
          <a:p>
            <a:endParaRPr lang="en-IN" sz="3000" b="1" dirty="0">
              <a:latin typeface="Barlow Bold" panose="020B0604020202020204" charset="0"/>
            </a:endParaRPr>
          </a:p>
          <a:p>
            <a:pPr>
              <a:buFont typeface="Arial" panose="020B0604020202020204" pitchFamily="34" charset="0"/>
              <a:buChar char="•"/>
            </a:pPr>
            <a:r>
              <a:rPr lang="en-IN" sz="3050" b="1" u="sng" dirty="0">
                <a:latin typeface="Barlow Bold" panose="020B0604020202020204" charset="0"/>
              </a:rPr>
              <a:t>Blockchain</a:t>
            </a:r>
            <a:r>
              <a:rPr lang="en-IN" sz="3050" dirty="0">
                <a:latin typeface="Barlow Bold" panose="020B0604020202020204" charset="0"/>
              </a:rPr>
              <a:t>: Hyperledger Fabric, Ethereum (private network), or Corda (for permissioned access).</a:t>
            </a:r>
          </a:p>
          <a:p>
            <a:endParaRPr lang="en-IN" sz="3050" u="sng" dirty="0">
              <a:latin typeface="Barlow Bold" panose="020B0604020202020204" charset="0"/>
            </a:endParaRPr>
          </a:p>
          <a:p>
            <a:pPr>
              <a:buFont typeface="Arial" panose="020B0604020202020204" pitchFamily="34" charset="0"/>
              <a:buChar char="•"/>
            </a:pPr>
            <a:r>
              <a:rPr lang="en-IN" sz="3050" b="1" u="sng" dirty="0">
                <a:latin typeface="Barlow Bold" panose="020B0604020202020204" charset="0"/>
              </a:rPr>
              <a:t>Smart Contracts</a:t>
            </a:r>
            <a:r>
              <a:rPr lang="en-IN" sz="3050" dirty="0">
                <a:latin typeface="Barlow Bold" panose="020B0604020202020204" charset="0"/>
              </a:rPr>
              <a:t>: Solidity (for Ethereum) or </a:t>
            </a:r>
            <a:r>
              <a:rPr lang="en-IN" sz="3050" dirty="0" err="1">
                <a:latin typeface="Barlow Bold" panose="020B0604020202020204" charset="0"/>
              </a:rPr>
              <a:t>Chaincode</a:t>
            </a:r>
            <a:r>
              <a:rPr lang="en-IN" sz="3050" dirty="0">
                <a:latin typeface="Barlow Bold" panose="020B0604020202020204" charset="0"/>
              </a:rPr>
              <a:t> (for Hyperledger).</a:t>
            </a:r>
          </a:p>
          <a:p>
            <a:endParaRPr lang="en-IN" sz="3050" dirty="0">
              <a:latin typeface="Barlow Bold" panose="020B0604020202020204" charset="0"/>
            </a:endParaRPr>
          </a:p>
          <a:p>
            <a:pPr>
              <a:buFont typeface="Arial" panose="020B0604020202020204" pitchFamily="34" charset="0"/>
              <a:buChar char="•"/>
            </a:pPr>
            <a:r>
              <a:rPr lang="en-IN" sz="3050" b="1" u="sng" dirty="0">
                <a:latin typeface="Barlow Bold" panose="020B0604020202020204" charset="0"/>
              </a:rPr>
              <a:t>Encryption</a:t>
            </a:r>
            <a:r>
              <a:rPr lang="en-IN" sz="3050" dirty="0">
                <a:latin typeface="Barlow Bold" panose="020B0604020202020204" charset="0"/>
              </a:rPr>
              <a:t>: RSA or ECC for key management, AES-256 for data encryption.</a:t>
            </a:r>
          </a:p>
          <a:p>
            <a:endParaRPr lang="en-IN" sz="3050" dirty="0">
              <a:latin typeface="Barlow Bold" panose="020B0604020202020204" charset="0"/>
            </a:endParaRPr>
          </a:p>
          <a:p>
            <a:pPr>
              <a:buFont typeface="Arial" panose="020B0604020202020204" pitchFamily="34" charset="0"/>
              <a:buChar char="•"/>
            </a:pPr>
            <a:r>
              <a:rPr lang="en-IN" sz="3050" b="1" u="sng" dirty="0">
                <a:latin typeface="Barlow Bold" panose="020B0604020202020204" charset="0"/>
              </a:rPr>
              <a:t>Frontend</a:t>
            </a:r>
            <a:r>
              <a:rPr lang="en-IN" sz="3050" dirty="0">
                <a:latin typeface="Barlow Bold" panose="020B0604020202020204" charset="0"/>
              </a:rPr>
              <a:t>: React.js/Angular.js for web interface, Flutter/React Native for mobile.</a:t>
            </a:r>
          </a:p>
          <a:p>
            <a:endParaRPr lang="en-IN" sz="3050" dirty="0">
              <a:latin typeface="Barlow Bold" panose="020B0604020202020204" charset="0"/>
            </a:endParaRPr>
          </a:p>
          <a:p>
            <a:pPr>
              <a:buFont typeface="Arial" panose="020B0604020202020204" pitchFamily="34" charset="0"/>
              <a:buChar char="•"/>
            </a:pPr>
            <a:r>
              <a:rPr lang="en-IN" sz="3050" b="1" u="sng" dirty="0">
                <a:latin typeface="Barlow Bold" panose="020B0604020202020204" charset="0"/>
              </a:rPr>
              <a:t>Backend</a:t>
            </a:r>
            <a:r>
              <a:rPr lang="en-IN" sz="3050" dirty="0">
                <a:latin typeface="Barlow Bold" panose="020B0604020202020204" charset="0"/>
              </a:rPr>
              <a:t>: Node.js, Django, or Spring Boot for API development.</a:t>
            </a:r>
          </a:p>
          <a:p>
            <a:endParaRPr lang="en-IN" sz="3050" dirty="0">
              <a:latin typeface="Barlow Bold" panose="020B0604020202020204" charset="0"/>
            </a:endParaRPr>
          </a:p>
          <a:p>
            <a:pPr>
              <a:buFont typeface="Arial" panose="020B0604020202020204" pitchFamily="34" charset="0"/>
              <a:buChar char="•"/>
            </a:pPr>
            <a:r>
              <a:rPr lang="en-IN" sz="3050" b="1" u="sng" dirty="0">
                <a:latin typeface="Barlow Bold" panose="020B0604020202020204" charset="0"/>
              </a:rPr>
              <a:t>Database</a:t>
            </a:r>
            <a:r>
              <a:rPr lang="en-IN" sz="3050" dirty="0">
                <a:latin typeface="Barlow Bold" panose="020B0604020202020204" charset="0"/>
              </a:rPr>
              <a:t>: IPFS, MongoDB, or cloud storage for off-chain data storage.</a:t>
            </a:r>
          </a:p>
          <a:p>
            <a:endParaRPr lang="en-IN" sz="3050" dirty="0">
              <a:latin typeface="Barlow Bold" panose="020B0604020202020204" charset="0"/>
            </a:endParaRPr>
          </a:p>
          <a:p>
            <a:pPr>
              <a:buFont typeface="Arial" panose="020B0604020202020204" pitchFamily="34" charset="0"/>
              <a:buChar char="•"/>
            </a:pPr>
            <a:r>
              <a:rPr lang="en-IN" sz="3050" b="1" u="sng" dirty="0">
                <a:latin typeface="Barlow Bold" panose="020B0604020202020204" charset="0"/>
              </a:rPr>
              <a:t>Interoperability</a:t>
            </a:r>
            <a:r>
              <a:rPr lang="en-IN" sz="3050" dirty="0">
                <a:latin typeface="Barlow Bold" panose="020B0604020202020204" charset="0"/>
              </a:rPr>
              <a:t>: FHIR-based APIs for EHR integration.</a:t>
            </a: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533400" y="1027275"/>
            <a:ext cx="9430494" cy="587533"/>
          </a:xfrm>
          <a:prstGeom prst="rect">
            <a:avLst/>
          </a:prstGeom>
        </p:spPr>
        <p:txBody>
          <a:bodyPr wrap="square" lIns="0" tIns="0" rIns="0" bIns="0" rtlCol="0" anchor="t">
            <a:spAutoFit/>
          </a:bodyPr>
          <a:lstStyle/>
          <a:p>
            <a:pPr algn="ctr">
              <a:lnSpc>
                <a:spcPts val="4952"/>
              </a:lnSpc>
              <a:spcBef>
                <a:spcPct val="0"/>
              </a:spcBef>
            </a:pPr>
            <a:r>
              <a:rPr lang="en-US" sz="4157" b="1" dirty="0">
                <a:solidFill>
                  <a:srgbClr val="000000"/>
                </a:solidFill>
                <a:latin typeface="Barlow Bold Bold"/>
                <a:ea typeface="Barlow Bold Bold"/>
                <a:cs typeface="Barlow Bold Bold"/>
                <a:sym typeface="Barlow Bold Bold"/>
              </a:rPr>
              <a:t>SCALABILITY AND FUTURE SCOPE</a:t>
            </a:r>
          </a:p>
        </p:txBody>
      </p:sp>
      <p:sp>
        <p:nvSpPr>
          <p:cNvPr id="3" name="TextBox 3"/>
          <p:cNvSpPr txBox="1"/>
          <p:nvPr/>
        </p:nvSpPr>
        <p:spPr>
          <a:xfrm>
            <a:off x="1008906" y="2180277"/>
            <a:ext cx="13665696" cy="6924973"/>
          </a:xfrm>
          <a:prstGeom prst="rect">
            <a:avLst/>
          </a:prstGeom>
        </p:spPr>
        <p:txBody>
          <a:bodyPr lIns="0" tIns="0" rIns="0" bIns="0" rtlCol="0" anchor="t">
            <a:spAutoFit/>
          </a:bodyPr>
          <a:lstStyle/>
          <a:p>
            <a:pPr marL="329248" lvl="1" algn="l">
              <a:lnSpc>
                <a:spcPts val="3632"/>
              </a:lnSpc>
            </a:pPr>
            <a:endParaRPr lang="en-US" sz="3050" b="1" dirty="0">
              <a:solidFill>
                <a:srgbClr val="000000"/>
              </a:solidFill>
              <a:latin typeface="Barlow Bold"/>
              <a:ea typeface="Barlow Bold"/>
              <a:cs typeface="Barlow Bold"/>
              <a:sym typeface="Barlow Bold"/>
            </a:endParaRPr>
          </a:p>
          <a:p>
            <a:pPr marL="843598" lvl="1" indent="-514350" algn="l">
              <a:lnSpc>
                <a:spcPts val="3632"/>
              </a:lnSpc>
              <a:buAutoNum type="arabicPeriod"/>
            </a:pPr>
            <a:r>
              <a:rPr lang="en-US" sz="3050" b="1" dirty="0">
                <a:solidFill>
                  <a:srgbClr val="000000"/>
                </a:solidFill>
                <a:latin typeface="Barlow Bold"/>
                <a:ea typeface="Barlow Bold"/>
                <a:cs typeface="Barlow Bold"/>
                <a:sym typeface="Barlow Bold"/>
              </a:rPr>
              <a:t>Handling Increased Load:</a:t>
            </a:r>
          </a:p>
          <a:p>
            <a:pPr marL="329248" lvl="1" algn="l">
              <a:lnSpc>
                <a:spcPts val="3632"/>
              </a:lnSpc>
            </a:pPr>
            <a:endParaRPr lang="en-US" sz="305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Use a hybrid blockchain model to store large files off-chain while keeping access control and metadata on-chain.</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Implement load balancing for efficient resource distribution during high traffic.</a:t>
            </a:r>
          </a:p>
          <a:p>
            <a:pPr marL="658496" lvl="1" indent="-329248" algn="l">
              <a:lnSpc>
                <a:spcPts val="3632"/>
              </a:lnSpc>
              <a:buFont typeface="Arial"/>
              <a:buChar char="•"/>
            </a:pPr>
            <a:endParaRPr lang="en-US" sz="3050" b="1" dirty="0">
              <a:solidFill>
                <a:srgbClr val="000000"/>
              </a:solidFill>
              <a:latin typeface="Barlow Bold"/>
              <a:ea typeface="Barlow Bold"/>
              <a:cs typeface="Barlow Bold"/>
              <a:sym typeface="Barlow Bold"/>
            </a:endParaRPr>
          </a:p>
          <a:p>
            <a:pPr marL="329248" lvl="1" algn="l">
              <a:lnSpc>
                <a:spcPts val="3632"/>
              </a:lnSpc>
            </a:pPr>
            <a:r>
              <a:rPr lang="en-US" sz="3050" b="1" dirty="0">
                <a:solidFill>
                  <a:srgbClr val="000000"/>
                </a:solidFill>
                <a:latin typeface="Barlow Bold"/>
                <a:ea typeface="Barlow Bold"/>
                <a:cs typeface="Barlow Bold"/>
                <a:sym typeface="Barlow Bold"/>
              </a:rPr>
              <a:t>2. Architecture Considerations:</a:t>
            </a:r>
          </a:p>
          <a:p>
            <a:pPr marL="329248" lvl="1" algn="l">
              <a:lnSpc>
                <a:spcPts val="3632"/>
              </a:lnSpc>
            </a:pPr>
            <a:endParaRPr lang="en-US" sz="305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Leverage cloud services (e.g., AWS, Azure) for scalable storage and compute power.</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Utilize containerization(e.g., Docker, Kubernetes) for microservices to ensure easy scaling.</a:t>
            </a:r>
          </a:p>
          <a:p>
            <a:pPr marL="658496" lvl="1" indent="-329248" algn="l">
              <a:lnSpc>
                <a:spcPts val="3632"/>
              </a:lnSpc>
              <a:buFont typeface="Arial"/>
              <a:buChar char="•"/>
            </a:pPr>
            <a:endParaRPr lang="en-US" sz="3050" b="1" dirty="0">
              <a:solidFill>
                <a:srgbClr val="000000"/>
              </a:solidFill>
              <a:latin typeface="Barlow Bold"/>
              <a:ea typeface="Barlow Bold"/>
              <a:cs typeface="Barlow Bold"/>
              <a:sym typeface="Barlow Bold"/>
            </a:endParaRPr>
          </a:p>
        </p:txBody>
      </p:sp>
      <p:pic>
        <p:nvPicPr>
          <p:cNvPr id="6" name="Picture 5">
            <a:extLst>
              <a:ext uri="{FF2B5EF4-FFF2-40B4-BE49-F238E27FC236}">
                <a16:creationId xmlns:a16="http://schemas.microsoft.com/office/drawing/2014/main" id="{6F0C5E1B-7FE1-A09C-0366-C7FEE78B7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Tree>
    <p:extLst>
      <p:ext uri="{BB962C8B-B14F-4D97-AF65-F5344CB8AC3E}">
        <p14:creationId xmlns:p14="http://schemas.microsoft.com/office/powerpoint/2010/main" val="7299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533400" y="1027275"/>
            <a:ext cx="9430494" cy="587533"/>
          </a:xfrm>
          <a:prstGeom prst="rect">
            <a:avLst/>
          </a:prstGeom>
        </p:spPr>
        <p:txBody>
          <a:bodyPr wrap="square" lIns="0" tIns="0" rIns="0" bIns="0" rtlCol="0" anchor="t">
            <a:spAutoFit/>
          </a:bodyPr>
          <a:lstStyle/>
          <a:p>
            <a:pPr algn="ctr">
              <a:lnSpc>
                <a:spcPts val="4952"/>
              </a:lnSpc>
              <a:spcBef>
                <a:spcPct val="0"/>
              </a:spcBef>
            </a:pPr>
            <a:r>
              <a:rPr lang="en-US" sz="4157" b="1" dirty="0">
                <a:solidFill>
                  <a:srgbClr val="000000"/>
                </a:solidFill>
                <a:latin typeface="Barlow Bold Bold"/>
                <a:ea typeface="Barlow Bold Bold"/>
                <a:cs typeface="Barlow Bold Bold"/>
                <a:sym typeface="Barlow Bold Bold"/>
              </a:rPr>
              <a:t>SCALABILITY AND FUTURE SCOPE</a:t>
            </a:r>
          </a:p>
        </p:txBody>
      </p:sp>
      <p:sp>
        <p:nvSpPr>
          <p:cNvPr id="3" name="TextBox 3"/>
          <p:cNvSpPr txBox="1"/>
          <p:nvPr/>
        </p:nvSpPr>
        <p:spPr>
          <a:xfrm>
            <a:off x="1008906" y="2180277"/>
            <a:ext cx="13665696" cy="6463308"/>
          </a:xfrm>
          <a:prstGeom prst="rect">
            <a:avLst/>
          </a:prstGeom>
        </p:spPr>
        <p:txBody>
          <a:bodyPr lIns="0" tIns="0" rIns="0" bIns="0" rtlCol="0" anchor="t">
            <a:spAutoFit/>
          </a:bodyPr>
          <a:lstStyle/>
          <a:p>
            <a:pPr marL="329248" lvl="1" algn="l">
              <a:lnSpc>
                <a:spcPts val="3632"/>
              </a:lnSpc>
            </a:pPr>
            <a:r>
              <a:rPr lang="en-US" sz="3050" b="1" dirty="0">
                <a:solidFill>
                  <a:srgbClr val="000000"/>
                </a:solidFill>
                <a:latin typeface="Barlow Bold"/>
                <a:ea typeface="Barlow Bold"/>
                <a:cs typeface="Barlow Bold"/>
                <a:sym typeface="Barlow Bold"/>
              </a:rPr>
              <a:t>3. Technologies Supporting Scalability:</a:t>
            </a:r>
          </a:p>
          <a:p>
            <a:pPr marL="329248" lvl="1" algn="l">
              <a:lnSpc>
                <a:spcPts val="3632"/>
              </a:lnSpc>
            </a:pPr>
            <a:endParaRPr lang="en-US" sz="305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Microservices for modular, independent service management.</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Containerization for efficient deployment and resource optimization.</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API Gateways to handle seamless integration and external requests.</a:t>
            </a:r>
          </a:p>
          <a:p>
            <a:pPr marL="658496" lvl="1" indent="-329248" algn="l">
              <a:lnSpc>
                <a:spcPts val="3632"/>
              </a:lnSpc>
              <a:buFont typeface="Arial"/>
              <a:buChar char="•"/>
            </a:pPr>
            <a:endParaRPr lang="en-US" sz="3050" b="1" dirty="0">
              <a:solidFill>
                <a:srgbClr val="000000"/>
              </a:solidFill>
              <a:latin typeface="Barlow Bold"/>
              <a:ea typeface="Barlow Bold"/>
              <a:cs typeface="Barlow Bold"/>
              <a:sym typeface="Barlow Bold"/>
            </a:endParaRPr>
          </a:p>
          <a:p>
            <a:pPr marL="329248" lvl="1" algn="l">
              <a:lnSpc>
                <a:spcPts val="3632"/>
              </a:lnSpc>
            </a:pPr>
            <a:r>
              <a:rPr lang="en-US" sz="3050" b="1" dirty="0">
                <a:solidFill>
                  <a:srgbClr val="000000"/>
                </a:solidFill>
                <a:latin typeface="Barlow Bold"/>
                <a:ea typeface="Barlow Bold"/>
                <a:cs typeface="Barlow Bold"/>
                <a:sym typeface="Barlow Bold"/>
              </a:rPr>
              <a:t>4. Future Functionalities:</a:t>
            </a:r>
          </a:p>
          <a:p>
            <a:pPr marL="329248" lvl="1" algn="l">
              <a:lnSpc>
                <a:spcPts val="3632"/>
              </a:lnSpc>
            </a:pPr>
            <a:endParaRPr lang="en-US" sz="3050" b="1"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AI-driven health insights for predictive analytics and personalized health recommendations.</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Cross-border health data exchange to allow secure data sharing across global healthcare systems.</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  Decentralized clinical trials platform to recruit and manage participants with real-time data sharing.</a:t>
            </a:r>
          </a:p>
        </p:txBody>
      </p:sp>
      <p:pic>
        <p:nvPicPr>
          <p:cNvPr id="6" name="Picture 5">
            <a:extLst>
              <a:ext uri="{FF2B5EF4-FFF2-40B4-BE49-F238E27FC236}">
                <a16:creationId xmlns:a16="http://schemas.microsoft.com/office/drawing/2014/main" id="{6F0C5E1B-7FE1-A09C-0366-C7FEE78B7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2974281" cy="633402"/>
          </a:xfrm>
          <a:prstGeom prst="rect">
            <a:avLst/>
          </a:prstGeom>
        </p:spPr>
        <p:txBody>
          <a:bodyPr lIns="0" tIns="0" rIns="0" bIns="0" rtlCol="0" anchor="t">
            <a:spAutoFit/>
          </a:bodyPr>
          <a:lstStyle/>
          <a:p>
            <a:pPr algn="l">
              <a:lnSpc>
                <a:spcPts val="4952"/>
              </a:lnSpc>
              <a:spcBef>
                <a:spcPct val="0"/>
              </a:spcBef>
            </a:pPr>
            <a:r>
              <a:rPr lang="en-US" sz="4157" b="1">
                <a:solidFill>
                  <a:srgbClr val="000000"/>
                </a:solidFill>
                <a:latin typeface="Barlow Bold Bold"/>
                <a:ea typeface="Barlow Bold Bold"/>
                <a:cs typeface="Barlow Bold Bold"/>
                <a:sym typeface="Barlow Bold Bold"/>
              </a:rPr>
              <a:t>FEASIBILITY</a:t>
            </a:r>
          </a:p>
        </p:txBody>
      </p:sp>
      <p:sp>
        <p:nvSpPr>
          <p:cNvPr id="3" name="TextBox 3"/>
          <p:cNvSpPr txBox="1"/>
          <p:nvPr/>
        </p:nvSpPr>
        <p:spPr>
          <a:xfrm>
            <a:off x="1008906" y="2180277"/>
            <a:ext cx="13798900" cy="6924973"/>
          </a:xfrm>
          <a:prstGeom prst="rect">
            <a:avLst/>
          </a:prstGeom>
        </p:spPr>
        <p:txBody>
          <a:bodyPr wrap="square" lIns="0" tIns="0" rIns="0" bIns="0" rtlCol="0" anchor="t">
            <a:spAutoFit/>
          </a:bodyPr>
          <a:lstStyle/>
          <a:p>
            <a:pPr marL="843598" lvl="1" indent="-514350" algn="l">
              <a:lnSpc>
                <a:spcPts val="3632"/>
              </a:lnSpc>
              <a:buAutoNum type="arabicPeriod"/>
            </a:pPr>
            <a:r>
              <a:rPr lang="en-US" sz="3050" dirty="0">
                <a:solidFill>
                  <a:srgbClr val="000000"/>
                </a:solidFill>
                <a:latin typeface="Barlow Bold"/>
                <a:ea typeface="Barlow Bold"/>
                <a:cs typeface="Barlow Bold"/>
                <a:sym typeface="Barlow Bold"/>
              </a:rPr>
              <a:t>Challenges and Risks:</a:t>
            </a:r>
          </a:p>
          <a:p>
            <a:pPr marL="329248" lvl="1" algn="l">
              <a:lnSpc>
                <a:spcPts val="3632"/>
              </a:lnSpc>
            </a:pPr>
            <a:endParaRPr lang="en-US" sz="3050"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Data Privacy: Ensuring compliance with HIPAA/GDPR.</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Interoperability: Integrating with diverse healthcare systems.</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Scalability: Managing large-scale data and blockchain overhead.</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User Adoption: Encouraging uptake among patients and providers.</a:t>
            </a:r>
          </a:p>
          <a:p>
            <a:pPr marL="658496" lvl="1" indent="-329248" algn="l">
              <a:lnSpc>
                <a:spcPts val="3632"/>
              </a:lnSpc>
              <a:buFont typeface="Arial"/>
              <a:buChar char="•"/>
            </a:pPr>
            <a:endParaRPr lang="en-US" sz="3050" dirty="0">
              <a:solidFill>
                <a:srgbClr val="000000"/>
              </a:solidFill>
              <a:latin typeface="Barlow Bold"/>
              <a:ea typeface="Barlow Bold"/>
              <a:cs typeface="Barlow Bold"/>
              <a:sym typeface="Barlow Bold"/>
            </a:endParaRPr>
          </a:p>
          <a:p>
            <a:pPr marL="329248" lvl="1" algn="l">
              <a:lnSpc>
                <a:spcPts val="3632"/>
              </a:lnSpc>
            </a:pPr>
            <a:r>
              <a:rPr lang="en-US" sz="3050" dirty="0">
                <a:solidFill>
                  <a:srgbClr val="000000"/>
                </a:solidFill>
                <a:latin typeface="Barlow Bold"/>
                <a:ea typeface="Barlow Bold"/>
                <a:cs typeface="Barlow Bold"/>
                <a:sym typeface="Barlow Bold"/>
              </a:rPr>
              <a:t>2. Strategies:</a:t>
            </a:r>
          </a:p>
          <a:p>
            <a:pPr marL="329248" lvl="1" algn="l">
              <a:lnSpc>
                <a:spcPts val="3632"/>
              </a:lnSpc>
            </a:pPr>
            <a:endParaRPr lang="en-US" sz="3050" dirty="0">
              <a:solidFill>
                <a:srgbClr val="000000"/>
              </a:solidFill>
              <a:latin typeface="Barlow Bold"/>
              <a:ea typeface="Barlow Bold"/>
              <a:cs typeface="Barlow Bold"/>
              <a:sym typeface="Barlow Bold"/>
            </a:endParaRP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Strong Encryption: End-to-end encryption (AES-256, RSA) for data security.</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Standardized Protocols: Use FHIR for seamless system integration.</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Hybrid Blockchain: Off-chain storage for efficiency, on-chain for access control.</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   User Education: Training and support to ease adoption.</a:t>
            </a:r>
          </a:p>
        </p:txBody>
      </p:sp>
      <p:pic>
        <p:nvPicPr>
          <p:cNvPr id="6" name="Picture 5">
            <a:extLst>
              <a:ext uri="{FF2B5EF4-FFF2-40B4-BE49-F238E27FC236}">
                <a16:creationId xmlns:a16="http://schemas.microsoft.com/office/drawing/2014/main" id="{043273C5-0273-3100-927E-D3F87D03B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07806" y="8382000"/>
            <a:ext cx="3480194" cy="190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dirty="0">
                <a:solidFill>
                  <a:srgbClr val="51DA4B"/>
                </a:solidFill>
                <a:latin typeface="Space Grotesk Medium"/>
                <a:ea typeface="Space Grotesk Medium"/>
                <a:cs typeface="Space Grotesk Medium"/>
                <a:sym typeface="Space Grotesk Medium"/>
              </a:rPr>
              <a:t>&gt;</a:t>
            </a:r>
            <a:r>
              <a:rPr lang="en" sz="10400" dirty="0">
                <a:solidFill>
                  <a:schemeClr val="bg1"/>
                </a:solidFill>
                <a:latin typeface="Space Grotesk Medium"/>
                <a:ea typeface="Space Grotesk Medium"/>
                <a:cs typeface="Space Grotesk Medium"/>
                <a:sym typeface="Space Grotesk Medium"/>
              </a:rPr>
              <a:t>Team Details</a:t>
            </a:r>
            <a:endParaRPr sz="10400" dirty="0">
              <a:solidFill>
                <a:schemeClr val="bg1"/>
              </a:solidFill>
              <a:latin typeface="Space Grotesk Medium"/>
              <a:ea typeface="Space Grotesk Medium"/>
              <a:cs typeface="Space Grotesk Medium"/>
              <a:sym typeface="Space Grotesk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1028700" y="1711168"/>
            <a:ext cx="9392146" cy="633956"/>
          </a:xfrm>
          <a:prstGeom prst="rect">
            <a:avLst/>
          </a:prstGeom>
        </p:spPr>
        <p:txBody>
          <a:bodyPr lIns="0" tIns="0" rIns="0" bIns="0" rtlCol="0" anchor="t">
            <a:spAutoFit/>
          </a:bodyPr>
          <a:lstStyle/>
          <a:p>
            <a:pPr algn="just">
              <a:lnSpc>
                <a:spcPts val="5741"/>
              </a:lnSpc>
            </a:pPr>
            <a:endParaRPr lang="en-US" sz="3338" spc="50" dirty="0">
              <a:solidFill>
                <a:srgbClr val="000000"/>
              </a:solidFill>
              <a:latin typeface="Barlow Bold"/>
              <a:ea typeface="Barlow Bold"/>
              <a:cs typeface="Barlow Bold"/>
              <a:sym typeface="Barlow Bold"/>
            </a:endParaRPr>
          </a:p>
        </p:txBody>
      </p:sp>
      <p:pic>
        <p:nvPicPr>
          <p:cNvPr id="25" name="Google Shape;429;p38">
            <a:extLst>
              <a:ext uri="{FF2B5EF4-FFF2-40B4-BE49-F238E27FC236}">
                <a16:creationId xmlns:a16="http://schemas.microsoft.com/office/drawing/2014/main" id="{F9AA3E22-2771-B50B-6252-02C5D15E8824}"/>
              </a:ext>
            </a:extLst>
          </p:cNvPr>
          <p:cNvPicPr preferRelativeResize="0"/>
          <p:nvPr/>
        </p:nvPicPr>
        <p:blipFill rotWithShape="1">
          <a:blip r:embed="rId2">
            <a:alphaModFix/>
          </a:blip>
          <a:srcRect/>
          <a:stretch/>
        </p:blipFill>
        <p:spPr>
          <a:xfrm>
            <a:off x="304800" y="5900321"/>
            <a:ext cx="18288000" cy="5829300"/>
          </a:xfrm>
          <a:prstGeom prst="rect">
            <a:avLst/>
          </a:prstGeom>
          <a:noFill/>
          <a:ln>
            <a:noFill/>
          </a:ln>
        </p:spPr>
      </p:pic>
      <p:pic>
        <p:nvPicPr>
          <p:cNvPr id="30" name="Google Shape;436;p38">
            <a:extLst>
              <a:ext uri="{FF2B5EF4-FFF2-40B4-BE49-F238E27FC236}">
                <a16:creationId xmlns:a16="http://schemas.microsoft.com/office/drawing/2014/main" id="{C886842E-DBDA-BD73-5755-F75232C2A307}"/>
              </a:ext>
            </a:extLst>
          </p:cNvPr>
          <p:cNvPicPr preferRelativeResize="0"/>
          <p:nvPr/>
        </p:nvPicPr>
        <p:blipFill>
          <a:blip r:embed="rId3">
            <a:alphaModFix/>
          </a:blip>
          <a:stretch>
            <a:fillRect/>
          </a:stretch>
        </p:blipFill>
        <p:spPr>
          <a:xfrm>
            <a:off x="906309" y="1829696"/>
            <a:ext cx="2147702" cy="2114150"/>
          </a:xfrm>
          <a:prstGeom prst="rect">
            <a:avLst/>
          </a:prstGeom>
          <a:noFill/>
          <a:ln>
            <a:noFill/>
          </a:ln>
        </p:spPr>
      </p:pic>
      <p:pic>
        <p:nvPicPr>
          <p:cNvPr id="31" name="Google Shape;437;p38">
            <a:extLst>
              <a:ext uri="{FF2B5EF4-FFF2-40B4-BE49-F238E27FC236}">
                <a16:creationId xmlns:a16="http://schemas.microsoft.com/office/drawing/2014/main" id="{CF57EDFB-A5E0-3B42-CDD5-EA0ED6ED8676}"/>
              </a:ext>
            </a:extLst>
          </p:cNvPr>
          <p:cNvPicPr preferRelativeResize="0"/>
          <p:nvPr/>
        </p:nvPicPr>
        <p:blipFill>
          <a:blip r:embed="rId4">
            <a:alphaModFix/>
          </a:blip>
          <a:stretch>
            <a:fillRect/>
          </a:stretch>
        </p:blipFill>
        <p:spPr>
          <a:xfrm>
            <a:off x="906308" y="1829696"/>
            <a:ext cx="1898152" cy="1864598"/>
          </a:xfrm>
          <a:prstGeom prst="rect">
            <a:avLst/>
          </a:prstGeom>
          <a:noFill/>
          <a:ln w="9525" cap="flat" cmpd="sng">
            <a:solidFill>
              <a:srgbClr val="1C1C1C"/>
            </a:solidFill>
            <a:prstDash val="solid"/>
            <a:round/>
            <a:headEnd type="none" w="sm" len="sm"/>
            <a:tailEnd type="none" w="sm" len="sm"/>
          </a:ln>
        </p:spPr>
      </p:pic>
      <p:sp>
        <p:nvSpPr>
          <p:cNvPr id="32" name="Google Shape;438;p38">
            <a:extLst>
              <a:ext uri="{FF2B5EF4-FFF2-40B4-BE49-F238E27FC236}">
                <a16:creationId xmlns:a16="http://schemas.microsoft.com/office/drawing/2014/main" id="{4985559C-6BFE-B100-02F9-6DC10B72F391}"/>
              </a:ext>
            </a:extLst>
          </p:cNvPr>
          <p:cNvSpPr txBox="1">
            <a:spLocks/>
          </p:cNvSpPr>
          <p:nvPr/>
        </p:nvSpPr>
        <p:spPr>
          <a:xfrm>
            <a:off x="3409550" y="214275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dirty="0">
                <a:solidFill>
                  <a:srgbClr val="1C1C1C"/>
                </a:solidFill>
                <a:latin typeface="Space Grotesk Medium"/>
                <a:ea typeface="Space Grotesk Medium"/>
                <a:cs typeface="Space Grotesk Medium"/>
                <a:sym typeface="Space Grotesk Medium"/>
              </a:rPr>
              <a:t>Vivek Ravi</a:t>
            </a:r>
          </a:p>
        </p:txBody>
      </p:sp>
      <p:sp>
        <p:nvSpPr>
          <p:cNvPr id="33" name="Google Shape;439;p38">
            <a:extLst>
              <a:ext uri="{FF2B5EF4-FFF2-40B4-BE49-F238E27FC236}">
                <a16:creationId xmlns:a16="http://schemas.microsoft.com/office/drawing/2014/main" id="{9C1098F2-1107-B12C-9260-912403062A71}"/>
              </a:ext>
            </a:extLst>
          </p:cNvPr>
          <p:cNvSpPr txBox="1">
            <a:spLocks/>
          </p:cNvSpPr>
          <p:nvPr/>
        </p:nvSpPr>
        <p:spPr>
          <a:xfrm>
            <a:off x="340955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Student</a:t>
            </a:r>
          </a:p>
          <a:p>
            <a:pPr algn="l">
              <a:spcBef>
                <a:spcPts val="0"/>
              </a:spcBef>
            </a:pPr>
            <a:r>
              <a:rPr lang="en-IN" sz="2800" dirty="0">
                <a:solidFill>
                  <a:srgbClr val="1C1C1C"/>
                </a:solidFill>
                <a:latin typeface="Space Grotesk"/>
                <a:ea typeface="Space Grotesk"/>
                <a:cs typeface="Space Grotesk"/>
                <a:sym typeface="Space Grotesk"/>
              </a:rPr>
              <a:t>VIT-AP University</a:t>
            </a:r>
          </a:p>
        </p:txBody>
      </p:sp>
      <p:pic>
        <p:nvPicPr>
          <p:cNvPr id="38" name="Google Shape;444;p38">
            <a:extLst>
              <a:ext uri="{FF2B5EF4-FFF2-40B4-BE49-F238E27FC236}">
                <a16:creationId xmlns:a16="http://schemas.microsoft.com/office/drawing/2014/main" id="{072D6E6A-CCC2-CEFF-D6E1-AB76B70DD2BB}"/>
              </a:ext>
            </a:extLst>
          </p:cNvPr>
          <p:cNvPicPr preferRelativeResize="0"/>
          <p:nvPr/>
        </p:nvPicPr>
        <p:blipFill>
          <a:blip r:embed="rId3">
            <a:alphaModFix/>
          </a:blip>
          <a:stretch>
            <a:fillRect/>
          </a:stretch>
        </p:blipFill>
        <p:spPr>
          <a:xfrm>
            <a:off x="8926759" y="1829696"/>
            <a:ext cx="2147702" cy="2114150"/>
          </a:xfrm>
          <a:prstGeom prst="rect">
            <a:avLst/>
          </a:prstGeom>
          <a:noFill/>
          <a:ln>
            <a:noFill/>
          </a:ln>
        </p:spPr>
      </p:pic>
      <p:pic>
        <p:nvPicPr>
          <p:cNvPr id="39" name="Google Shape;445;p38">
            <a:extLst>
              <a:ext uri="{FF2B5EF4-FFF2-40B4-BE49-F238E27FC236}">
                <a16:creationId xmlns:a16="http://schemas.microsoft.com/office/drawing/2014/main" id="{FA10CAB4-DCEA-B43C-7ED9-F93537BB007B}"/>
              </a:ext>
            </a:extLst>
          </p:cNvPr>
          <p:cNvPicPr preferRelativeResize="0"/>
          <p:nvPr/>
        </p:nvPicPr>
        <p:blipFill>
          <a:blip r:embed="rId4">
            <a:alphaModFix/>
          </a:blip>
          <a:stretch>
            <a:fillRect/>
          </a:stretch>
        </p:blipFill>
        <p:spPr>
          <a:xfrm>
            <a:off x="8926758" y="1829696"/>
            <a:ext cx="1898152" cy="1864598"/>
          </a:xfrm>
          <a:prstGeom prst="rect">
            <a:avLst/>
          </a:prstGeom>
          <a:noFill/>
          <a:ln w="9525" cap="flat" cmpd="sng">
            <a:solidFill>
              <a:srgbClr val="1C1C1C"/>
            </a:solidFill>
            <a:prstDash val="solid"/>
            <a:round/>
            <a:headEnd type="none" w="sm" len="sm"/>
            <a:tailEnd type="none" w="sm" len="sm"/>
          </a:ln>
        </p:spPr>
      </p:pic>
      <p:sp>
        <p:nvSpPr>
          <p:cNvPr id="40" name="Google Shape;446;p38">
            <a:extLst>
              <a:ext uri="{FF2B5EF4-FFF2-40B4-BE49-F238E27FC236}">
                <a16:creationId xmlns:a16="http://schemas.microsoft.com/office/drawing/2014/main" id="{9487D600-70E6-F866-C1D9-2C5561630DBC}"/>
              </a:ext>
            </a:extLst>
          </p:cNvPr>
          <p:cNvSpPr txBox="1">
            <a:spLocks/>
          </p:cNvSpPr>
          <p:nvPr/>
        </p:nvSpPr>
        <p:spPr>
          <a:xfrm>
            <a:off x="11430000" y="214275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dirty="0">
                <a:solidFill>
                  <a:srgbClr val="1C1C1C"/>
                </a:solidFill>
                <a:latin typeface="Space Grotesk Medium"/>
                <a:ea typeface="Space Grotesk Medium"/>
                <a:cs typeface="Space Grotesk Medium"/>
                <a:sym typeface="Space Grotesk Medium"/>
              </a:rPr>
              <a:t>Jagadeep </a:t>
            </a:r>
            <a:r>
              <a:rPr lang="en-IN" sz="3600" dirty="0" err="1">
                <a:solidFill>
                  <a:srgbClr val="1C1C1C"/>
                </a:solidFill>
                <a:latin typeface="Space Grotesk Medium"/>
                <a:ea typeface="Space Grotesk Medium"/>
                <a:cs typeface="Space Grotesk Medium"/>
                <a:sym typeface="Space Grotesk Medium"/>
              </a:rPr>
              <a:t>Mamidi</a:t>
            </a:r>
            <a:endParaRPr lang="en-IN" sz="3600" dirty="0">
              <a:solidFill>
                <a:srgbClr val="1C1C1C"/>
              </a:solidFill>
              <a:latin typeface="Space Grotesk Medium"/>
              <a:ea typeface="Space Grotesk Medium"/>
              <a:cs typeface="Space Grotesk Medium"/>
              <a:sym typeface="Space Grotesk Medium"/>
            </a:endParaRPr>
          </a:p>
        </p:txBody>
      </p:sp>
      <p:sp>
        <p:nvSpPr>
          <p:cNvPr id="41" name="Google Shape;447;p38">
            <a:extLst>
              <a:ext uri="{FF2B5EF4-FFF2-40B4-BE49-F238E27FC236}">
                <a16:creationId xmlns:a16="http://schemas.microsoft.com/office/drawing/2014/main" id="{F497EB50-13FB-0FA0-8E8E-AD2797F844C7}"/>
              </a:ext>
            </a:extLst>
          </p:cNvPr>
          <p:cNvSpPr txBox="1">
            <a:spLocks/>
          </p:cNvSpPr>
          <p:nvPr/>
        </p:nvSpPr>
        <p:spPr>
          <a:xfrm>
            <a:off x="1143000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Student</a:t>
            </a:r>
          </a:p>
          <a:p>
            <a:pPr algn="l">
              <a:spcBef>
                <a:spcPts val="0"/>
              </a:spcBef>
            </a:pPr>
            <a:r>
              <a:rPr lang="en-IN" sz="2800" dirty="0">
                <a:solidFill>
                  <a:srgbClr val="1C1C1C"/>
                </a:solidFill>
                <a:latin typeface="Space Grotesk"/>
                <a:ea typeface="Space Grotesk"/>
                <a:cs typeface="Space Grotesk"/>
                <a:sym typeface="Space Grotesk"/>
              </a:rPr>
              <a:t>VIT-AP University</a:t>
            </a:r>
          </a:p>
        </p:txBody>
      </p:sp>
      <p:sp>
        <p:nvSpPr>
          <p:cNvPr id="46" name="Freeform 2">
            <a:extLst>
              <a:ext uri="{FF2B5EF4-FFF2-40B4-BE49-F238E27FC236}">
                <a16:creationId xmlns:a16="http://schemas.microsoft.com/office/drawing/2014/main" id="{E18BB2A0-0305-3DE2-D996-346379538DCB}"/>
              </a:ext>
            </a:extLst>
          </p:cNvPr>
          <p:cNvSpPr/>
          <p:nvPr/>
        </p:nvSpPr>
        <p:spPr>
          <a:xfrm>
            <a:off x="6258173" y="4174116"/>
            <a:ext cx="12029827" cy="6112884"/>
          </a:xfrm>
          <a:custGeom>
            <a:avLst/>
            <a:gdLst/>
            <a:ahLst/>
            <a:cxnLst/>
            <a:rect l="l" t="t" r="r" b="b"/>
            <a:pathLst>
              <a:path w="12563227" h="7066815">
                <a:moveTo>
                  <a:pt x="0" y="0"/>
                </a:moveTo>
                <a:lnTo>
                  <a:pt x="12563227" y="0"/>
                </a:lnTo>
                <a:lnTo>
                  <a:pt x="12563227" y="7066815"/>
                </a:lnTo>
                <a:lnTo>
                  <a:pt x="0" y="7066815"/>
                </a:lnTo>
                <a:lnTo>
                  <a:pt x="0" y="0"/>
                </a:lnTo>
                <a:close/>
              </a:path>
            </a:pathLst>
          </a:custGeom>
          <a:blipFill>
            <a:blip r:embed="rId5"/>
            <a:stretch>
              <a:fillRect/>
            </a:stretch>
          </a:blipFill>
        </p:spPr>
        <p:txBody>
          <a:bodyPr/>
          <a:lstStyle/>
          <a:p>
            <a:endParaRPr lang="en-IN"/>
          </a:p>
        </p:txBody>
      </p:sp>
      <p:pic>
        <p:nvPicPr>
          <p:cNvPr id="6" name="Picture 5" descr="A person wearing glasses and a blue shirt&#10;&#10;Description automatically generated">
            <a:extLst>
              <a:ext uri="{FF2B5EF4-FFF2-40B4-BE49-F238E27FC236}">
                <a16:creationId xmlns:a16="http://schemas.microsoft.com/office/drawing/2014/main" id="{380B122D-49CE-76D3-9368-8D39BB7FF4FC}"/>
              </a:ext>
            </a:extLst>
          </p:cNvPr>
          <p:cNvPicPr>
            <a:picLocks noChangeAspect="1"/>
          </p:cNvPicPr>
          <p:nvPr/>
        </p:nvPicPr>
        <p:blipFill>
          <a:blip r:embed="rId6">
            <a:extLst>
              <a:ext uri="{28A0092B-C50C-407E-A947-70E740481C1C}">
                <a14:useLocalDpi xmlns:a14="http://schemas.microsoft.com/office/drawing/2010/main" val="0"/>
              </a:ext>
            </a:extLst>
          </a:blip>
          <a:srcRect l="28271" t="35299" r="28213" b="30520"/>
          <a:stretch/>
        </p:blipFill>
        <p:spPr>
          <a:xfrm>
            <a:off x="906307" y="1783741"/>
            <a:ext cx="1960371" cy="2053170"/>
          </a:xfrm>
          <a:prstGeom prst="rect">
            <a:avLst/>
          </a:prstGeom>
        </p:spPr>
      </p:pic>
      <p:pic>
        <p:nvPicPr>
          <p:cNvPr id="8" name="Picture 7" descr="A person sitting at a table&#10;&#10;Description automatically generated">
            <a:extLst>
              <a:ext uri="{FF2B5EF4-FFF2-40B4-BE49-F238E27FC236}">
                <a16:creationId xmlns:a16="http://schemas.microsoft.com/office/drawing/2014/main" id="{5893BA0A-05EE-2A6B-710B-9D66CB76F345}"/>
              </a:ext>
            </a:extLst>
          </p:cNvPr>
          <p:cNvPicPr>
            <a:picLocks noChangeAspect="1"/>
          </p:cNvPicPr>
          <p:nvPr/>
        </p:nvPicPr>
        <p:blipFill>
          <a:blip r:embed="rId7">
            <a:extLst>
              <a:ext uri="{28A0092B-C50C-407E-A947-70E740481C1C}">
                <a14:useLocalDpi xmlns:a14="http://schemas.microsoft.com/office/drawing/2010/main" val="0"/>
              </a:ext>
            </a:extLst>
          </a:blip>
          <a:srcRect l="13786" t="28454" r="33313" b="47307"/>
          <a:stretch/>
        </p:blipFill>
        <p:spPr>
          <a:xfrm>
            <a:off x="8934492" y="1783741"/>
            <a:ext cx="1898153" cy="1932746"/>
          </a:xfrm>
          <a:prstGeom prst="rect">
            <a:avLst/>
          </a:prstGeom>
        </p:spPr>
      </p:pic>
    </p:spTree>
    <p:extLst>
      <p:ext uri="{BB962C8B-B14F-4D97-AF65-F5344CB8AC3E}">
        <p14:creationId xmlns:p14="http://schemas.microsoft.com/office/powerpoint/2010/main" val="305795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622</Words>
  <Application>Microsoft Office PowerPoint</Application>
  <PresentationFormat>Custom</PresentationFormat>
  <Paragraphs>85</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Space Grotesk Medium</vt:lpstr>
      <vt:lpstr>Arial</vt:lpstr>
      <vt:lpstr>Barlow Bold</vt:lpstr>
      <vt:lpstr>Barlow Bold Bold</vt:lpstr>
      <vt:lpstr>Calibri</vt:lpstr>
      <vt:lpstr>Space 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&gt;Team Details</vt:lpstr>
      <vt:lpstr>PowerPoint Presentation</vt:lpstr>
      <vt:lpstr>Thanks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DELL</dc:creator>
  <cp:lastModifiedBy>Lakshmi Ravi</cp:lastModifiedBy>
  <cp:revision>8</cp:revision>
  <dcterms:created xsi:type="dcterms:W3CDTF">2006-08-16T00:00:00Z</dcterms:created>
  <dcterms:modified xsi:type="dcterms:W3CDTF">2024-10-25T06:19:21Z</dcterms:modified>
  <dc:identifier>DAGTMY47ztE</dc:identifier>
</cp:coreProperties>
</file>