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sldIdLst>
    <p:sldId id="269" r:id="rId2"/>
    <p:sldId id="277" r:id="rId3"/>
    <p:sldId id="258" r:id="rId4"/>
    <p:sldId id="259" r:id="rId5"/>
    <p:sldId id="278" r:id="rId6"/>
    <p:sldId id="279" r:id="rId7"/>
    <p:sldId id="280" r:id="rId8"/>
    <p:sldId id="261" r:id="rId9"/>
    <p:sldId id="281" r:id="rId10"/>
    <p:sldId id="282" r:id="rId11"/>
    <p:sldId id="262" r:id="rId12"/>
    <p:sldId id="283" r:id="rId13"/>
    <p:sldId id="274"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A6349F-35CE-41F4-9201-F6BEB9BA4B94}">
          <p14:sldIdLst>
            <p14:sldId id="269"/>
            <p14:sldId id="277"/>
            <p14:sldId id="258"/>
            <p14:sldId id="259"/>
            <p14:sldId id="278"/>
            <p14:sldId id="279"/>
            <p14:sldId id="280"/>
            <p14:sldId id="261"/>
            <p14:sldId id="281"/>
            <p14:sldId id="282"/>
            <p14:sldId id="262"/>
            <p14:sldId id="283"/>
            <p14:sldId id="274"/>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82" d="100"/>
          <a:sy n="82" d="100"/>
        </p:scale>
        <p:origin x="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67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08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65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33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32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168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9609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56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92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33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37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8613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JaHerbas/Predicting_Flight_Delays/blob/main/img/Figure_23.png" TargetMode="External"/><Relationship Id="rId2" Type="http://schemas.openxmlformats.org/officeDocument/2006/relationships/hyperlink" Target="https://github.com/JaHerbas/Predicting_Flight_Delays/blob/main/img/Figure_18.png"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JaHerbas/Predicting_Flight_Delays/blob/main/img/Figure_19.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JaHerbas/Predicting_Flight_Delays/blob/main/img/Figure_24.p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504" y="624110"/>
            <a:ext cx="6078830" cy="1694088"/>
          </a:xfrm>
        </p:spPr>
        <p:txBody>
          <a:bodyPr>
            <a:noAutofit/>
          </a:bodyPr>
          <a:lstStyle/>
          <a:p>
            <a:pPr marL="0" indent="0" algn="ctr"/>
            <a:r>
              <a:rPr lang="en-US" sz="2400" b="1" dirty="0"/>
              <a:t>A PROJECT PRESENTATION ON</a:t>
            </a:r>
            <a:br>
              <a:rPr lang="en-IN" sz="2400" b="1" dirty="0"/>
            </a:br>
            <a:r>
              <a:rPr lang="en-US" sz="2400" b="1" dirty="0">
                <a:solidFill>
                  <a:srgbClr val="00B050"/>
                </a:solidFill>
              </a:rPr>
              <a:t> </a:t>
            </a:r>
            <a:br>
              <a:rPr lang="en-IN" sz="2400" b="1" dirty="0">
                <a:solidFill>
                  <a:srgbClr val="00B050"/>
                </a:solidFill>
              </a:rPr>
            </a:br>
            <a:r>
              <a:rPr lang="en-US" sz="2400" b="1" dirty="0">
                <a:solidFill>
                  <a:srgbClr val="00B050"/>
                </a:solidFill>
              </a:rPr>
              <a:t>“PREDICTING WHETHER THE FLIGHT WILL BE DELAYED USING MACHINE LEARNING”</a:t>
            </a:r>
            <a:br>
              <a:rPr lang="en-US" sz="2400" b="1" dirty="0">
                <a:solidFill>
                  <a:srgbClr val="00B050"/>
                </a:solidFill>
              </a:rPr>
            </a:br>
            <a:br>
              <a:rPr lang="en-IN" sz="2400" b="1" dirty="0">
                <a:solidFill>
                  <a:srgbClr val="002060"/>
                </a:solidFill>
              </a:rPr>
            </a:br>
            <a:r>
              <a:rPr lang="en-US" sz="2400" b="1" dirty="0"/>
              <a:t> </a:t>
            </a:r>
            <a:br>
              <a:rPr lang="en-IN" sz="2400" dirty="0"/>
            </a:br>
            <a:endParaRPr lang="en-IN" sz="2400" dirty="0"/>
          </a:p>
        </p:txBody>
      </p:sp>
      <p:sp>
        <p:nvSpPr>
          <p:cNvPr id="3" name="Content Placeholder 2"/>
          <p:cNvSpPr>
            <a:spLocks noGrp="1"/>
          </p:cNvSpPr>
          <p:nvPr>
            <p:ph idx="1"/>
          </p:nvPr>
        </p:nvSpPr>
        <p:spPr>
          <a:xfrm>
            <a:off x="1661375" y="2456739"/>
            <a:ext cx="10212946" cy="4436772"/>
          </a:xfrm>
        </p:spPr>
        <p:txBody>
          <a:bodyPr>
            <a:normAutofit fontScale="92500" lnSpcReduction="10000"/>
          </a:bodyPr>
          <a:lstStyle/>
          <a:p>
            <a:pPr marL="0" indent="0" algn="ctr">
              <a:buNone/>
            </a:pPr>
            <a:r>
              <a:rPr lang="en-US" b="1" dirty="0"/>
              <a:t> </a:t>
            </a:r>
            <a:endParaRPr lang="en-IN" dirty="0"/>
          </a:p>
          <a:p>
            <a:pPr marL="0" indent="0" algn="ctr">
              <a:buNone/>
            </a:pPr>
            <a:r>
              <a:rPr lang="en-US" dirty="0"/>
              <a:t>By</a:t>
            </a:r>
          </a:p>
          <a:p>
            <a:pPr marL="0" indent="0" algn="ctr">
              <a:buNone/>
            </a:pPr>
            <a:r>
              <a:rPr lang="en-US" dirty="0"/>
              <a:t>ABHIJEET CHAVAN			Roll No: 1309 </a:t>
            </a:r>
          </a:p>
          <a:p>
            <a:pPr marL="0" indent="0" algn="ctr">
              <a:buNone/>
            </a:pPr>
            <a:r>
              <a:rPr lang="en-US" dirty="0"/>
              <a:t>VIVEK KUMAR SINGH			Roll No: 1357</a:t>
            </a:r>
            <a:endParaRPr lang="en-IN" dirty="0"/>
          </a:p>
          <a:p>
            <a:pPr marL="0" indent="0" algn="ctr">
              <a:buNone/>
            </a:pPr>
            <a:r>
              <a:rPr lang="en-US" dirty="0"/>
              <a:t>  </a:t>
            </a:r>
            <a:endParaRPr lang="en-IN" dirty="0"/>
          </a:p>
          <a:p>
            <a:pPr marL="0" indent="0" algn="ctr">
              <a:buNone/>
            </a:pPr>
            <a:r>
              <a:rPr lang="en-US" b="1" dirty="0"/>
              <a:t>Under The Guidance of</a:t>
            </a:r>
            <a:endParaRPr lang="en-IN" dirty="0"/>
          </a:p>
          <a:p>
            <a:pPr marL="0" indent="0" algn="ctr">
              <a:buNone/>
            </a:pPr>
            <a:r>
              <a:rPr lang="en-US" dirty="0"/>
              <a:t>Mr. AKSHAY TILEKAR </a:t>
            </a:r>
            <a:endParaRPr lang="en-IN" dirty="0"/>
          </a:p>
          <a:p>
            <a:pPr marL="0" indent="0" algn="ctr">
              <a:buNone/>
            </a:pPr>
            <a:endParaRPr lang="en-IN" dirty="0"/>
          </a:p>
          <a:p>
            <a:pPr marL="0" indent="0" algn="ctr">
              <a:buNone/>
            </a:pPr>
            <a:r>
              <a:rPr lang="en-US" b="1" dirty="0"/>
              <a:t>POST GRADUATE E-DIPLOMA IN BIG DATA ANALYTICS MAY-2021 </a:t>
            </a:r>
            <a:endParaRPr lang="en-IN" dirty="0"/>
          </a:p>
          <a:p>
            <a:pPr marL="0" indent="0" algn="ctr">
              <a:buNone/>
            </a:pPr>
            <a:r>
              <a:rPr lang="en-US" b="1" dirty="0"/>
              <a:t>INSTITUTE FOR ADVANCED COMPUTING AND SOFTWARE DEVELOPMENT, AKURDI, PUNE</a:t>
            </a:r>
            <a:br>
              <a:rPr lang="en-US" dirty="0"/>
            </a:br>
            <a:endParaRPr lang="en-IN" dirty="0"/>
          </a:p>
        </p:txBody>
      </p:sp>
      <p:pic>
        <p:nvPicPr>
          <p:cNvPr id="4" name="image1.jpeg"/>
          <p:cNvPicPr/>
          <p:nvPr/>
        </p:nvPicPr>
        <p:blipFill>
          <a:blip r:embed="rId2" cstate="print"/>
          <a:stretch>
            <a:fillRect/>
          </a:stretch>
        </p:blipFill>
        <p:spPr>
          <a:xfrm>
            <a:off x="1557843" y="624109"/>
            <a:ext cx="1365661" cy="1509490"/>
          </a:xfrm>
          <a:prstGeom prst="rect">
            <a:avLst/>
          </a:prstGeom>
        </p:spPr>
      </p:pic>
      <p:pic>
        <p:nvPicPr>
          <p:cNvPr id="5" name="image2.jpeg"/>
          <p:cNvPicPr/>
          <p:nvPr/>
        </p:nvPicPr>
        <p:blipFill>
          <a:blip r:embed="rId3" cstate="print"/>
          <a:stretch>
            <a:fillRect/>
          </a:stretch>
        </p:blipFill>
        <p:spPr>
          <a:xfrm>
            <a:off x="9002333" y="625698"/>
            <a:ext cx="2502280" cy="1507901"/>
          </a:xfrm>
          <a:prstGeom prst="rect">
            <a:avLst/>
          </a:prstGeom>
        </p:spPr>
      </p:pic>
    </p:spTree>
    <p:extLst>
      <p:ext uri="{BB962C8B-B14F-4D97-AF65-F5344CB8AC3E}">
        <p14:creationId xmlns:p14="http://schemas.microsoft.com/office/powerpoint/2010/main" val="335657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A5A2E75-A7B2-4C9B-840C-216B2980BB1F}"/>
              </a:ext>
            </a:extLst>
          </p:cNvPr>
          <p:cNvSpPr>
            <a:spLocks noChangeArrowheads="1"/>
          </p:cNvSpPr>
          <p:nvPr/>
        </p:nvSpPr>
        <p:spPr bwMode="auto">
          <a:xfrm>
            <a:off x="1" y="1486253"/>
            <a:ext cx="2864494"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Figure_18">
            <a:hlinkClick r:id="rId2"/>
            <a:extLst>
              <a:ext uri="{FF2B5EF4-FFF2-40B4-BE49-F238E27FC236}">
                <a16:creationId xmlns:a16="http://schemas.microsoft.com/office/drawing/2014/main" id="{CD8E03CB-DDE5-4074-A21D-5A4B0F4C9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 y="0"/>
            <a:ext cx="6190991" cy="29484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ure_19">
            <a:hlinkClick r:id="rId4"/>
            <a:extLst>
              <a:ext uri="{FF2B5EF4-FFF2-40B4-BE49-F238E27FC236}">
                <a16:creationId xmlns:a16="http://schemas.microsoft.com/office/drawing/2014/main" id="{DCF5AFF4-AFBA-4AFE-B570-EA114DC1D7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147" y="44574"/>
            <a:ext cx="5768003" cy="29038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gure_21">
            <a:extLst>
              <a:ext uri="{FF2B5EF4-FFF2-40B4-BE49-F238E27FC236}">
                <a16:creationId xmlns:a16="http://schemas.microsoft.com/office/drawing/2014/main" id="{BF83D179-D033-4617-AAFB-45C309145C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7205" y="3171121"/>
            <a:ext cx="5441885" cy="34253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gure_23">
            <a:hlinkClick r:id="rId7"/>
            <a:extLst>
              <a:ext uri="{FF2B5EF4-FFF2-40B4-BE49-F238E27FC236}">
                <a16:creationId xmlns:a16="http://schemas.microsoft.com/office/drawing/2014/main" id="{BBF3D45E-D24F-4FAE-A275-32A5565571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165" y="3135645"/>
            <a:ext cx="6218982" cy="346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8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687" y="286604"/>
            <a:ext cx="10116993" cy="823106"/>
          </a:xfrm>
        </p:spPr>
        <p:txBody>
          <a:bodyPr/>
          <a:lstStyle/>
          <a:p>
            <a:r>
              <a:rPr lang="en-IN" b="1" dirty="0"/>
              <a:t>Model  Building</a:t>
            </a:r>
          </a:p>
        </p:txBody>
      </p:sp>
      <p:sp>
        <p:nvSpPr>
          <p:cNvPr id="3" name="Content Placeholder 2"/>
          <p:cNvSpPr>
            <a:spLocks noGrp="1"/>
          </p:cNvSpPr>
          <p:nvPr>
            <p:ph idx="1"/>
          </p:nvPr>
        </p:nvSpPr>
        <p:spPr>
          <a:xfrm>
            <a:off x="2589212" y="1470616"/>
            <a:ext cx="8915400" cy="5290791"/>
          </a:xfrm>
        </p:spPr>
        <p:txBody>
          <a:bodyPr>
            <a:normAutofit/>
          </a:bodyPr>
          <a:lstStyle/>
          <a:p>
            <a:r>
              <a:rPr lang="en-IN" sz="2000" dirty="0"/>
              <a:t>Collecting data &amp; analysing target variable</a:t>
            </a:r>
          </a:p>
          <a:p>
            <a:r>
              <a:rPr lang="en-IN" sz="2000" dirty="0"/>
              <a:t>Data division into features and target columns</a:t>
            </a:r>
          </a:p>
          <a:p>
            <a:r>
              <a:rPr lang="en-IN" sz="2000" dirty="0"/>
              <a:t>Encoding target column</a:t>
            </a:r>
          </a:p>
          <a:p>
            <a:r>
              <a:rPr lang="en-IN" sz="2000" dirty="0"/>
              <a:t>Train &amp; Test Splitting of dataset</a:t>
            </a:r>
          </a:p>
          <a:p>
            <a:r>
              <a:rPr lang="en-IN" sz="2000" dirty="0"/>
              <a:t>Choosing ML model on basis of target variable. (Classification)</a:t>
            </a:r>
          </a:p>
          <a:p>
            <a:r>
              <a:rPr lang="en-IN" sz="2000" dirty="0"/>
              <a:t>Train model on various classification techniques</a:t>
            </a:r>
          </a:p>
          <a:p>
            <a:r>
              <a:rPr lang="en-IN" sz="2000" dirty="0"/>
              <a:t> Evolution of model</a:t>
            </a:r>
          </a:p>
          <a:p>
            <a:r>
              <a:rPr lang="en-IN" sz="2000" dirty="0"/>
              <a:t>Hyper - Parameter tuning</a:t>
            </a:r>
          </a:p>
          <a:p>
            <a:r>
              <a:rPr lang="en-IN" sz="2000" dirty="0"/>
              <a:t>Prediction on test dataset</a:t>
            </a:r>
          </a:p>
          <a:p>
            <a:r>
              <a:rPr lang="en-IN" sz="2000" dirty="0"/>
              <a:t>This project Random forest  is the Best classification Model amoung the Knn,  Decision Tree,Xgboost Classifier.</a:t>
            </a:r>
          </a:p>
        </p:txBody>
      </p:sp>
    </p:spTree>
    <p:extLst>
      <p:ext uri="{BB962C8B-B14F-4D97-AF65-F5344CB8AC3E}">
        <p14:creationId xmlns:p14="http://schemas.microsoft.com/office/powerpoint/2010/main" val="252260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DB065C-1225-4DE5-B22F-BBD9CA685FCD}"/>
              </a:ext>
            </a:extLst>
          </p:cNvPr>
          <p:cNvPicPr>
            <a:picLocks noChangeAspect="1"/>
          </p:cNvPicPr>
          <p:nvPr/>
        </p:nvPicPr>
        <p:blipFill rotWithShape="1">
          <a:blip r:embed="rId2"/>
          <a:srcRect l="9248" t="12168" r="52233" b="35145"/>
          <a:stretch/>
        </p:blipFill>
        <p:spPr>
          <a:xfrm>
            <a:off x="20591" y="1606858"/>
            <a:ext cx="6247044" cy="4806328"/>
          </a:xfrm>
          <a:prstGeom prst="rect">
            <a:avLst/>
          </a:prstGeom>
        </p:spPr>
      </p:pic>
      <p:pic>
        <p:nvPicPr>
          <p:cNvPr id="7" name="Picture 6">
            <a:extLst>
              <a:ext uri="{FF2B5EF4-FFF2-40B4-BE49-F238E27FC236}">
                <a16:creationId xmlns:a16="http://schemas.microsoft.com/office/drawing/2014/main" id="{016B95E7-407E-45F8-ADD6-2D4BB86E0663}"/>
              </a:ext>
            </a:extLst>
          </p:cNvPr>
          <p:cNvPicPr>
            <a:picLocks noChangeAspect="1"/>
          </p:cNvPicPr>
          <p:nvPr/>
        </p:nvPicPr>
        <p:blipFill rotWithShape="1">
          <a:blip r:embed="rId3"/>
          <a:srcRect l="8714" t="15793" r="51966" b="43042"/>
          <a:stretch/>
        </p:blipFill>
        <p:spPr>
          <a:xfrm>
            <a:off x="5900690" y="1309785"/>
            <a:ext cx="6291309" cy="4247636"/>
          </a:xfrm>
          <a:prstGeom prst="rect">
            <a:avLst/>
          </a:prstGeom>
        </p:spPr>
      </p:pic>
    </p:spTree>
    <p:extLst>
      <p:ext uri="{BB962C8B-B14F-4D97-AF65-F5344CB8AC3E}">
        <p14:creationId xmlns:p14="http://schemas.microsoft.com/office/powerpoint/2010/main" val="170584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B0D3-D1C9-4904-8C80-0CF4CD6752AA}"/>
              </a:ext>
            </a:extLst>
          </p:cNvPr>
          <p:cNvSpPr>
            <a:spLocks noGrp="1"/>
          </p:cNvSpPr>
          <p:nvPr>
            <p:ph type="title"/>
          </p:nvPr>
        </p:nvSpPr>
        <p:spPr/>
        <p:txBody>
          <a:bodyPr/>
          <a:lstStyle/>
          <a:p>
            <a:r>
              <a:rPr lang="en-IN" sz="3600" b="1" dirty="0"/>
              <a:t>Future Scope</a:t>
            </a:r>
            <a:endParaRPr lang="en-IN" dirty="0"/>
          </a:p>
        </p:txBody>
      </p:sp>
      <p:sp>
        <p:nvSpPr>
          <p:cNvPr id="3" name="Content Placeholder 2">
            <a:extLst>
              <a:ext uri="{FF2B5EF4-FFF2-40B4-BE49-F238E27FC236}">
                <a16:creationId xmlns:a16="http://schemas.microsoft.com/office/drawing/2014/main" id="{388A8186-FFA3-4924-8A63-A2ECDD497F1C}"/>
              </a:ext>
            </a:extLst>
          </p:cNvPr>
          <p:cNvSpPr>
            <a:spLocks noGrp="1"/>
          </p:cNvSpPr>
          <p:nvPr>
            <p:ph idx="1"/>
          </p:nvPr>
        </p:nvSpPr>
        <p:spPr>
          <a:xfrm>
            <a:off x="692458" y="1793288"/>
            <a:ext cx="10503061" cy="4491601"/>
          </a:xfrm>
        </p:spPr>
        <p:txBody>
          <a:bodyPr>
            <a:normAutofit/>
          </a:bodyPr>
          <a:lstStyle/>
          <a:p>
            <a:pPr marL="0" indent="0">
              <a:buNone/>
            </a:pPr>
            <a:endParaRPr lang="en-IN" sz="2000" dirty="0"/>
          </a:p>
          <a:p>
            <a:pPr marL="0" indent="0">
              <a:buNone/>
            </a:pPr>
            <a:endParaRPr lang="en-IN" sz="2000" dirty="0"/>
          </a:p>
          <a:p>
            <a:r>
              <a:rPr lang="en-US" dirty="0"/>
              <a:t>Engineer a “Time of the day” category to understand if there are any time windows during the day more prone than others to have delays </a:t>
            </a:r>
          </a:p>
          <a:p>
            <a:r>
              <a:rPr lang="en-US" dirty="0"/>
              <a:t> Re-do the EDA but with the 10 year historic data instead of only the 2018  </a:t>
            </a:r>
          </a:p>
          <a:p>
            <a:r>
              <a:rPr lang="en-US" dirty="0"/>
              <a:t>Scrape weather information such as temperature, humidity, wind and precipitation and add it to the current dataset as it is known that these are major factors that affect the flight delays </a:t>
            </a:r>
          </a:p>
          <a:p>
            <a:r>
              <a:rPr lang="en-US" dirty="0"/>
              <a:t>Re-run the ML and Neural Networks models selected as the best performers with one departure city and top 20 destinations chosen by the number of arriving flights </a:t>
            </a:r>
            <a:endParaRPr lang="en-IN" dirty="0"/>
          </a:p>
        </p:txBody>
      </p:sp>
    </p:spTree>
    <p:extLst>
      <p:ext uri="{BB962C8B-B14F-4D97-AF65-F5344CB8AC3E}">
        <p14:creationId xmlns:p14="http://schemas.microsoft.com/office/powerpoint/2010/main" val="70185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5020" y="2228045"/>
            <a:ext cx="7289442" cy="1107996"/>
          </a:xfrm>
          <a:prstGeom prst="rect">
            <a:avLst/>
          </a:prstGeom>
          <a:noFill/>
        </p:spPr>
        <p:txBody>
          <a:bodyPr wrap="square" lIns="91440" tIns="45720" rIns="91440" bIns="45720">
            <a:spAutoFit/>
          </a:bodyPr>
          <a:lstStyle/>
          <a:p>
            <a:pPr algn="ctr"/>
            <a:r>
              <a:rPr lang="en-US" sz="6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76684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C84E-1183-436D-A072-CB9638B19F2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8B8F450-851F-4222-B649-7CBD35376A20}"/>
              </a:ext>
            </a:extLst>
          </p:cNvPr>
          <p:cNvSpPr>
            <a:spLocks noGrp="1"/>
          </p:cNvSpPr>
          <p:nvPr>
            <p:ph idx="1"/>
          </p:nvPr>
        </p:nvSpPr>
        <p:spPr>
          <a:xfrm>
            <a:off x="1899821" y="2133600"/>
            <a:ext cx="9604791" cy="4853126"/>
          </a:xfrm>
        </p:spPr>
        <p:txBody>
          <a:bodyPr>
            <a:normAutofit/>
          </a:bodyPr>
          <a:lstStyle/>
          <a:p>
            <a:r>
              <a:rPr lang="en-US" b="0" i="0" dirty="0">
                <a:solidFill>
                  <a:srgbClr val="292929"/>
                </a:solidFill>
                <a:effectLst/>
                <a:latin typeface="charter"/>
              </a:rPr>
              <a:t>Flight delays has become a very important subject for air transportation all over the world because of the associated financial loses that the aviation industry is going through.</a:t>
            </a:r>
          </a:p>
          <a:p>
            <a:r>
              <a:rPr lang="en-US" b="0" i="0" dirty="0">
                <a:solidFill>
                  <a:srgbClr val="292929"/>
                </a:solidFill>
                <a:effectLst/>
                <a:latin typeface="charter"/>
              </a:rPr>
              <a:t>According to data from the Bureau of Transportation Statistics (BTS) of the United Stated, over 20% of US flights were delayed during 2018, which resulted in a severe economic impact equivalent to 41 billion US$.</a:t>
            </a:r>
          </a:p>
          <a:p>
            <a:r>
              <a:rPr lang="en-US" b="0" i="0" dirty="0">
                <a:solidFill>
                  <a:srgbClr val="292929"/>
                </a:solidFill>
                <a:effectLst/>
                <a:latin typeface="charter"/>
              </a:rPr>
              <a:t>By using Machine Learning (ML) Algorithms we try to predict if </a:t>
            </a:r>
            <a:r>
              <a:rPr lang="en-US" dirty="0">
                <a:solidFill>
                  <a:srgbClr val="292929"/>
                </a:solidFill>
                <a:latin typeface="charter"/>
              </a:rPr>
              <a:t>your </a:t>
            </a:r>
            <a:r>
              <a:rPr lang="en-US" b="0" i="0" dirty="0">
                <a:solidFill>
                  <a:srgbClr val="292929"/>
                </a:solidFill>
                <a:effectLst/>
                <a:latin typeface="charter"/>
              </a:rPr>
              <a:t>flight will be delayed in many ways.</a:t>
            </a: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IN" dirty="0"/>
          </a:p>
        </p:txBody>
      </p:sp>
    </p:spTree>
    <p:extLst>
      <p:ext uri="{BB962C8B-B14F-4D97-AF65-F5344CB8AC3E}">
        <p14:creationId xmlns:p14="http://schemas.microsoft.com/office/powerpoint/2010/main" val="216467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a:t>
            </a:r>
            <a:r>
              <a:rPr lang="en-IN" b="1" dirty="0"/>
              <a:t>BJECTIVE</a:t>
            </a:r>
          </a:p>
        </p:txBody>
      </p:sp>
      <p:sp>
        <p:nvSpPr>
          <p:cNvPr id="3" name="Content Placeholder 2"/>
          <p:cNvSpPr>
            <a:spLocks noGrp="1"/>
          </p:cNvSpPr>
          <p:nvPr>
            <p:ph idx="1"/>
          </p:nvPr>
        </p:nvSpPr>
        <p:spPr/>
        <p:txBody>
          <a:bodyPr>
            <a:normAutofit/>
          </a:bodyPr>
          <a:lstStyle/>
          <a:p>
            <a:r>
              <a:rPr lang="en-IN" sz="2000" dirty="0"/>
              <a:t> </a:t>
            </a:r>
            <a:r>
              <a:rPr lang="en-US" sz="2800" b="1" i="0" dirty="0">
                <a:solidFill>
                  <a:srgbClr val="24292F"/>
                </a:solidFill>
                <a:effectLst/>
                <a:latin typeface="-apple-system"/>
              </a:rPr>
              <a:t>The objective of this project is : "Design a Model that predicts flight delays before they are announced on the departure boards"</a:t>
            </a:r>
            <a:endParaRPr lang="en-IN" sz="2800" b="1" dirty="0"/>
          </a:p>
          <a:p>
            <a:endParaRPr lang="en-IN" sz="2000" dirty="0"/>
          </a:p>
        </p:txBody>
      </p:sp>
    </p:spTree>
    <p:extLst>
      <p:ext uri="{BB962C8B-B14F-4D97-AF65-F5344CB8AC3E}">
        <p14:creationId xmlns:p14="http://schemas.microsoft.com/office/powerpoint/2010/main" val="219318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Block Diagram</a:t>
            </a:r>
          </a:p>
        </p:txBody>
      </p:sp>
      <p:pic>
        <p:nvPicPr>
          <p:cNvPr id="14" name="Content Placeholder 13"/>
          <p:cNvPicPr>
            <a:picLocks noGrp="1" noChangeAspect="1"/>
          </p:cNvPicPr>
          <p:nvPr>
            <p:ph idx="1"/>
          </p:nvPr>
        </p:nvPicPr>
        <p:blipFill>
          <a:blip r:embed="rId2"/>
          <a:stretch>
            <a:fillRect/>
          </a:stretch>
        </p:blipFill>
        <p:spPr>
          <a:xfrm>
            <a:off x="5050858" y="1846263"/>
            <a:ext cx="2150610" cy="4022725"/>
          </a:xfrm>
          <a:prstGeom prst="rect">
            <a:avLst/>
          </a:prstGeom>
        </p:spPr>
      </p:pic>
    </p:spTree>
    <p:extLst>
      <p:ext uri="{BB962C8B-B14F-4D97-AF65-F5344CB8AC3E}">
        <p14:creationId xmlns:p14="http://schemas.microsoft.com/office/powerpoint/2010/main" val="94156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60FB-284C-4618-8784-BF84EFF3506F}"/>
              </a:ext>
            </a:extLst>
          </p:cNvPr>
          <p:cNvSpPr>
            <a:spLocks noGrp="1"/>
          </p:cNvSpPr>
          <p:nvPr>
            <p:ph type="title"/>
          </p:nvPr>
        </p:nvSpPr>
        <p:spPr/>
        <p:txBody>
          <a:bodyPr/>
          <a:lstStyle/>
          <a:p>
            <a:r>
              <a:rPr lang="en-US" dirty="0"/>
              <a:t>DATASET DESCRIPTION</a:t>
            </a:r>
            <a:endParaRPr lang="en-IN" dirty="0"/>
          </a:p>
        </p:txBody>
      </p:sp>
      <p:sp>
        <p:nvSpPr>
          <p:cNvPr id="4" name="TextBox 3">
            <a:extLst>
              <a:ext uri="{FF2B5EF4-FFF2-40B4-BE49-F238E27FC236}">
                <a16:creationId xmlns:a16="http://schemas.microsoft.com/office/drawing/2014/main" id="{53EFA319-3CE2-46DA-A434-66E7FF11C7E2}"/>
              </a:ext>
            </a:extLst>
          </p:cNvPr>
          <p:cNvSpPr txBox="1"/>
          <p:nvPr/>
        </p:nvSpPr>
        <p:spPr>
          <a:xfrm>
            <a:off x="1024128" y="1784412"/>
            <a:ext cx="10614497" cy="5078313"/>
          </a:xfrm>
          <a:prstGeom prst="rect">
            <a:avLst/>
          </a:prstGeom>
          <a:noFill/>
        </p:spPr>
        <p:txBody>
          <a:bodyPr wrap="square">
            <a:spAutoFit/>
          </a:bodyPr>
          <a:lstStyle/>
          <a:p>
            <a:r>
              <a:rPr lang="en-US" sz="1200" b="1" i="0" dirty="0">
                <a:solidFill>
                  <a:srgbClr val="24292F"/>
                </a:solidFill>
                <a:effectLst/>
                <a:latin typeface="-apple-system"/>
              </a:rPr>
              <a:t>FL_DATE</a:t>
            </a:r>
            <a:r>
              <a:rPr lang="en-US" sz="1200" b="0" i="0" dirty="0">
                <a:solidFill>
                  <a:srgbClr val="24292F"/>
                </a:solidFill>
                <a:effectLst/>
                <a:latin typeface="-apple-system"/>
              </a:rPr>
              <a:t> = Date of the Flight</a:t>
            </a:r>
            <a:br>
              <a:rPr lang="en-US" sz="1200" dirty="0"/>
            </a:br>
            <a:r>
              <a:rPr lang="en-US" sz="1200" b="1" i="0" dirty="0">
                <a:solidFill>
                  <a:srgbClr val="24292F"/>
                </a:solidFill>
                <a:effectLst/>
                <a:latin typeface="-apple-system"/>
              </a:rPr>
              <a:t>OP_CARRIER</a:t>
            </a:r>
            <a:r>
              <a:rPr lang="en-US" sz="1200" b="0" i="0" dirty="0">
                <a:solidFill>
                  <a:srgbClr val="24292F"/>
                </a:solidFill>
                <a:effectLst/>
                <a:latin typeface="-apple-system"/>
              </a:rPr>
              <a:t> = Airline Identifier</a:t>
            </a:r>
            <a:br>
              <a:rPr lang="en-US" sz="1200" dirty="0"/>
            </a:br>
            <a:r>
              <a:rPr lang="en-US" sz="1200" b="1" i="0" dirty="0">
                <a:solidFill>
                  <a:srgbClr val="24292F"/>
                </a:solidFill>
                <a:effectLst/>
                <a:latin typeface="-apple-system"/>
              </a:rPr>
              <a:t>OP_CARRIER_FL_NUM</a:t>
            </a:r>
            <a:r>
              <a:rPr lang="en-US" sz="1200" b="0" i="0" dirty="0">
                <a:solidFill>
                  <a:srgbClr val="24292F"/>
                </a:solidFill>
                <a:effectLst/>
                <a:latin typeface="-apple-system"/>
              </a:rPr>
              <a:t> = Flight Number</a:t>
            </a:r>
            <a:br>
              <a:rPr lang="en-US" sz="1200" dirty="0"/>
            </a:br>
            <a:r>
              <a:rPr lang="en-US" sz="1200" b="1" i="0" dirty="0">
                <a:solidFill>
                  <a:srgbClr val="24292F"/>
                </a:solidFill>
                <a:effectLst/>
                <a:latin typeface="-apple-system"/>
              </a:rPr>
              <a:t>ORIGIN</a:t>
            </a:r>
            <a:r>
              <a:rPr lang="en-US" sz="1200" b="0" i="0" dirty="0">
                <a:solidFill>
                  <a:srgbClr val="24292F"/>
                </a:solidFill>
                <a:effectLst/>
                <a:latin typeface="-apple-system"/>
              </a:rPr>
              <a:t> = Starting Airport Code</a:t>
            </a:r>
            <a:br>
              <a:rPr lang="en-US" sz="1200" dirty="0"/>
            </a:br>
            <a:r>
              <a:rPr lang="en-US" sz="1200" b="1" i="0" dirty="0">
                <a:solidFill>
                  <a:srgbClr val="24292F"/>
                </a:solidFill>
                <a:effectLst/>
                <a:latin typeface="-apple-system"/>
              </a:rPr>
              <a:t>DEST</a:t>
            </a:r>
            <a:r>
              <a:rPr lang="en-US" sz="1200" b="0" i="0" dirty="0">
                <a:solidFill>
                  <a:srgbClr val="24292F"/>
                </a:solidFill>
                <a:effectLst/>
                <a:latin typeface="-apple-system"/>
              </a:rPr>
              <a:t> = Destination Airport Code</a:t>
            </a:r>
            <a:br>
              <a:rPr lang="en-US" sz="1200" dirty="0"/>
            </a:br>
            <a:r>
              <a:rPr lang="en-US" sz="1200" b="1" i="0" dirty="0">
                <a:solidFill>
                  <a:srgbClr val="24292F"/>
                </a:solidFill>
                <a:effectLst/>
                <a:latin typeface="-apple-system"/>
              </a:rPr>
              <a:t>CRS_DEP_TIME</a:t>
            </a:r>
            <a:r>
              <a:rPr lang="en-US" sz="1200" b="0" i="0" dirty="0">
                <a:solidFill>
                  <a:srgbClr val="24292F"/>
                </a:solidFill>
                <a:effectLst/>
                <a:latin typeface="-apple-system"/>
              </a:rPr>
              <a:t> = Planned Departure Time</a:t>
            </a:r>
            <a:br>
              <a:rPr lang="en-US" sz="1200" dirty="0"/>
            </a:br>
            <a:r>
              <a:rPr lang="en-US" sz="1200" b="1" i="0" dirty="0">
                <a:solidFill>
                  <a:srgbClr val="24292F"/>
                </a:solidFill>
                <a:effectLst/>
                <a:latin typeface="-apple-system"/>
              </a:rPr>
              <a:t>DEP_TIME</a:t>
            </a:r>
            <a:r>
              <a:rPr lang="en-US" sz="1200" b="0" i="0" dirty="0">
                <a:solidFill>
                  <a:srgbClr val="24292F"/>
                </a:solidFill>
                <a:effectLst/>
                <a:latin typeface="-apple-system"/>
              </a:rPr>
              <a:t> = Actual Departure Time</a:t>
            </a:r>
            <a:br>
              <a:rPr lang="en-US" sz="1200" dirty="0"/>
            </a:br>
            <a:r>
              <a:rPr lang="en-US" sz="1200" b="1" i="0" dirty="0">
                <a:solidFill>
                  <a:srgbClr val="24292F"/>
                </a:solidFill>
                <a:effectLst/>
                <a:latin typeface="-apple-system"/>
              </a:rPr>
              <a:t>DEP_DELAY</a:t>
            </a:r>
            <a:r>
              <a:rPr lang="en-US" sz="1200" b="0" i="0" dirty="0">
                <a:solidFill>
                  <a:srgbClr val="24292F"/>
                </a:solidFill>
                <a:effectLst/>
                <a:latin typeface="-apple-system"/>
              </a:rPr>
              <a:t> = Total Delay on Departure in minutes</a:t>
            </a:r>
            <a:br>
              <a:rPr lang="en-US" sz="1200" dirty="0"/>
            </a:br>
            <a:r>
              <a:rPr lang="en-US" sz="1200" b="1" i="0" dirty="0">
                <a:solidFill>
                  <a:srgbClr val="24292F"/>
                </a:solidFill>
                <a:effectLst/>
                <a:latin typeface="-apple-system"/>
              </a:rPr>
              <a:t>TAXI_OUT</a:t>
            </a:r>
            <a:r>
              <a:rPr lang="en-US" sz="1200" b="0" i="0" dirty="0">
                <a:solidFill>
                  <a:srgbClr val="24292F"/>
                </a:solidFill>
                <a:effectLst/>
                <a:latin typeface="-apple-system"/>
              </a:rPr>
              <a:t> = The time duration elapsed between departure from the origin airport gate and wheels off</a:t>
            </a:r>
            <a:br>
              <a:rPr lang="en-US" sz="1200" dirty="0"/>
            </a:br>
            <a:r>
              <a:rPr lang="en-US" sz="1200" b="1" i="0" dirty="0">
                <a:solidFill>
                  <a:srgbClr val="24292F"/>
                </a:solidFill>
                <a:effectLst/>
                <a:latin typeface="-apple-system"/>
              </a:rPr>
              <a:t>WHEELS_OFF</a:t>
            </a:r>
            <a:r>
              <a:rPr lang="en-US" sz="1200" b="0" i="0" dirty="0">
                <a:solidFill>
                  <a:srgbClr val="24292F"/>
                </a:solidFill>
                <a:effectLst/>
                <a:latin typeface="-apple-system"/>
              </a:rPr>
              <a:t> = The time point that the aircraft's wheels leave the ground</a:t>
            </a:r>
            <a:br>
              <a:rPr lang="en-US" sz="1200" dirty="0"/>
            </a:br>
            <a:r>
              <a:rPr lang="en-US" sz="1200" b="1" i="0" dirty="0">
                <a:solidFill>
                  <a:srgbClr val="24292F"/>
                </a:solidFill>
                <a:effectLst/>
                <a:latin typeface="-apple-system"/>
              </a:rPr>
              <a:t>WHEELS_ON</a:t>
            </a:r>
            <a:r>
              <a:rPr lang="en-US" sz="1200" b="0" i="0" dirty="0">
                <a:solidFill>
                  <a:srgbClr val="24292F"/>
                </a:solidFill>
                <a:effectLst/>
                <a:latin typeface="-apple-system"/>
              </a:rPr>
              <a:t> = The time point that the </a:t>
            </a:r>
            <a:r>
              <a:rPr lang="en-US" sz="1200" b="0" i="0" dirty="0" err="1">
                <a:solidFill>
                  <a:srgbClr val="24292F"/>
                </a:solidFill>
                <a:effectLst/>
                <a:latin typeface="-apple-system"/>
              </a:rPr>
              <a:t>aircraft'ss</a:t>
            </a:r>
            <a:r>
              <a:rPr lang="en-US" sz="1200" b="0" i="0" dirty="0">
                <a:solidFill>
                  <a:srgbClr val="24292F"/>
                </a:solidFill>
                <a:effectLst/>
                <a:latin typeface="-apple-system"/>
              </a:rPr>
              <a:t> wheels touch on the ground</a:t>
            </a:r>
            <a:br>
              <a:rPr lang="en-US" sz="1200" dirty="0"/>
            </a:br>
            <a:r>
              <a:rPr lang="en-US" sz="1200" b="1" i="0" dirty="0">
                <a:solidFill>
                  <a:srgbClr val="24292F"/>
                </a:solidFill>
                <a:effectLst/>
                <a:latin typeface="-apple-system"/>
              </a:rPr>
              <a:t>TAXI_IN</a:t>
            </a:r>
            <a:r>
              <a:rPr lang="en-US" sz="1200" b="0" i="0" dirty="0">
                <a:solidFill>
                  <a:srgbClr val="24292F"/>
                </a:solidFill>
                <a:effectLst/>
                <a:latin typeface="-apple-system"/>
              </a:rPr>
              <a:t> = The time duration elapsed between wheels-on and gate arrival at the destination airport</a:t>
            </a:r>
            <a:br>
              <a:rPr lang="en-US" sz="1200" dirty="0"/>
            </a:br>
            <a:r>
              <a:rPr lang="en-US" sz="1200" b="1" i="0" dirty="0">
                <a:solidFill>
                  <a:srgbClr val="24292F"/>
                </a:solidFill>
                <a:effectLst/>
                <a:latin typeface="-apple-system"/>
              </a:rPr>
              <a:t>CRS_ARR_TIME</a:t>
            </a:r>
            <a:r>
              <a:rPr lang="en-US" sz="1200" b="0" i="0" dirty="0">
                <a:solidFill>
                  <a:srgbClr val="24292F"/>
                </a:solidFill>
                <a:effectLst/>
                <a:latin typeface="-apple-system"/>
              </a:rPr>
              <a:t> = Planned arrival time</a:t>
            </a:r>
            <a:br>
              <a:rPr lang="en-US" sz="1200" dirty="0"/>
            </a:br>
            <a:r>
              <a:rPr lang="en-US" sz="1200" b="1" i="0" dirty="0">
                <a:solidFill>
                  <a:srgbClr val="24292F"/>
                </a:solidFill>
                <a:effectLst/>
                <a:latin typeface="-apple-system"/>
              </a:rPr>
              <a:t>ARR_TIME</a:t>
            </a:r>
            <a:r>
              <a:rPr lang="en-US" sz="1200" b="0" i="0" dirty="0">
                <a:solidFill>
                  <a:srgbClr val="24292F"/>
                </a:solidFill>
                <a:effectLst/>
                <a:latin typeface="-apple-system"/>
              </a:rPr>
              <a:t> = Actual Arrival Time = ARRIVAL_TIME - SCHEDULED_ARRIVAL</a:t>
            </a:r>
            <a:br>
              <a:rPr lang="en-US" sz="1200" dirty="0"/>
            </a:br>
            <a:r>
              <a:rPr lang="en-US" sz="1200" b="1" i="0" dirty="0">
                <a:solidFill>
                  <a:srgbClr val="24292F"/>
                </a:solidFill>
                <a:effectLst/>
                <a:latin typeface="-apple-system"/>
              </a:rPr>
              <a:t>ARR_DELAY</a:t>
            </a:r>
            <a:r>
              <a:rPr lang="en-US" sz="1200" b="0" i="0" dirty="0">
                <a:solidFill>
                  <a:srgbClr val="24292F"/>
                </a:solidFill>
                <a:effectLst/>
                <a:latin typeface="-apple-system"/>
              </a:rPr>
              <a:t> = Total Delay on Arrival in minutes</a:t>
            </a:r>
            <a:br>
              <a:rPr lang="en-US" sz="1200" dirty="0"/>
            </a:br>
            <a:r>
              <a:rPr lang="en-US" sz="1200" b="1" i="0" dirty="0">
                <a:solidFill>
                  <a:srgbClr val="24292F"/>
                </a:solidFill>
                <a:effectLst/>
                <a:latin typeface="-apple-system"/>
              </a:rPr>
              <a:t>CANCELLED</a:t>
            </a:r>
            <a:r>
              <a:rPr lang="en-US" sz="1200" b="0" i="0" dirty="0">
                <a:solidFill>
                  <a:srgbClr val="24292F"/>
                </a:solidFill>
                <a:effectLst/>
                <a:latin typeface="-apple-system"/>
              </a:rPr>
              <a:t> = Flight Cancelled (1 = cancelled)</a:t>
            </a:r>
            <a:br>
              <a:rPr lang="en-US" sz="1200" dirty="0"/>
            </a:br>
            <a:r>
              <a:rPr lang="en-US" sz="1200" b="1" i="0" dirty="0">
                <a:solidFill>
                  <a:srgbClr val="24292F"/>
                </a:solidFill>
                <a:effectLst/>
                <a:latin typeface="-apple-system"/>
              </a:rPr>
              <a:t>CANCELLATION_CODE</a:t>
            </a:r>
            <a:r>
              <a:rPr lang="en-US" sz="1200" b="0" i="0" dirty="0">
                <a:solidFill>
                  <a:srgbClr val="24292F"/>
                </a:solidFill>
                <a:effectLst/>
                <a:latin typeface="-apple-system"/>
              </a:rPr>
              <a:t> = Reason for Cancellation of flight: A - Airline/Carrier; B - Weather; C - National Air System; D - Security</a:t>
            </a:r>
            <a:br>
              <a:rPr lang="en-US" sz="1200" dirty="0"/>
            </a:br>
            <a:r>
              <a:rPr lang="en-US" sz="1200" b="1" i="0" dirty="0">
                <a:solidFill>
                  <a:srgbClr val="24292F"/>
                </a:solidFill>
                <a:effectLst/>
                <a:latin typeface="-apple-system"/>
              </a:rPr>
              <a:t>DIVERTED</a:t>
            </a:r>
            <a:r>
              <a:rPr lang="en-US" sz="1200" b="0" i="0" dirty="0">
                <a:solidFill>
                  <a:srgbClr val="24292F"/>
                </a:solidFill>
                <a:effectLst/>
                <a:latin typeface="-apple-system"/>
              </a:rPr>
              <a:t> = Aircraft landed on different airport that the one scheduled</a:t>
            </a:r>
            <a:br>
              <a:rPr lang="en-US" sz="1200" dirty="0"/>
            </a:br>
            <a:r>
              <a:rPr lang="en-US" sz="1200" b="1" i="0" dirty="0">
                <a:solidFill>
                  <a:srgbClr val="24292F"/>
                </a:solidFill>
                <a:effectLst/>
                <a:latin typeface="-apple-system"/>
              </a:rPr>
              <a:t>CRS_ELAPSED_TIME</a:t>
            </a:r>
            <a:r>
              <a:rPr lang="en-US" sz="1200" b="0" i="0" dirty="0">
                <a:solidFill>
                  <a:srgbClr val="24292F"/>
                </a:solidFill>
                <a:effectLst/>
                <a:latin typeface="-apple-system"/>
              </a:rPr>
              <a:t> = Planned amount of time needed for the flight trip</a:t>
            </a:r>
            <a:br>
              <a:rPr lang="en-US" sz="1200" dirty="0"/>
            </a:br>
            <a:r>
              <a:rPr lang="en-US" sz="1200" b="1" i="0" dirty="0">
                <a:solidFill>
                  <a:srgbClr val="24292F"/>
                </a:solidFill>
                <a:effectLst/>
                <a:latin typeface="-apple-system"/>
              </a:rPr>
              <a:t>ACTUAL_ELAPSED_TIME</a:t>
            </a:r>
            <a:r>
              <a:rPr lang="en-US" sz="1200" b="0" i="0" dirty="0">
                <a:solidFill>
                  <a:srgbClr val="24292F"/>
                </a:solidFill>
                <a:effectLst/>
                <a:latin typeface="-apple-system"/>
              </a:rPr>
              <a:t> = AIR_TIME+TAXI_IN+TAXI_OUT</a:t>
            </a:r>
            <a:br>
              <a:rPr lang="en-US" sz="1200" dirty="0"/>
            </a:br>
            <a:r>
              <a:rPr lang="en-US" sz="1200" b="1" i="0" dirty="0">
                <a:solidFill>
                  <a:srgbClr val="24292F"/>
                </a:solidFill>
                <a:effectLst/>
                <a:latin typeface="-apple-system"/>
              </a:rPr>
              <a:t>AIR_TIME</a:t>
            </a:r>
            <a:r>
              <a:rPr lang="en-US" sz="1200" b="0" i="0" dirty="0">
                <a:solidFill>
                  <a:srgbClr val="24292F"/>
                </a:solidFill>
                <a:effectLst/>
                <a:latin typeface="-apple-system"/>
              </a:rPr>
              <a:t> = The time duration between </a:t>
            </a:r>
            <a:r>
              <a:rPr lang="en-US" sz="1200" b="0" i="0" dirty="0" err="1">
                <a:solidFill>
                  <a:srgbClr val="24292F"/>
                </a:solidFill>
                <a:effectLst/>
                <a:latin typeface="-apple-system"/>
              </a:rPr>
              <a:t>wheels_off</a:t>
            </a:r>
            <a:r>
              <a:rPr lang="en-US" sz="1200" b="0" i="0" dirty="0">
                <a:solidFill>
                  <a:srgbClr val="24292F"/>
                </a:solidFill>
                <a:effectLst/>
                <a:latin typeface="-apple-system"/>
              </a:rPr>
              <a:t> and </a:t>
            </a:r>
            <a:r>
              <a:rPr lang="en-US" sz="1200" b="0" i="0" dirty="0" err="1">
                <a:solidFill>
                  <a:srgbClr val="24292F"/>
                </a:solidFill>
                <a:effectLst/>
                <a:latin typeface="-apple-system"/>
              </a:rPr>
              <a:t>wheels_on</a:t>
            </a:r>
            <a:r>
              <a:rPr lang="en-US" sz="1200" b="0" i="0" dirty="0">
                <a:solidFill>
                  <a:srgbClr val="24292F"/>
                </a:solidFill>
                <a:effectLst/>
                <a:latin typeface="-apple-system"/>
              </a:rPr>
              <a:t> time</a:t>
            </a:r>
            <a:br>
              <a:rPr lang="en-US" sz="1200" dirty="0"/>
            </a:br>
            <a:r>
              <a:rPr lang="en-US" sz="1200" b="1" i="0" dirty="0">
                <a:solidFill>
                  <a:srgbClr val="24292F"/>
                </a:solidFill>
                <a:effectLst/>
                <a:latin typeface="-apple-system"/>
              </a:rPr>
              <a:t>DISTANCE</a:t>
            </a:r>
            <a:r>
              <a:rPr lang="en-US" sz="1200" b="0" i="0" dirty="0">
                <a:solidFill>
                  <a:srgbClr val="24292F"/>
                </a:solidFill>
                <a:effectLst/>
                <a:latin typeface="-apple-system"/>
              </a:rPr>
              <a:t> = Distance between two airports</a:t>
            </a:r>
            <a:br>
              <a:rPr lang="en-US" sz="1200" dirty="0"/>
            </a:br>
            <a:r>
              <a:rPr lang="en-US" sz="1200" b="1" i="0" dirty="0">
                <a:solidFill>
                  <a:srgbClr val="24292F"/>
                </a:solidFill>
                <a:effectLst/>
                <a:latin typeface="-apple-system"/>
              </a:rPr>
              <a:t>CARRIER_DELAY</a:t>
            </a:r>
            <a:r>
              <a:rPr lang="en-US" sz="1200" b="0" i="0" dirty="0">
                <a:solidFill>
                  <a:srgbClr val="24292F"/>
                </a:solidFill>
                <a:effectLst/>
                <a:latin typeface="-apple-system"/>
              </a:rPr>
              <a:t> = Delay caused by the airline in minutes</a:t>
            </a:r>
            <a:br>
              <a:rPr lang="en-US" sz="1200" dirty="0"/>
            </a:br>
            <a:r>
              <a:rPr lang="en-US" sz="1200" b="1" i="0" dirty="0">
                <a:solidFill>
                  <a:srgbClr val="24292F"/>
                </a:solidFill>
                <a:effectLst/>
                <a:latin typeface="-apple-system"/>
              </a:rPr>
              <a:t>WEATHER_DELAY</a:t>
            </a:r>
            <a:r>
              <a:rPr lang="en-US" sz="1200" b="0" i="0" dirty="0">
                <a:solidFill>
                  <a:srgbClr val="24292F"/>
                </a:solidFill>
                <a:effectLst/>
                <a:latin typeface="-apple-system"/>
              </a:rPr>
              <a:t> = Delay caused by weather</a:t>
            </a:r>
            <a:br>
              <a:rPr lang="en-US" sz="1200" dirty="0"/>
            </a:br>
            <a:r>
              <a:rPr lang="en-US" sz="1200" b="1" i="0" dirty="0">
                <a:solidFill>
                  <a:srgbClr val="24292F"/>
                </a:solidFill>
                <a:effectLst/>
                <a:latin typeface="-apple-system"/>
              </a:rPr>
              <a:t>NAS_DELAY</a:t>
            </a:r>
            <a:r>
              <a:rPr lang="en-US" sz="1200" b="0" i="0" dirty="0">
                <a:solidFill>
                  <a:srgbClr val="24292F"/>
                </a:solidFill>
                <a:effectLst/>
                <a:latin typeface="-apple-system"/>
              </a:rPr>
              <a:t> = Delay caused by air system</a:t>
            </a:r>
            <a:br>
              <a:rPr lang="en-US" sz="1200" dirty="0"/>
            </a:br>
            <a:r>
              <a:rPr lang="en-US" sz="1200" b="1" i="0" dirty="0">
                <a:solidFill>
                  <a:srgbClr val="24292F"/>
                </a:solidFill>
                <a:effectLst/>
                <a:latin typeface="-apple-system"/>
              </a:rPr>
              <a:t>SECURITY_DELAY</a:t>
            </a:r>
            <a:r>
              <a:rPr lang="en-US" sz="1200" b="0" i="0" dirty="0">
                <a:solidFill>
                  <a:srgbClr val="24292F"/>
                </a:solidFill>
                <a:effectLst/>
                <a:latin typeface="-apple-system"/>
              </a:rPr>
              <a:t> = caused by security reasons</a:t>
            </a:r>
            <a:br>
              <a:rPr lang="en-US" sz="1200" dirty="0"/>
            </a:br>
            <a:r>
              <a:rPr lang="en-US" sz="1200" b="1" i="0" dirty="0">
                <a:solidFill>
                  <a:srgbClr val="24292F"/>
                </a:solidFill>
                <a:effectLst/>
                <a:latin typeface="-apple-system"/>
              </a:rPr>
              <a:t>LATE_AIRCRAFT_DELAY</a:t>
            </a:r>
            <a:r>
              <a:rPr lang="en-US" sz="1200" b="0" i="0" dirty="0">
                <a:solidFill>
                  <a:srgbClr val="24292F"/>
                </a:solidFill>
                <a:effectLst/>
                <a:latin typeface="-apple-system"/>
              </a:rPr>
              <a:t> = Delay caused by security</a:t>
            </a:r>
            <a:endParaRPr lang="en-IN" sz="1200" dirty="0"/>
          </a:p>
        </p:txBody>
      </p:sp>
    </p:spTree>
    <p:extLst>
      <p:ext uri="{BB962C8B-B14F-4D97-AF65-F5344CB8AC3E}">
        <p14:creationId xmlns:p14="http://schemas.microsoft.com/office/powerpoint/2010/main" val="47535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0C75-4B8F-48F6-BD63-2C66B3BBEDDD}"/>
              </a:ext>
            </a:extLst>
          </p:cNvPr>
          <p:cNvSpPr>
            <a:spLocks noGrp="1"/>
          </p:cNvSpPr>
          <p:nvPr>
            <p:ph type="title"/>
          </p:nvPr>
        </p:nvSpPr>
        <p:spPr/>
        <p:txBody>
          <a:bodyPr/>
          <a:lstStyle/>
          <a:p>
            <a:r>
              <a:rPr lang="en-US" dirty="0"/>
              <a:t>DATA CLEANING/PREPROCESSING</a:t>
            </a:r>
            <a:endParaRPr lang="en-IN" dirty="0"/>
          </a:p>
        </p:txBody>
      </p:sp>
      <p:sp>
        <p:nvSpPr>
          <p:cNvPr id="4" name="TextBox 3">
            <a:extLst>
              <a:ext uri="{FF2B5EF4-FFF2-40B4-BE49-F238E27FC236}">
                <a16:creationId xmlns:a16="http://schemas.microsoft.com/office/drawing/2014/main" id="{E5A5BCD7-C2B7-4240-83C3-908E627D0048}"/>
              </a:ext>
            </a:extLst>
          </p:cNvPr>
          <p:cNvSpPr txBox="1"/>
          <p:nvPr/>
        </p:nvSpPr>
        <p:spPr>
          <a:xfrm>
            <a:off x="1054702" y="1737360"/>
            <a:ext cx="8845421" cy="4416594"/>
          </a:xfrm>
          <a:prstGeom prst="rect">
            <a:avLst/>
          </a:prstGeom>
          <a:noFill/>
        </p:spPr>
        <p:txBody>
          <a:bodyPr wrap="square">
            <a:spAutoFit/>
          </a:bodyPr>
          <a:lstStyle/>
          <a:p>
            <a:r>
              <a:rPr lang="en-IN" sz="1800" b="1" dirty="0"/>
              <a:t>Data cleaning</a:t>
            </a:r>
            <a:r>
              <a:rPr lang="en-IN" sz="1800" dirty="0"/>
              <a:t> refers to preparing data for analysis by removing or modifying data that is incomplete, irrelevant, duplicated, or improperly formatted.</a:t>
            </a:r>
          </a:p>
          <a:p>
            <a:r>
              <a:rPr lang="en-US" b="0" i="0" dirty="0">
                <a:solidFill>
                  <a:srgbClr val="24292F"/>
                </a:solidFill>
                <a:effectLst/>
                <a:latin typeface="-apple-system"/>
              </a:rPr>
              <a:t>The first step before going into the data cleaning was to define what I will be considering </a:t>
            </a:r>
            <a:r>
              <a:rPr lang="en-US" sz="1600" b="0" i="0" dirty="0">
                <a:solidFill>
                  <a:srgbClr val="24292F"/>
                </a:solidFill>
                <a:effectLst/>
                <a:latin typeface="-apple-system"/>
              </a:rPr>
              <a:t>a </a:t>
            </a:r>
            <a:r>
              <a:rPr lang="en-US" sz="1600" b="1" i="0" dirty="0">
                <a:solidFill>
                  <a:srgbClr val="24292F"/>
                </a:solidFill>
                <a:effectLst/>
                <a:latin typeface="-apple-system"/>
              </a:rPr>
              <a:t>delayed flight</a:t>
            </a:r>
            <a:r>
              <a:rPr lang="en-US" sz="1200" b="0" i="0" dirty="0">
                <a:solidFill>
                  <a:srgbClr val="24292F"/>
                </a:solidFill>
                <a:effectLst/>
                <a:latin typeface="-apple-system"/>
              </a:rPr>
              <a:t>.</a:t>
            </a:r>
          </a:p>
          <a:p>
            <a:pPr algn="l"/>
            <a:r>
              <a:rPr lang="en-US" sz="1200" b="0" i="0" dirty="0">
                <a:solidFill>
                  <a:srgbClr val="24292F"/>
                </a:solidFill>
                <a:effectLst/>
                <a:latin typeface="-apple-system"/>
              </a:rPr>
              <a:t>Each one of the columns within the main </a:t>
            </a:r>
            <a:r>
              <a:rPr lang="en-US" sz="1200" b="0" i="0" dirty="0" err="1">
                <a:solidFill>
                  <a:srgbClr val="24292F"/>
                </a:solidFill>
                <a:effectLst/>
                <a:latin typeface="-apple-system"/>
              </a:rPr>
              <a:t>dataframe</a:t>
            </a:r>
            <a:r>
              <a:rPr lang="en-US" sz="1200" b="0" i="0" dirty="0">
                <a:solidFill>
                  <a:srgbClr val="24292F"/>
                </a:solidFill>
                <a:effectLst/>
                <a:latin typeface="-apple-system"/>
              </a:rPr>
              <a:t> was analyzed individually with the exception of the following 5:</a:t>
            </a:r>
            <a:br>
              <a:rPr lang="en-US" sz="1200" b="0" i="0" dirty="0">
                <a:solidFill>
                  <a:srgbClr val="24292F"/>
                </a:solidFill>
                <a:effectLst/>
                <a:latin typeface="-apple-system"/>
              </a:rPr>
            </a:br>
            <a:endParaRPr lang="en-US" sz="1200" b="0" i="0" dirty="0">
              <a:solidFill>
                <a:srgbClr val="24292F"/>
              </a:solidFill>
              <a:effectLst/>
              <a:latin typeface="-apple-system"/>
            </a:endParaRPr>
          </a:p>
          <a:p>
            <a:pPr algn="l">
              <a:buFont typeface="+mj-lt"/>
              <a:buAutoNum type="arabicPeriod"/>
            </a:pPr>
            <a:r>
              <a:rPr lang="en-US" sz="1200" b="0" i="0" dirty="0">
                <a:solidFill>
                  <a:srgbClr val="24292F"/>
                </a:solidFill>
                <a:effectLst/>
                <a:latin typeface="-apple-system"/>
              </a:rPr>
              <a:t>CARRIER_DELAY</a:t>
            </a:r>
            <a:br>
              <a:rPr lang="en-US" sz="1200" b="0" i="0" dirty="0">
                <a:solidFill>
                  <a:srgbClr val="24292F"/>
                </a:solidFill>
                <a:effectLst/>
                <a:latin typeface="-apple-system"/>
              </a:rPr>
            </a:br>
            <a:endParaRPr lang="en-US" sz="1200" b="0" i="0" dirty="0">
              <a:solidFill>
                <a:srgbClr val="24292F"/>
              </a:solidFill>
              <a:effectLst/>
              <a:latin typeface="-apple-system"/>
            </a:endParaRPr>
          </a:p>
          <a:p>
            <a:pPr algn="l">
              <a:buFont typeface="+mj-lt"/>
              <a:buAutoNum type="arabicPeriod"/>
            </a:pPr>
            <a:r>
              <a:rPr lang="en-US" sz="1200" b="0" i="0" dirty="0">
                <a:solidFill>
                  <a:srgbClr val="24292F"/>
                </a:solidFill>
                <a:effectLst/>
                <a:latin typeface="-apple-system"/>
              </a:rPr>
              <a:t>WEATHER_DELAY</a:t>
            </a:r>
            <a:br>
              <a:rPr lang="en-US" sz="1200" b="0" i="0" dirty="0">
                <a:solidFill>
                  <a:srgbClr val="24292F"/>
                </a:solidFill>
                <a:effectLst/>
                <a:latin typeface="-apple-system"/>
              </a:rPr>
            </a:br>
            <a:endParaRPr lang="en-US" sz="1200" b="0" i="0" dirty="0">
              <a:solidFill>
                <a:srgbClr val="24292F"/>
              </a:solidFill>
              <a:effectLst/>
              <a:latin typeface="-apple-system"/>
            </a:endParaRPr>
          </a:p>
          <a:p>
            <a:pPr algn="l">
              <a:buFont typeface="+mj-lt"/>
              <a:buAutoNum type="arabicPeriod"/>
            </a:pPr>
            <a:r>
              <a:rPr lang="en-US" sz="1200" b="0" i="0" dirty="0">
                <a:solidFill>
                  <a:srgbClr val="24292F"/>
                </a:solidFill>
                <a:effectLst/>
                <a:latin typeface="-apple-system"/>
              </a:rPr>
              <a:t>NAS_DELAY</a:t>
            </a:r>
            <a:br>
              <a:rPr lang="en-US" sz="1200" b="0" i="0" dirty="0">
                <a:solidFill>
                  <a:srgbClr val="24292F"/>
                </a:solidFill>
                <a:effectLst/>
                <a:latin typeface="-apple-system"/>
              </a:rPr>
            </a:br>
            <a:endParaRPr lang="en-US" sz="1200" b="0" i="0" dirty="0">
              <a:solidFill>
                <a:srgbClr val="24292F"/>
              </a:solidFill>
              <a:effectLst/>
              <a:latin typeface="-apple-system"/>
            </a:endParaRPr>
          </a:p>
          <a:p>
            <a:pPr algn="l">
              <a:buFont typeface="+mj-lt"/>
              <a:buAutoNum type="arabicPeriod"/>
            </a:pPr>
            <a:r>
              <a:rPr lang="en-US" sz="1200" b="0" i="0" dirty="0">
                <a:solidFill>
                  <a:srgbClr val="24292F"/>
                </a:solidFill>
                <a:effectLst/>
                <a:latin typeface="-apple-system"/>
              </a:rPr>
              <a:t>SECURITY_DELAY</a:t>
            </a:r>
            <a:br>
              <a:rPr lang="en-US" sz="1200" b="0" i="0" dirty="0">
                <a:solidFill>
                  <a:srgbClr val="24292F"/>
                </a:solidFill>
                <a:effectLst/>
                <a:latin typeface="-apple-system"/>
              </a:rPr>
            </a:br>
            <a:endParaRPr lang="en-US" sz="1200" b="0" i="0" dirty="0">
              <a:solidFill>
                <a:srgbClr val="24292F"/>
              </a:solidFill>
              <a:effectLst/>
              <a:latin typeface="-apple-system"/>
            </a:endParaRPr>
          </a:p>
          <a:p>
            <a:pPr algn="l">
              <a:buFont typeface="+mj-lt"/>
              <a:buAutoNum type="arabicPeriod"/>
            </a:pPr>
            <a:r>
              <a:rPr lang="en-US" sz="1200" b="0" i="0" dirty="0">
                <a:solidFill>
                  <a:srgbClr val="24292F"/>
                </a:solidFill>
                <a:effectLst/>
                <a:latin typeface="-apple-system"/>
              </a:rPr>
              <a:t>LATE_AIRCRAFT_DELAY</a:t>
            </a:r>
            <a:br>
              <a:rPr lang="en-US" sz="900" b="0" i="0" dirty="0">
                <a:solidFill>
                  <a:srgbClr val="24292F"/>
                </a:solidFill>
                <a:effectLst/>
                <a:latin typeface="-apple-system"/>
              </a:rPr>
            </a:br>
            <a:endParaRPr lang="en-US" sz="900" b="0" i="0" dirty="0">
              <a:solidFill>
                <a:srgbClr val="24292F"/>
              </a:solidFill>
              <a:effectLst/>
              <a:latin typeface="-apple-system"/>
            </a:endParaRPr>
          </a:p>
          <a:p>
            <a:pPr algn="l"/>
            <a:r>
              <a:rPr lang="en-US" sz="1400" b="0" i="0" dirty="0">
                <a:solidFill>
                  <a:srgbClr val="24292F"/>
                </a:solidFill>
                <a:effectLst/>
                <a:latin typeface="-apple-system"/>
              </a:rPr>
              <a:t>These 5 represent the different reasons why a flight is delayed. Unfortunately, for the 2018 dataset, 5,744,152 rows are missing, adding an 81% of the entire dataset. Therefore, a decision to drop those columns was also made.</a:t>
            </a:r>
          </a:p>
          <a:p>
            <a:r>
              <a:rPr lang="en-US" sz="1400" b="0" i="0" dirty="0">
                <a:solidFill>
                  <a:srgbClr val="24292F"/>
                </a:solidFill>
                <a:effectLst/>
                <a:latin typeface="-apple-system"/>
              </a:rPr>
              <a:t>After a brief look at the data, the key features that needed some immediate work were the Airline (OP_CARRIER), and departing (ORIGIN) and arrival city/airport (DEST). These needed to have their abbreviations and their IATA codes changed to the airline and airports names respectively</a:t>
            </a:r>
            <a:endParaRPr lang="en-IN" sz="1400" b="0" i="0" dirty="0">
              <a:solidFill>
                <a:srgbClr val="24292F"/>
              </a:solidFill>
              <a:effectLst/>
              <a:latin typeface="-apple-system"/>
            </a:endParaRPr>
          </a:p>
        </p:txBody>
      </p:sp>
    </p:spTree>
    <p:extLst>
      <p:ext uri="{BB962C8B-B14F-4D97-AF65-F5344CB8AC3E}">
        <p14:creationId xmlns:p14="http://schemas.microsoft.com/office/powerpoint/2010/main" val="224120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118F-19DE-4D72-8AC0-0AC542537D29}"/>
              </a:ext>
            </a:extLst>
          </p:cNvPr>
          <p:cNvSpPr>
            <a:spLocks noGrp="1"/>
          </p:cNvSpPr>
          <p:nvPr>
            <p:ph type="title"/>
          </p:nvPr>
        </p:nvSpPr>
        <p:spPr>
          <a:xfrm>
            <a:off x="951721" y="895740"/>
            <a:ext cx="10412965" cy="1343608"/>
          </a:xfrm>
        </p:spPr>
        <p:txBody>
          <a:bodyPr>
            <a:normAutofit fontScale="90000"/>
          </a:bodyPr>
          <a:lstStyle/>
          <a:p>
            <a:r>
              <a:rPr lang="en-US" sz="2000" b="0" i="0" dirty="0">
                <a:solidFill>
                  <a:srgbClr val="24292F"/>
                </a:solidFill>
                <a:effectLst/>
                <a:latin typeface="-apple-system"/>
              </a:rPr>
              <a:t>In terms of engineered features, the first one to be calculated was the target (FLIGHT_STATUS) which was the flight being delayed or not. This is a binary column, with a 0 for flights arriving on time, and a 1 for flights arriving late,</a:t>
            </a:r>
            <a:br>
              <a:rPr lang="en-US" sz="2000" b="0" i="0" dirty="0">
                <a:solidFill>
                  <a:srgbClr val="24292F"/>
                </a:solidFill>
                <a:effectLst/>
                <a:latin typeface="-apple-system"/>
              </a:rPr>
            </a:br>
            <a:br>
              <a:rPr lang="en-US" sz="2000" b="0" i="0" dirty="0">
                <a:solidFill>
                  <a:srgbClr val="24292F"/>
                </a:solidFill>
                <a:effectLst/>
                <a:latin typeface="-apple-system"/>
              </a:rPr>
            </a:br>
            <a:br>
              <a:rPr lang="en-US" sz="2000" b="0" i="0" dirty="0">
                <a:solidFill>
                  <a:srgbClr val="24292F"/>
                </a:solidFill>
                <a:effectLst/>
                <a:latin typeface="-apple-system"/>
              </a:rPr>
            </a:br>
            <a:endParaRPr lang="en-IN" sz="2000" dirty="0"/>
          </a:p>
        </p:txBody>
      </p:sp>
      <p:sp>
        <p:nvSpPr>
          <p:cNvPr id="3" name="Rectangle 1">
            <a:extLst>
              <a:ext uri="{FF2B5EF4-FFF2-40B4-BE49-F238E27FC236}">
                <a16:creationId xmlns:a16="http://schemas.microsoft.com/office/drawing/2014/main" id="{562E31B3-FF0E-4E9E-9133-C9CA5B306CF8}"/>
              </a:ext>
            </a:extLst>
          </p:cNvPr>
          <p:cNvSpPr>
            <a:spLocks noChangeArrowheads="1"/>
          </p:cNvSpPr>
          <p:nvPr/>
        </p:nvSpPr>
        <p:spPr bwMode="auto">
          <a:xfrm>
            <a:off x="951720" y="1768291"/>
            <a:ext cx="11240279"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apple-system"/>
              </a:rPr>
              <a:t>With this column ready, the next step was a quick check for the data distribution, meaning, checking if the data is balanced or not. Results are plotted on Figure 3 and they suggest a severe imbalance dataset with an almost 2:1 ratio, this means right away that looking at accuracy on its own will not be enough to evaluate the models, but I will also need to look at other metrics such as Precision, Recall and F1.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apple-system"/>
              </a:rPr>
              <a:t>       </a:t>
            </a:r>
            <a:r>
              <a:rPr kumimoji="0" lang="en-US" altLang="en-US" sz="25600" b="0" i="0" u="none" strike="noStrike" cap="none" normalizeH="0" baseline="0" dirty="0">
                <a:ln>
                  <a:noFill/>
                </a:ln>
                <a:solidFill>
                  <a:srgbClr val="24292F"/>
                </a:solidFill>
                <a:effectLst/>
                <a:latin typeface="-apple-system"/>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Figure_24">
            <a:hlinkClick r:id="rId2"/>
            <a:extLst>
              <a:ext uri="{FF2B5EF4-FFF2-40B4-BE49-F238E27FC236}">
                <a16:creationId xmlns:a16="http://schemas.microsoft.com/office/drawing/2014/main" id="{A6C1B6D1-24AF-45BC-B9F8-5FCC646AA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404" y="3415144"/>
            <a:ext cx="7557796" cy="30601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CFBD6C-7CD1-49BB-985C-AC6D10C26568}"/>
              </a:ext>
            </a:extLst>
          </p:cNvPr>
          <p:cNvSpPr txBox="1"/>
          <p:nvPr/>
        </p:nvSpPr>
        <p:spPr>
          <a:xfrm>
            <a:off x="951720" y="251927"/>
            <a:ext cx="8910737"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ENGINEERED FEATURES</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721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7" y="102637"/>
            <a:ext cx="9968347" cy="1300086"/>
          </a:xfrm>
        </p:spPr>
        <p:txBody>
          <a:bodyPr>
            <a:normAutofit/>
          </a:bodyPr>
          <a:lstStyle/>
          <a:p>
            <a:r>
              <a:rPr lang="en-IN" b="1" dirty="0">
                <a:solidFill>
                  <a:srgbClr val="0070C0"/>
                </a:solidFill>
                <a:effectLst>
                  <a:outerShdw blurRad="38100" dist="38100" dir="2700000" algn="tl">
                    <a:srgbClr val="000000">
                      <a:alpha val="43137"/>
                    </a:srgbClr>
                  </a:outerShdw>
                </a:effectLst>
              </a:rPr>
              <a:t>EDA</a:t>
            </a:r>
          </a:p>
        </p:txBody>
      </p:sp>
      <p:sp>
        <p:nvSpPr>
          <p:cNvPr id="3" name="Content Placeholder 2"/>
          <p:cNvSpPr>
            <a:spLocks noGrp="1"/>
          </p:cNvSpPr>
          <p:nvPr>
            <p:ph idx="1"/>
          </p:nvPr>
        </p:nvSpPr>
        <p:spPr>
          <a:xfrm>
            <a:off x="426128" y="1402723"/>
            <a:ext cx="11199815" cy="5352640"/>
          </a:xfrm>
        </p:spPr>
        <p:txBody>
          <a:bodyPr>
            <a:normAutofit/>
          </a:bodyPr>
          <a:lstStyle/>
          <a:p>
            <a:r>
              <a:rPr lang="en-IN" sz="2000" dirty="0"/>
              <a:t> It is a way of visualizing, summarizing and interpreting the information that is hidden in rows and column format. ... Once </a:t>
            </a:r>
            <a:r>
              <a:rPr lang="en-IN" sz="2000" b="1" dirty="0"/>
              <a:t>EDA</a:t>
            </a:r>
            <a:r>
              <a:rPr lang="en-IN" sz="2000" dirty="0"/>
              <a:t> is complete and insights are drawn, its feature can be used for supervised and unsupervised </a:t>
            </a:r>
            <a:r>
              <a:rPr lang="en-IN" sz="2000" b="1" dirty="0"/>
              <a:t>machine learning</a:t>
            </a:r>
            <a:r>
              <a:rPr lang="en-IN" sz="2000" dirty="0"/>
              <a:t> modelling.</a:t>
            </a:r>
          </a:p>
          <a:p>
            <a:r>
              <a:rPr lang="en-IN" sz="2000" dirty="0"/>
              <a:t>Visualization on each EDAs is done by using libraries </a:t>
            </a:r>
            <a:r>
              <a:rPr lang="en-US" sz="2000" i="0">
                <a:solidFill>
                  <a:srgbClr val="24292F"/>
                </a:solidFill>
                <a:effectLst/>
                <a:latin typeface="-apple-system"/>
              </a:rPr>
              <a:t>matplotlib</a:t>
            </a:r>
            <a:r>
              <a:rPr lang="en-US">
                <a:solidFill>
                  <a:srgbClr val="24292F"/>
                </a:solidFill>
                <a:latin typeface="-apple-system"/>
              </a:rPr>
              <a:t> and </a:t>
            </a:r>
            <a:r>
              <a:rPr lang="en-US" sz="2000" i="0">
                <a:solidFill>
                  <a:srgbClr val="24292F"/>
                </a:solidFill>
                <a:effectLst/>
                <a:latin typeface="-apple-system"/>
              </a:rPr>
              <a:t>Seaborn</a:t>
            </a:r>
            <a:r>
              <a:rPr lang="en-US" sz="2000">
                <a:solidFill>
                  <a:srgbClr val="24292F"/>
                </a:solidFill>
                <a:latin typeface="-apple-system"/>
              </a:rPr>
              <a:t> </a:t>
            </a:r>
            <a:endParaRPr lang="en-US" sz="2000" i="0" dirty="0">
              <a:solidFill>
                <a:srgbClr val="24292F"/>
              </a:solidFill>
              <a:effectLst/>
              <a:latin typeface="-apple-system"/>
            </a:endParaRP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spTree>
    <p:extLst>
      <p:ext uri="{BB962C8B-B14F-4D97-AF65-F5344CB8AC3E}">
        <p14:creationId xmlns:p14="http://schemas.microsoft.com/office/powerpoint/2010/main" val="276429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DAC3B4-11C7-4CC2-BF0A-77D0DC650779}"/>
              </a:ext>
            </a:extLst>
          </p:cNvPr>
          <p:cNvSpPr txBox="1"/>
          <p:nvPr/>
        </p:nvSpPr>
        <p:spPr>
          <a:xfrm>
            <a:off x="1073019" y="1576873"/>
            <a:ext cx="5990254" cy="4895899"/>
          </a:xfrm>
          <a:prstGeom prst="rect">
            <a:avLst/>
          </a:prstGeom>
          <a:noFill/>
        </p:spPr>
        <p:txBody>
          <a:bodyPr wrap="square">
            <a:spAutoFit/>
          </a:bodyPr>
          <a:lstStyle/>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Total Number of Flights by Airline</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Number of Delayed Flights by Airline</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Percentage of Delayed Flights by Airline</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Total Minutes Delayed by Airline</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Average Delay Time by Airline</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30 Most Common Destination (Cities)</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Worse and Best months to travel</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Is there a Better day of the month to travel?</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Best weekday to avoid delays</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Impact of Delays (Departure vs Arrival Delay)</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Most Popular Destinations with Average Arrival Delays</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Number of Destination by Airline</a:t>
            </a:r>
            <a:br>
              <a:rPr lang="en-US" sz="1200" b="1" i="0" dirty="0">
                <a:solidFill>
                  <a:srgbClr val="0070C0"/>
                </a:solidFill>
                <a:effectLst>
                  <a:outerShdw blurRad="38100" dist="38100" dir="2700000" algn="tl">
                    <a:srgbClr val="000000">
                      <a:alpha val="43137"/>
                    </a:srgbClr>
                  </a:outerShdw>
                </a:effectLst>
                <a:latin typeface="-apple-system"/>
              </a:rPr>
            </a:br>
            <a:endParaRPr lang="en-US" sz="1200" b="1" i="0" dirty="0">
              <a:solidFill>
                <a:srgbClr val="0070C0"/>
              </a:solidFill>
              <a:effectLst>
                <a:outerShdw blurRad="38100" dist="38100" dir="2700000" algn="tl">
                  <a:srgbClr val="000000">
                    <a:alpha val="43137"/>
                  </a:srgbClr>
                </a:outerShdw>
              </a:effectLst>
              <a:latin typeface="-apple-system"/>
            </a:endParaRPr>
          </a:p>
          <a:p>
            <a:pPr algn="l">
              <a:buFont typeface="+mj-lt"/>
              <a:buAutoNum type="arabicPeriod"/>
            </a:pPr>
            <a:r>
              <a:rPr lang="en-US" sz="1200" b="1" i="0" dirty="0">
                <a:solidFill>
                  <a:srgbClr val="0070C0"/>
                </a:solidFill>
                <a:effectLst>
                  <a:outerShdw blurRad="38100" dist="38100" dir="2700000" algn="tl">
                    <a:srgbClr val="000000">
                      <a:alpha val="43137"/>
                    </a:srgbClr>
                  </a:outerShdw>
                </a:effectLst>
                <a:latin typeface="-apple-system"/>
              </a:rPr>
              <a:t>Recommended airlines based on lowest delay times</a:t>
            </a:r>
          </a:p>
        </p:txBody>
      </p:sp>
      <p:sp>
        <p:nvSpPr>
          <p:cNvPr id="7" name="TextBox 6">
            <a:extLst>
              <a:ext uri="{FF2B5EF4-FFF2-40B4-BE49-F238E27FC236}">
                <a16:creationId xmlns:a16="http://schemas.microsoft.com/office/drawing/2014/main" id="{F6481354-C7C6-430B-A632-6B2B41830F4F}"/>
              </a:ext>
            </a:extLst>
          </p:cNvPr>
          <p:cNvSpPr txBox="1"/>
          <p:nvPr/>
        </p:nvSpPr>
        <p:spPr>
          <a:xfrm>
            <a:off x="345233" y="317241"/>
            <a:ext cx="8801099" cy="1077218"/>
          </a:xfrm>
          <a:prstGeom prst="rect">
            <a:avLst/>
          </a:prstGeom>
          <a:noFill/>
        </p:spPr>
        <p:txBody>
          <a:bodyPr wrap="square">
            <a:spAutoFit/>
          </a:bodyPr>
          <a:lstStyle/>
          <a:p>
            <a:r>
              <a:rPr lang="en-US" sz="3200" b="1" i="0" dirty="0">
                <a:solidFill>
                  <a:srgbClr val="24292F"/>
                </a:solidFill>
                <a:effectLst>
                  <a:outerShdw blurRad="38100" dist="38100" dir="2700000" algn="tl">
                    <a:srgbClr val="000000">
                      <a:alpha val="43137"/>
                    </a:srgbClr>
                  </a:outerShdw>
                </a:effectLst>
                <a:latin typeface="-apple-system"/>
              </a:rPr>
              <a:t>On the  EDA notebook, the following questions were addressed: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93298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1627</TotalTime>
  <Words>1213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charter</vt:lpstr>
      <vt:lpstr>Retrospect</vt:lpstr>
      <vt:lpstr>A PROJECT PRESENTATION ON   “PREDICTING WHETHER THE FLIGHT WILL BE DELAYED USING MACHINE LEARNING”    </vt:lpstr>
      <vt:lpstr>INTRODUCTION</vt:lpstr>
      <vt:lpstr>OBJECTIVE</vt:lpstr>
      <vt:lpstr>Block Diagram</vt:lpstr>
      <vt:lpstr>DATASET DESCRIPTION</vt:lpstr>
      <vt:lpstr>DATA CLEANING/PREPROCESSING</vt:lpstr>
      <vt:lpstr>In terms of engineered features, the first one to be calculated was the target (FLIGHT_STATUS) which was the flight being delayed or not. This is a binary column, with a 0 for flights arriving on time, and a 1 for flights arriving late,   </vt:lpstr>
      <vt:lpstr>EDA</vt:lpstr>
      <vt:lpstr>PowerPoint Presentation</vt:lpstr>
      <vt:lpstr>PowerPoint Presentation</vt:lpstr>
      <vt:lpstr>Model  Building</vt:lpstr>
      <vt:lpstr>PowerPoint Presentation</vt:lpstr>
      <vt:lpstr>Future Scope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ANALYSIS FOR CROP PREDICTION”</dc:title>
  <dc:creator>HP</dc:creator>
  <cp:lastModifiedBy>Bittoo singh</cp:lastModifiedBy>
  <cp:revision>41</cp:revision>
  <dcterms:created xsi:type="dcterms:W3CDTF">2021-01-30T13:40:21Z</dcterms:created>
  <dcterms:modified xsi:type="dcterms:W3CDTF">2021-09-30T04:43:11Z</dcterms:modified>
</cp:coreProperties>
</file>