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Calibri" pitchFamily="34" charset="0"/>
      <p:regular r:id="rId15"/>
      <p:bold r:id="rId16"/>
      <p:italic r:id="rId17"/>
      <p:boldItalic r:id="rId18"/>
    </p:embeddedFont>
    <p:embeddedFont>
      <p:font typeface="Tw Cen MT" pitchFamily="34" charset="0"/>
      <p:regular r:id="rId19"/>
      <p:bold r:id="rId20"/>
      <p:italic r:id="rId21"/>
      <p:boldItalic r:id="rId22"/>
    </p:embeddedFont>
    <p:embeddedFont>
      <p:font typeface="Wingdings 2" pitchFamily="18" charset="2"/>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0" d="100"/>
          <a:sy n="80" d="100"/>
        </p:scale>
        <p:origin x="-667" y="-77"/>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DA2A34AC-E246-4531-9BE3-6F57530B4FC7}" type="datetimeFigureOut">
              <a:rPr lang="en-US" smtClean="0"/>
              <a:t>5/25/2021</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2A34AC-E246-4531-9BE3-6F57530B4FC7}"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DA2A34AC-E246-4531-9BE3-6F57530B4FC7}" type="datetimeFigureOut">
              <a:rPr lang="en-US" smtClean="0"/>
              <a:t>5/25/2021</a:t>
            </a:fld>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5084" y="103716"/>
            <a:ext cx="533400" cy="325968"/>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A2A34AC-E246-4531-9BE3-6F57530B4FC7}" type="datetimeFigureOut">
              <a:rPr lang="en-US" smtClean="0"/>
              <a:t>5/25/2021</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DA2A34AC-E246-4531-9BE3-6F57530B4FC7}" type="datetimeFigureOut">
              <a:rPr lang="en-US" smtClean="0"/>
              <a:t>5/25/2021</a:t>
            </a:fld>
            <a:endParaRPr lang="en-US"/>
          </a:p>
        </p:txBody>
      </p:sp>
      <p:sp>
        <p:nvSpPr>
          <p:cNvPr id="10" name="Slide Number Placeholder 9"/>
          <p:cNvSpPr>
            <a:spLocks noGrp="1"/>
          </p:cNvSpPr>
          <p:nvPr>
            <p:ph type="sldNum" sz="quarter" idx="16"/>
          </p:nvPr>
        </p:nvSpPr>
        <p:spPr/>
        <p:txBody>
          <a:bodyPr rtlCol="0"/>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DA2A34AC-E246-4531-9BE3-6F57530B4FC7}" type="datetimeFigureOut">
              <a:rPr lang="en-US" smtClean="0"/>
              <a:t>5/25/2021</a:t>
            </a:fld>
            <a:endParaRPr lang="en-US"/>
          </a:p>
        </p:txBody>
      </p:sp>
      <p:sp>
        <p:nvSpPr>
          <p:cNvPr id="12" name="Slide Number Placeholder 11"/>
          <p:cNvSpPr>
            <a:spLocks noGrp="1"/>
          </p:cNvSpPr>
          <p:nvPr>
            <p:ph type="sldNum" sz="quarter" idx="16"/>
          </p:nvPr>
        </p:nvSpPr>
        <p:spPr/>
        <p:txBody>
          <a:bodyPr rtlCol="0"/>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A2A34AC-E246-4531-9BE3-6F57530B4FC7}" type="datetimeFigureOut">
              <a:rPr lang="en-US" smtClean="0"/>
              <a:t>5/25/2021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2A34AC-E246-4531-9BE3-6F57530B4FC7}" type="datetimeFigureOut">
              <a:rPr lang="en-US" smtClean="0"/>
              <a:t>5/25/2021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A2A34AC-E246-4531-9BE3-6F57530B4FC7}"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31200" y="6248401"/>
            <a:ext cx="3556000" cy="365125"/>
          </a:xfrm>
        </p:spPr>
        <p:txBody>
          <a:bodyPr rtlCol="0"/>
          <a:lstStyle/>
          <a:p>
            <a:fld id="{DA2A34AC-E246-4531-9BE3-6F57530B4FC7}" type="datetimeFigureOut">
              <a:rPr lang="en-US" smtClean="0"/>
              <a:t>5/25/2021</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DA2A34AC-E246-4531-9BE3-6F57530B4FC7}" type="datetimeFigureOut">
              <a:rPr lang="en-US" smtClean="0"/>
              <a:t>5/25/2021</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sldNum="0"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4"/>
        <p:cNvGrpSpPr/>
        <p:nvPr/>
      </p:nvGrpSpPr>
      <p:grpSpPr>
        <a:xfrm>
          <a:off x="0" y="0"/>
          <a:ext cx="0" cy="0"/>
          <a:chOff x="0" y="0"/>
          <a:chExt cx="0" cy="0"/>
        </a:xfrm>
      </p:grpSpPr>
      <p:sp>
        <p:nvSpPr>
          <p:cNvPr id="65" name="Google Shape;65;p14"/>
          <p:cNvSpPr/>
          <p:nvPr/>
        </p:nvSpPr>
        <p:spPr>
          <a:xfrm>
            <a:off x="475488" y="0"/>
            <a:ext cx="10910292"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66" name="Google Shape;66;p14"/>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67" name="Google Shape;67;p14"/>
          <p:cNvSpPr txBox="1">
            <a:spLocks noGrp="1"/>
          </p:cNvSpPr>
          <p:nvPr>
            <p:ph type="ctrTitle"/>
          </p:nvPr>
        </p:nvSpPr>
        <p:spPr>
          <a:xfrm>
            <a:off x="3045368" y="2043663"/>
            <a:ext cx="6105300" cy="20310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FFFFFF"/>
              </a:buClr>
              <a:buSzPts val="5600"/>
              <a:buFont typeface="Calibri"/>
              <a:buNone/>
            </a:pPr>
            <a:r>
              <a:rPr lang="en-US" sz="5600" b="1">
                <a:solidFill>
                  <a:srgbClr val="FFFFFF"/>
                </a:solidFill>
              </a:rPr>
              <a:t>CUSTOMER RETENTION PROJECT</a:t>
            </a:r>
            <a:endParaRPr/>
          </a:p>
        </p:txBody>
      </p:sp>
      <p:sp>
        <p:nvSpPr>
          <p:cNvPr id="68" name="Google Shape;68;p14"/>
          <p:cNvSpPr txBox="1">
            <a:spLocks noGrp="1"/>
          </p:cNvSpPr>
          <p:nvPr>
            <p:ph type="subTitle" idx="1"/>
          </p:nvPr>
        </p:nvSpPr>
        <p:spPr>
          <a:xfrm>
            <a:off x="3045368" y="4074718"/>
            <a:ext cx="6105300" cy="6822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FFFFF"/>
              </a:buClr>
              <a:buSzPts val="2400"/>
              <a:buNone/>
            </a:pPr>
            <a:r>
              <a:rPr lang="en-US" dirty="0">
                <a:solidFill>
                  <a:srgbClr val="FFFFFF"/>
                </a:solidFill>
              </a:rPr>
              <a:t>By</a:t>
            </a:r>
            <a:r>
              <a:rPr lang="en-US" dirty="0" smtClean="0">
                <a:solidFill>
                  <a:srgbClr val="FFFFFF"/>
                </a:solidFill>
              </a:rPr>
              <a:t>: </a:t>
            </a:r>
            <a:r>
              <a:rPr lang="en-US" dirty="0" err="1" smtClean="0">
                <a:solidFill>
                  <a:srgbClr val="FFFFFF"/>
                </a:solidFill>
              </a:rPr>
              <a:t>Vivek</a:t>
            </a:r>
            <a:r>
              <a:rPr lang="en-US" dirty="0" smtClean="0">
                <a:solidFill>
                  <a:srgbClr val="FFFFFF"/>
                </a:solidFill>
              </a:rPr>
              <a:t> </a:t>
            </a:r>
            <a:r>
              <a:rPr lang="en-US" dirty="0" err="1" smtClean="0">
                <a:solidFill>
                  <a:srgbClr val="FFFFFF"/>
                </a:solidFill>
              </a:rPr>
              <a:t>Rai</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895709" y="379502"/>
            <a:ext cx="10515600" cy="1325563"/>
          </a:xfrm>
          <a:prstGeom prst="rect">
            <a:avLst/>
          </a:prstGeom>
          <a:noFill/>
          <a:ln>
            <a:noFill/>
          </a:ln>
        </p:spPr>
        <p:txBody>
          <a:bodyPr spcFirstLastPara="1" wrap="square" lIns="91425" tIns="45700" rIns="91425" bIns="45700" anchor="ctr" anchorCtr="0">
            <a:normAutofit/>
          </a:bodyPr>
          <a:lstStyle/>
          <a:p>
            <a:pPr marL="457200" lvl="0" indent="-439419" algn="l" rtl="0">
              <a:lnSpc>
                <a:spcPct val="90000"/>
              </a:lnSpc>
              <a:spcBef>
                <a:spcPts val="0"/>
              </a:spcBef>
              <a:spcAft>
                <a:spcPts val="0"/>
              </a:spcAft>
              <a:buClr>
                <a:schemeClr val="dk1"/>
              </a:buClr>
              <a:buSzPct val="100000"/>
              <a:buFont typeface="Arial"/>
              <a:buChar char="•"/>
            </a:pPr>
            <a:r>
              <a:rPr lang="en-US" sz="2800">
                <a:latin typeface="Calibri"/>
                <a:ea typeface="Calibri"/>
                <a:cs typeface="Calibri"/>
                <a:sym typeface="Calibri"/>
              </a:rPr>
              <a:t>Perceived trustworthiness: The most trusted online shopping site by the customers.</a:t>
            </a:r>
            <a:endParaRPr sz="2800">
              <a:latin typeface="Calibri"/>
              <a:ea typeface="Calibri"/>
              <a:cs typeface="Calibri"/>
              <a:sym typeface="Calibri"/>
            </a:endParaRPr>
          </a:p>
          <a:p>
            <a:pPr marL="0" lvl="0" indent="0" algn="l" rtl="0">
              <a:lnSpc>
                <a:spcPct val="90000"/>
              </a:lnSpc>
              <a:spcBef>
                <a:spcPts val="0"/>
              </a:spcBef>
              <a:spcAft>
                <a:spcPts val="0"/>
              </a:spcAft>
              <a:buClr>
                <a:schemeClr val="dk1"/>
              </a:buClr>
              <a:buSzPct val="110000"/>
              <a:buFont typeface="Calibri"/>
              <a:buNone/>
            </a:pPr>
            <a:endParaRPr/>
          </a:p>
        </p:txBody>
      </p:sp>
      <p:pic>
        <p:nvPicPr>
          <p:cNvPr id="130" name="Google Shape;130;p23"/>
          <p:cNvPicPr preferRelativeResize="0">
            <a:picLocks noGrp="1"/>
          </p:cNvPicPr>
          <p:nvPr>
            <p:ph sz="quarter" idx="1"/>
          </p:nvPr>
        </p:nvPicPr>
        <p:blipFill rotWithShape="1">
          <a:blip r:embed="rId3">
            <a:alphaModFix/>
          </a:blip>
          <a:stretch/>
        </p:blipFill>
        <p:spPr>
          <a:xfrm>
            <a:off x="2587943" y="1897380"/>
            <a:ext cx="7330440" cy="39014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737559" y="350748"/>
            <a:ext cx="10616241" cy="135431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latin typeface="Calibri"/>
                <a:ea typeface="Calibri"/>
                <a:cs typeface="Calibri"/>
                <a:sym typeface="Calibri"/>
              </a:rPr>
              <a:t>⦁    Monetary savings : Most customers strongly agree that money can be saved by  shopping from online sites</a:t>
            </a:r>
            <a:endParaRPr sz="2800">
              <a:latin typeface="Calibri"/>
              <a:ea typeface="Calibri"/>
              <a:cs typeface="Calibri"/>
              <a:sym typeface="Calibri"/>
            </a:endParaRPr>
          </a:p>
        </p:txBody>
      </p:sp>
      <p:pic>
        <p:nvPicPr>
          <p:cNvPr id="136" name="Google Shape;136;p24" descr="Chart, bar chart&#10;&#10;Description automatically generated"/>
          <p:cNvPicPr preferRelativeResize="0">
            <a:picLocks noGrp="1"/>
          </p:cNvPicPr>
          <p:nvPr>
            <p:ph sz="quarter" idx="1"/>
          </p:nvPr>
        </p:nvPicPr>
        <p:blipFill rotWithShape="1">
          <a:blip r:embed="rId3">
            <a:alphaModFix/>
          </a:blip>
          <a:srcRect/>
          <a:stretch/>
        </p:blipFill>
        <p:spPr>
          <a:xfrm>
            <a:off x="1085221" y="1713677"/>
            <a:ext cx="9805896" cy="494904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25"/>
          <p:cNvSpPr/>
          <p:nvPr/>
        </p:nvSpPr>
        <p:spPr>
          <a:xfrm>
            <a:off x="1" y="0"/>
            <a:ext cx="608211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 name="Google Shape;142;p25"/>
          <p:cNvSpPr/>
          <p:nvPr/>
        </p:nvSpPr>
        <p:spPr>
          <a:xfrm>
            <a:off x="1" y="0"/>
            <a:ext cx="12191998"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43" name="Google Shape;143;p2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44" name="Google Shape;144;p25"/>
          <p:cNvSpPr txBox="1">
            <a:spLocks noGrp="1"/>
          </p:cNvSpPr>
          <p:nvPr>
            <p:ph type="title"/>
          </p:nvPr>
        </p:nvSpPr>
        <p:spPr>
          <a:xfrm>
            <a:off x="640079" y="2053641"/>
            <a:ext cx="3669161" cy="27600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US" b="1">
                <a:solidFill>
                  <a:srgbClr val="FFFFFF"/>
                </a:solidFill>
              </a:rPr>
              <a:t>CONCLUSION</a:t>
            </a:r>
            <a:endParaRPr>
              <a:solidFill>
                <a:srgbClr val="FFFFFF"/>
              </a:solidFill>
            </a:endParaRPr>
          </a:p>
        </p:txBody>
      </p:sp>
      <p:sp>
        <p:nvSpPr>
          <p:cNvPr id="145" name="Google Shape;145;p25"/>
          <p:cNvSpPr txBox="1">
            <a:spLocks noGrp="1"/>
          </p:cNvSpPr>
          <p:nvPr>
            <p:ph sz="quarter" idx="1"/>
          </p:nvPr>
        </p:nvSpPr>
        <p:spPr>
          <a:xfrm>
            <a:off x="6090574" y="801866"/>
            <a:ext cx="5306084" cy="5230634"/>
          </a:xfrm>
          <a:prstGeom prst="rect">
            <a:avLst/>
          </a:prstGeom>
          <a:noFill/>
          <a:ln>
            <a:noFill/>
          </a:ln>
        </p:spPr>
        <p:txBody>
          <a:bodyPr spcFirstLastPara="1" wrap="square" lIns="91425" tIns="45700" rIns="91425" bIns="45700" anchor="ctr" anchorCtr="0">
            <a:normAutofit/>
          </a:bodyPr>
          <a:lstStyle/>
          <a:p>
            <a:pPr marL="228600" lvl="0" indent="-228600" algn="just" rtl="0">
              <a:lnSpc>
                <a:spcPct val="90000"/>
              </a:lnSpc>
              <a:spcBef>
                <a:spcPts val="0"/>
              </a:spcBef>
              <a:spcAft>
                <a:spcPts val="0"/>
              </a:spcAft>
              <a:buClr>
                <a:srgbClr val="000000"/>
              </a:buClr>
              <a:buSzPts val="1900"/>
              <a:buChar char="●"/>
            </a:pPr>
            <a:r>
              <a:rPr lang="en-US" sz="1900">
                <a:solidFill>
                  <a:srgbClr val="000000"/>
                </a:solidFill>
              </a:rPr>
              <a:t>There are ways to improving customer experience and customer satisfaction, they are to encourage repeat purchases and brand loyalty.</a:t>
            </a:r>
            <a:endParaRPr/>
          </a:p>
          <a:p>
            <a:pPr marL="228600" lvl="0" indent="-228600" algn="just" rtl="0">
              <a:lnSpc>
                <a:spcPct val="90000"/>
              </a:lnSpc>
              <a:spcBef>
                <a:spcPts val="1000"/>
              </a:spcBef>
              <a:spcAft>
                <a:spcPts val="0"/>
              </a:spcAft>
              <a:buClr>
                <a:srgbClr val="000000"/>
              </a:buClr>
              <a:buSzPts val="1900"/>
              <a:buChar char="●"/>
            </a:pPr>
            <a:r>
              <a:rPr lang="en-US" sz="1900">
                <a:solidFill>
                  <a:srgbClr val="000000"/>
                </a:solidFill>
              </a:rPr>
              <a:t>New customers find it a lot harder to trust you the first time because they haven’t practically experienced the value gain you provide. That’s why it’s even more important to provide a positive customer experience to meet up with customer expectations and help your customers’ businesses thrive.</a:t>
            </a:r>
            <a:endParaRPr/>
          </a:p>
          <a:p>
            <a:pPr marL="228600" lvl="0" indent="-228600" algn="just" rtl="0">
              <a:lnSpc>
                <a:spcPct val="90000"/>
              </a:lnSpc>
              <a:spcBef>
                <a:spcPts val="1000"/>
              </a:spcBef>
              <a:spcAft>
                <a:spcPts val="0"/>
              </a:spcAft>
              <a:buClr>
                <a:srgbClr val="000000"/>
              </a:buClr>
              <a:buSzPts val="1900"/>
              <a:buChar char="●"/>
            </a:pPr>
            <a:r>
              <a:rPr lang="en-US" sz="1900">
                <a:solidFill>
                  <a:srgbClr val="000000"/>
                </a:solidFill>
              </a:rPr>
              <a:t>By focusing on customer delight and meeting up with customer expectations, you can get more business from them and acquire new clients when they refer your business to their network.  So retaining customers by focusing on a solid customer retention strategy opens unseen opportunities for new customer acquisition as well.</a:t>
            </a:r>
            <a:endParaRPr sz="1900">
              <a:solidFill>
                <a:srgbClr val="000000"/>
              </a:solidFill>
            </a:endParaRPr>
          </a:p>
          <a:p>
            <a:pPr marL="228600" lvl="0" indent="-107950" algn="l" rtl="0">
              <a:lnSpc>
                <a:spcPct val="90000"/>
              </a:lnSpc>
              <a:spcBef>
                <a:spcPts val="1000"/>
              </a:spcBef>
              <a:spcAft>
                <a:spcPts val="1600"/>
              </a:spcAft>
              <a:buClr>
                <a:schemeClr val="dk1"/>
              </a:buClr>
              <a:buSzPts val="1900"/>
              <a:buNone/>
            </a:pPr>
            <a:endParaRPr sz="19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4" name="Google Shape;74;p15"/>
          <p:cNvSpPr/>
          <p:nvPr/>
        </p:nvSpPr>
        <p:spPr>
          <a:xfrm rot="8888549">
            <a:off x="-1059474" y="-1108988"/>
            <a:ext cx="7179830" cy="5226565"/>
          </a:xfrm>
          <a:custGeom>
            <a:avLst/>
            <a:gdLst/>
            <a:ahLst/>
            <a:cxnLst/>
            <a:rect l="l" t="t" r="r" b="b"/>
            <a:pathLst>
              <a:path w="7179830" h="5226565" extrusionOk="0">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15"/>
          <p:cNvSpPr txBox="1">
            <a:spLocks noGrp="1"/>
          </p:cNvSpPr>
          <p:nvPr>
            <p:ph type="title"/>
          </p:nvPr>
        </p:nvSpPr>
        <p:spPr>
          <a:xfrm>
            <a:off x="841246" y="673770"/>
            <a:ext cx="3644489" cy="241448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FFFF"/>
              </a:buClr>
              <a:buSzPts val="4200"/>
              <a:buFont typeface="Calibri"/>
              <a:buNone/>
            </a:pPr>
            <a:r>
              <a:rPr lang="en-US" sz="4200" b="1">
                <a:solidFill>
                  <a:srgbClr val="FFFFFF"/>
                </a:solidFill>
              </a:rPr>
              <a:t>INTRODUCTION</a:t>
            </a:r>
            <a:endParaRPr sz="4200" b="1">
              <a:solidFill>
                <a:srgbClr val="FFFFFF"/>
              </a:solidFill>
            </a:endParaRPr>
          </a:p>
        </p:txBody>
      </p:sp>
      <p:sp>
        <p:nvSpPr>
          <p:cNvPr id="76" name="Google Shape;76;p15"/>
          <p:cNvSpPr txBox="1">
            <a:spLocks noGrp="1"/>
          </p:cNvSpPr>
          <p:nvPr>
            <p:ph sz="quarter" idx="1"/>
          </p:nvPr>
        </p:nvSpPr>
        <p:spPr>
          <a:xfrm>
            <a:off x="6095999" y="882315"/>
            <a:ext cx="5254754" cy="529464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a:t>A customer is a person who receives, consumes or buys a product or service and can choose between different goods and suppliers.</a:t>
            </a:r>
            <a:endParaRPr/>
          </a:p>
          <a:p>
            <a:pPr marL="228600" lvl="0" indent="-228600" algn="l" rtl="0">
              <a:lnSpc>
                <a:spcPct val="90000"/>
              </a:lnSpc>
              <a:spcBef>
                <a:spcPts val="1000"/>
              </a:spcBef>
              <a:spcAft>
                <a:spcPts val="0"/>
              </a:spcAft>
              <a:buClr>
                <a:schemeClr val="dk1"/>
              </a:buClr>
              <a:buSzPts val="2000"/>
              <a:buChar char="●"/>
            </a:pPr>
            <a:r>
              <a:rPr lang="en-US" sz="2000"/>
              <a:t>The main goal of all commercial enterprises is to attract customers or clients, and make them purchase what they have on sale. They also try to encourage them to keep coming back.</a:t>
            </a:r>
            <a:endParaRPr/>
          </a:p>
          <a:p>
            <a:pPr marL="228600" lvl="0" indent="-228600" algn="l" rtl="0">
              <a:lnSpc>
                <a:spcPct val="90000"/>
              </a:lnSpc>
              <a:spcBef>
                <a:spcPts val="1000"/>
              </a:spcBef>
              <a:spcAft>
                <a:spcPts val="0"/>
              </a:spcAft>
              <a:buClr>
                <a:schemeClr val="dk1"/>
              </a:buClr>
              <a:buSzPts val="2000"/>
              <a:buChar char="●"/>
            </a:pPr>
            <a:r>
              <a:rPr lang="en-US" sz="2000"/>
              <a:t>Online sellers closely track the relationships they have with their customers ; often asking for feedback.</a:t>
            </a:r>
            <a:endParaRPr/>
          </a:p>
          <a:p>
            <a:pPr marL="228600" lvl="0" indent="-228600" algn="l" rtl="0">
              <a:lnSpc>
                <a:spcPct val="90000"/>
              </a:lnSpc>
              <a:spcBef>
                <a:spcPts val="1000"/>
              </a:spcBef>
              <a:spcAft>
                <a:spcPts val="1600"/>
              </a:spcAft>
              <a:buClr>
                <a:schemeClr val="dk1"/>
              </a:buClr>
              <a:buSzPts val="2000"/>
              <a:buChar char="●"/>
            </a:pPr>
            <a:r>
              <a:rPr lang="en-US" sz="2000"/>
              <a:t>Online sellers do this because they want to improve their purchasing experience . Sellers online strive to tailor their offerings closely to the needs and preferences of their customers.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16"/>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 name="Google Shape;82;p16"/>
          <p:cNvSpPr txBox="1">
            <a:spLocks noGrp="1"/>
          </p:cNvSpPr>
          <p:nvPr>
            <p:ph type="title"/>
          </p:nvPr>
        </p:nvSpPr>
        <p:spPr>
          <a:xfrm>
            <a:off x="841248" y="548640"/>
            <a:ext cx="3600860"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Calibri"/>
              <a:buNone/>
            </a:pPr>
            <a:r>
              <a:rPr lang="en-US" sz="5400" b="1"/>
              <a:t>PROBLEM STATEMENT</a:t>
            </a:r>
            <a:endParaRPr sz="5400" b="1"/>
          </a:p>
        </p:txBody>
      </p:sp>
      <p:sp>
        <p:nvSpPr>
          <p:cNvPr id="84" name="Google Shape;84;p16"/>
          <p:cNvSpPr txBox="1">
            <a:spLocks noGrp="1"/>
          </p:cNvSpPr>
          <p:nvPr>
            <p:ph sz="quarter" idx="1"/>
          </p:nvPr>
        </p:nvSpPr>
        <p:spPr>
          <a:xfrm>
            <a:off x="5126418" y="552091"/>
            <a:ext cx="6224335" cy="5431536"/>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200"/>
              <a:buChar char="●"/>
            </a:pPr>
            <a:r>
              <a:rPr lang="en-US" sz="2200"/>
              <a:t>Customer satisfaction has emerged as one of the most important factors that guarantee the success of online store ; it has been posited as a key stimulant of purchase , repurchase intentions and customer loyalty.</a:t>
            </a:r>
            <a:endParaRPr/>
          </a:p>
          <a:p>
            <a:pPr marL="228600" lvl="0" indent="-228600" algn="l" rtl="0">
              <a:lnSpc>
                <a:spcPct val="90000"/>
              </a:lnSpc>
              <a:spcBef>
                <a:spcPts val="1000"/>
              </a:spcBef>
              <a:spcAft>
                <a:spcPts val="0"/>
              </a:spcAft>
              <a:buClr>
                <a:schemeClr val="dk1"/>
              </a:buClr>
              <a:buSzPts val="2200"/>
              <a:buChar char="●"/>
            </a:pPr>
            <a:r>
              <a:rPr lang="en-US" sz="2200"/>
              <a:t>Five major factors that contributed to the success of an e-commerce store have been identified as: service quality , system quality , information quality , trust and net benefit .</a:t>
            </a:r>
            <a:endParaRPr/>
          </a:p>
          <a:p>
            <a:pPr marL="228600" lvl="0" indent="-228600" algn="l" rtl="0">
              <a:lnSpc>
                <a:spcPct val="90000"/>
              </a:lnSpc>
              <a:spcBef>
                <a:spcPts val="1000"/>
              </a:spcBef>
              <a:spcAft>
                <a:spcPts val="1600"/>
              </a:spcAft>
              <a:buClr>
                <a:schemeClr val="dk1"/>
              </a:buClr>
              <a:buSzPts val="2200"/>
              <a:buChar char="●"/>
            </a:pPr>
            <a:r>
              <a:rPr lang="en-US" sz="2200"/>
              <a:t>The data is collected from the Indian online shoppers . Results indicate the e-retail success factors, which are very much critical for customer satisfaction. </a:t>
            </a:r>
            <a:endParaRPr sz="2200"/>
          </a:p>
        </p:txBody>
      </p:sp>
      <p:sp>
        <p:nvSpPr>
          <p:cNvPr id="83" name="Google Shape;83;p16"/>
          <p:cNvSpPr/>
          <p:nvPr/>
        </p:nvSpPr>
        <p:spPr>
          <a:xfrm rot="5400000">
            <a:off x="2543983"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17"/>
          <p:cNvSpPr/>
          <p:nvPr/>
        </p:nvSpPr>
        <p:spPr>
          <a:xfrm>
            <a:off x="355601" y="0"/>
            <a:ext cx="11480494" cy="2753936"/>
          </a:xfrm>
          <a:prstGeom prst="rect">
            <a:avLst/>
          </a:prstGeom>
          <a:gradFill>
            <a:gsLst>
              <a:gs pos="0">
                <a:schemeClr val="accent4"/>
              </a:gs>
              <a:gs pos="25000">
                <a:schemeClr val="accent4"/>
              </a:gs>
              <a:gs pos="94000">
                <a:schemeClr val="accent2"/>
              </a:gs>
              <a:gs pos="100000">
                <a:schemeClr val="accent2"/>
              </a:gs>
            </a:gsLst>
            <a:lin ang="4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90" name="Google Shape;90;p17"/>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1" name="Google Shape;91;p17"/>
          <p:cNvSpPr txBox="1">
            <a:spLocks noGrp="1"/>
          </p:cNvSpPr>
          <p:nvPr>
            <p:ph type="title"/>
          </p:nvPr>
        </p:nvSpPr>
        <p:spPr>
          <a:xfrm>
            <a:off x="1179576" y="822960"/>
            <a:ext cx="9829800" cy="13258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000"/>
              <a:buFont typeface="Calibri"/>
              <a:buNone/>
            </a:pPr>
            <a:r>
              <a:rPr lang="en-US" sz="4000" b="1">
                <a:solidFill>
                  <a:srgbClr val="FFFFFF"/>
                </a:solidFill>
              </a:rPr>
              <a:t>ANALYTICAL DATA ANALYSIS</a:t>
            </a:r>
            <a:endParaRPr/>
          </a:p>
        </p:txBody>
      </p:sp>
      <p:sp>
        <p:nvSpPr>
          <p:cNvPr id="92" name="Google Shape;92;p17"/>
          <p:cNvSpPr txBox="1">
            <a:spLocks noGrp="1"/>
          </p:cNvSpPr>
          <p:nvPr>
            <p:ph sz="quarter" idx="1"/>
          </p:nvPr>
        </p:nvSpPr>
        <p:spPr>
          <a:xfrm>
            <a:off x="272710" y="2827419"/>
            <a:ext cx="5126896" cy="322762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1900"/>
              <a:buNone/>
            </a:pPr>
            <a:r>
              <a:rPr lang="en-US" sz="1900">
                <a:solidFill>
                  <a:srgbClr val="000000"/>
                </a:solidFill>
              </a:rPr>
              <a:t>We will be using the data provided by the client database in the Microsoft excel format(.xlsx). The sample data for the reference is as shown below</a:t>
            </a:r>
            <a:endParaRPr sz="1900">
              <a:solidFill>
                <a:srgbClr val="000000"/>
              </a:solidFill>
            </a:endParaRPr>
          </a:p>
          <a:p>
            <a:pPr marL="228600" lvl="0" indent="-107950" algn="l" rtl="0">
              <a:lnSpc>
                <a:spcPct val="90000"/>
              </a:lnSpc>
              <a:spcBef>
                <a:spcPts val="1000"/>
              </a:spcBef>
              <a:spcAft>
                <a:spcPts val="1600"/>
              </a:spcAft>
              <a:buClr>
                <a:schemeClr val="dk1"/>
              </a:buClr>
              <a:buSzPts val="1900"/>
              <a:buNone/>
            </a:pPr>
            <a:endParaRPr sz="1900">
              <a:solidFill>
                <a:srgbClr val="000000"/>
              </a:solidFill>
            </a:endParaRPr>
          </a:p>
        </p:txBody>
      </p:sp>
      <p:pic>
        <p:nvPicPr>
          <p:cNvPr id="93" name="Google Shape;93;p17" descr="Table&#10;&#10;Description automatically generated"/>
          <p:cNvPicPr preferRelativeResize="0"/>
          <p:nvPr/>
        </p:nvPicPr>
        <p:blipFill rotWithShape="1">
          <a:blip r:embed="rId4">
            <a:alphaModFix/>
          </a:blip>
          <a:srcRect/>
          <a:stretch/>
        </p:blipFill>
        <p:spPr>
          <a:xfrm>
            <a:off x="5250436" y="3306799"/>
            <a:ext cx="6665597" cy="28973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The data is deeply analyzed by finding a relationship between each attribute and the Consumer given details.</a:t>
            </a:r>
            <a:r>
              <a:rPr lang="en-US"/>
              <a:t> </a:t>
            </a:r>
            <a:endParaRPr/>
          </a:p>
        </p:txBody>
      </p:sp>
      <p:sp>
        <p:nvSpPr>
          <p:cNvPr id="99" name="Google Shape;99;p18"/>
          <p:cNvSpPr txBox="1">
            <a:spLocks noGrp="1"/>
          </p:cNvSpPr>
          <p:nvPr>
            <p:ph sz="quarter" idx="1"/>
          </p:nvPr>
        </p:nvSpPr>
        <p:spPr>
          <a:xfrm>
            <a:off x="838200" y="1638720"/>
            <a:ext cx="10515600" cy="453824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Age group of the customers: Customers by the age group of 31-40 years and 21-30 years have highly active online transactions compared to other lower and higher age groups.</a:t>
            </a:r>
            <a:endParaRPr/>
          </a:p>
          <a:p>
            <a:pPr marL="0" lvl="0" indent="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1600"/>
              </a:spcAft>
              <a:buClr>
                <a:schemeClr val="dk1"/>
              </a:buClr>
              <a:buSzPts val="2800"/>
              <a:buNone/>
            </a:pPr>
            <a:endParaRPr/>
          </a:p>
        </p:txBody>
      </p:sp>
      <p:pic>
        <p:nvPicPr>
          <p:cNvPr id="100" name="Google Shape;100;p18" descr="Chart, bar chart&#10;&#10;Description automatically generated"/>
          <p:cNvPicPr preferRelativeResize="0"/>
          <p:nvPr/>
        </p:nvPicPr>
        <p:blipFill rotWithShape="1">
          <a:blip r:embed="rId3">
            <a:alphaModFix/>
          </a:blip>
          <a:srcRect/>
          <a:stretch/>
        </p:blipFill>
        <p:spPr>
          <a:xfrm>
            <a:off x="1043797" y="3030991"/>
            <a:ext cx="9141123" cy="37721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536276" y="365125"/>
            <a:ext cx="11277599" cy="1339940"/>
          </a:xfrm>
          <a:prstGeom prst="rect">
            <a:avLst/>
          </a:prstGeom>
          <a:noFill/>
          <a:ln>
            <a:noFill/>
          </a:ln>
        </p:spPr>
        <p:txBody>
          <a:bodyPr spcFirstLastPara="1" wrap="square" lIns="91425" tIns="45700" rIns="91425" bIns="45700" anchor="ctr" anchorCtr="0">
            <a:normAutofit/>
          </a:bodyPr>
          <a:lstStyle/>
          <a:p>
            <a:pPr marL="457200" lvl="0" indent="-457200" algn="just" rtl="0">
              <a:lnSpc>
                <a:spcPct val="90000"/>
              </a:lnSpc>
              <a:spcBef>
                <a:spcPts val="0"/>
              </a:spcBef>
              <a:spcAft>
                <a:spcPts val="0"/>
              </a:spcAft>
              <a:buClr>
                <a:schemeClr val="dk1"/>
              </a:buClr>
              <a:buSzPts val="2800"/>
              <a:buFont typeface="Arial"/>
              <a:buChar char="•"/>
            </a:pPr>
            <a:r>
              <a:rPr lang="en-US" sz="2800">
                <a:latin typeface="Calibri"/>
                <a:ea typeface="Calibri"/>
                <a:cs typeface="Calibri"/>
                <a:sym typeface="Calibri"/>
              </a:rPr>
              <a:t>Number  of  times  shopping  is  made  in  past  one  year:  Highest  number of people shopped online less than 10 times in the past one year.</a:t>
            </a:r>
            <a:r>
              <a:rPr lang="en-US" sz="2800"/>
              <a:t>    </a:t>
            </a:r>
            <a:endParaRPr sz="2800"/>
          </a:p>
        </p:txBody>
      </p:sp>
      <p:pic>
        <p:nvPicPr>
          <p:cNvPr id="106" name="Google Shape;106;p19" descr="Chart, bar chart&#10;&#10;Description automatically generated"/>
          <p:cNvPicPr preferRelativeResize="0">
            <a:picLocks noGrp="1"/>
          </p:cNvPicPr>
          <p:nvPr>
            <p:ph sz="quarter" idx="1"/>
          </p:nvPr>
        </p:nvPicPr>
        <p:blipFill rotWithShape="1">
          <a:blip r:embed="rId3">
            <a:alphaModFix/>
          </a:blip>
          <a:stretch/>
        </p:blipFill>
        <p:spPr>
          <a:xfrm>
            <a:off x="3426143" y="2823210"/>
            <a:ext cx="5654040" cy="20497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838200" y="192597"/>
            <a:ext cx="10846279" cy="1828769"/>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Clr>
                <a:schemeClr val="dk1"/>
              </a:buClr>
              <a:buSzPts val="2800"/>
              <a:buFont typeface="Calibri"/>
              <a:buNone/>
            </a:pPr>
            <a:r>
              <a:rPr lang="en-US" sz="2800"/>
              <a:t>⦁ </a:t>
            </a:r>
            <a:r>
              <a:rPr lang="en-US" sz="2800">
                <a:latin typeface="Calibri"/>
                <a:ea typeface="Calibri"/>
                <a:cs typeface="Calibri"/>
                <a:sym typeface="Calibri"/>
              </a:rPr>
              <a:t>Customers preferred payment option: Most customers prefer Credit/Debit cards as a payment option, while some of the customers prefer Cash on delivery.</a:t>
            </a:r>
            <a:endParaRPr sz="2800">
              <a:latin typeface="Calibri"/>
              <a:ea typeface="Calibri"/>
              <a:cs typeface="Calibri"/>
              <a:sym typeface="Calibri"/>
            </a:endParaRPr>
          </a:p>
          <a:p>
            <a:pPr marL="0" lvl="0" indent="0" algn="l" rtl="0">
              <a:lnSpc>
                <a:spcPct val="90000"/>
              </a:lnSpc>
              <a:spcBef>
                <a:spcPts val="0"/>
              </a:spcBef>
              <a:spcAft>
                <a:spcPts val="0"/>
              </a:spcAft>
              <a:buClr>
                <a:schemeClr val="dk1"/>
              </a:buClr>
              <a:buSzPts val="2800"/>
              <a:buFont typeface="Calibri"/>
              <a:buNone/>
            </a:pPr>
            <a:endParaRPr sz="2800"/>
          </a:p>
        </p:txBody>
      </p:sp>
      <p:pic>
        <p:nvPicPr>
          <p:cNvPr id="112" name="Google Shape;112;p20" descr="Chart, bar chart&#10;&#10;Description automatically generated"/>
          <p:cNvPicPr preferRelativeResize="0">
            <a:picLocks noGrp="1"/>
          </p:cNvPicPr>
          <p:nvPr>
            <p:ph sz="quarter" idx="1"/>
          </p:nvPr>
        </p:nvPicPr>
        <p:blipFill rotWithShape="1">
          <a:blip r:embed="rId3">
            <a:alphaModFix/>
          </a:blip>
          <a:srcRect/>
          <a:stretch/>
        </p:blipFill>
        <p:spPr>
          <a:xfrm>
            <a:off x="745646" y="1867245"/>
            <a:ext cx="10556934" cy="42680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565031" y="336370"/>
            <a:ext cx="11220089" cy="136869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Calibri"/>
              <a:buNone/>
            </a:pPr>
            <a:r>
              <a:rPr lang="en-US" sz="2800"/>
              <a:t>   </a:t>
            </a:r>
            <a:br>
              <a:rPr lang="en-US" sz="2800"/>
            </a:br>
            <a:r>
              <a:rPr lang="en-US" sz="2800"/>
              <a:t/>
            </a:r>
            <a:br>
              <a:rPr lang="en-US" sz="2800"/>
            </a:br>
            <a:r>
              <a:rPr lang="en-US" sz="2800">
                <a:latin typeface="Calibri"/>
                <a:ea typeface="Calibri"/>
                <a:cs typeface="Calibri"/>
                <a:sym typeface="Calibri"/>
              </a:rPr>
              <a:t>Late declaration of price:  Many customers have agreed that Myntra.com and Amazon.in on late promotion and sales period.</a:t>
            </a:r>
            <a:endParaRPr sz="2800">
              <a:latin typeface="Calibri"/>
              <a:ea typeface="Calibri"/>
              <a:cs typeface="Calibri"/>
              <a:sym typeface="Calibri"/>
            </a:endParaRPr>
          </a:p>
          <a:p>
            <a:pPr marL="0" lvl="0" indent="0" algn="l" rtl="0">
              <a:lnSpc>
                <a:spcPct val="90000"/>
              </a:lnSpc>
              <a:spcBef>
                <a:spcPts val="0"/>
              </a:spcBef>
              <a:spcAft>
                <a:spcPts val="0"/>
              </a:spcAft>
              <a:buClr>
                <a:schemeClr val="dk1"/>
              </a:buClr>
              <a:buSzPts val="2800"/>
              <a:buFont typeface="Calibri"/>
              <a:buNone/>
            </a:pPr>
            <a:endParaRPr sz="2800"/>
          </a:p>
        </p:txBody>
      </p:sp>
      <p:pic>
        <p:nvPicPr>
          <p:cNvPr id="118" name="Google Shape;118;p21" descr="Chart, bar chart&#10;&#10;Description automatically generated"/>
          <p:cNvPicPr preferRelativeResize="0">
            <a:picLocks noGrp="1"/>
          </p:cNvPicPr>
          <p:nvPr>
            <p:ph sz="quarter" idx="1"/>
          </p:nvPr>
        </p:nvPicPr>
        <p:blipFill rotWithShape="1">
          <a:blip r:embed="rId3">
            <a:alphaModFix/>
          </a:blip>
          <a:srcRect/>
          <a:stretch/>
        </p:blipFill>
        <p:spPr>
          <a:xfrm>
            <a:off x="568355" y="1814408"/>
            <a:ext cx="10724610" cy="45031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507521" y="365125"/>
            <a:ext cx="11105071" cy="1339940"/>
          </a:xfrm>
          <a:prstGeom prst="rect">
            <a:avLst/>
          </a:prstGeom>
          <a:noFill/>
          <a:ln>
            <a:noFill/>
          </a:ln>
        </p:spPr>
        <p:txBody>
          <a:bodyPr spcFirstLastPara="1" wrap="square" lIns="91425" tIns="45700" rIns="91425" bIns="45700" anchor="ctr" anchorCtr="0">
            <a:normAutofit/>
          </a:bodyPr>
          <a:lstStyle/>
          <a:p>
            <a:pPr marL="457200" lvl="0" indent="-439419" algn="l" rtl="0">
              <a:lnSpc>
                <a:spcPct val="90000"/>
              </a:lnSpc>
              <a:spcBef>
                <a:spcPts val="0"/>
              </a:spcBef>
              <a:spcAft>
                <a:spcPts val="0"/>
              </a:spcAft>
              <a:buClr>
                <a:schemeClr val="dk1"/>
              </a:buClr>
              <a:buSzPct val="100000"/>
              <a:buFont typeface="Arial"/>
              <a:buChar char="•"/>
            </a:pPr>
            <a:r>
              <a:rPr lang="en-US" sz="2800">
                <a:latin typeface="Calibri"/>
                <a:ea typeface="Calibri"/>
                <a:cs typeface="Calibri"/>
                <a:sym typeface="Calibri"/>
              </a:rPr>
              <a:t>Limited mode of payment: It is being seen from the below analysis that Snapdeal.com has limited mode of payment on most of the products.</a:t>
            </a:r>
            <a:endParaRPr sz="2800">
              <a:latin typeface="Calibri"/>
              <a:ea typeface="Calibri"/>
              <a:cs typeface="Calibri"/>
              <a:sym typeface="Calibri"/>
            </a:endParaRPr>
          </a:p>
          <a:p>
            <a:pPr marL="0" lvl="0" indent="0" algn="l" rtl="0">
              <a:lnSpc>
                <a:spcPct val="90000"/>
              </a:lnSpc>
              <a:spcBef>
                <a:spcPts val="0"/>
              </a:spcBef>
              <a:spcAft>
                <a:spcPts val="0"/>
              </a:spcAft>
              <a:buClr>
                <a:schemeClr val="dk1"/>
              </a:buClr>
              <a:buSzPct val="110000"/>
              <a:buFont typeface="Calibri"/>
              <a:buNone/>
            </a:pPr>
            <a:endParaRPr/>
          </a:p>
        </p:txBody>
      </p:sp>
      <p:pic>
        <p:nvPicPr>
          <p:cNvPr id="124" name="Google Shape;124;p22" descr="Chart, bar chart&#10;&#10;Description automatically generated"/>
          <p:cNvPicPr preferRelativeResize="0">
            <a:picLocks noGrp="1"/>
          </p:cNvPicPr>
          <p:nvPr>
            <p:ph sz="quarter" idx="1"/>
          </p:nvPr>
        </p:nvPicPr>
        <p:blipFill rotWithShape="1">
          <a:blip r:embed="rId3">
            <a:alphaModFix/>
          </a:blip>
          <a:stretch/>
        </p:blipFill>
        <p:spPr>
          <a:xfrm>
            <a:off x="2866073" y="2815590"/>
            <a:ext cx="6774180" cy="2065020"/>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0</TotalTime>
  <Words>397</Words>
  <PresentationFormat>Custom</PresentationFormat>
  <Paragraphs>26</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Tw Cen MT</vt:lpstr>
      <vt:lpstr>Wingdings</vt:lpstr>
      <vt:lpstr>Wingdings 2</vt:lpstr>
      <vt:lpstr>Median</vt:lpstr>
      <vt:lpstr>CUSTOMER RETENTION PROJECT</vt:lpstr>
      <vt:lpstr>INTRODUCTION</vt:lpstr>
      <vt:lpstr>PROBLEM STATEMENT</vt:lpstr>
      <vt:lpstr>ANALYTICAL DATA ANALYSIS</vt:lpstr>
      <vt:lpstr>The data is deeply analyzed by finding a relationship between each attribute and the Consumer given details. </vt:lpstr>
      <vt:lpstr>Number  of  times  shopping  is  made  in  past  one  year:  Highest  number of people shopped online less than 10 times in the past one year.    </vt:lpstr>
      <vt:lpstr>⦁ Customers preferred payment option: Most customers prefer Credit/Debit cards as a payment option, while some of the customers prefer Cash on delivery. </vt:lpstr>
      <vt:lpstr>     Late declaration of price:  Many customers have agreed that Myntra.com and Amazon.in on late promotion and sales period. </vt:lpstr>
      <vt:lpstr>Limited mode of payment: It is being seen from the below analysis that Snapdeal.com has limited mode of payment on most of the products. </vt:lpstr>
      <vt:lpstr>Perceived trustworthiness: The most trusted online shopping site by the customers. </vt:lpstr>
      <vt:lpstr>⦁    Monetary savings : Most customers strongly agree that money can be saved by  shopping from online sites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cp:lastModifiedBy>babita rai</cp:lastModifiedBy>
  <cp:revision>2</cp:revision>
  <dcterms:modified xsi:type="dcterms:W3CDTF">2021-05-25T13:48:24Z</dcterms:modified>
</cp:coreProperties>
</file>