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2" r:id="rId13"/>
    <p:sldId id="273" r:id="rId14"/>
    <p:sldId id="274"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0" d="100"/>
          <a:sy n="70" d="100"/>
        </p:scale>
        <p:origin x="-43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6/24/2021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FLIPROBO TECHNOLOGIES</a:t>
            </a:r>
          </a:p>
        </p:txBody>
      </p:sp>
      <p:sp>
        <p:nvSpPr>
          <p:cNvPr id="3" name="Subtitle 2"/>
          <p:cNvSpPr>
            <a:spLocks noGrp="1"/>
          </p:cNvSpPr>
          <p:nvPr>
            <p:ph type="subTitle" idx="1"/>
          </p:nvPr>
        </p:nvSpPr>
        <p:spPr>
          <a:xfrm>
            <a:off x="2150364" y="4037775"/>
            <a:ext cx="7891272" cy="1069848"/>
          </a:xfrm>
        </p:spPr>
        <p:txBody>
          <a:bodyPr/>
          <a:lstStyle/>
          <a:p>
            <a:r>
              <a:rPr lang="en-IN" sz="2400" dirty="0"/>
              <a:t>FAKE NEWS DETECTION </a:t>
            </a:r>
            <a:r>
              <a:rPr lang="en-IN" dirty="0"/>
              <a:t>PROJECT</a:t>
            </a:r>
          </a:p>
        </p:txBody>
      </p:sp>
      <p:sp>
        <p:nvSpPr>
          <p:cNvPr id="4" name="TextBox 3">
            <a:extLst>
              <a:ext uri="{FF2B5EF4-FFF2-40B4-BE49-F238E27FC236}">
                <a16:creationId xmlns:a16="http://schemas.microsoft.com/office/drawing/2014/main" xmlns="" id="{723FFC5C-02DF-472B-BB51-6F9894BBDBD9}"/>
              </a:ext>
            </a:extLst>
          </p:cNvPr>
          <p:cNvSpPr txBox="1"/>
          <p:nvPr/>
        </p:nvSpPr>
        <p:spPr>
          <a:xfrm>
            <a:off x="3777343" y="5203371"/>
            <a:ext cx="4441371" cy="369332"/>
          </a:xfrm>
          <a:prstGeom prst="rect">
            <a:avLst/>
          </a:prstGeom>
          <a:noFill/>
        </p:spPr>
        <p:txBody>
          <a:bodyPr wrap="square" rtlCol="0">
            <a:spAutoFit/>
          </a:bodyPr>
          <a:lstStyle/>
          <a:p>
            <a:pPr algn="ctr"/>
            <a:r>
              <a:rPr lang="en-US" dirty="0"/>
              <a:t>Submitted by :- </a:t>
            </a:r>
            <a:r>
              <a:rPr lang="en-US" dirty="0" smtClean="0"/>
              <a:t>Vivek Rai</a:t>
            </a:r>
            <a:endParaRPr lang="en-IN" dirty="0"/>
          </a:p>
        </p:txBody>
      </p:sp>
    </p:spTree>
    <p:extLst>
      <p:ext uri="{BB962C8B-B14F-4D97-AF65-F5344CB8AC3E}">
        <p14:creationId xmlns:p14="http://schemas.microsoft.com/office/powerpoint/2010/main" xmlns=""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NB Visualization:</a:t>
            </a:r>
            <a:endParaRPr lang="en-IN" dirty="0"/>
          </a:p>
        </p:txBody>
      </p:sp>
      <p:pic>
        <p:nvPicPr>
          <p:cNvPr id="8" name="Picture 7"/>
          <p:cNvPicPr/>
          <p:nvPr/>
        </p:nvPicPr>
        <p:blipFill>
          <a:blip r:embed="rId2"/>
          <a:stretch>
            <a:fillRect/>
          </a:stretch>
        </p:blipFill>
        <p:spPr>
          <a:xfrm>
            <a:off x="797877" y="2301365"/>
            <a:ext cx="5296535" cy="4429125"/>
          </a:xfrm>
          <a:prstGeom prst="rect">
            <a:avLst/>
          </a:prstGeom>
        </p:spPr>
      </p:pic>
      <p:pic>
        <p:nvPicPr>
          <p:cNvPr id="9" name="Picture 8"/>
          <p:cNvPicPr/>
          <p:nvPr/>
        </p:nvPicPr>
        <p:blipFill>
          <a:blip r:embed="rId3"/>
          <a:stretch>
            <a:fillRect/>
          </a:stretch>
        </p:blipFill>
        <p:spPr>
          <a:xfrm>
            <a:off x="6094412" y="2301365"/>
            <a:ext cx="5731510" cy="2386330"/>
          </a:xfrm>
          <a:prstGeom prst="rect">
            <a:avLst/>
          </a:prstGeom>
        </p:spPr>
      </p:pic>
    </p:spTree>
    <p:extLst>
      <p:ext uri="{BB962C8B-B14F-4D97-AF65-F5344CB8AC3E}">
        <p14:creationId xmlns:p14="http://schemas.microsoft.com/office/powerpoint/2010/main" xmlns="" val="111457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Classifier Visualization:</a:t>
            </a:r>
            <a:endParaRPr lang="en-IN" dirty="0"/>
          </a:p>
          <a:p>
            <a:endParaRPr lang="en-IN" dirty="0"/>
          </a:p>
        </p:txBody>
      </p:sp>
      <p:pic>
        <p:nvPicPr>
          <p:cNvPr id="7" name="Picture 6"/>
          <p:cNvPicPr/>
          <p:nvPr/>
        </p:nvPicPr>
        <p:blipFill>
          <a:blip r:embed="rId2"/>
          <a:stretch>
            <a:fillRect/>
          </a:stretch>
        </p:blipFill>
        <p:spPr>
          <a:xfrm>
            <a:off x="638666" y="2137463"/>
            <a:ext cx="5687060" cy="4429125"/>
          </a:xfrm>
          <a:prstGeom prst="rect">
            <a:avLst/>
          </a:prstGeom>
        </p:spPr>
      </p:pic>
      <p:pic>
        <p:nvPicPr>
          <p:cNvPr id="8" name="Picture 7"/>
          <p:cNvPicPr/>
          <p:nvPr/>
        </p:nvPicPr>
        <p:blipFill>
          <a:blip r:embed="rId3"/>
          <a:stretch>
            <a:fillRect/>
          </a:stretch>
        </p:blipFill>
        <p:spPr>
          <a:xfrm>
            <a:off x="6325726" y="2137463"/>
            <a:ext cx="5546383" cy="2476500"/>
          </a:xfrm>
          <a:prstGeom prst="rect">
            <a:avLst/>
          </a:prstGeom>
        </p:spPr>
      </p:pic>
    </p:spTree>
    <p:extLst>
      <p:ext uri="{BB962C8B-B14F-4D97-AF65-F5344CB8AC3E}">
        <p14:creationId xmlns:p14="http://schemas.microsoft.com/office/powerpoint/2010/main" xmlns=""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Classifier</a:t>
            </a:r>
            <a:r>
              <a:rPr lang="en-IN" dirty="0"/>
              <a:t> </a:t>
            </a:r>
            <a:r>
              <a:rPr lang="en-IN" b="1" dirty="0"/>
              <a:t>Visualization:</a:t>
            </a:r>
            <a:endParaRPr lang="en-IN" dirty="0"/>
          </a:p>
          <a:p>
            <a:endParaRPr lang="en-IN" dirty="0"/>
          </a:p>
        </p:txBody>
      </p:sp>
      <p:pic>
        <p:nvPicPr>
          <p:cNvPr id="7" name="Picture 6"/>
          <p:cNvPicPr/>
          <p:nvPr/>
        </p:nvPicPr>
        <p:blipFill>
          <a:blip r:embed="rId2"/>
          <a:stretch>
            <a:fillRect/>
          </a:stretch>
        </p:blipFill>
        <p:spPr>
          <a:xfrm>
            <a:off x="779946" y="2097088"/>
            <a:ext cx="5439410" cy="4391025"/>
          </a:xfrm>
          <a:prstGeom prst="rect">
            <a:avLst/>
          </a:prstGeom>
        </p:spPr>
      </p:pic>
      <p:pic>
        <p:nvPicPr>
          <p:cNvPr id="8" name="Picture 7"/>
          <p:cNvPicPr/>
          <p:nvPr/>
        </p:nvPicPr>
        <p:blipFill>
          <a:blip r:embed="rId3"/>
          <a:stretch>
            <a:fillRect/>
          </a:stretch>
        </p:blipFill>
        <p:spPr>
          <a:xfrm>
            <a:off x="6219356" y="2097088"/>
            <a:ext cx="5648960" cy="2381250"/>
          </a:xfrm>
          <a:prstGeom prst="rect">
            <a:avLst/>
          </a:prstGeom>
        </p:spPr>
      </p:pic>
    </p:spTree>
    <p:extLst>
      <p:ext uri="{BB962C8B-B14F-4D97-AF65-F5344CB8AC3E}">
        <p14:creationId xmlns:p14="http://schemas.microsoft.com/office/powerpoint/2010/main" xmlns="" val="376780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0" y="1436310"/>
            <a:ext cx="4403839" cy="612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XGB Classifier Visualization:</a:t>
            </a:r>
            <a:endParaRPr lang="en-IN" dirty="0"/>
          </a:p>
          <a:p>
            <a:endParaRPr lang="en-IN" dirty="0"/>
          </a:p>
        </p:txBody>
      </p:sp>
      <p:pic>
        <p:nvPicPr>
          <p:cNvPr id="7" name="Picture 6"/>
          <p:cNvPicPr/>
          <p:nvPr/>
        </p:nvPicPr>
        <p:blipFill>
          <a:blip r:embed="rId2"/>
          <a:stretch>
            <a:fillRect/>
          </a:stretch>
        </p:blipFill>
        <p:spPr>
          <a:xfrm>
            <a:off x="829783" y="2115670"/>
            <a:ext cx="5312225" cy="4414526"/>
          </a:xfrm>
          <a:prstGeom prst="rect">
            <a:avLst/>
          </a:prstGeom>
        </p:spPr>
      </p:pic>
      <p:pic>
        <p:nvPicPr>
          <p:cNvPr id="8" name="Picture 7"/>
          <p:cNvPicPr/>
          <p:nvPr/>
        </p:nvPicPr>
        <p:blipFill>
          <a:blip r:embed="rId3"/>
          <a:stretch>
            <a:fillRect/>
          </a:stretch>
        </p:blipFill>
        <p:spPr>
          <a:xfrm>
            <a:off x="6142008" y="2115670"/>
            <a:ext cx="5582285" cy="2343150"/>
          </a:xfrm>
          <a:prstGeom prst="rect">
            <a:avLst/>
          </a:prstGeom>
        </p:spPr>
      </p:pic>
    </p:spTree>
    <p:extLst>
      <p:ext uri="{BB962C8B-B14F-4D97-AF65-F5344CB8AC3E}">
        <p14:creationId xmlns:p14="http://schemas.microsoft.com/office/powerpoint/2010/main" xmlns="" val="377054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a:t>Hyper parameter tuning</a:t>
            </a:r>
          </a:p>
        </p:txBody>
      </p:sp>
      <p:sp>
        <p:nvSpPr>
          <p:cNvPr id="3" name="Content Placeholder 2"/>
          <p:cNvSpPr>
            <a:spLocks noGrp="1"/>
          </p:cNvSpPr>
          <p:nvPr>
            <p:ph idx="1"/>
          </p:nvPr>
        </p:nvSpPr>
        <p:spPr>
          <a:xfrm>
            <a:off x="1141412" y="189781"/>
            <a:ext cx="9905999" cy="6403524"/>
          </a:xfrm>
        </p:spPr>
        <p:txBody>
          <a:bodyPr>
            <a:normAutofit fontScale="85000" lnSpcReduction="20000"/>
          </a:bodyPr>
          <a:lstStyle/>
          <a:p>
            <a:endParaRPr lang="en-IN" dirty="0"/>
          </a:p>
          <a:p>
            <a:r>
              <a:rPr lang="en-IN" dirty="0"/>
              <a:t>After all this process conclusion is that XGB Classifier and </a:t>
            </a:r>
            <a:r>
              <a:rPr lang="en-IN" dirty="0" err="1"/>
              <a:t>Adaboost</a:t>
            </a:r>
            <a:r>
              <a:rPr lang="en-IN" dirty="0"/>
              <a:t> Classifier and Random Forest Classifier are performing well in terms of Accuracy score, Cross </a:t>
            </a:r>
            <a:r>
              <a:rPr lang="en-IN" dirty="0" err="1"/>
              <a:t>val</a:t>
            </a:r>
            <a:r>
              <a:rPr lang="en-IN" dirty="0"/>
              <a:t> score and </a:t>
            </a:r>
            <a:r>
              <a:rPr lang="en-IN" dirty="0" err="1"/>
              <a:t>Roc_Auc</a:t>
            </a:r>
            <a:r>
              <a:rPr lang="en-IN" dirty="0"/>
              <a:t> score as compared to other models.</a:t>
            </a:r>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r>
              <a:rPr lang="en-IN" dirty="0"/>
              <a:t>After all this process conclusion of Hyper Parameter is that Random Forest Classifier is giving accuracy of 95.10%, but XGB Classifier is giving an accuracy of 97% without tuning. So now I am making a final model using XGB Classifier.</a:t>
            </a:r>
          </a:p>
          <a:p>
            <a:endParaRPr lang="en-IN" dirty="0"/>
          </a:p>
          <a:p>
            <a:endParaRPr lang="en-IN" dirty="0"/>
          </a:p>
        </p:txBody>
      </p:sp>
      <p:pic>
        <p:nvPicPr>
          <p:cNvPr id="7" name="Picture 6"/>
          <p:cNvPicPr/>
          <p:nvPr/>
        </p:nvPicPr>
        <p:blipFill>
          <a:blip r:embed="rId2"/>
          <a:stretch>
            <a:fillRect/>
          </a:stretch>
        </p:blipFill>
        <p:spPr>
          <a:xfrm>
            <a:off x="1291012" y="2586938"/>
            <a:ext cx="8509810" cy="1035668"/>
          </a:xfrm>
          <a:prstGeom prst="rect">
            <a:avLst/>
          </a:prstGeom>
        </p:spPr>
      </p:pic>
      <p:pic>
        <p:nvPicPr>
          <p:cNvPr id="8" name="Picture 7"/>
          <p:cNvPicPr/>
          <p:nvPr/>
        </p:nvPicPr>
        <p:blipFill>
          <a:blip r:embed="rId3"/>
          <a:stretch>
            <a:fillRect/>
          </a:stretch>
        </p:blipFill>
        <p:spPr>
          <a:xfrm>
            <a:off x="1291012" y="3622606"/>
            <a:ext cx="8604403" cy="1035667"/>
          </a:xfrm>
          <a:prstGeom prst="rect">
            <a:avLst/>
          </a:prstGeom>
        </p:spPr>
      </p:pic>
    </p:spTree>
    <p:extLst>
      <p:ext uri="{BB962C8B-B14F-4D97-AF65-F5344CB8AC3E}">
        <p14:creationId xmlns:p14="http://schemas.microsoft.com/office/powerpoint/2010/main" xmlns="" val="21181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a:t>Final model</a:t>
            </a:r>
          </a:p>
        </p:txBody>
      </p:sp>
      <p:sp>
        <p:nvSpPr>
          <p:cNvPr id="3" name="Content Placeholder 2"/>
          <p:cNvSpPr>
            <a:spLocks noGrp="1"/>
          </p:cNvSpPr>
          <p:nvPr>
            <p:ph idx="1"/>
          </p:nvPr>
        </p:nvSpPr>
        <p:spPr>
          <a:xfrm>
            <a:off x="3456310" y="4779034"/>
            <a:ext cx="7591101" cy="1635775"/>
          </a:xfrm>
        </p:spPr>
        <p:txBody>
          <a:bodyPr>
            <a:normAutofit fontScale="92500" lnSpcReduction="10000"/>
          </a:bodyPr>
          <a:lstStyle/>
          <a:p>
            <a:r>
              <a:rPr lang="en-IN" dirty="0"/>
              <a:t>From the above visualization and matrices found that the XGB Classifier performed the best 99.6%  AOC_ROC_SCORE, with precision accuracy score of 97% and recall 98%.</a:t>
            </a:r>
          </a:p>
          <a:p>
            <a:endParaRPr lang="en-IN" dirty="0"/>
          </a:p>
        </p:txBody>
      </p:sp>
      <p:pic>
        <p:nvPicPr>
          <p:cNvPr id="6" name="Picture 5"/>
          <p:cNvPicPr/>
          <p:nvPr/>
        </p:nvPicPr>
        <p:blipFill>
          <a:blip r:embed="rId2"/>
          <a:stretch>
            <a:fillRect/>
          </a:stretch>
        </p:blipFill>
        <p:spPr>
          <a:xfrm>
            <a:off x="1141412" y="1623503"/>
            <a:ext cx="5932050" cy="2828925"/>
          </a:xfrm>
          <a:prstGeom prst="rect">
            <a:avLst/>
          </a:prstGeom>
        </p:spPr>
      </p:pic>
      <p:pic>
        <p:nvPicPr>
          <p:cNvPr id="7" name="Picture 6"/>
          <p:cNvPicPr/>
          <p:nvPr/>
        </p:nvPicPr>
        <p:blipFill>
          <a:blip r:embed="rId3"/>
          <a:stretch>
            <a:fillRect/>
          </a:stretch>
        </p:blipFill>
        <p:spPr>
          <a:xfrm>
            <a:off x="7073462" y="1623503"/>
            <a:ext cx="4686935" cy="2790825"/>
          </a:xfrm>
          <a:prstGeom prst="rect">
            <a:avLst/>
          </a:prstGeom>
        </p:spPr>
      </p:pic>
      <p:pic>
        <p:nvPicPr>
          <p:cNvPr id="8" name="Picture 7"/>
          <p:cNvPicPr>
            <a:picLocks noChangeAspect="1"/>
          </p:cNvPicPr>
          <p:nvPr/>
        </p:nvPicPr>
        <p:blipFill>
          <a:blip r:embed="rId4"/>
          <a:stretch>
            <a:fillRect/>
          </a:stretch>
        </p:blipFill>
        <p:spPr>
          <a:xfrm>
            <a:off x="1141412" y="4500017"/>
            <a:ext cx="2314898" cy="1914792"/>
          </a:xfrm>
          <a:prstGeom prst="rect">
            <a:avLst/>
          </a:prstGeom>
        </p:spPr>
      </p:pic>
    </p:spTree>
    <p:extLst>
      <p:ext uri="{BB962C8B-B14F-4D97-AF65-F5344CB8AC3E}">
        <p14:creationId xmlns:p14="http://schemas.microsoft.com/office/powerpoint/2010/main" xmlns="" val="348853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a:t>CONCLUSION</a:t>
            </a:r>
          </a:p>
        </p:txBody>
      </p:sp>
      <p:sp>
        <p:nvSpPr>
          <p:cNvPr id="3" name="Content Placeholder 2"/>
          <p:cNvSpPr>
            <a:spLocks noGrp="1"/>
          </p:cNvSpPr>
          <p:nvPr>
            <p:ph idx="1"/>
          </p:nvPr>
        </p:nvSpPr>
        <p:spPr>
          <a:xfrm>
            <a:off x="785005" y="1820174"/>
            <a:ext cx="9704320" cy="2888460"/>
          </a:xfrm>
        </p:spPr>
        <p:txBody>
          <a:bodyPr>
            <a:normAutofit/>
          </a:bodyPr>
          <a:lstStyle/>
          <a:p>
            <a:pPr marL="0" lvl="0" indent="0">
              <a:buNone/>
            </a:pPr>
            <a:r>
              <a:rPr lang="en-IN" sz="3400" b="1" dirty="0"/>
              <a:t>Key Findings and Conclusions of the Study</a:t>
            </a:r>
            <a:endParaRPr lang="en-IN" sz="3400" dirty="0"/>
          </a:p>
          <a:p>
            <a:pPr marL="0" lvl="0" indent="0" algn="just">
              <a:buNone/>
            </a:pPr>
            <a:r>
              <a:rPr lang="en-IN" sz="1800" dirty="0"/>
              <a:t>From the whole evaluation we can see that the maximum number of words in fake news were regarding Trump, and Clinton and we can interpret that it was due to election campaign which was held during US presential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p>
        </p:txBody>
      </p:sp>
    </p:spTree>
    <p:extLst>
      <p:ext uri="{BB962C8B-B14F-4D97-AF65-F5344CB8AC3E}">
        <p14:creationId xmlns:p14="http://schemas.microsoft.com/office/powerpoint/2010/main" xmlns=""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lnSpcReduction="10000"/>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p>
          <a:p>
            <a:pPr marL="0" indent="0">
              <a:buNone/>
            </a:pPr>
            <a:endParaRPr lang="en-US" dirty="0"/>
          </a:p>
          <a:p>
            <a:r>
              <a:rPr lang="en-US" dirty="0"/>
              <a:t>In this Project we have to use the data provided by the client to build a model to predict whether a news is fake or not fake</a:t>
            </a:r>
            <a:endParaRPr lang="en-IN" dirty="0"/>
          </a:p>
          <a:p>
            <a:endParaRPr lang="en-IN" dirty="0"/>
          </a:p>
          <a:p>
            <a:endParaRPr lang="en-IN" dirty="0"/>
          </a:p>
        </p:txBody>
      </p:sp>
    </p:spTree>
    <p:extLst>
      <p:ext uri="{BB962C8B-B14F-4D97-AF65-F5344CB8AC3E}">
        <p14:creationId xmlns:p14="http://schemas.microsoft.com/office/powerpoint/2010/main" xmlns="" val="37685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fontScale="90000"/>
          </a:bodyPr>
          <a:lstStyle/>
          <a:p>
            <a:r>
              <a:rPr lang="en-IN" dirty="0"/>
              <a:t>DATA PRE-PROCESSING</a:t>
            </a:r>
          </a:p>
        </p:txBody>
      </p:sp>
      <p:sp>
        <p:nvSpPr>
          <p:cNvPr id="3" name="Content Placeholder 2"/>
          <p:cNvSpPr>
            <a:spLocks noGrp="1"/>
          </p:cNvSpPr>
          <p:nvPr>
            <p:ph idx="1"/>
          </p:nvPr>
        </p:nvSpPr>
        <p:spPr>
          <a:xfrm>
            <a:off x="7185804" y="1354347"/>
            <a:ext cx="3861607" cy="4436853"/>
          </a:xfrm>
        </p:spPr>
        <p:txBody>
          <a:bodyPr>
            <a:normAutofit fontScale="625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6" name="Picture 5"/>
          <p:cNvPicPr/>
          <p:nvPr/>
        </p:nvPicPr>
        <p:blipFill>
          <a:blip r:embed="rId2"/>
          <a:stretch>
            <a:fillRect/>
          </a:stretch>
        </p:blipFill>
        <p:spPr>
          <a:xfrm>
            <a:off x="908673" y="808672"/>
            <a:ext cx="5897245" cy="5850255"/>
          </a:xfrm>
          <a:prstGeom prst="rect">
            <a:avLst/>
          </a:prstGeom>
        </p:spPr>
      </p:pic>
    </p:spTree>
    <p:extLst>
      <p:ext uri="{BB962C8B-B14F-4D97-AF65-F5344CB8AC3E}">
        <p14:creationId xmlns:p14="http://schemas.microsoft.com/office/powerpoint/2010/main" xmlns="" val="28109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fontScale="90000"/>
          </a:bodyPr>
          <a:lstStyle/>
          <a:p>
            <a:r>
              <a:rPr lang="en-IN" dirty="0"/>
              <a:t>DATA INPUT- LOGIC-OUTPUT RELATIONSHIPS</a:t>
            </a:r>
          </a:p>
        </p:txBody>
      </p:sp>
      <p:sp>
        <p:nvSpPr>
          <p:cNvPr id="3" name="Content Placeholder 2"/>
          <p:cNvSpPr>
            <a:spLocks noGrp="1"/>
          </p:cNvSpPr>
          <p:nvPr>
            <p:ph idx="1"/>
          </p:nvPr>
        </p:nvSpPr>
        <p:spPr>
          <a:xfrm>
            <a:off x="753224" y="4699052"/>
            <a:ext cx="11073591" cy="1663906"/>
          </a:xfrm>
        </p:spPr>
        <p:txBody>
          <a:bodyPr>
            <a:noAutofit/>
          </a:bodyPr>
          <a:lstStyle/>
          <a:p>
            <a:pPr marL="0" indent="0">
              <a:buNone/>
            </a:pPr>
            <a:r>
              <a:rPr lang="en-IN" dirty="0"/>
              <a:t>From the above we can see that most frequent words on both labels and we can observe the words which are leading to fake new are trump, Clinton, </a:t>
            </a:r>
            <a:r>
              <a:rPr lang="en-IN" dirty="0" err="1"/>
              <a:t>prison,november</a:t>
            </a:r>
            <a:r>
              <a:rPr lang="en-IN" dirty="0"/>
              <a:t>, </a:t>
            </a:r>
            <a:r>
              <a:rPr lang="en-IN" dirty="0" err="1"/>
              <a:t>etc</a:t>
            </a:r>
            <a:r>
              <a:rPr lang="en-IN" dirty="0"/>
              <a:t> and words which are leading to real news are said, </a:t>
            </a:r>
            <a:r>
              <a:rPr lang="en-IN" dirty="0" err="1"/>
              <a:t>agriculture,police</a:t>
            </a:r>
            <a:r>
              <a:rPr lang="en-IN" dirty="0"/>
              <a:t> ,questions </a:t>
            </a:r>
            <a:r>
              <a:rPr lang="en-IN" dirty="0" err="1"/>
              <a:t>etc</a:t>
            </a:r>
            <a:r>
              <a:rPr lang="en-IN" dirty="0"/>
              <a:t>, so we  can clearly see that above dataset extensively deals with news around US presidential elections between Trump and Clinton.</a:t>
            </a:r>
          </a:p>
          <a:p>
            <a:pPr marL="0" indent="0">
              <a:buNone/>
            </a:pPr>
            <a:endParaRPr lang="en-IN" baseline="-25000" dirty="0"/>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7" y="1010093"/>
            <a:ext cx="1636292" cy="369332"/>
          </a:xfrm>
          <a:prstGeom prst="rect">
            <a:avLst/>
          </a:prstGeom>
        </p:spPr>
        <p:txBody>
          <a:bodyPr wrap="square">
            <a:spAutoFit/>
          </a:bodyPr>
          <a:lstStyle/>
          <a:p>
            <a:r>
              <a:rPr lang="en-IN" dirty="0"/>
              <a:t>FAKE WORDS</a:t>
            </a:r>
          </a:p>
        </p:txBody>
      </p:sp>
      <p:sp>
        <p:nvSpPr>
          <p:cNvPr id="13" name="Rectangle 12"/>
          <p:cNvSpPr/>
          <p:nvPr/>
        </p:nvSpPr>
        <p:spPr>
          <a:xfrm>
            <a:off x="6487064" y="965214"/>
            <a:ext cx="1976760" cy="369332"/>
          </a:xfrm>
          <a:prstGeom prst="rect">
            <a:avLst/>
          </a:prstGeom>
        </p:spPr>
        <p:txBody>
          <a:bodyPr wrap="none">
            <a:spAutoFit/>
          </a:bodyPr>
          <a:lstStyle/>
          <a:p>
            <a:r>
              <a:rPr lang="en-IN" dirty="0"/>
              <a:t>NOT FAKE WORDS</a:t>
            </a:r>
          </a:p>
        </p:txBody>
      </p:sp>
      <p:pic>
        <p:nvPicPr>
          <p:cNvPr id="11" name="Picture 10"/>
          <p:cNvPicPr/>
          <p:nvPr/>
        </p:nvPicPr>
        <p:blipFill>
          <a:blip r:embed="rId2"/>
          <a:stretch>
            <a:fillRect/>
          </a:stretch>
        </p:blipFill>
        <p:spPr>
          <a:xfrm>
            <a:off x="476535" y="1535979"/>
            <a:ext cx="5731510" cy="2996565"/>
          </a:xfrm>
          <a:prstGeom prst="rect">
            <a:avLst/>
          </a:prstGeom>
        </p:spPr>
      </p:pic>
      <p:pic>
        <p:nvPicPr>
          <p:cNvPr id="12" name="Picture 11"/>
          <p:cNvPicPr/>
          <p:nvPr/>
        </p:nvPicPr>
        <p:blipFill>
          <a:blip r:embed="rId3"/>
          <a:stretch>
            <a:fillRect/>
          </a:stretch>
        </p:blipFill>
        <p:spPr>
          <a:xfrm>
            <a:off x="6290019" y="1535979"/>
            <a:ext cx="5731510" cy="3028315"/>
          </a:xfrm>
          <a:prstGeom prst="rect">
            <a:avLst/>
          </a:prstGeom>
        </p:spPr>
      </p:pic>
    </p:spTree>
    <p:extLst>
      <p:ext uri="{BB962C8B-B14F-4D97-AF65-F5344CB8AC3E}">
        <p14:creationId xmlns:p14="http://schemas.microsoft.com/office/powerpoint/2010/main" xmlns="" val="384243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a:xfrm>
            <a:off x="6944264" y="2249215"/>
            <a:ext cx="4103147" cy="3541986"/>
          </a:xfrm>
        </p:spPr>
        <p:txBody>
          <a:bodyPr>
            <a:normAutofit fontScale="92500" lnSpcReduction="20000"/>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6" name="Picture 5"/>
          <p:cNvPicPr/>
          <p:nvPr/>
        </p:nvPicPr>
        <p:blipFill>
          <a:blip r:embed="rId2"/>
          <a:stretch>
            <a:fillRect/>
          </a:stretch>
        </p:blipFill>
        <p:spPr>
          <a:xfrm>
            <a:off x="560617" y="2100208"/>
            <a:ext cx="5731510" cy="2825750"/>
          </a:xfrm>
          <a:prstGeom prst="rect">
            <a:avLst/>
          </a:prstGeom>
        </p:spPr>
      </p:pic>
    </p:spTree>
    <p:extLst>
      <p:ext uri="{BB962C8B-B14F-4D97-AF65-F5344CB8AC3E}">
        <p14:creationId xmlns:p14="http://schemas.microsoft.com/office/powerpoint/2010/main" xmlns="" val="1692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p:txBody>
          <a:bodyPr>
            <a:normAutofit/>
          </a:bodyPr>
          <a:lstStyle/>
          <a:p>
            <a:pPr lvl="0"/>
            <a:r>
              <a:rPr lang="en-IN" b="1" dirty="0"/>
              <a:t>Testing of Identified Approaches (Algorithms)</a:t>
            </a:r>
          </a:p>
          <a:p>
            <a:pPr marL="0" lvl="0" indent="0">
              <a:buNone/>
            </a:pPr>
            <a:endParaRPr lang="en-IN" sz="1600" dirty="0"/>
          </a:p>
          <a:p>
            <a:pPr lvl="1"/>
            <a:r>
              <a:rPr lang="en-IN" dirty="0"/>
              <a:t>RF=</a:t>
            </a:r>
            <a:r>
              <a:rPr lang="en-IN" dirty="0" err="1"/>
              <a:t>RandomForestClassifier</a:t>
            </a:r>
            <a:r>
              <a:rPr lang="en-IN" dirty="0"/>
              <a:t>()</a:t>
            </a:r>
          </a:p>
          <a:p>
            <a:pPr lvl="1"/>
            <a:r>
              <a:rPr lang="en-IN" dirty="0"/>
              <a:t>LR=</a:t>
            </a:r>
            <a:r>
              <a:rPr lang="en-IN" dirty="0" err="1"/>
              <a:t>LogisticRegression</a:t>
            </a:r>
            <a:r>
              <a:rPr lang="en-IN" dirty="0"/>
              <a:t>()</a:t>
            </a:r>
          </a:p>
          <a:p>
            <a:pPr lvl="1"/>
            <a:r>
              <a:rPr lang="en-IN" dirty="0"/>
              <a:t>MNB=</a:t>
            </a:r>
            <a:r>
              <a:rPr lang="en-IN" dirty="0" err="1"/>
              <a:t>MultinomialNB</a:t>
            </a:r>
            <a:r>
              <a:rPr lang="en-IN" dirty="0"/>
              <a:t>()</a:t>
            </a:r>
          </a:p>
          <a:p>
            <a:pPr lvl="1"/>
            <a:r>
              <a:rPr lang="en-IN" dirty="0"/>
              <a:t>DT=</a:t>
            </a:r>
            <a:r>
              <a:rPr lang="en-IN" dirty="0" err="1"/>
              <a:t>DecisionTreeClassifier</a:t>
            </a:r>
            <a:r>
              <a:rPr lang="en-IN" dirty="0"/>
              <a:t>()</a:t>
            </a:r>
          </a:p>
          <a:p>
            <a:pPr lvl="1"/>
            <a:r>
              <a:rPr lang="en-IN" dirty="0"/>
              <a:t>AD=</a:t>
            </a:r>
            <a:r>
              <a:rPr lang="en-IN" dirty="0" err="1"/>
              <a:t>AdaBoostClassifier</a:t>
            </a:r>
            <a:r>
              <a:rPr lang="en-IN" dirty="0"/>
              <a:t>()</a:t>
            </a:r>
          </a:p>
          <a:p>
            <a:pPr lvl="1"/>
            <a:r>
              <a:rPr lang="en-IN" dirty="0"/>
              <a:t>XG=</a:t>
            </a:r>
            <a:r>
              <a:rPr lang="en-IN" dirty="0" err="1"/>
              <a:t>XGBClassifier</a:t>
            </a:r>
            <a:r>
              <a:rPr lang="en-IN" dirty="0"/>
              <a:t>()</a:t>
            </a:r>
          </a:p>
        </p:txBody>
      </p:sp>
    </p:spTree>
    <p:extLst>
      <p:ext uri="{BB962C8B-B14F-4D97-AF65-F5344CB8AC3E}">
        <p14:creationId xmlns:p14="http://schemas.microsoft.com/office/powerpoint/2010/main" xmlns="" val="396968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fontScale="90000"/>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a:t>Run and Evaluated Some Selected models</a:t>
            </a:r>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923330"/>
          </a:xfrm>
          <a:prstGeom prst="rect">
            <a:avLst/>
          </a:prstGeom>
          <a:noFill/>
        </p:spPr>
        <p:txBody>
          <a:bodyPr wrap="square" rtlCol="0">
            <a:spAutoFit/>
          </a:bodyPr>
          <a:lstStyle/>
          <a:p>
            <a:r>
              <a:rPr lang="en-IN" dirty="0"/>
              <a:t>From the above Metrics result It is clear that </a:t>
            </a:r>
            <a:r>
              <a:rPr lang="en-IN" dirty="0" err="1"/>
              <a:t>XGB</a:t>
            </a:r>
            <a:r>
              <a:rPr lang="en-IN" b="1" dirty="0" err="1"/>
              <a:t>Classifier</a:t>
            </a:r>
            <a:r>
              <a:rPr lang="en-IN" dirty="0"/>
              <a:t> is performing best for Roc-</a:t>
            </a:r>
            <a:r>
              <a:rPr lang="en-IN" dirty="0" err="1"/>
              <a:t>Auc</a:t>
            </a:r>
            <a:r>
              <a:rPr lang="en-IN" dirty="0"/>
              <a:t>, cross-</a:t>
            </a:r>
            <a:r>
              <a:rPr lang="en-IN" dirty="0" err="1"/>
              <a:t>val</a:t>
            </a:r>
            <a:r>
              <a:rPr lang="en-IN" dirty="0"/>
              <a:t> score and accuracy score metric.</a:t>
            </a:r>
          </a:p>
        </p:txBody>
      </p:sp>
      <p:pic>
        <p:nvPicPr>
          <p:cNvPr id="14" name="Picture 13"/>
          <p:cNvPicPr/>
          <p:nvPr/>
        </p:nvPicPr>
        <p:blipFill>
          <a:blip r:embed="rId2"/>
          <a:stretch>
            <a:fillRect/>
          </a:stretch>
        </p:blipFill>
        <p:spPr>
          <a:xfrm>
            <a:off x="629343" y="1168689"/>
            <a:ext cx="5726538" cy="836644"/>
          </a:xfrm>
          <a:prstGeom prst="rect">
            <a:avLst/>
          </a:prstGeom>
        </p:spPr>
      </p:pic>
      <p:pic>
        <p:nvPicPr>
          <p:cNvPr id="15" name="Picture 14"/>
          <p:cNvPicPr/>
          <p:nvPr/>
        </p:nvPicPr>
        <p:blipFill>
          <a:blip r:embed="rId3"/>
          <a:stretch>
            <a:fillRect/>
          </a:stretch>
        </p:blipFill>
        <p:spPr>
          <a:xfrm>
            <a:off x="629343" y="2019706"/>
            <a:ext cx="5726538" cy="4760656"/>
          </a:xfrm>
          <a:prstGeom prst="rect">
            <a:avLst/>
          </a:prstGeom>
        </p:spPr>
      </p:pic>
      <p:pic>
        <p:nvPicPr>
          <p:cNvPr id="16" name="Picture 15"/>
          <p:cNvPicPr/>
          <p:nvPr/>
        </p:nvPicPr>
        <p:blipFill>
          <a:blip r:embed="rId4"/>
          <a:stretch>
            <a:fillRect/>
          </a:stretch>
        </p:blipFill>
        <p:spPr>
          <a:xfrm>
            <a:off x="6608098" y="1541483"/>
            <a:ext cx="5267960" cy="1571625"/>
          </a:xfrm>
          <a:prstGeom prst="rect">
            <a:avLst/>
          </a:prstGeom>
        </p:spPr>
      </p:pic>
      <p:pic>
        <p:nvPicPr>
          <p:cNvPr id="17" name="Picture 16"/>
          <p:cNvPicPr/>
          <p:nvPr/>
        </p:nvPicPr>
        <p:blipFill>
          <a:blip r:embed="rId5"/>
          <a:stretch>
            <a:fillRect/>
          </a:stretch>
        </p:blipFill>
        <p:spPr>
          <a:xfrm>
            <a:off x="6608098" y="3113108"/>
            <a:ext cx="4944110" cy="2209800"/>
          </a:xfrm>
          <a:prstGeom prst="rect">
            <a:avLst/>
          </a:prstGeom>
        </p:spPr>
      </p:pic>
    </p:spTree>
    <p:extLst>
      <p:ext uri="{BB962C8B-B14F-4D97-AF65-F5344CB8AC3E}">
        <p14:creationId xmlns:p14="http://schemas.microsoft.com/office/powerpoint/2010/main" xmlns="" val="26151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55000" lnSpcReduction="20000"/>
          </a:bodyPr>
          <a:lstStyle/>
          <a:p>
            <a:pPr marL="0" indent="0">
              <a:buNone/>
            </a:pPr>
            <a:r>
              <a:rPr lang="en-IN" b="1" dirty="0"/>
              <a:t>Logistic Regression Visualization:</a:t>
            </a:r>
          </a:p>
        </p:txBody>
      </p:sp>
      <p:pic>
        <p:nvPicPr>
          <p:cNvPr id="8" name="Picture 7"/>
          <p:cNvPicPr/>
          <p:nvPr/>
        </p:nvPicPr>
        <p:blipFill>
          <a:blip r:embed="rId2"/>
          <a:stretch>
            <a:fillRect/>
          </a:stretch>
        </p:blipFill>
        <p:spPr>
          <a:xfrm>
            <a:off x="1035456" y="2185383"/>
            <a:ext cx="4856385" cy="4034262"/>
          </a:xfrm>
          <a:prstGeom prst="rect">
            <a:avLst/>
          </a:prstGeom>
        </p:spPr>
      </p:pic>
      <p:pic>
        <p:nvPicPr>
          <p:cNvPr id="9" name="Picture 8"/>
          <p:cNvPicPr/>
          <p:nvPr/>
        </p:nvPicPr>
        <p:blipFill>
          <a:blip r:embed="rId3"/>
          <a:stretch>
            <a:fillRect/>
          </a:stretch>
        </p:blipFill>
        <p:spPr>
          <a:xfrm>
            <a:off x="6094412" y="2185383"/>
            <a:ext cx="5731510" cy="2299970"/>
          </a:xfrm>
          <a:prstGeom prst="rect">
            <a:avLst/>
          </a:prstGeom>
        </p:spPr>
      </p:pic>
    </p:spTree>
    <p:extLst>
      <p:ext uri="{BB962C8B-B14F-4D97-AF65-F5344CB8AC3E}">
        <p14:creationId xmlns:p14="http://schemas.microsoft.com/office/powerpoint/2010/main" xmlns="" val="14640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Visualization:</a:t>
            </a:r>
            <a:endParaRPr lang="en-IN" dirty="0"/>
          </a:p>
        </p:txBody>
      </p:sp>
      <p:pic>
        <p:nvPicPr>
          <p:cNvPr id="7" name="Picture 6"/>
          <p:cNvPicPr/>
          <p:nvPr/>
        </p:nvPicPr>
        <p:blipFill>
          <a:blip r:embed="rId2"/>
          <a:stretch>
            <a:fillRect/>
          </a:stretch>
        </p:blipFill>
        <p:spPr>
          <a:xfrm>
            <a:off x="710001" y="2185382"/>
            <a:ext cx="5696585" cy="4371975"/>
          </a:xfrm>
          <a:prstGeom prst="rect">
            <a:avLst/>
          </a:prstGeom>
        </p:spPr>
      </p:pic>
      <p:pic>
        <p:nvPicPr>
          <p:cNvPr id="8" name="Picture 7"/>
          <p:cNvPicPr/>
          <p:nvPr/>
        </p:nvPicPr>
        <p:blipFill>
          <a:blip r:embed="rId3"/>
          <a:stretch>
            <a:fillRect/>
          </a:stretch>
        </p:blipFill>
        <p:spPr>
          <a:xfrm>
            <a:off x="6406586" y="2185382"/>
            <a:ext cx="5591810" cy="2333625"/>
          </a:xfrm>
          <a:prstGeom prst="rect">
            <a:avLst/>
          </a:prstGeom>
        </p:spPr>
      </p:pic>
    </p:spTree>
    <p:extLst>
      <p:ext uri="{BB962C8B-B14F-4D97-AF65-F5344CB8AC3E}">
        <p14:creationId xmlns:p14="http://schemas.microsoft.com/office/powerpoint/2010/main" xmlns="" val="3314459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232</TotalTime>
  <Words>688</Words>
  <Application>Microsoft Office PowerPoint</Application>
  <PresentationFormat>Custom</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ACE</cp:lastModifiedBy>
  <cp:revision>44</cp:revision>
  <dcterms:created xsi:type="dcterms:W3CDTF">2020-11-13T17:53:42Z</dcterms:created>
  <dcterms:modified xsi:type="dcterms:W3CDTF">2021-06-24T17:18:36Z</dcterms:modified>
</cp:coreProperties>
</file>