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itchFamily="34" charset="0"/>
      <p:regular r:id="rId13"/>
      <p:bold r:id="rId14"/>
      <p:italic r:id="rId15"/>
      <p:boldItalic r:id="rId16"/>
    </p:embeddedFont>
    <p:embeddedFont>
      <p:font typeface="Constantia" pitchFamily="18" charset="0"/>
      <p:regular r:id="rId17"/>
      <p:bold r:id="rId18"/>
      <p:italic r:id="rId19"/>
      <p:boldItalic r:id="rId20"/>
    </p:embeddedFont>
    <p:embeddedFont>
      <p:font typeface="Wingdings 2" pitchFamily="18" charset="2"/>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716" y="-6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6/7/2021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6/7/2021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6/7/2021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6/7/2021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6/7/2021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6/7/2021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0769600" y="6356351"/>
            <a:ext cx="8128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6/7/2021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657725" y="0"/>
            <a:ext cx="9288380" cy="4443663"/>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chemeClr val="dk1"/>
              </a:buClr>
              <a:buSzPts val="6600"/>
              <a:buFont typeface="Twentieth Century"/>
              <a:buNone/>
            </a:pPr>
            <a:r>
              <a:rPr lang="en-US" sz="6600" b="1" u="sng">
                <a:solidFill>
                  <a:schemeClr val="dk1"/>
                </a:solidFill>
              </a:rPr>
              <a:t>MALIGNANT COMMENTS</a:t>
            </a:r>
            <a:br>
              <a:rPr lang="en-US" sz="6600" b="1" u="sng">
                <a:solidFill>
                  <a:schemeClr val="dk1"/>
                </a:solidFill>
              </a:rPr>
            </a:br>
            <a:r>
              <a:rPr lang="en-US" sz="6600" b="1" u="sng">
                <a:solidFill>
                  <a:schemeClr val="dk1"/>
                </a:solidFill>
              </a:rPr>
              <a:t> CLASSIFICATION</a:t>
            </a:r>
            <a:r>
              <a:rPr lang="en-US" sz="6600">
                <a:solidFill>
                  <a:schemeClr val="dk1"/>
                </a:solidFill>
              </a:rPr>
              <a:t/>
            </a:r>
            <a:br>
              <a:rPr lang="en-US" sz="6600">
                <a:solidFill>
                  <a:schemeClr val="dk1"/>
                </a:solidFill>
              </a:rPr>
            </a:br>
            <a:endParaRPr sz="6600">
              <a:solidFill>
                <a:schemeClr val="dk1"/>
              </a:solidFill>
            </a:endParaRPr>
          </a:p>
        </p:txBody>
      </p:sp>
      <p:sp>
        <p:nvSpPr>
          <p:cNvPr id="284" name="Google Shape;284;p14"/>
          <p:cNvSpPr txBox="1">
            <a:spLocks noGrp="1"/>
          </p:cNvSpPr>
          <p:nvPr>
            <p:ph type="subTitle" idx="1"/>
          </p:nvPr>
        </p:nvSpPr>
        <p:spPr>
          <a:xfrm>
            <a:off x="5141494" y="5149515"/>
            <a:ext cx="3015916" cy="53919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000"/>
              <a:buNone/>
            </a:pPr>
            <a:r>
              <a:rPr lang="en-US" sz="2400" b="1" dirty="0" smtClean="0">
                <a:solidFill>
                  <a:srgbClr val="0070C0"/>
                </a:solidFill>
              </a:rPr>
              <a:t>BY   Vivek Rai</a:t>
            </a:r>
            <a:endParaRPr lang="en-US" sz="2400" b="1" dirty="0" smtClean="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0C0C0C"/>
              </a:buClr>
              <a:buSzPts val="5000"/>
              <a:buFont typeface="Twentieth Century"/>
              <a:buNone/>
            </a:pPr>
            <a:r>
              <a:rPr lang="en-US"/>
              <a:t>CONCLUSIONS :</a:t>
            </a:r>
            <a:br>
              <a:rPr lang="en-US"/>
            </a:br>
            <a:endParaRPr/>
          </a:p>
        </p:txBody>
      </p:sp>
      <p:sp>
        <p:nvSpPr>
          <p:cNvPr id="345" name="Google Shape;345;p23"/>
          <p:cNvSpPr txBox="1">
            <a:spLocks noGrp="1"/>
          </p:cNvSpPr>
          <p:nvPr>
            <p:ph idx="1"/>
          </p:nvPr>
        </p:nvSpPr>
        <p:spPr>
          <a:xfrm>
            <a:off x="1024128" y="2084832"/>
            <a:ext cx="9720071" cy="4023360"/>
          </a:xfrm>
          <a:prstGeom prst="rect">
            <a:avLst/>
          </a:prstGeom>
          <a:noFill/>
          <a:ln>
            <a:noFill/>
          </a:ln>
        </p:spPr>
        <p:txBody>
          <a:bodyPr spcFirstLastPara="1" wrap="square" lIns="45700" tIns="45700" rIns="45700" bIns="45700" anchor="t" anchorCtr="0">
            <a:normAutofit/>
          </a:bodyPr>
          <a:lstStyle/>
          <a:p>
            <a:pPr marL="91440" lvl="0" indent="-117475" algn="l" rtl="0">
              <a:lnSpc>
                <a:spcPct val="90000"/>
              </a:lnSpc>
              <a:spcBef>
                <a:spcPts val="0"/>
              </a:spcBef>
              <a:spcAft>
                <a:spcPts val="0"/>
              </a:spcAft>
              <a:buSzPct val="100000"/>
              <a:buFont typeface="Arial"/>
              <a:buChar char="•"/>
            </a:pPr>
            <a:r>
              <a:rPr lang="en-US" sz="2000"/>
              <a:t>In this project there are some variables like malignant and rude which are highly correlated it is possible because one comment text may have combination of multiple features.</a:t>
            </a:r>
            <a:endParaRPr/>
          </a:p>
          <a:p>
            <a:pPr marL="91440" lvl="0" indent="-117475" algn="l" rtl="0">
              <a:lnSpc>
                <a:spcPct val="90000"/>
              </a:lnSpc>
              <a:spcBef>
                <a:spcPts val="1400"/>
              </a:spcBef>
              <a:spcAft>
                <a:spcPts val="0"/>
              </a:spcAft>
              <a:buSzPct val="100000"/>
              <a:buFont typeface="Arial"/>
              <a:buChar char="•"/>
            </a:pPr>
            <a:r>
              <a:rPr lang="en-US" sz="2000"/>
              <a:t>There were no null values in the data set only the pre processing is required.</a:t>
            </a:r>
            <a:endParaRPr sz="2000"/>
          </a:p>
          <a:p>
            <a:pPr marL="91440" lvl="0" indent="-117475" algn="l" rtl="0">
              <a:lnSpc>
                <a:spcPct val="90000"/>
              </a:lnSpc>
              <a:spcBef>
                <a:spcPts val="1400"/>
              </a:spcBef>
              <a:spcAft>
                <a:spcPts val="0"/>
              </a:spcAft>
              <a:buSzPct val="100000"/>
              <a:buFont typeface="Arial"/>
              <a:buChar char="•"/>
            </a:pPr>
            <a:r>
              <a:rPr lang="en-US" sz="2000"/>
              <a:t>Removing the column id does not impact the model training.</a:t>
            </a:r>
            <a:endParaRPr sz="2000"/>
          </a:p>
          <a:p>
            <a:pPr marL="91440" lvl="0" indent="-117475" algn="l" rtl="0">
              <a:lnSpc>
                <a:spcPct val="90000"/>
              </a:lnSpc>
              <a:spcBef>
                <a:spcPts val="1400"/>
              </a:spcBef>
              <a:spcAft>
                <a:spcPts val="0"/>
              </a:spcAft>
              <a:buSzPct val="100000"/>
              <a:buFont typeface="Arial"/>
              <a:buChar char="•"/>
            </a:pPr>
            <a:r>
              <a:rPr lang="en-US" sz="2000"/>
              <a:t>Using decision tree, model can reduce the false negative values</a:t>
            </a:r>
            <a:endParaRPr sz="2000"/>
          </a:p>
          <a:p>
            <a:pPr marL="91440" lvl="0" indent="-117475" algn="l" rtl="0">
              <a:lnSpc>
                <a:spcPct val="90000"/>
              </a:lnSpc>
              <a:spcBef>
                <a:spcPts val="1400"/>
              </a:spcBef>
              <a:spcAft>
                <a:spcPts val="0"/>
              </a:spcAft>
              <a:buSzPct val="100000"/>
              <a:buFont typeface="Arial"/>
              <a:buChar char="•"/>
            </a:pPr>
            <a:r>
              <a:rPr lang="en-US" sz="2000"/>
              <a:t>It has future scope in various use cases likewise in election, social media etc, where every day there are multi offensive comments spread.</a:t>
            </a:r>
            <a:endParaRPr sz="2000"/>
          </a:p>
          <a:p>
            <a:pPr marL="91440" lvl="0" indent="-117475" algn="l" rtl="0">
              <a:lnSpc>
                <a:spcPct val="90000"/>
              </a:lnSpc>
              <a:spcBef>
                <a:spcPts val="1400"/>
              </a:spcBef>
              <a:spcAft>
                <a:spcPts val="0"/>
              </a:spcAft>
              <a:buSzPct val="100000"/>
              <a:buFont typeface="Arial"/>
              <a:buChar char="•"/>
            </a:pPr>
            <a:r>
              <a:rPr lang="en-US" sz="2000"/>
              <a:t>Random forest is well suitable for this project as it used tree internally and it used multiple weak learner and generate the strong model and generate low bias and low variance model.</a:t>
            </a:r>
            <a:endParaRPr sz="2000"/>
          </a:p>
          <a:p>
            <a:pPr marL="91440" lvl="0" indent="0" algn="l" rtl="0">
              <a:lnSpc>
                <a:spcPct val="90000"/>
              </a:lnSpc>
              <a:spcBef>
                <a:spcPts val="1400"/>
              </a:spcBef>
              <a:spcAft>
                <a:spcPts val="0"/>
              </a:spcAft>
              <a:buSzPct val="100000"/>
              <a:buFont typeface="Arial"/>
              <a:buNone/>
            </a:pPr>
            <a:endParaRPr sz="2000"/>
          </a:p>
          <a:p>
            <a:pPr marL="91440" lvl="0" indent="0" algn="l" rtl="0">
              <a:lnSpc>
                <a:spcPct val="90000"/>
              </a:lnSpc>
              <a:spcBef>
                <a:spcPts val="1400"/>
              </a:spcBef>
              <a:spcAft>
                <a:spcPts val="0"/>
              </a:spcAft>
              <a:buSzPct val="100000"/>
              <a:buFont typeface="Arial"/>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71600" y="731520"/>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USE CASE:</a:t>
            </a:r>
            <a:endParaRPr/>
          </a:p>
        </p:txBody>
      </p:sp>
      <p:sp>
        <p:nvSpPr>
          <p:cNvPr id="290" name="Google Shape;290;p15"/>
          <p:cNvSpPr txBox="1">
            <a:spLocks noGrp="1"/>
          </p:cNvSpPr>
          <p:nvPr>
            <p:ph idx="1"/>
          </p:nvPr>
        </p:nvSpPr>
        <p:spPr>
          <a:xfrm>
            <a:off x="1024128" y="2286000"/>
            <a:ext cx="10405872" cy="4023360"/>
          </a:xfrm>
          <a:prstGeom prst="rect">
            <a:avLst/>
          </a:prstGeom>
          <a:noFill/>
          <a:ln>
            <a:noFill/>
          </a:ln>
        </p:spPr>
        <p:txBody>
          <a:bodyPr spcFirstLastPara="1" wrap="square" lIns="45700" tIns="45700" rIns="45700" bIns="45700" anchor="t" anchorCtr="0">
            <a:noAutofit/>
          </a:bodyPr>
          <a:lstStyle/>
          <a:p>
            <a:pPr marL="265176" lvl="1" indent="-137159" algn="l" rtl="0">
              <a:lnSpc>
                <a:spcPct val="90000"/>
              </a:lnSpc>
              <a:spcBef>
                <a:spcPts val="0"/>
              </a:spcBef>
              <a:spcAft>
                <a:spcPts val="0"/>
              </a:spcAft>
              <a:buSzPts val="2000"/>
              <a:buChar char="○"/>
            </a:pPr>
            <a:r>
              <a:rPr lang="en-US" sz="200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sz="2000"/>
          </a:p>
          <a:p>
            <a:pPr marL="265176" lvl="1" indent="-137159" algn="l" rtl="0">
              <a:lnSpc>
                <a:spcPct val="90000"/>
              </a:lnSpc>
              <a:spcBef>
                <a:spcPts val="600"/>
              </a:spcBef>
              <a:spcAft>
                <a:spcPts val="0"/>
              </a:spcAft>
              <a:buSzPts val="2000"/>
              <a:buChar char="○"/>
            </a:pPr>
            <a:r>
              <a:rPr lang="en-US" sz="2000"/>
              <a:t>Online hate, described as abusive language, aggression, cyberbullying, hatefulness and many others has been identified as a major threat on online social media platforms. Social media platforms are the most prominent grounds for such toxic behaviour.   </a:t>
            </a:r>
            <a:endParaRPr sz="2000"/>
          </a:p>
          <a:p>
            <a:pPr marL="265176" lvl="1" indent="-137159" algn="l" rtl="0">
              <a:lnSpc>
                <a:spcPct val="90000"/>
              </a:lnSpc>
              <a:spcBef>
                <a:spcPts val="600"/>
              </a:spcBef>
              <a:spcAft>
                <a:spcPts val="0"/>
              </a:spcAft>
              <a:buSzPts val="2000"/>
              <a:buChar char="○"/>
            </a:pPr>
            <a:r>
              <a:rPr lang="en-US" sz="2000"/>
              <a:t>Our goal is to build a prototype of online hate and abuse comment classifier which can used to classify hate and offensive comments so that it can be controlled and restricted from spreading hatred and cyberbullying. </a:t>
            </a:r>
            <a:endParaRPr sz="2000"/>
          </a:p>
          <a:p>
            <a:pPr marL="91440" lvl="0" indent="0" algn="l" rtl="0">
              <a:lnSpc>
                <a:spcPct val="90000"/>
              </a:lnSpc>
              <a:spcBef>
                <a:spcPts val="1600"/>
              </a:spcBef>
              <a:spcAft>
                <a:spcPts val="0"/>
              </a:spcAft>
              <a:buSzPts val="2000"/>
              <a:buNone/>
            </a:pPr>
            <a:endParaRPr sz="2000"/>
          </a:p>
          <a:p>
            <a:pPr marL="91440" lvl="0" indent="0" algn="l" rtl="0">
              <a:lnSpc>
                <a:spcPct val="90000"/>
              </a:lnSpc>
              <a:spcBef>
                <a:spcPts val="1400"/>
              </a:spcBef>
              <a:spcAft>
                <a:spcPts val="0"/>
              </a:spcAft>
              <a:buSzPts val="2000"/>
              <a:buNone/>
            </a:pPr>
            <a:endParaRPr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772652" y="305710"/>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dk1"/>
              </a:buClr>
              <a:buSzPts val="5000"/>
              <a:buFont typeface="Twentieth Century"/>
              <a:buNone/>
            </a:pPr>
            <a:r>
              <a:rPr lang="en-US">
                <a:solidFill>
                  <a:schemeClr val="dk1"/>
                </a:solidFill>
              </a:rPr>
              <a:t>APPROACH AND LIFE CYCLE :</a:t>
            </a:r>
            <a:endParaRPr>
              <a:solidFill>
                <a:schemeClr val="dk1"/>
              </a:solidFill>
            </a:endParaRPr>
          </a:p>
        </p:txBody>
      </p:sp>
      <p:pic>
        <p:nvPicPr>
          <p:cNvPr id="296" name="Google Shape;296;p16" descr="A Complete Tour Of Data Science Project Life Cycle"/>
          <p:cNvPicPr preferRelativeResize="0">
            <a:picLocks noGrp="1"/>
          </p:cNvPicPr>
          <p:nvPr>
            <p:ph idx="1"/>
          </p:nvPr>
        </p:nvPicPr>
        <p:blipFill rotWithShape="1">
          <a:blip r:embed="rId3">
            <a:alphaModFix/>
          </a:blip>
          <a:srcRect/>
          <a:stretch/>
        </p:blipFill>
        <p:spPr>
          <a:xfrm>
            <a:off x="2743200" y="1493720"/>
            <a:ext cx="5796371" cy="47575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DATA DESCRIPTION :</a:t>
            </a:r>
            <a:endParaRPr/>
          </a:p>
        </p:txBody>
      </p:sp>
      <p:sp>
        <p:nvSpPr>
          <p:cNvPr id="302" name="Google Shape;302;p17"/>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127000" algn="l" rtl="0">
              <a:lnSpc>
                <a:spcPct val="90000"/>
              </a:lnSpc>
              <a:spcBef>
                <a:spcPts val="0"/>
              </a:spcBef>
              <a:spcAft>
                <a:spcPts val="0"/>
              </a:spcAft>
              <a:buSzPts val="2000"/>
              <a:buFont typeface="Arial"/>
              <a:buChar char="•"/>
            </a:pPr>
            <a:r>
              <a:rPr lang="en-US" sz="2000"/>
              <a:t>Project contain train and test dataset.</a:t>
            </a:r>
            <a:endParaRPr sz="2000"/>
          </a:p>
          <a:p>
            <a:pPr marL="91440" lvl="0" indent="-127000" algn="l" rtl="0">
              <a:lnSpc>
                <a:spcPct val="90000"/>
              </a:lnSpc>
              <a:spcBef>
                <a:spcPts val="1400"/>
              </a:spcBef>
              <a:spcAft>
                <a:spcPts val="0"/>
              </a:spcAft>
              <a:buSzPts val="2000"/>
              <a:buFont typeface="Arial"/>
              <a:buChar char="•"/>
            </a:pPr>
            <a:r>
              <a:rPr lang="en-US" sz="2000"/>
              <a:t>In train data set there are 159,571 rows and 8 columns.</a:t>
            </a:r>
            <a:endParaRPr sz="2000"/>
          </a:p>
          <a:p>
            <a:pPr marL="91440" lvl="0" indent="-127000" algn="l" rtl="0">
              <a:lnSpc>
                <a:spcPct val="90000"/>
              </a:lnSpc>
              <a:spcBef>
                <a:spcPts val="1400"/>
              </a:spcBef>
              <a:spcAft>
                <a:spcPts val="0"/>
              </a:spcAft>
              <a:buSzPts val="2000"/>
              <a:buFont typeface="Arial"/>
              <a:buChar char="•"/>
            </a:pPr>
            <a:r>
              <a:rPr lang="en-US" sz="2000"/>
              <a:t>In test data set it is like 153,164 rows and 2 columns.</a:t>
            </a:r>
            <a:endParaRPr sz="2000"/>
          </a:p>
          <a:p>
            <a:pPr marL="91440" lvl="0" indent="-127000" algn="l" rtl="0">
              <a:lnSpc>
                <a:spcPct val="90000"/>
              </a:lnSpc>
              <a:spcBef>
                <a:spcPts val="1400"/>
              </a:spcBef>
              <a:spcAft>
                <a:spcPts val="0"/>
              </a:spcAft>
              <a:buSzPts val="2000"/>
              <a:buFont typeface="Arial"/>
              <a:buChar char="•"/>
            </a:pPr>
            <a:r>
              <a:rPr lang="en-US" sz="2000"/>
              <a:t>There are no null values in the dataset</a:t>
            </a:r>
            <a:endParaRPr sz="2000"/>
          </a:p>
          <a:p>
            <a:pPr marL="91440" lvl="0" indent="-127000" algn="l" rtl="0">
              <a:lnSpc>
                <a:spcPct val="90000"/>
              </a:lnSpc>
              <a:spcBef>
                <a:spcPts val="1400"/>
              </a:spcBef>
              <a:spcAft>
                <a:spcPts val="0"/>
              </a:spcAft>
              <a:buSzPts val="2000"/>
              <a:buFont typeface="Arial"/>
              <a:buChar char="•"/>
            </a:pPr>
            <a:r>
              <a:rPr lang="en-US" sz="2000"/>
              <a:t>Most of the data are numeric in nature which are binary.</a:t>
            </a:r>
            <a:endParaRPr sz="2000"/>
          </a:p>
          <a:p>
            <a:pPr marL="91440" lvl="0" indent="-127000" algn="l" rtl="0">
              <a:lnSpc>
                <a:spcPct val="90000"/>
              </a:lnSpc>
              <a:spcBef>
                <a:spcPts val="1400"/>
              </a:spcBef>
              <a:spcAft>
                <a:spcPts val="0"/>
              </a:spcAft>
              <a:buSzPts val="2000"/>
              <a:buFont typeface="Arial"/>
              <a:buChar char="•"/>
            </a:pPr>
            <a:r>
              <a:rPr lang="en-US" sz="2000"/>
              <a:t>Comments is object in nature and consist of text.</a:t>
            </a:r>
            <a:endParaRPr sz="2000"/>
          </a:p>
          <a:p>
            <a:pPr marL="91440" lvl="0" indent="-127000" algn="l" rtl="0">
              <a:lnSpc>
                <a:spcPct val="90000"/>
              </a:lnSpc>
              <a:spcBef>
                <a:spcPts val="1400"/>
              </a:spcBef>
              <a:spcAft>
                <a:spcPts val="0"/>
              </a:spcAft>
              <a:buSzPts val="2000"/>
              <a:buFont typeface="Arial"/>
              <a:buChar char="•"/>
            </a:pPr>
            <a:r>
              <a:rPr lang="en-US" sz="2000"/>
              <a:t>Overall memory usage for train and test is around 15MB.</a:t>
            </a:r>
            <a:endParaRPr sz="2000"/>
          </a:p>
          <a:p>
            <a:pPr marL="91440" lvl="0" indent="0" algn="l" rtl="0">
              <a:lnSpc>
                <a:spcPct val="90000"/>
              </a:lnSpc>
              <a:spcBef>
                <a:spcPts val="1400"/>
              </a:spcBef>
              <a:spcAft>
                <a:spcPts val="0"/>
              </a:spcAft>
              <a:buSzPts val="2000"/>
              <a:buFont typeface="Arial"/>
              <a:buNone/>
            </a:pPr>
            <a:endParaRPr sz="2000"/>
          </a:p>
          <a:p>
            <a:pPr marL="91440" lvl="0" indent="0" algn="l" rtl="0">
              <a:lnSpc>
                <a:spcPct val="90000"/>
              </a:lnSpc>
              <a:spcBef>
                <a:spcPts val="1400"/>
              </a:spcBef>
              <a:spcAft>
                <a:spcPts val="0"/>
              </a:spcAft>
              <a:buSzPts val="2000"/>
              <a:buFont typeface="Arial"/>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024128" y="-227843"/>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DATA PRE-PROCESSING :</a:t>
            </a:r>
            <a:endParaRPr/>
          </a:p>
        </p:txBody>
      </p:sp>
      <p:pic>
        <p:nvPicPr>
          <p:cNvPr id="308" name="Google Shape;308;p18"/>
          <p:cNvPicPr preferRelativeResize="0">
            <a:picLocks noGrp="1"/>
          </p:cNvPicPr>
          <p:nvPr>
            <p:ph idx="1"/>
          </p:nvPr>
        </p:nvPicPr>
        <p:blipFill rotWithShape="1">
          <a:blip r:embed="rId3">
            <a:alphaModFix/>
          </a:blip>
          <a:srcRect/>
          <a:stretch/>
        </p:blipFill>
        <p:spPr>
          <a:xfrm>
            <a:off x="1024128" y="1821212"/>
            <a:ext cx="6951278" cy="4740009"/>
          </a:xfrm>
          <a:prstGeom prst="rect">
            <a:avLst/>
          </a:prstGeom>
          <a:noFill/>
          <a:ln>
            <a:noFill/>
          </a:ln>
        </p:spPr>
      </p:pic>
      <p:sp>
        <p:nvSpPr>
          <p:cNvPr id="309" name="Google Shape;309;p18"/>
          <p:cNvSpPr txBox="1"/>
          <p:nvPr/>
        </p:nvSpPr>
        <p:spPr>
          <a:xfrm>
            <a:off x="1024128" y="979386"/>
            <a:ext cx="1089515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chemeClr val="dk1"/>
                </a:solidFill>
                <a:latin typeface="Twentieth Century"/>
                <a:ea typeface="Twentieth Century"/>
                <a:cs typeface="Twentieth Century"/>
                <a:sym typeface="Twentieth Century"/>
              </a:rPr>
              <a:t># AS THERE ARE NO NULL VALUES IN THE DATASET, BUT AS THE COMMENT COLUMN IN TEXT FORMAT SO THERE REQUIRE LOT OF TEXT PRE-PROCESSING.</a:t>
            </a:r>
            <a:endParaRPr sz="16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024127" y="20020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EDA :</a:t>
            </a:r>
            <a:endParaRPr/>
          </a:p>
        </p:txBody>
      </p:sp>
      <p:pic>
        <p:nvPicPr>
          <p:cNvPr id="315" name="Google Shape;315;p19"/>
          <p:cNvPicPr preferRelativeResize="0">
            <a:picLocks noGrp="1"/>
          </p:cNvPicPr>
          <p:nvPr>
            <p:ph idx="1"/>
          </p:nvPr>
        </p:nvPicPr>
        <p:blipFill rotWithShape="1">
          <a:blip r:embed="rId3">
            <a:alphaModFix/>
          </a:blip>
          <a:srcRect/>
          <a:stretch/>
        </p:blipFill>
        <p:spPr>
          <a:xfrm>
            <a:off x="341562" y="1475875"/>
            <a:ext cx="5983623" cy="4463882"/>
          </a:xfrm>
          <a:prstGeom prst="rect">
            <a:avLst/>
          </a:prstGeom>
          <a:noFill/>
          <a:ln>
            <a:noFill/>
          </a:ln>
        </p:spPr>
      </p:pic>
      <p:pic>
        <p:nvPicPr>
          <p:cNvPr id="316" name="Google Shape;316;p19"/>
          <p:cNvPicPr preferRelativeResize="0"/>
          <p:nvPr/>
        </p:nvPicPr>
        <p:blipFill rotWithShape="1">
          <a:blip r:embed="rId4">
            <a:alphaModFix/>
          </a:blip>
          <a:srcRect/>
          <a:stretch/>
        </p:blipFill>
        <p:spPr>
          <a:xfrm>
            <a:off x="6774364" y="3290957"/>
            <a:ext cx="5216734" cy="3089090"/>
          </a:xfrm>
          <a:prstGeom prst="rect">
            <a:avLst/>
          </a:prstGeom>
          <a:noFill/>
          <a:ln>
            <a:noFill/>
          </a:ln>
        </p:spPr>
      </p:pic>
      <p:pic>
        <p:nvPicPr>
          <p:cNvPr id="317" name="Google Shape;317;p19"/>
          <p:cNvPicPr preferRelativeResize="0"/>
          <p:nvPr/>
        </p:nvPicPr>
        <p:blipFill rotWithShape="1">
          <a:blip r:embed="rId5">
            <a:alphaModFix/>
          </a:blip>
          <a:srcRect/>
          <a:stretch/>
        </p:blipFill>
        <p:spPr>
          <a:xfrm>
            <a:off x="6774364" y="200206"/>
            <a:ext cx="4987005"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024127" y="256994"/>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MODEL BUILDING :</a:t>
            </a:r>
            <a:endParaRPr/>
          </a:p>
        </p:txBody>
      </p:sp>
      <p:sp>
        <p:nvSpPr>
          <p:cNvPr id="323" name="Google Shape;323;p20"/>
          <p:cNvSpPr txBox="1">
            <a:spLocks noGrp="1"/>
          </p:cNvSpPr>
          <p:nvPr>
            <p:ph idx="1"/>
          </p:nvPr>
        </p:nvSpPr>
        <p:spPr>
          <a:xfrm>
            <a:off x="1024128" y="1756610"/>
            <a:ext cx="9720071" cy="4023360"/>
          </a:xfrm>
          <a:prstGeom prst="rect">
            <a:avLst/>
          </a:prstGeom>
          <a:noFill/>
          <a:ln>
            <a:noFill/>
          </a:ln>
        </p:spPr>
        <p:txBody>
          <a:bodyPr spcFirstLastPara="1" wrap="square" lIns="45700" tIns="45700" rIns="45700" bIns="45700" anchor="t" anchorCtr="0">
            <a:noAutofit/>
          </a:bodyPr>
          <a:lstStyle/>
          <a:p>
            <a:pPr marL="91440" lvl="0" indent="-127000" algn="l" rtl="0">
              <a:lnSpc>
                <a:spcPct val="90000"/>
              </a:lnSpc>
              <a:spcBef>
                <a:spcPts val="0"/>
              </a:spcBef>
              <a:spcAft>
                <a:spcPts val="0"/>
              </a:spcAft>
              <a:buSzPts val="2000"/>
              <a:buChar char="●"/>
            </a:pPr>
            <a:r>
              <a:rPr lang="en-US" sz="2000"/>
              <a:t>The </a:t>
            </a:r>
            <a:r>
              <a:rPr lang="en-US" sz="2000" b="1"/>
              <a:t>model building</a:t>
            </a:r>
            <a:r>
              <a:rPr lang="en-US" sz="2000"/>
              <a:t> process involves setting up ways of collecting </a:t>
            </a:r>
            <a:r>
              <a:rPr lang="en-US" sz="2000" b="1"/>
              <a:t>data</a:t>
            </a:r>
            <a:r>
              <a:rPr lang="en-US" sz="2000"/>
              <a:t>, understanding and paying attention to what is important in the </a:t>
            </a:r>
            <a:r>
              <a:rPr lang="en-US" sz="2000" b="1"/>
              <a:t>data</a:t>
            </a:r>
            <a:r>
              <a:rPr lang="en-US" sz="2000"/>
              <a:t> to answer the questions you are asking, finding a statistical, mathematical or a simulation </a:t>
            </a:r>
            <a:r>
              <a:rPr lang="en-US" sz="2000" b="1"/>
              <a:t>model</a:t>
            </a:r>
            <a:r>
              <a:rPr lang="en-US" sz="2000"/>
              <a:t> to gain understanding and make predictions.</a:t>
            </a:r>
            <a:endParaRPr/>
          </a:p>
          <a:p>
            <a:pPr marL="0" lvl="0" indent="0" algn="l" rtl="0">
              <a:lnSpc>
                <a:spcPct val="90000"/>
              </a:lnSpc>
              <a:spcBef>
                <a:spcPts val="1400"/>
              </a:spcBef>
              <a:spcAft>
                <a:spcPts val="0"/>
              </a:spcAft>
              <a:buSzPts val="2000"/>
              <a:buNone/>
            </a:pPr>
            <a:r>
              <a:rPr lang="en-US" sz="2000" b="1"/>
              <a:t>Evaluation Matrices:</a:t>
            </a:r>
            <a:endParaRPr/>
          </a:p>
          <a:p>
            <a:pPr marL="265176" lvl="1" indent="-137159" algn="l" rtl="0">
              <a:lnSpc>
                <a:spcPct val="90000"/>
              </a:lnSpc>
              <a:spcBef>
                <a:spcPts val="400"/>
              </a:spcBef>
              <a:spcAft>
                <a:spcPts val="0"/>
              </a:spcAft>
              <a:buSzPts val="2000"/>
              <a:buChar char="○"/>
            </a:pPr>
            <a:r>
              <a:rPr lang="en-US" sz="2000" b="1"/>
              <a:t>Accuracy </a:t>
            </a:r>
            <a:r>
              <a:rPr lang="en-US" sz="2000"/>
              <a:t>- it determines how often a model predicts default and non default correctly.</a:t>
            </a:r>
            <a:endParaRPr/>
          </a:p>
          <a:p>
            <a:pPr marL="265176" lvl="1" indent="-137159" algn="l" rtl="0">
              <a:lnSpc>
                <a:spcPct val="90000"/>
              </a:lnSpc>
              <a:spcBef>
                <a:spcPts val="600"/>
              </a:spcBef>
              <a:spcAft>
                <a:spcPts val="0"/>
              </a:spcAft>
              <a:buSzPts val="2000"/>
              <a:buChar char="○"/>
            </a:pPr>
            <a:r>
              <a:rPr lang="en-US" sz="2000" b="1"/>
              <a:t>Precision</a:t>
            </a:r>
            <a:r>
              <a:rPr lang="en-US" sz="2000"/>
              <a:t>-it calculates whenever our models predicts it is default how often it is correct.</a:t>
            </a:r>
            <a:endParaRPr/>
          </a:p>
          <a:p>
            <a:pPr marL="265176" lvl="1" indent="-137159" algn="l" rtl="0">
              <a:lnSpc>
                <a:spcPct val="90000"/>
              </a:lnSpc>
              <a:spcBef>
                <a:spcPts val="600"/>
              </a:spcBef>
              <a:spcAft>
                <a:spcPts val="0"/>
              </a:spcAft>
              <a:buSzPts val="2000"/>
              <a:buChar char="○"/>
            </a:pPr>
            <a:r>
              <a:rPr lang="en-US" sz="2000" b="1"/>
              <a:t>Recall</a:t>
            </a:r>
            <a:r>
              <a:rPr lang="en-US" sz="2000"/>
              <a:t>- Recall regulate the actual default that the model is actually predict.</a:t>
            </a:r>
            <a:endParaRPr/>
          </a:p>
          <a:p>
            <a:pPr marL="265176" lvl="1" indent="-137159" algn="l" rtl="0">
              <a:lnSpc>
                <a:spcPct val="90000"/>
              </a:lnSpc>
              <a:spcBef>
                <a:spcPts val="600"/>
              </a:spcBef>
              <a:spcAft>
                <a:spcPts val="0"/>
              </a:spcAft>
              <a:buSzPts val="2000"/>
              <a:buChar char="○"/>
            </a:pPr>
            <a:r>
              <a:rPr lang="en-US" sz="2000" b="1"/>
              <a:t>Precision Recall Curve </a:t>
            </a:r>
            <a:r>
              <a:rPr lang="en-US" sz="2000"/>
              <a:t>- PRC will display the tradeoff between Precision and Recall threshold.</a:t>
            </a:r>
            <a:endParaRPr/>
          </a:p>
          <a:p>
            <a:pPr marL="265176" lvl="1" indent="-137159" algn="l" rtl="0">
              <a:lnSpc>
                <a:spcPct val="90000"/>
              </a:lnSpc>
              <a:spcBef>
                <a:spcPts val="600"/>
              </a:spcBef>
              <a:spcAft>
                <a:spcPts val="0"/>
              </a:spcAft>
              <a:buSzPts val="2000"/>
              <a:buChar char="○"/>
            </a:pPr>
            <a:r>
              <a:rPr lang="en-US" sz="2000" b="1"/>
              <a:t>F1 score </a:t>
            </a:r>
            <a:r>
              <a:rPr lang="en-US" sz="2000"/>
              <a:t>- the F1-score, is a measure of a model's accuracy on a dataset. It is used to evaluate binary classification systems, which classify examples into 'positive' or 'negative'.</a:t>
            </a:r>
            <a:endParaRPr/>
          </a:p>
          <a:p>
            <a:pPr marL="265176" lvl="1" indent="0" algn="l" rtl="0">
              <a:lnSpc>
                <a:spcPct val="90000"/>
              </a:lnSpc>
              <a:spcBef>
                <a:spcPts val="600"/>
              </a:spcBef>
              <a:spcAft>
                <a:spcPts val="0"/>
              </a:spcAft>
              <a:buSzPts val="2000"/>
              <a:buNone/>
            </a:pPr>
            <a:r>
              <a:rPr lang="en-US" sz="2000" b="1"/>
              <a:t>     Cross Validations:</a:t>
            </a:r>
            <a:endParaRPr/>
          </a:p>
          <a:p>
            <a:pPr marL="265176" lvl="1" indent="-137159" algn="l" rtl="0">
              <a:lnSpc>
                <a:spcPct val="90000"/>
              </a:lnSpc>
              <a:spcBef>
                <a:spcPts val="600"/>
              </a:spcBef>
              <a:spcAft>
                <a:spcPts val="0"/>
              </a:spcAft>
              <a:buSzPts val="2000"/>
              <a:buChar char="○"/>
            </a:pPr>
            <a:r>
              <a:rPr lang="en-US" sz="2000"/>
              <a:t>K Fold cross validations , K = 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024128" y="424795"/>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rgbClr val="0C0C0C"/>
              </a:buClr>
              <a:buSzPts val="3600"/>
              <a:buFont typeface="Twentieth Century"/>
              <a:buNone/>
            </a:pPr>
            <a:r>
              <a:rPr lang="en-US" sz="3600" b="1" u="sng"/>
              <a:t># RANDOM FOREST CLASSIFIER GIVING BEST RESULTS AMONGST ALL ALGORITHMS : </a:t>
            </a:r>
            <a:br>
              <a:rPr lang="en-US" sz="3600" b="1" u="sng"/>
            </a:br>
            <a:endParaRPr sz="3200"/>
          </a:p>
        </p:txBody>
      </p:sp>
      <p:pic>
        <p:nvPicPr>
          <p:cNvPr id="329" name="Google Shape;329;p21"/>
          <p:cNvPicPr preferRelativeResize="0"/>
          <p:nvPr/>
        </p:nvPicPr>
        <p:blipFill rotWithShape="1">
          <a:blip r:embed="rId3">
            <a:alphaModFix/>
          </a:blip>
          <a:srcRect/>
          <a:stretch/>
        </p:blipFill>
        <p:spPr>
          <a:xfrm>
            <a:off x="1024128" y="1724024"/>
            <a:ext cx="5981700" cy="4548439"/>
          </a:xfrm>
          <a:prstGeom prst="rect">
            <a:avLst/>
          </a:prstGeom>
          <a:noFill/>
          <a:ln>
            <a:noFill/>
          </a:ln>
        </p:spPr>
      </p:pic>
      <p:sp>
        <p:nvSpPr>
          <p:cNvPr id="330" name="Google Shape;330;p21"/>
          <p:cNvSpPr/>
          <p:nvPr/>
        </p:nvSpPr>
        <p:spPr>
          <a:xfrm>
            <a:off x="7595937" y="1579646"/>
            <a:ext cx="415490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Twentieth Century"/>
                <a:ea typeface="Twentieth Century"/>
                <a:cs typeface="Twentieth Century"/>
                <a:sym typeface="Twentieth Century"/>
              </a:rPr>
              <a:t>Random forest, like its name implies, consists of a large number of individual decision trees that operate as an </a:t>
            </a:r>
            <a:r>
              <a:rPr lang="en-US" sz="1800" b="0" i="0" u="sng" strike="noStrike" cap="none">
                <a:solidFill>
                  <a:schemeClr val="dk1"/>
                </a:solidFill>
                <a:latin typeface="Twentieth Century"/>
                <a:ea typeface="Twentieth Century"/>
                <a:cs typeface="Twentieth Century"/>
                <a:sym typeface="Twentieth Century"/>
              </a:rPr>
              <a:t>ensemble</a:t>
            </a:r>
            <a:r>
              <a:rPr lang="en-US" sz="1800" b="0" i="0" u="none" strike="noStrike" cap="none">
                <a:solidFill>
                  <a:schemeClr val="dk1"/>
                </a:solidFill>
                <a:latin typeface="Twentieth Century"/>
                <a:ea typeface="Twentieth Century"/>
                <a:cs typeface="Twentieth Century"/>
                <a:sym typeface="Twentieth Century"/>
              </a:rPr>
              <a:t>. Each individual tree in the random forest spits out a class prediction and the class with the most votes becomes our model’s prediction</a:t>
            </a:r>
            <a:endParaRPr sz="1800">
              <a:solidFill>
                <a:schemeClr val="dk1"/>
              </a:solidFill>
              <a:latin typeface="Twentieth Century"/>
              <a:ea typeface="Twentieth Century"/>
              <a:cs typeface="Twentieth Century"/>
              <a:sym typeface="Twentieth Century"/>
            </a:endParaRPr>
          </a:p>
        </p:txBody>
      </p:sp>
      <p:sp>
        <p:nvSpPr>
          <p:cNvPr id="331" name="Google Shape;331;p21"/>
          <p:cNvSpPr/>
          <p:nvPr/>
        </p:nvSpPr>
        <p:spPr>
          <a:xfrm>
            <a:off x="7507705" y="3753852"/>
            <a:ext cx="4684295"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202124"/>
                </a:solidFill>
                <a:latin typeface="Twentieth Century"/>
                <a:ea typeface="Twentieth Century"/>
                <a:cs typeface="Twentieth Century"/>
                <a:sym typeface="Twentieth Century"/>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062228" y="348234"/>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a:t>ROC-CURVE :</a:t>
            </a:r>
            <a:endParaRPr/>
          </a:p>
        </p:txBody>
      </p:sp>
      <p:pic>
        <p:nvPicPr>
          <p:cNvPr id="337" name="Google Shape;337;p22"/>
          <p:cNvPicPr preferRelativeResize="0">
            <a:picLocks noGrp="1"/>
          </p:cNvPicPr>
          <p:nvPr>
            <p:ph idx="1"/>
          </p:nvPr>
        </p:nvPicPr>
        <p:blipFill rotWithShape="1">
          <a:blip r:embed="rId3">
            <a:alphaModFix/>
          </a:blip>
          <a:srcRect/>
          <a:stretch/>
        </p:blipFill>
        <p:spPr>
          <a:xfrm>
            <a:off x="1340097" y="1847850"/>
            <a:ext cx="4309589" cy="4530637"/>
          </a:xfrm>
          <a:prstGeom prst="rect">
            <a:avLst/>
          </a:prstGeom>
          <a:noFill/>
          <a:ln>
            <a:noFill/>
          </a:ln>
        </p:spPr>
      </p:pic>
      <p:sp>
        <p:nvSpPr>
          <p:cNvPr id="338" name="Google Shape;338;p22"/>
          <p:cNvSpPr/>
          <p:nvPr/>
        </p:nvSpPr>
        <p:spPr>
          <a:xfrm>
            <a:off x="6030686" y="3081472"/>
            <a:ext cx="5410483" cy="923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Most of area is lying under the curve and providing the high true positive rate approx. 85% which is good sign of better prediction</a:t>
            </a:r>
            <a:endParaRPr/>
          </a:p>
        </p:txBody>
      </p:sp>
      <p:sp>
        <p:nvSpPr>
          <p:cNvPr id="339" name="Google Shape;339;p22"/>
          <p:cNvSpPr/>
          <p:nvPr/>
        </p:nvSpPr>
        <p:spPr>
          <a:xfrm>
            <a:off x="5816600" y="1125844"/>
            <a:ext cx="6096000"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202124"/>
              </a:buClr>
              <a:buSzPts val="1800"/>
              <a:buFont typeface="Arial"/>
              <a:buChar char="•"/>
            </a:pPr>
            <a:r>
              <a:rPr lang="en-US" sz="1800">
                <a:solidFill>
                  <a:srgbClr val="202124"/>
                </a:solidFill>
                <a:latin typeface="Twentieth Century"/>
                <a:ea typeface="Twentieth Century"/>
                <a:cs typeface="Twentieth Century"/>
                <a:sym typeface="Twentieth Century"/>
              </a:rPr>
              <a:t>An </a:t>
            </a:r>
            <a:r>
              <a:rPr lang="en-US" sz="1800" b="1">
                <a:solidFill>
                  <a:srgbClr val="202124"/>
                </a:solidFill>
                <a:latin typeface="Twentieth Century"/>
                <a:ea typeface="Twentieth Century"/>
                <a:cs typeface="Twentieth Century"/>
                <a:sym typeface="Twentieth Century"/>
              </a:rPr>
              <a:t>ROC curve</a:t>
            </a:r>
            <a:r>
              <a:rPr lang="en-US" sz="1800">
                <a:solidFill>
                  <a:srgbClr val="202124"/>
                </a:solidFill>
                <a:latin typeface="Twentieth Century"/>
                <a:ea typeface="Twentieth Century"/>
                <a:cs typeface="Twentieth Century"/>
                <a:sym typeface="Twentieth Century"/>
              </a:rPr>
              <a:t> (</a:t>
            </a:r>
            <a:r>
              <a:rPr lang="en-US" sz="1800" b="1">
                <a:solidFill>
                  <a:srgbClr val="202124"/>
                </a:solidFill>
                <a:latin typeface="Twentieth Century"/>
                <a:ea typeface="Twentieth Century"/>
                <a:cs typeface="Twentieth Century"/>
                <a:sym typeface="Twentieth Century"/>
              </a:rPr>
              <a:t>receiver operating characteristic curve</a:t>
            </a:r>
            <a:r>
              <a:rPr lang="en-US" sz="1800">
                <a:solidFill>
                  <a:srgbClr val="202124"/>
                </a:solidFill>
                <a:latin typeface="Twentieth Century"/>
                <a:ea typeface="Twentieth Century"/>
                <a:cs typeface="Twentieth Century"/>
                <a:sym typeface="Twentieth Century"/>
              </a:rPr>
              <a:t>) is a </a:t>
            </a:r>
            <a:r>
              <a:rPr lang="en-US" sz="1800" b="1">
                <a:solidFill>
                  <a:srgbClr val="202124"/>
                </a:solidFill>
                <a:latin typeface="Twentieth Century"/>
                <a:ea typeface="Twentieth Century"/>
                <a:cs typeface="Twentieth Century"/>
                <a:sym typeface="Twentieth Century"/>
              </a:rPr>
              <a:t>graph</a:t>
            </a:r>
            <a:r>
              <a:rPr lang="en-US" sz="1800">
                <a:solidFill>
                  <a:srgbClr val="202124"/>
                </a:solidFill>
                <a:latin typeface="Twentieth Century"/>
                <a:ea typeface="Twentieth Century"/>
                <a:cs typeface="Twentieth Century"/>
                <a:sym typeface="Twentieth Century"/>
              </a:rPr>
              <a:t> showing the performance of a classification model at all classification thresholds. This </a:t>
            </a:r>
            <a:r>
              <a:rPr lang="en-US" sz="1800" b="1">
                <a:solidFill>
                  <a:srgbClr val="202124"/>
                </a:solidFill>
                <a:latin typeface="Twentieth Century"/>
                <a:ea typeface="Twentieth Century"/>
                <a:cs typeface="Twentieth Century"/>
                <a:sym typeface="Twentieth Century"/>
              </a:rPr>
              <a:t>curve</a:t>
            </a:r>
            <a:r>
              <a:rPr lang="en-US" sz="1800">
                <a:solidFill>
                  <a:srgbClr val="202124"/>
                </a:solidFill>
                <a:latin typeface="Twentieth Century"/>
                <a:ea typeface="Twentieth Century"/>
                <a:cs typeface="Twentieth Century"/>
                <a:sym typeface="Twentieth Century"/>
              </a:rPr>
              <a:t> plots two parameters: True Positive Rate. False Positive Rate</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458</Words>
  <PresentationFormat>Custom</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Twentieth Century</vt:lpstr>
      <vt:lpstr>Constantia</vt:lpstr>
      <vt:lpstr>Wingdings 2</vt:lpstr>
      <vt:lpstr>Flow</vt:lpstr>
      <vt:lpstr>MALIGNANT COMMENTS  CLASSIFICATION </vt:lpstr>
      <vt:lpstr>USE CASE:</vt:lpstr>
      <vt:lpstr>APPROACH AND LIFE CYCLE :</vt:lpstr>
      <vt:lpstr>DATA DESCRIPTION :</vt:lpstr>
      <vt:lpstr>DATA PRE-PROCESSING :</vt:lpstr>
      <vt:lpstr>EDA :</vt:lpstr>
      <vt:lpstr>MODEL BUILDING :</vt:lpstr>
      <vt:lpstr># RANDOM FOREST CLASSIFIER GIVING BEST RESULTS AMONGST ALL ALGORITHMS :  </vt:lpstr>
      <vt:lpstr>ROC-CURVE :</vt:lpstr>
      <vt:lpstr>CONCLUSIONS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dc:title>
  <cp:lastModifiedBy>babita rai</cp:lastModifiedBy>
  <cp:revision>1</cp:revision>
  <dcterms:modified xsi:type="dcterms:W3CDTF">2021-06-07T16:35:53Z</dcterms:modified>
</cp:coreProperties>
</file>