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3"/>
  </p:notesMasterIdLst>
  <p:sldIdLst>
    <p:sldId id="378" r:id="rId2"/>
    <p:sldId id="280" r:id="rId3"/>
    <p:sldId id="334" r:id="rId4"/>
    <p:sldId id="336" r:id="rId5"/>
    <p:sldId id="340" r:id="rId6"/>
    <p:sldId id="335" r:id="rId7"/>
    <p:sldId id="338" r:id="rId8"/>
    <p:sldId id="339" r:id="rId9"/>
    <p:sldId id="341" r:id="rId10"/>
    <p:sldId id="343" r:id="rId11"/>
    <p:sldId id="344" r:id="rId12"/>
    <p:sldId id="345" r:id="rId13"/>
    <p:sldId id="346" r:id="rId14"/>
    <p:sldId id="347" r:id="rId15"/>
    <p:sldId id="348" r:id="rId16"/>
    <p:sldId id="349" r:id="rId17"/>
    <p:sldId id="359" r:id="rId18"/>
    <p:sldId id="357" r:id="rId19"/>
    <p:sldId id="358" r:id="rId20"/>
    <p:sldId id="360" r:id="rId21"/>
    <p:sldId id="361" r:id="rId22"/>
    <p:sldId id="373" r:id="rId23"/>
    <p:sldId id="375" r:id="rId24"/>
    <p:sldId id="362" r:id="rId25"/>
    <p:sldId id="374" r:id="rId26"/>
    <p:sldId id="376" r:id="rId27"/>
    <p:sldId id="366" r:id="rId28"/>
    <p:sldId id="350" r:id="rId29"/>
    <p:sldId id="367" r:id="rId30"/>
    <p:sldId id="351" r:id="rId31"/>
    <p:sldId id="369" r:id="rId32"/>
    <p:sldId id="368" r:id="rId33"/>
    <p:sldId id="370" r:id="rId34"/>
    <p:sldId id="371" r:id="rId35"/>
    <p:sldId id="354" r:id="rId36"/>
    <p:sldId id="356" r:id="rId37"/>
    <p:sldId id="372" r:id="rId38"/>
    <p:sldId id="355" r:id="rId39"/>
    <p:sldId id="364" r:id="rId40"/>
    <p:sldId id="365" r:id="rId41"/>
    <p:sldId id="37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5980" autoAdjust="0"/>
  </p:normalViewPr>
  <p:slideViewPr>
    <p:cSldViewPr snapToGrid="0">
      <p:cViewPr varScale="1">
        <p:scale>
          <a:sx n="73" d="100"/>
          <a:sy n="73" d="100"/>
        </p:scale>
        <p:origin x="-62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45B37-4F7A-45DA-929D-CA25C86C3AB3}"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DB9E-E0CF-45A2-A8A5-A8F56C681EDE}" type="slidenum">
              <a:rPr lang="en-IN" smtClean="0"/>
              <a:t>‹#›</a:t>
            </a:fld>
            <a:endParaRPr lang="en-IN"/>
          </a:p>
        </p:txBody>
      </p:sp>
    </p:spTree>
    <p:extLst>
      <p:ext uri="{BB962C8B-B14F-4D97-AF65-F5344CB8AC3E}">
        <p14:creationId xmlns:p14="http://schemas.microsoft.com/office/powerpoint/2010/main" val="227548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BBAF568D-7B72-4C27-9F35-BFE61396656F}" type="datetime1">
              <a:rPr lang="en-US" smtClean="0"/>
              <a:t>4/8/2024</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9949D71A-D94D-4D96-8C55-2D2706978624}" type="datetime1">
              <a:rPr lang="en-US" smtClean="0"/>
              <a:t>4/8/2024</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18E134D5-5F7D-4125-8143-84573743495A}" type="datetime1">
              <a:rPr lang="en-US" smtClean="0"/>
              <a:t>4/8/2024</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B276EDBE-B30C-44AF-ADA8-6E19632108F5}" type="datetime1">
              <a:rPr lang="en-US" smtClean="0"/>
              <a:t>4/8/2024</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BAD0125C-C81A-4BF8-99B8-61256349942E}" type="datetime1">
              <a:rPr lang="en-US" smtClean="0"/>
              <a:t>4/8/2024</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D6402365-E78D-41D0-B494-E3E64E724DCC}" type="datetime1">
              <a:rPr lang="en-US" smtClean="0"/>
              <a:t>4/8/2024</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8BF83A70-75E4-4823-8C46-CDDA2BC83A60}" type="datetime1">
              <a:rPr lang="en-US" smtClean="0"/>
              <a:t>4/8/2024</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8CFB7F03-3ECA-41D5-B078-9611581E3511}" type="datetime1">
              <a:rPr lang="en-US" smtClean="0"/>
              <a:t>4/8/2024</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B927E4EE-57E5-4E34-AE98-04CA9EB9AC96}" type="datetime1">
              <a:rPr lang="en-US" smtClean="0"/>
              <a:t>4/8/2024</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055DE8D-EE53-44CC-802F-90D9B5354FD3}" type="datetime1">
              <a:rPr lang="en-US" smtClean="0"/>
              <a:t>4/8/2024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614E7F0-558B-4443-A072-A66AA22BEA69}" type="datetime1">
              <a:rPr lang="en-US" smtClean="0"/>
              <a:t>4/8/2024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BBCD80A7-7A69-4CDB-9459-353A845691EF}" type="datetime1">
              <a:rPr lang="en-US" smtClean="0"/>
              <a:t>4/8/2024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399244" y="2524259"/>
            <a:ext cx="11616870" cy="1079637"/>
          </a:xfrm>
        </p:spPr>
        <p:txBody>
          <a:bodyPr>
            <a:normAutofit/>
          </a:bodyPr>
          <a:lstStyle/>
          <a:p>
            <a:pPr algn="ctr"/>
            <a:r>
              <a:rPr lang="en-US" sz="3600" b="1" dirty="0">
                <a:solidFill>
                  <a:srgbClr val="92D050"/>
                </a:solidFill>
                <a:latin typeface="Times New Roman" pitchFamily="18" charset="0"/>
                <a:cs typeface="Times New Roman" pitchFamily="18" charset="0"/>
              </a:rPr>
              <a:t>Environmental Science &amp; Green Technology</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2920040" y="4234856"/>
            <a:ext cx="6269347" cy="1547757"/>
          </a:xfrm>
        </p:spPr>
        <p:txBody>
          <a:bodyPr>
            <a:normAutofit/>
          </a:bodyPr>
          <a:lstStyle/>
          <a:p>
            <a:pPr algn="ctr">
              <a:lnSpc>
                <a:spcPct val="100000"/>
              </a:lnSpc>
            </a:pPr>
            <a:r>
              <a:rPr lang="en-US" sz="1200" b="1" dirty="0" smtClean="0">
                <a:solidFill>
                  <a:schemeClr val="tx1">
                    <a:lumMod val="85000"/>
                    <a:lumOff val="15000"/>
                  </a:schemeClr>
                </a:solidFill>
                <a:latin typeface="Times New Roman" panose="02020603050405020304" pitchFamily="18" charset="0"/>
                <a:cs typeface="Times New Roman" panose="02020603050405020304" pitchFamily="18" charset="0"/>
              </a:rPr>
              <a:t>Dr. NOOPUR</a:t>
            </a:r>
          </a:p>
          <a:p>
            <a:pPr algn="ctr">
              <a:lnSpc>
                <a:spcPct val="100000"/>
              </a:lnSpc>
            </a:pPr>
            <a:r>
              <a:rPr lang="en-US" sz="1200" b="1" dirty="0" smtClean="0">
                <a:solidFill>
                  <a:schemeClr val="tx1">
                    <a:lumMod val="85000"/>
                    <a:lumOff val="15000"/>
                  </a:schemeClr>
                </a:solidFill>
                <a:latin typeface="Times New Roman" panose="02020603050405020304" pitchFamily="18" charset="0"/>
                <a:cs typeface="Times New Roman" panose="02020603050405020304" pitchFamily="18" charset="0"/>
              </a:rPr>
              <a:t>Assistant Professor</a:t>
            </a:r>
          </a:p>
          <a:p>
            <a:pPr algn="ctr">
              <a:lnSpc>
                <a:spcPct val="100000"/>
              </a:lnSpc>
            </a:pPr>
            <a:r>
              <a:rPr lang="en-US" sz="1200" b="1" dirty="0" smtClean="0">
                <a:solidFill>
                  <a:schemeClr val="tx1">
                    <a:lumMod val="85000"/>
                    <a:lumOff val="15000"/>
                  </a:schemeClr>
                </a:solidFill>
                <a:latin typeface="Times New Roman" panose="02020603050405020304" pitchFamily="18" charset="0"/>
                <a:cs typeface="Times New Roman" panose="02020603050405020304" pitchFamily="18" charset="0"/>
              </a:rPr>
              <a:t>Deptt Of Humanities Social Sciences and Management</a:t>
            </a:r>
          </a:p>
          <a:p>
            <a:pPr algn="ctr">
              <a:lnSpc>
                <a:spcPct val="100000"/>
              </a:lnSpc>
            </a:pPr>
            <a:r>
              <a:rPr lang="en-US" sz="1200" b="1" dirty="0" smtClean="0">
                <a:solidFill>
                  <a:schemeClr val="tx1">
                    <a:lumMod val="85000"/>
                    <a:lumOff val="15000"/>
                  </a:schemeClr>
                </a:solidFill>
                <a:latin typeface="Times New Roman" panose="02020603050405020304" pitchFamily="18" charset="0"/>
                <a:cs typeface="Times New Roman" panose="02020603050405020304" pitchFamily="18" charset="0"/>
              </a:rPr>
              <a:t>IIIT RANCHI</a:t>
            </a:r>
            <a:endParaRPr lang="en-US" sz="1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7B07A19-2269-2004-9870-5CDC754552EC}"/>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4114" y="249056"/>
            <a:ext cx="5048518" cy="22494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9007" y="247918"/>
            <a:ext cx="1336451" cy="1091485"/>
          </a:xfrm>
          <a:prstGeom prst="rect">
            <a:avLst/>
          </a:prstGeom>
        </p:spPr>
      </p:pic>
    </p:spTree>
    <p:extLst>
      <p:ext uri="{BB962C8B-B14F-4D97-AF65-F5344CB8AC3E}">
        <p14:creationId xmlns:p14="http://schemas.microsoft.com/office/powerpoint/2010/main" val="3740954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10FAD7-560A-9A6D-19CF-C9CAACA9F2F3}"/>
              </a:ext>
            </a:extLst>
          </p:cNvPr>
          <p:cNvSpPr>
            <a:spLocks noGrp="1"/>
          </p:cNvSpPr>
          <p:nvPr>
            <p:ph type="title"/>
          </p:nvPr>
        </p:nvSpPr>
        <p:spPr/>
        <p:txBody>
          <a:bodyPr/>
          <a:lstStyle/>
          <a:p>
            <a:r>
              <a:rPr lang="en-IN" dirty="0"/>
              <a:t>Need for WQM in India</a:t>
            </a:r>
          </a:p>
        </p:txBody>
      </p:sp>
      <p:sp>
        <p:nvSpPr>
          <p:cNvPr id="3" name="Content Placeholder 2">
            <a:extLst>
              <a:ext uri="{FF2B5EF4-FFF2-40B4-BE49-F238E27FC236}">
                <a16:creationId xmlns="" xmlns:a16="http://schemas.microsoft.com/office/drawing/2014/main" id="{68BDEE85-7C93-BE5F-C8F3-CB0FEB5A415D}"/>
              </a:ext>
            </a:extLst>
          </p:cNvPr>
          <p:cNvSpPr>
            <a:spLocks noGrp="1"/>
          </p:cNvSpPr>
          <p:nvPr>
            <p:ph idx="1"/>
          </p:nvPr>
        </p:nvSpPr>
        <p:spPr>
          <a:xfrm>
            <a:off x="1097280" y="1922930"/>
            <a:ext cx="10278932" cy="4706470"/>
          </a:xfrm>
        </p:spPr>
        <p:txBody>
          <a:bodyPr>
            <a:normAutofit fontScale="70000" lnSpcReduction="20000"/>
          </a:bodyPr>
          <a:lstStyle/>
          <a:p>
            <a:pPr marL="12700" marR="6350" indent="165100" algn="just">
              <a:lnSpc>
                <a:spcPts val="1820"/>
              </a:lnSpc>
              <a:spcBef>
                <a:spcPts val="545"/>
              </a:spcBef>
            </a:pPr>
            <a:r>
              <a:rPr lang="en-US" sz="2400" spc="-5" dirty="0">
                <a:solidFill>
                  <a:schemeClr val="tx1"/>
                </a:solidFill>
                <a:latin typeface="Franklin Gothic Book" panose="020B0503020102020204" pitchFamily="34" charset="0"/>
                <a:cs typeface="Constantia"/>
              </a:rPr>
              <a:t>Domestic: 423 </a:t>
            </a:r>
            <a:r>
              <a:rPr lang="en-US" sz="2400" spc="-10" dirty="0">
                <a:solidFill>
                  <a:schemeClr val="tx1"/>
                </a:solidFill>
                <a:latin typeface="Franklin Gothic Book" panose="020B0503020102020204" pitchFamily="34" charset="0"/>
                <a:cs typeface="Constantia"/>
              </a:rPr>
              <a:t>class </a:t>
            </a:r>
            <a:r>
              <a:rPr lang="en-US" sz="2400" dirty="0">
                <a:solidFill>
                  <a:schemeClr val="tx1"/>
                </a:solidFill>
                <a:latin typeface="Franklin Gothic Book" panose="020B0503020102020204" pitchFamily="34" charset="0"/>
                <a:cs typeface="Constantia"/>
              </a:rPr>
              <a:t>I </a:t>
            </a:r>
            <a:r>
              <a:rPr lang="en-US" sz="2400" spc="-5" dirty="0">
                <a:solidFill>
                  <a:schemeClr val="tx1"/>
                </a:solidFill>
                <a:latin typeface="Franklin Gothic Book" panose="020B0503020102020204" pitchFamily="34" charset="0"/>
                <a:cs typeface="Constantia"/>
              </a:rPr>
              <a:t>cities and 499 class II towns harboring population </a:t>
            </a:r>
            <a:r>
              <a:rPr lang="en-US" sz="2400" dirty="0">
                <a:solidFill>
                  <a:schemeClr val="tx1"/>
                </a:solidFill>
                <a:latin typeface="Franklin Gothic Book" panose="020B0503020102020204" pitchFamily="34" charset="0"/>
                <a:cs typeface="Constantia"/>
              </a:rPr>
              <a:t>of 20 </a:t>
            </a:r>
            <a:r>
              <a:rPr lang="en-US" sz="2400" spc="5" dirty="0">
                <a:solidFill>
                  <a:schemeClr val="tx1"/>
                </a:solidFill>
                <a:latin typeface="Franklin Gothic Book" panose="020B0503020102020204" pitchFamily="34" charset="0"/>
                <a:cs typeface="Constantia"/>
              </a:rPr>
              <a:t> </a:t>
            </a:r>
            <a:r>
              <a:rPr lang="en-US" sz="2400" dirty="0">
                <a:solidFill>
                  <a:schemeClr val="tx1"/>
                </a:solidFill>
                <a:latin typeface="Franklin Gothic Book" panose="020B0503020102020204" pitchFamily="34" charset="0"/>
                <a:cs typeface="Constantia"/>
              </a:rPr>
              <a:t>Crore</a:t>
            </a:r>
            <a:r>
              <a:rPr lang="en-US" sz="2400" spc="5"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generate</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about</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26254</a:t>
            </a:r>
          </a:p>
          <a:p>
            <a:pPr marL="12700" marR="6350" indent="165100" algn="just">
              <a:lnSpc>
                <a:spcPts val="1820"/>
              </a:lnSpc>
              <a:spcBef>
                <a:spcPts val="545"/>
              </a:spcBef>
            </a:pPr>
            <a:r>
              <a:rPr lang="en-US" sz="2400" dirty="0">
                <a:solidFill>
                  <a:schemeClr val="tx1"/>
                </a:solidFill>
                <a:latin typeface="Franklin Gothic Book" panose="020B0503020102020204" pitchFamily="34" charset="0"/>
                <a:cs typeface="Constantia"/>
              </a:rPr>
              <a:t> </a:t>
            </a:r>
            <a:r>
              <a:rPr lang="en-US" sz="2400" spc="-5" dirty="0" err="1">
                <a:solidFill>
                  <a:schemeClr val="tx1"/>
                </a:solidFill>
                <a:latin typeface="Franklin Gothic Book" panose="020B0503020102020204" pitchFamily="34" charset="0"/>
                <a:cs typeface="Constantia"/>
              </a:rPr>
              <a:t>mld</a:t>
            </a:r>
            <a:r>
              <a:rPr lang="en-US" sz="2400" dirty="0">
                <a:solidFill>
                  <a:schemeClr val="tx1"/>
                </a:solidFill>
                <a:latin typeface="Franklin Gothic Book" panose="020B0503020102020204" pitchFamily="34" charset="0"/>
                <a:cs typeface="Constantia"/>
              </a:rPr>
              <a:t> of</a:t>
            </a:r>
            <a:r>
              <a:rPr lang="en-US" sz="2400" spc="5"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wastewater</a:t>
            </a:r>
            <a:r>
              <a:rPr lang="en-US" sz="2400" dirty="0">
                <a:solidFill>
                  <a:schemeClr val="tx1"/>
                </a:solidFill>
                <a:latin typeface="Franklin Gothic Book" panose="020B0503020102020204" pitchFamily="34" charset="0"/>
                <a:cs typeface="Constantia"/>
              </a:rPr>
              <a:t> of</a:t>
            </a:r>
            <a:r>
              <a:rPr lang="en-US" sz="2400" spc="5"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which</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only</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6955</a:t>
            </a:r>
            <a:r>
              <a:rPr lang="en-US" sz="2400" dirty="0">
                <a:solidFill>
                  <a:schemeClr val="tx1"/>
                </a:solidFill>
                <a:latin typeface="Franklin Gothic Book" panose="020B0503020102020204" pitchFamily="34" charset="0"/>
                <a:cs typeface="Constantia"/>
              </a:rPr>
              <a:t> </a:t>
            </a:r>
            <a:r>
              <a:rPr lang="en-US" sz="2400" spc="-5" dirty="0" err="1">
                <a:solidFill>
                  <a:schemeClr val="tx1"/>
                </a:solidFill>
                <a:latin typeface="Franklin Gothic Book" panose="020B0503020102020204" pitchFamily="34" charset="0"/>
                <a:cs typeface="Constantia"/>
              </a:rPr>
              <a:t>mld</a:t>
            </a:r>
            <a:r>
              <a:rPr lang="en-US" sz="2400" dirty="0">
                <a:solidFill>
                  <a:schemeClr val="tx1"/>
                </a:solidFill>
                <a:latin typeface="Franklin Gothic Book" panose="020B0503020102020204" pitchFamily="34" charset="0"/>
                <a:cs typeface="Constantia"/>
              </a:rPr>
              <a:t> </a:t>
            </a:r>
            <a:r>
              <a:rPr lang="en-US" sz="2400" spc="-10" dirty="0">
                <a:solidFill>
                  <a:schemeClr val="tx1"/>
                </a:solidFill>
                <a:latin typeface="Franklin Gothic Book" panose="020B0503020102020204" pitchFamily="34" charset="0"/>
                <a:cs typeface="Constantia"/>
              </a:rPr>
              <a:t>is </a:t>
            </a:r>
            <a:r>
              <a:rPr lang="en-US" sz="2400" spc="-44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treated.</a:t>
            </a:r>
            <a:endParaRPr lang="en-US" sz="2400" dirty="0">
              <a:solidFill>
                <a:schemeClr val="tx1"/>
              </a:solidFill>
              <a:latin typeface="Franklin Gothic Book" panose="020B0503020102020204" pitchFamily="34" charset="0"/>
              <a:cs typeface="Constantia"/>
            </a:endParaRPr>
          </a:p>
          <a:p>
            <a:pPr>
              <a:lnSpc>
                <a:spcPct val="100000"/>
              </a:lnSpc>
            </a:pPr>
            <a:endParaRPr lang="en-US" sz="2400" dirty="0">
              <a:solidFill>
                <a:schemeClr val="tx1"/>
              </a:solidFill>
              <a:latin typeface="Franklin Gothic Book" panose="020B0503020102020204" pitchFamily="34" charset="0"/>
              <a:cs typeface="Constantia"/>
            </a:endParaRPr>
          </a:p>
          <a:p>
            <a:pPr marL="12700" marR="5080" indent="165100" algn="just">
              <a:lnSpc>
                <a:spcPct val="80100"/>
              </a:lnSpc>
            </a:pPr>
            <a:r>
              <a:rPr lang="en-US" sz="2400" spc="-5" dirty="0">
                <a:solidFill>
                  <a:schemeClr val="tx1"/>
                </a:solidFill>
                <a:latin typeface="Franklin Gothic Book" panose="020B0503020102020204" pitchFamily="34" charset="0"/>
                <a:cs typeface="Constantia"/>
              </a:rPr>
              <a:t>Industrial: About 57,000 polluting industries in </a:t>
            </a:r>
            <a:r>
              <a:rPr lang="en-US" sz="2400" spc="-10" dirty="0">
                <a:solidFill>
                  <a:schemeClr val="tx1"/>
                </a:solidFill>
                <a:latin typeface="Franklin Gothic Book" panose="020B0503020102020204" pitchFamily="34" charset="0"/>
                <a:cs typeface="Constantia"/>
              </a:rPr>
              <a:t>India </a:t>
            </a:r>
            <a:r>
              <a:rPr lang="en-US" sz="2400" spc="-5" dirty="0">
                <a:solidFill>
                  <a:schemeClr val="tx1"/>
                </a:solidFill>
                <a:latin typeface="Franklin Gothic Book" panose="020B0503020102020204" pitchFamily="34" charset="0"/>
                <a:cs typeface="Constantia"/>
              </a:rPr>
              <a:t>generate about 13,468 </a:t>
            </a:r>
            <a:r>
              <a:rPr lang="en-US" sz="2400" dirty="0">
                <a:solidFill>
                  <a:schemeClr val="tx1"/>
                </a:solidFill>
                <a:latin typeface="Franklin Gothic Book" panose="020B0503020102020204" pitchFamily="34" charset="0"/>
                <a:cs typeface="Constantia"/>
              </a:rPr>
              <a:t> </a:t>
            </a:r>
            <a:r>
              <a:rPr lang="en-US" sz="2400" spc="-5" dirty="0" err="1">
                <a:solidFill>
                  <a:schemeClr val="tx1"/>
                </a:solidFill>
                <a:latin typeface="Franklin Gothic Book" panose="020B0503020102020204" pitchFamily="34" charset="0"/>
                <a:cs typeface="Constantia"/>
              </a:rPr>
              <a:t>mld</a:t>
            </a:r>
            <a:r>
              <a:rPr lang="en-US" sz="2400" spc="-5" dirty="0">
                <a:solidFill>
                  <a:schemeClr val="tx1"/>
                </a:solidFill>
                <a:latin typeface="Franklin Gothic Book" panose="020B0503020102020204" pitchFamily="34" charset="0"/>
                <a:cs typeface="Constantia"/>
              </a:rPr>
              <a:t> </a:t>
            </a:r>
            <a:r>
              <a:rPr lang="en-US" sz="2400" dirty="0">
                <a:solidFill>
                  <a:schemeClr val="tx1"/>
                </a:solidFill>
                <a:latin typeface="Franklin Gothic Book" panose="020B0503020102020204" pitchFamily="34" charset="0"/>
                <a:cs typeface="Constantia"/>
              </a:rPr>
              <a:t>of </a:t>
            </a:r>
            <a:r>
              <a:rPr lang="en-US" sz="2400" spc="-5" dirty="0">
                <a:solidFill>
                  <a:schemeClr val="tx1"/>
                </a:solidFill>
                <a:latin typeface="Franklin Gothic Book" panose="020B0503020102020204" pitchFamily="34" charset="0"/>
                <a:cs typeface="Constantia"/>
              </a:rPr>
              <a:t>wastewater out </a:t>
            </a:r>
            <a:r>
              <a:rPr lang="en-US" sz="2400" dirty="0">
                <a:solidFill>
                  <a:schemeClr val="tx1"/>
                </a:solidFill>
                <a:latin typeface="Franklin Gothic Book" panose="020B0503020102020204" pitchFamily="34" charset="0"/>
                <a:cs typeface="Constantia"/>
              </a:rPr>
              <a:t>of </a:t>
            </a:r>
            <a:r>
              <a:rPr lang="en-US" sz="2400" spc="-5" dirty="0">
                <a:solidFill>
                  <a:schemeClr val="tx1"/>
                </a:solidFill>
                <a:latin typeface="Franklin Gothic Book" panose="020B0503020102020204" pitchFamily="34" charset="0"/>
                <a:cs typeface="Constantia"/>
              </a:rPr>
              <a:t>which</a:t>
            </a:r>
          </a:p>
          <a:p>
            <a:pPr marL="12700" marR="5080" indent="165100" algn="just">
              <a:lnSpc>
                <a:spcPct val="80100"/>
              </a:lnSpc>
            </a:pPr>
            <a:r>
              <a:rPr lang="en-US" sz="2400" spc="-5" dirty="0">
                <a:solidFill>
                  <a:schemeClr val="tx1"/>
                </a:solidFill>
                <a:latin typeface="Franklin Gothic Book" panose="020B0503020102020204" pitchFamily="34" charset="0"/>
                <a:cs typeface="Constantia"/>
              </a:rPr>
              <a:t> nearly </a:t>
            </a:r>
            <a:r>
              <a:rPr lang="en-US" sz="2400" dirty="0">
                <a:solidFill>
                  <a:schemeClr val="tx1"/>
                </a:solidFill>
                <a:latin typeface="Franklin Gothic Book" panose="020B0503020102020204" pitchFamily="34" charset="0"/>
                <a:cs typeface="Constantia"/>
              </a:rPr>
              <a:t>60% </a:t>
            </a:r>
            <a:r>
              <a:rPr lang="en-US" sz="2400" spc="-5" dirty="0">
                <a:solidFill>
                  <a:schemeClr val="tx1"/>
                </a:solidFill>
                <a:latin typeface="Franklin Gothic Book" panose="020B0503020102020204" pitchFamily="34" charset="0"/>
                <a:cs typeface="Constantia"/>
              </a:rPr>
              <a:t>(generated from large </a:t>
            </a:r>
            <a:r>
              <a:rPr lang="en-US" sz="2400" dirty="0">
                <a:solidFill>
                  <a:schemeClr val="tx1"/>
                </a:solidFill>
                <a:latin typeface="Franklin Gothic Book" panose="020B0503020102020204" pitchFamily="34" charset="0"/>
                <a:cs typeface="Constantia"/>
              </a:rPr>
              <a:t>&amp; </a:t>
            </a:r>
            <a:r>
              <a:rPr lang="en-US" sz="2400" spc="-5" dirty="0">
                <a:solidFill>
                  <a:schemeClr val="tx1"/>
                </a:solidFill>
                <a:latin typeface="Franklin Gothic Book" panose="020B0503020102020204" pitchFamily="34" charset="0"/>
                <a:cs typeface="Constantia"/>
              </a:rPr>
              <a:t>medium </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industries)</a:t>
            </a:r>
            <a:r>
              <a:rPr lang="en-US" sz="2400" spc="-2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is</a:t>
            </a:r>
            <a:r>
              <a:rPr lang="en-US" sz="2400" spc="-1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treated.</a:t>
            </a:r>
            <a:endParaRPr lang="en-US" sz="2400" dirty="0">
              <a:solidFill>
                <a:schemeClr val="tx1"/>
              </a:solidFill>
              <a:latin typeface="Franklin Gothic Book" panose="020B0503020102020204" pitchFamily="34" charset="0"/>
              <a:cs typeface="Constantia"/>
            </a:endParaRPr>
          </a:p>
          <a:p>
            <a:pPr>
              <a:lnSpc>
                <a:spcPct val="100000"/>
              </a:lnSpc>
              <a:spcBef>
                <a:spcPts val="25"/>
              </a:spcBef>
            </a:pPr>
            <a:endParaRPr lang="en-US" sz="2400" dirty="0">
              <a:solidFill>
                <a:schemeClr val="tx1"/>
              </a:solidFill>
              <a:latin typeface="Franklin Gothic Book" panose="020B0503020102020204" pitchFamily="34" charset="0"/>
              <a:cs typeface="Constantia"/>
            </a:endParaRPr>
          </a:p>
          <a:p>
            <a:pPr marL="12700" marR="5715" indent="165100" algn="just">
              <a:lnSpc>
                <a:spcPts val="1820"/>
              </a:lnSpc>
            </a:pPr>
            <a:r>
              <a:rPr lang="en-US" sz="2400" spc="-5" dirty="0">
                <a:solidFill>
                  <a:schemeClr val="tx1"/>
                </a:solidFill>
                <a:latin typeface="Franklin Gothic Book" panose="020B0503020102020204" pitchFamily="34" charset="0"/>
                <a:cs typeface="Constantia"/>
              </a:rPr>
              <a:t>Non‐point </a:t>
            </a:r>
            <a:r>
              <a:rPr lang="en-US" sz="2400" dirty="0">
                <a:solidFill>
                  <a:schemeClr val="tx1"/>
                </a:solidFill>
                <a:latin typeface="Franklin Gothic Book" panose="020B0503020102020204" pitchFamily="34" charset="0"/>
                <a:cs typeface="Constantia"/>
              </a:rPr>
              <a:t>sources </a:t>
            </a:r>
            <a:r>
              <a:rPr lang="en-US" sz="2400" spc="-5" dirty="0">
                <a:solidFill>
                  <a:schemeClr val="tx1"/>
                </a:solidFill>
                <a:latin typeface="Franklin Gothic Book" panose="020B0503020102020204" pitchFamily="34" charset="0"/>
                <a:cs typeface="Constantia"/>
              </a:rPr>
              <a:t>also contribute significant pollution </a:t>
            </a:r>
            <a:r>
              <a:rPr lang="en-US" sz="2400" spc="-10" dirty="0">
                <a:solidFill>
                  <a:schemeClr val="tx1"/>
                </a:solidFill>
                <a:latin typeface="Franklin Gothic Book" panose="020B0503020102020204" pitchFamily="34" charset="0"/>
                <a:cs typeface="Constantia"/>
              </a:rPr>
              <a:t>loads mainly </a:t>
            </a:r>
            <a:r>
              <a:rPr lang="en-US" sz="2400" spc="-5" dirty="0">
                <a:solidFill>
                  <a:schemeClr val="tx1"/>
                </a:solidFill>
                <a:latin typeface="Franklin Gothic Book" panose="020B0503020102020204" pitchFamily="34" charset="0"/>
                <a:cs typeface="Constantia"/>
              </a:rPr>
              <a:t>in </a:t>
            </a:r>
            <a:r>
              <a:rPr lang="en-US" sz="2400" spc="-10" dirty="0">
                <a:solidFill>
                  <a:schemeClr val="tx1"/>
                </a:solidFill>
                <a:latin typeface="Franklin Gothic Book" panose="020B0503020102020204" pitchFamily="34" charset="0"/>
                <a:cs typeface="Constantia"/>
              </a:rPr>
              <a:t>rainy </a:t>
            </a:r>
            <a:r>
              <a:rPr lang="en-US" sz="2400" spc="-5" dirty="0">
                <a:solidFill>
                  <a:schemeClr val="tx1"/>
                </a:solidFill>
                <a:latin typeface="Franklin Gothic Book" panose="020B0503020102020204" pitchFamily="34" charset="0"/>
                <a:cs typeface="Constantia"/>
              </a:rPr>
              <a:t> season. Pesticides consumption</a:t>
            </a:r>
          </a:p>
          <a:p>
            <a:pPr marL="12700" marR="5715" indent="165100" algn="just">
              <a:lnSpc>
                <a:spcPts val="1820"/>
              </a:lnSpc>
            </a:pPr>
            <a:r>
              <a:rPr lang="en-US" sz="2400" spc="-5" dirty="0">
                <a:solidFill>
                  <a:schemeClr val="tx1"/>
                </a:solidFill>
                <a:latin typeface="Franklin Gothic Book" panose="020B0503020102020204" pitchFamily="34" charset="0"/>
                <a:cs typeface="Constantia"/>
              </a:rPr>
              <a:t> is about 1,00,000 tons/year </a:t>
            </a:r>
            <a:r>
              <a:rPr lang="en-US" sz="2400" dirty="0">
                <a:solidFill>
                  <a:schemeClr val="tx1"/>
                </a:solidFill>
                <a:latin typeface="Franklin Gothic Book" panose="020B0503020102020204" pitchFamily="34" charset="0"/>
                <a:cs typeface="Constantia"/>
              </a:rPr>
              <a:t>of which </a:t>
            </a:r>
            <a:r>
              <a:rPr lang="en-US" sz="2400" spc="-10" dirty="0">
                <a:solidFill>
                  <a:schemeClr val="tx1"/>
                </a:solidFill>
                <a:latin typeface="Franklin Gothic Book" panose="020B0503020102020204" pitchFamily="34" charset="0"/>
                <a:cs typeface="Constantia"/>
              </a:rPr>
              <a:t>AP, </a:t>
            </a:r>
            <a:r>
              <a:rPr lang="en-US" sz="2400" spc="-5" dirty="0">
                <a:solidFill>
                  <a:schemeClr val="tx1"/>
                </a:solidFill>
                <a:latin typeface="Franklin Gothic Book" panose="020B0503020102020204" pitchFamily="34" charset="0"/>
                <a:cs typeface="Constantia"/>
              </a:rPr>
              <a:t> Haryana,</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Punjab,</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TN,</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WB,</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Gujarat,</a:t>
            </a:r>
            <a:r>
              <a:rPr lang="en-US" sz="2400" dirty="0">
                <a:solidFill>
                  <a:schemeClr val="tx1"/>
                </a:solidFill>
                <a:latin typeface="Franklin Gothic Book" panose="020B0503020102020204" pitchFamily="34" charset="0"/>
                <a:cs typeface="Constantia"/>
              </a:rPr>
              <a:t> UP</a:t>
            </a:r>
            <a:r>
              <a:rPr lang="en-US" sz="2400" spc="5"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and</a:t>
            </a:r>
            <a:r>
              <a:rPr lang="en-US" sz="2400" dirty="0">
                <a:solidFill>
                  <a:schemeClr val="tx1"/>
                </a:solidFill>
                <a:latin typeface="Franklin Gothic Book" panose="020B0503020102020204" pitchFamily="34" charset="0"/>
                <a:cs typeface="Constantia"/>
              </a:rPr>
              <a:t> </a:t>
            </a:r>
            <a:r>
              <a:rPr lang="en-US" sz="2400" spc="-10" dirty="0">
                <a:solidFill>
                  <a:schemeClr val="tx1"/>
                </a:solidFill>
                <a:latin typeface="Franklin Gothic Book" panose="020B0503020102020204" pitchFamily="34" charset="0"/>
                <a:cs typeface="Constantia"/>
              </a:rPr>
              <a:t>Maharashtra</a:t>
            </a:r>
            <a:r>
              <a:rPr lang="en-US" sz="2400" spc="-5" dirty="0">
                <a:solidFill>
                  <a:schemeClr val="tx1"/>
                </a:solidFill>
                <a:latin typeface="Franklin Gothic Book" panose="020B0503020102020204" pitchFamily="34" charset="0"/>
                <a:cs typeface="Constantia"/>
              </a:rPr>
              <a:t> are</a:t>
            </a:r>
          </a:p>
          <a:p>
            <a:pPr marL="12700" marR="5715" indent="165100" algn="just">
              <a:lnSpc>
                <a:spcPts val="1820"/>
              </a:lnSpc>
            </a:pP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principal </a:t>
            </a:r>
            <a:r>
              <a:rPr lang="en-US" sz="240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consumers.</a:t>
            </a:r>
            <a:endParaRPr lang="en-US" sz="2400" dirty="0">
              <a:solidFill>
                <a:schemeClr val="tx1"/>
              </a:solidFill>
              <a:latin typeface="Franklin Gothic Book" panose="020B0503020102020204" pitchFamily="34" charset="0"/>
              <a:cs typeface="Constantia"/>
            </a:endParaRPr>
          </a:p>
          <a:p>
            <a:pPr>
              <a:lnSpc>
                <a:spcPct val="100000"/>
              </a:lnSpc>
            </a:pPr>
            <a:endParaRPr lang="en-US" sz="2400" dirty="0">
              <a:solidFill>
                <a:schemeClr val="tx1"/>
              </a:solidFill>
              <a:latin typeface="Franklin Gothic Book" panose="020B0503020102020204" pitchFamily="34" charset="0"/>
              <a:cs typeface="Constantia"/>
            </a:endParaRPr>
          </a:p>
          <a:p>
            <a:pPr marL="12700" marR="5080" indent="165100" algn="just">
              <a:lnSpc>
                <a:spcPts val="1820"/>
              </a:lnSpc>
            </a:pPr>
            <a:r>
              <a:rPr lang="en-US" sz="2400" spc="-5" dirty="0">
                <a:solidFill>
                  <a:schemeClr val="tx1"/>
                </a:solidFill>
                <a:latin typeface="Franklin Gothic Book" panose="020B0503020102020204" pitchFamily="34" charset="0"/>
                <a:cs typeface="Constantia"/>
              </a:rPr>
              <a:t>Domestic sewage is the major </a:t>
            </a:r>
            <a:r>
              <a:rPr lang="en-US" sz="2400" dirty="0">
                <a:solidFill>
                  <a:schemeClr val="tx1"/>
                </a:solidFill>
                <a:latin typeface="Franklin Gothic Book" panose="020B0503020102020204" pitchFamily="34" charset="0"/>
                <a:cs typeface="Constantia"/>
              </a:rPr>
              <a:t>source of </a:t>
            </a:r>
            <a:r>
              <a:rPr lang="en-US" sz="2400" spc="-5" dirty="0">
                <a:solidFill>
                  <a:schemeClr val="tx1"/>
                </a:solidFill>
                <a:latin typeface="Franklin Gothic Book" panose="020B0503020102020204" pitchFamily="34" charset="0"/>
                <a:cs typeface="Constantia"/>
              </a:rPr>
              <a:t>pollution in </a:t>
            </a:r>
            <a:r>
              <a:rPr lang="en-US" sz="2400" spc="-10" dirty="0">
                <a:solidFill>
                  <a:schemeClr val="tx1"/>
                </a:solidFill>
                <a:latin typeface="Franklin Gothic Book" panose="020B0503020102020204" pitchFamily="34" charset="0"/>
                <a:cs typeface="Constantia"/>
              </a:rPr>
              <a:t>India </a:t>
            </a:r>
            <a:r>
              <a:rPr lang="en-US" sz="2400" spc="-5" dirty="0">
                <a:solidFill>
                  <a:schemeClr val="tx1"/>
                </a:solidFill>
                <a:latin typeface="Franklin Gothic Book" panose="020B0503020102020204" pitchFamily="34" charset="0"/>
                <a:cs typeface="Constantia"/>
              </a:rPr>
              <a:t>in surface water </a:t>
            </a:r>
            <a:r>
              <a:rPr lang="en-US" sz="2400" dirty="0">
                <a:solidFill>
                  <a:schemeClr val="tx1"/>
                </a:solidFill>
                <a:latin typeface="Franklin Gothic Book" panose="020B0503020102020204" pitchFamily="34" charset="0"/>
                <a:cs typeface="Constantia"/>
              </a:rPr>
              <a:t> which </a:t>
            </a:r>
            <a:r>
              <a:rPr lang="en-US" sz="2400" spc="-5" dirty="0">
                <a:solidFill>
                  <a:schemeClr val="tx1"/>
                </a:solidFill>
                <a:latin typeface="Franklin Gothic Book" panose="020B0503020102020204" pitchFamily="34" charset="0"/>
                <a:cs typeface="Constantia"/>
              </a:rPr>
              <a:t>contribute pathogens, </a:t>
            </a:r>
            <a:r>
              <a:rPr lang="en-US" sz="2400" dirty="0">
                <a:solidFill>
                  <a:schemeClr val="tx1"/>
                </a:solidFill>
                <a:latin typeface="Franklin Gothic Book" panose="020B0503020102020204" pitchFamily="34" charset="0"/>
                <a:cs typeface="Constantia"/>
              </a:rPr>
              <a:t>the</a:t>
            </a:r>
          </a:p>
          <a:p>
            <a:pPr marL="12700" marR="5080" indent="165100" algn="just">
              <a:lnSpc>
                <a:spcPts val="1820"/>
              </a:lnSpc>
            </a:pPr>
            <a:r>
              <a:rPr lang="en-US" sz="2400" dirty="0">
                <a:solidFill>
                  <a:schemeClr val="tx1"/>
                </a:solidFill>
                <a:latin typeface="Franklin Gothic Book" panose="020B0503020102020204" pitchFamily="34" charset="0"/>
                <a:cs typeface="Constantia"/>
              </a:rPr>
              <a:t> </a:t>
            </a:r>
            <a:r>
              <a:rPr lang="en-US" sz="2400" spc="-10" dirty="0">
                <a:solidFill>
                  <a:schemeClr val="tx1"/>
                </a:solidFill>
                <a:latin typeface="Franklin Gothic Book" panose="020B0503020102020204" pitchFamily="34" charset="0"/>
                <a:cs typeface="Constantia"/>
              </a:rPr>
              <a:t>main </a:t>
            </a:r>
            <a:r>
              <a:rPr lang="en-US" sz="2400" spc="-5" dirty="0">
                <a:solidFill>
                  <a:schemeClr val="tx1"/>
                </a:solidFill>
                <a:latin typeface="Franklin Gothic Book" panose="020B0503020102020204" pitchFamily="34" charset="0"/>
                <a:cs typeface="Constantia"/>
              </a:rPr>
              <a:t>source of water borne diseases </a:t>
            </a:r>
            <a:r>
              <a:rPr lang="en-US" sz="2400" dirty="0">
                <a:solidFill>
                  <a:schemeClr val="tx1"/>
                </a:solidFill>
                <a:latin typeface="Franklin Gothic Book" panose="020B0503020102020204" pitchFamily="34" charset="0"/>
                <a:cs typeface="Constantia"/>
              </a:rPr>
              <a:t>along </a:t>
            </a:r>
            <a:r>
              <a:rPr lang="en-US" sz="2400" spc="5"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with</a:t>
            </a:r>
            <a:r>
              <a:rPr lang="en-US" sz="2400" spc="-2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depletion</a:t>
            </a:r>
            <a:r>
              <a:rPr lang="en-US" sz="2400" spc="-10" dirty="0">
                <a:solidFill>
                  <a:schemeClr val="tx1"/>
                </a:solidFill>
                <a:latin typeface="Franklin Gothic Book" panose="020B0503020102020204" pitchFamily="34" charset="0"/>
                <a:cs typeface="Constantia"/>
              </a:rPr>
              <a:t> </a:t>
            </a:r>
            <a:r>
              <a:rPr lang="en-US" sz="2400" dirty="0">
                <a:solidFill>
                  <a:schemeClr val="tx1"/>
                </a:solidFill>
                <a:latin typeface="Franklin Gothic Book" panose="020B0503020102020204" pitchFamily="34" charset="0"/>
                <a:cs typeface="Constantia"/>
              </a:rPr>
              <a:t>of</a:t>
            </a:r>
            <a:r>
              <a:rPr lang="en-US" sz="2400" spc="-10" dirty="0">
                <a:solidFill>
                  <a:schemeClr val="tx1"/>
                </a:solidFill>
                <a:latin typeface="Franklin Gothic Book" panose="020B0503020102020204" pitchFamily="34" charset="0"/>
                <a:cs typeface="Constantia"/>
              </a:rPr>
              <a:t> </a:t>
            </a:r>
            <a:r>
              <a:rPr lang="en-US" sz="2400" dirty="0">
                <a:solidFill>
                  <a:schemeClr val="tx1"/>
                </a:solidFill>
                <a:latin typeface="Franklin Gothic Book" panose="020B0503020102020204" pitchFamily="34" charset="0"/>
                <a:cs typeface="Constantia"/>
              </a:rPr>
              <a:t>oxygen</a:t>
            </a:r>
            <a:r>
              <a:rPr lang="en-US" sz="2400" spc="-20" dirty="0">
                <a:solidFill>
                  <a:schemeClr val="tx1"/>
                </a:solidFill>
                <a:latin typeface="Franklin Gothic Book" panose="020B0503020102020204" pitchFamily="34" charset="0"/>
                <a:cs typeface="Constantia"/>
              </a:rPr>
              <a:t> </a:t>
            </a:r>
            <a:r>
              <a:rPr lang="en-US" sz="2400" spc="-5" dirty="0">
                <a:solidFill>
                  <a:schemeClr val="tx1"/>
                </a:solidFill>
                <a:latin typeface="Franklin Gothic Book" panose="020B0503020102020204" pitchFamily="34" charset="0"/>
                <a:cs typeface="Constantia"/>
              </a:rPr>
              <a:t>in water bodies.</a:t>
            </a:r>
            <a:endParaRPr lang="en-US" sz="2400" dirty="0">
              <a:solidFill>
                <a:schemeClr val="tx1"/>
              </a:solidFill>
              <a:latin typeface="Franklin Gothic Book" panose="020B0503020102020204" pitchFamily="34" charset="0"/>
              <a:cs typeface="Constantia"/>
            </a:endParaRPr>
          </a:p>
          <a:p>
            <a:endParaRPr lang="en-IN" dirty="0"/>
          </a:p>
        </p:txBody>
      </p:sp>
      <p:sp>
        <p:nvSpPr>
          <p:cNvPr id="4" name="Slide Number Placeholder 3">
            <a:extLst>
              <a:ext uri="{FF2B5EF4-FFF2-40B4-BE49-F238E27FC236}">
                <a16:creationId xmlns="" xmlns:a16="http://schemas.microsoft.com/office/drawing/2014/main" id="{96F05F25-8866-1629-1BE6-58AE5CABFFF2}"/>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98495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7D766A-1BE7-CF67-8397-9CB7F2BF61BB}"/>
              </a:ext>
            </a:extLst>
          </p:cNvPr>
          <p:cNvSpPr>
            <a:spLocks noGrp="1"/>
          </p:cNvSpPr>
          <p:nvPr>
            <p:ph type="title"/>
          </p:nvPr>
        </p:nvSpPr>
        <p:spPr/>
        <p:txBody>
          <a:bodyPr/>
          <a:lstStyle/>
          <a:p>
            <a:r>
              <a:rPr lang="en-IN" dirty="0"/>
              <a:t>WQM Scheme in India</a:t>
            </a:r>
          </a:p>
        </p:txBody>
      </p:sp>
      <p:sp>
        <p:nvSpPr>
          <p:cNvPr id="3" name="Content Placeholder 2">
            <a:extLst>
              <a:ext uri="{FF2B5EF4-FFF2-40B4-BE49-F238E27FC236}">
                <a16:creationId xmlns="" xmlns:a16="http://schemas.microsoft.com/office/drawing/2014/main" id="{529C8189-95F2-1D59-85B8-3D20C6425009}"/>
              </a:ext>
            </a:extLst>
          </p:cNvPr>
          <p:cNvSpPr>
            <a:spLocks noGrp="1"/>
          </p:cNvSpPr>
          <p:nvPr>
            <p:ph idx="1"/>
          </p:nvPr>
        </p:nvSpPr>
        <p:spPr/>
        <p:txBody>
          <a:bodyPr>
            <a:normAutofit/>
          </a:bodyPr>
          <a:lstStyle/>
          <a:p>
            <a:pPr marL="527050" marR="5715" indent="-514350" algn="just">
              <a:lnSpc>
                <a:spcPct val="100000"/>
              </a:lnSpc>
              <a:spcBef>
                <a:spcPts val="100"/>
              </a:spcBef>
              <a:buFont typeface="Arial MT"/>
              <a:buChar char="•"/>
              <a:tabLst>
                <a:tab pos="527050" algn="l"/>
              </a:tabLst>
            </a:pPr>
            <a:r>
              <a:rPr lang="en-US" sz="1800" spc="145" dirty="0">
                <a:latin typeface="Franklin Gothic Book" panose="020B0503020102020204" pitchFamily="34" charset="0"/>
                <a:cs typeface="Cambria"/>
              </a:rPr>
              <a:t>CPCB</a:t>
            </a:r>
            <a:r>
              <a:rPr lang="en-US" sz="1800" spc="150" dirty="0">
                <a:latin typeface="Franklin Gothic Book" panose="020B0503020102020204" pitchFamily="34" charset="0"/>
                <a:cs typeface="Cambria"/>
              </a:rPr>
              <a:t> </a:t>
            </a:r>
            <a:r>
              <a:rPr lang="en-US" sz="1800" spc="30" dirty="0">
                <a:latin typeface="Franklin Gothic Book" panose="020B0503020102020204" pitchFamily="34" charset="0"/>
                <a:cs typeface="Cambria"/>
              </a:rPr>
              <a:t>in</a:t>
            </a:r>
            <a:r>
              <a:rPr lang="en-US" sz="1800" spc="35" dirty="0">
                <a:latin typeface="Franklin Gothic Book" panose="020B0503020102020204" pitchFamily="34" charset="0"/>
                <a:cs typeface="Cambria"/>
              </a:rPr>
              <a:t> </a:t>
            </a:r>
            <a:r>
              <a:rPr lang="en-US" sz="1800" spc="15" dirty="0">
                <a:latin typeface="Franklin Gothic Book" panose="020B0503020102020204" pitchFamily="34" charset="0"/>
                <a:cs typeface="Cambria"/>
              </a:rPr>
              <a:t>collaboration</a:t>
            </a:r>
            <a:r>
              <a:rPr lang="en-US" sz="1800" spc="20" dirty="0">
                <a:latin typeface="Franklin Gothic Book" panose="020B0503020102020204" pitchFamily="34" charset="0"/>
                <a:cs typeface="Cambria"/>
              </a:rPr>
              <a:t> </a:t>
            </a:r>
            <a:r>
              <a:rPr lang="en-US" sz="1800" spc="40" dirty="0">
                <a:latin typeface="Franklin Gothic Book" panose="020B0503020102020204" pitchFamily="34" charset="0"/>
                <a:cs typeface="Cambria"/>
              </a:rPr>
              <a:t>with</a:t>
            </a:r>
            <a:r>
              <a:rPr lang="en-US" sz="1800" spc="45" dirty="0">
                <a:latin typeface="Franklin Gothic Book" panose="020B0503020102020204" pitchFamily="34" charset="0"/>
                <a:cs typeface="Cambria"/>
              </a:rPr>
              <a:t> </a:t>
            </a:r>
            <a:r>
              <a:rPr lang="en-US" sz="1800" spc="15" dirty="0">
                <a:latin typeface="Franklin Gothic Book" panose="020B0503020102020204" pitchFamily="34" charset="0"/>
                <a:cs typeface="Cambria"/>
              </a:rPr>
              <a:t>concerned</a:t>
            </a:r>
            <a:r>
              <a:rPr lang="en-US" sz="1800" spc="20" dirty="0">
                <a:latin typeface="Franklin Gothic Book" panose="020B0503020102020204" pitchFamily="34" charset="0"/>
                <a:cs typeface="Cambria"/>
              </a:rPr>
              <a:t> </a:t>
            </a:r>
            <a:r>
              <a:rPr lang="en-US" sz="1800" spc="114" dirty="0">
                <a:latin typeface="Franklin Gothic Book" panose="020B0503020102020204" pitchFamily="34" charset="0"/>
                <a:cs typeface="Cambria"/>
              </a:rPr>
              <a:t>SPCBs/PCCs</a:t>
            </a:r>
            <a:r>
              <a:rPr lang="en-US" sz="1800" spc="120" dirty="0">
                <a:latin typeface="Franklin Gothic Book" panose="020B0503020102020204" pitchFamily="34" charset="0"/>
                <a:cs typeface="Cambria"/>
              </a:rPr>
              <a:t> </a:t>
            </a:r>
            <a:r>
              <a:rPr lang="en-US" sz="1800" spc="15" dirty="0">
                <a:latin typeface="Franklin Gothic Book" panose="020B0503020102020204" pitchFamily="34" charset="0"/>
                <a:cs typeface="Cambria"/>
              </a:rPr>
              <a:t>established</a:t>
            </a:r>
            <a:r>
              <a:rPr lang="en-US" sz="1800" spc="20" dirty="0">
                <a:latin typeface="Franklin Gothic Book" panose="020B0503020102020204" pitchFamily="34" charset="0"/>
                <a:cs typeface="Cambria"/>
              </a:rPr>
              <a:t> a </a:t>
            </a:r>
            <a:r>
              <a:rPr lang="en-US" sz="1800" spc="25" dirty="0">
                <a:latin typeface="Franklin Gothic Book" panose="020B0503020102020204" pitchFamily="34" charset="0"/>
                <a:cs typeface="Cambria"/>
              </a:rPr>
              <a:t> </a:t>
            </a:r>
            <a:r>
              <a:rPr lang="en-US" sz="1800" spc="35" dirty="0">
                <a:latin typeface="Franklin Gothic Book" panose="020B0503020102020204" pitchFamily="34" charset="0"/>
                <a:cs typeface="Cambria"/>
              </a:rPr>
              <a:t>nationwide</a:t>
            </a:r>
            <a:r>
              <a:rPr lang="en-US" sz="1800" spc="40" dirty="0">
                <a:latin typeface="Franklin Gothic Book" panose="020B0503020102020204" pitchFamily="34" charset="0"/>
                <a:cs typeface="Cambria"/>
              </a:rPr>
              <a:t> </a:t>
            </a:r>
            <a:r>
              <a:rPr lang="en-US" sz="1800" spc="20" dirty="0">
                <a:latin typeface="Franklin Gothic Book" panose="020B0503020102020204" pitchFamily="34" charset="0"/>
                <a:cs typeface="Cambria"/>
              </a:rPr>
              <a:t>network</a:t>
            </a:r>
            <a:r>
              <a:rPr lang="en-US" sz="1800" spc="25" dirty="0">
                <a:latin typeface="Franklin Gothic Book" panose="020B0503020102020204" pitchFamily="34" charset="0"/>
                <a:cs typeface="Cambria"/>
              </a:rPr>
              <a:t> </a:t>
            </a:r>
            <a:r>
              <a:rPr lang="en-US" sz="1800" spc="40" dirty="0">
                <a:latin typeface="Franklin Gothic Book" panose="020B0503020102020204" pitchFamily="34" charset="0"/>
                <a:cs typeface="Cambria"/>
              </a:rPr>
              <a:t>of</a:t>
            </a:r>
            <a:r>
              <a:rPr lang="en-US" sz="1800" spc="45" dirty="0">
                <a:latin typeface="Franklin Gothic Book" panose="020B0503020102020204" pitchFamily="34" charset="0"/>
                <a:cs typeface="Cambria"/>
              </a:rPr>
              <a:t> </a:t>
            </a:r>
            <a:r>
              <a:rPr lang="en-US" sz="1800" spc="10" dirty="0">
                <a:latin typeface="Franklin Gothic Book" panose="020B0503020102020204" pitchFamily="34" charset="0"/>
                <a:cs typeface="Cambria"/>
              </a:rPr>
              <a:t>water</a:t>
            </a:r>
            <a:r>
              <a:rPr lang="en-US" sz="1800" spc="15" dirty="0">
                <a:latin typeface="Franklin Gothic Book" panose="020B0503020102020204" pitchFamily="34" charset="0"/>
                <a:cs typeface="Cambria"/>
              </a:rPr>
              <a:t> </a:t>
            </a:r>
            <a:r>
              <a:rPr lang="en-US" sz="1800" spc="35" dirty="0">
                <a:latin typeface="Franklin Gothic Book" panose="020B0503020102020204" pitchFamily="34" charset="0"/>
                <a:cs typeface="Cambria"/>
              </a:rPr>
              <a:t>quality</a:t>
            </a:r>
            <a:r>
              <a:rPr lang="en-US" sz="1800" spc="40" dirty="0">
                <a:latin typeface="Franklin Gothic Book" panose="020B0503020102020204" pitchFamily="34" charset="0"/>
                <a:cs typeface="Cambria"/>
              </a:rPr>
              <a:t> </a:t>
            </a:r>
            <a:r>
              <a:rPr lang="en-US" sz="1800" spc="30" dirty="0">
                <a:latin typeface="Franklin Gothic Book" panose="020B0503020102020204" pitchFamily="34" charset="0"/>
                <a:cs typeface="Cambria"/>
              </a:rPr>
              <a:t>monitoring</a:t>
            </a:r>
            <a:r>
              <a:rPr lang="en-US" sz="1800" spc="35" dirty="0">
                <a:latin typeface="Franklin Gothic Book" panose="020B0503020102020204" pitchFamily="34" charset="0"/>
                <a:cs typeface="Cambria"/>
              </a:rPr>
              <a:t> comprising</a:t>
            </a:r>
            <a:r>
              <a:rPr lang="en-US" sz="1800" spc="40" dirty="0">
                <a:latin typeface="Franklin Gothic Book" panose="020B0503020102020204" pitchFamily="34" charset="0"/>
                <a:cs typeface="Cambria"/>
              </a:rPr>
              <a:t> </a:t>
            </a:r>
            <a:r>
              <a:rPr lang="en-US" sz="1800" spc="-100" dirty="0">
                <a:latin typeface="Franklin Gothic Book" panose="020B0503020102020204" pitchFamily="34" charset="0"/>
                <a:cs typeface="Cambria"/>
              </a:rPr>
              <a:t>4484 </a:t>
            </a:r>
            <a:r>
              <a:rPr lang="en-US" sz="1800" spc="-95" dirty="0">
                <a:latin typeface="Franklin Gothic Book" panose="020B0503020102020204" pitchFamily="34" charset="0"/>
                <a:cs typeface="Cambria"/>
              </a:rPr>
              <a:t> </a:t>
            </a:r>
            <a:r>
              <a:rPr lang="en-US" sz="1800" spc="5" dirty="0">
                <a:latin typeface="Franklin Gothic Book" panose="020B0503020102020204" pitchFamily="34" charset="0"/>
                <a:cs typeface="Cambria"/>
              </a:rPr>
              <a:t>stations</a:t>
            </a:r>
            <a:r>
              <a:rPr lang="en-US" sz="1800" spc="50" dirty="0">
                <a:latin typeface="Franklin Gothic Book" panose="020B0503020102020204" pitchFamily="34" charset="0"/>
                <a:cs typeface="Cambria"/>
              </a:rPr>
              <a:t> </a:t>
            </a:r>
            <a:r>
              <a:rPr lang="en-US" sz="1800" spc="30" dirty="0">
                <a:latin typeface="Franklin Gothic Book" panose="020B0503020102020204" pitchFamily="34" charset="0"/>
                <a:cs typeface="Cambria"/>
              </a:rPr>
              <a:t>in</a:t>
            </a:r>
            <a:r>
              <a:rPr lang="en-US" sz="1800" spc="55" dirty="0">
                <a:latin typeface="Franklin Gothic Book" panose="020B0503020102020204" pitchFamily="34" charset="0"/>
                <a:cs typeface="Cambria"/>
              </a:rPr>
              <a:t> </a:t>
            </a:r>
            <a:r>
              <a:rPr lang="en-US" sz="1800" spc="-100" dirty="0">
                <a:latin typeface="Franklin Gothic Book" panose="020B0503020102020204" pitchFamily="34" charset="0"/>
                <a:cs typeface="Cambria"/>
              </a:rPr>
              <a:t>28</a:t>
            </a:r>
            <a:r>
              <a:rPr lang="en-US" sz="1800" spc="55" dirty="0">
                <a:latin typeface="Franklin Gothic Book" panose="020B0503020102020204" pitchFamily="34" charset="0"/>
                <a:cs typeface="Cambria"/>
              </a:rPr>
              <a:t> </a:t>
            </a:r>
            <a:r>
              <a:rPr lang="en-US" sz="1800" dirty="0">
                <a:latin typeface="Franklin Gothic Book" panose="020B0503020102020204" pitchFamily="34" charset="0"/>
                <a:cs typeface="Cambria"/>
              </a:rPr>
              <a:t>States</a:t>
            </a:r>
            <a:r>
              <a:rPr lang="en-US" sz="1800" spc="55" dirty="0">
                <a:latin typeface="Franklin Gothic Book" panose="020B0503020102020204" pitchFamily="34" charset="0"/>
                <a:cs typeface="Cambria"/>
              </a:rPr>
              <a:t> and </a:t>
            </a:r>
            <a:r>
              <a:rPr lang="en-US" sz="1800" spc="-100" dirty="0">
                <a:latin typeface="Franklin Gothic Book" panose="020B0503020102020204" pitchFamily="34" charset="0"/>
                <a:cs typeface="Cambria"/>
              </a:rPr>
              <a:t>7</a:t>
            </a:r>
            <a:r>
              <a:rPr lang="en-US" sz="1800" spc="55" dirty="0">
                <a:latin typeface="Franklin Gothic Book" panose="020B0503020102020204" pitchFamily="34" charset="0"/>
                <a:cs typeface="Cambria"/>
              </a:rPr>
              <a:t> </a:t>
            </a:r>
            <a:r>
              <a:rPr lang="en-US" sz="1800" spc="70" dirty="0">
                <a:latin typeface="Franklin Gothic Book" panose="020B0503020102020204" pitchFamily="34" charset="0"/>
                <a:cs typeface="Cambria"/>
              </a:rPr>
              <a:t>Union</a:t>
            </a:r>
            <a:r>
              <a:rPr lang="en-US" sz="1800" spc="55" dirty="0">
                <a:latin typeface="Franklin Gothic Book" panose="020B0503020102020204" pitchFamily="34" charset="0"/>
                <a:cs typeface="Cambria"/>
              </a:rPr>
              <a:t> </a:t>
            </a:r>
            <a:r>
              <a:rPr lang="en-US" sz="1800" dirty="0">
                <a:latin typeface="Franklin Gothic Book" panose="020B0503020102020204" pitchFamily="34" charset="0"/>
                <a:cs typeface="Cambria"/>
              </a:rPr>
              <a:t>Territories.</a:t>
            </a:r>
          </a:p>
          <a:p>
            <a:pPr marL="527050" marR="7620" indent="-514350" algn="just">
              <a:lnSpc>
                <a:spcPct val="100000"/>
              </a:lnSpc>
              <a:buFont typeface="Arial MT"/>
              <a:buChar char="•"/>
              <a:tabLst>
                <a:tab pos="527050" algn="l"/>
              </a:tabLst>
            </a:pPr>
            <a:r>
              <a:rPr lang="en-US" sz="1800" spc="20" dirty="0">
                <a:latin typeface="Franklin Gothic Book" panose="020B0503020102020204" pitchFamily="34" charset="0"/>
                <a:cs typeface="Cambria"/>
              </a:rPr>
              <a:t>The </a:t>
            </a:r>
            <a:r>
              <a:rPr lang="en-US" sz="1800" spc="30" dirty="0">
                <a:latin typeface="Franklin Gothic Book" panose="020B0503020102020204" pitchFamily="34" charset="0"/>
                <a:cs typeface="Cambria"/>
              </a:rPr>
              <a:t>monitoring </a:t>
            </a:r>
            <a:r>
              <a:rPr lang="en-US" sz="1800" spc="5" dirty="0">
                <a:latin typeface="Franklin Gothic Book" panose="020B0503020102020204" pitchFamily="34" charset="0"/>
                <a:cs typeface="Cambria"/>
              </a:rPr>
              <a:t>is </a:t>
            </a:r>
            <a:r>
              <a:rPr lang="en-US" sz="1800" spc="35" dirty="0">
                <a:latin typeface="Franklin Gothic Book" panose="020B0503020102020204" pitchFamily="34" charset="0"/>
                <a:cs typeface="Cambria"/>
              </a:rPr>
              <a:t>done on </a:t>
            </a:r>
            <a:r>
              <a:rPr lang="en-US" sz="1800" spc="45" dirty="0">
                <a:latin typeface="Franklin Gothic Book" panose="020B0503020102020204" pitchFamily="34" charset="0"/>
                <a:cs typeface="Cambria"/>
              </a:rPr>
              <a:t>monthly </a:t>
            </a:r>
            <a:r>
              <a:rPr lang="en-US" sz="1800" spc="-5" dirty="0">
                <a:latin typeface="Franklin Gothic Book" panose="020B0503020102020204" pitchFamily="34" charset="0"/>
                <a:cs typeface="Cambria"/>
              </a:rPr>
              <a:t>or </a:t>
            </a:r>
            <a:r>
              <a:rPr lang="en-US" sz="1800" spc="15" dirty="0">
                <a:latin typeface="Franklin Gothic Book" panose="020B0503020102020204" pitchFamily="34" charset="0"/>
                <a:cs typeface="Cambria"/>
              </a:rPr>
              <a:t>quarterly </a:t>
            </a:r>
            <a:r>
              <a:rPr lang="en-US" sz="1800" dirty="0">
                <a:latin typeface="Franklin Gothic Book" panose="020B0503020102020204" pitchFamily="34" charset="0"/>
                <a:cs typeface="Cambria"/>
              </a:rPr>
              <a:t>basis </a:t>
            </a:r>
            <a:r>
              <a:rPr lang="en-US" sz="1800" spc="30" dirty="0">
                <a:latin typeface="Franklin Gothic Book" panose="020B0503020102020204" pitchFamily="34" charset="0"/>
                <a:cs typeface="Cambria"/>
              </a:rPr>
              <a:t>in </a:t>
            </a:r>
            <a:r>
              <a:rPr lang="en-US" sz="1800" spc="15" dirty="0">
                <a:latin typeface="Franklin Gothic Book" panose="020B0503020102020204" pitchFamily="34" charset="0"/>
                <a:cs typeface="Cambria"/>
              </a:rPr>
              <a:t>surface </a:t>
            </a:r>
            <a:r>
              <a:rPr lang="en-US" sz="1800" spc="5" dirty="0">
                <a:latin typeface="Franklin Gothic Book" panose="020B0503020102020204" pitchFamily="34" charset="0"/>
                <a:cs typeface="Cambria"/>
              </a:rPr>
              <a:t>waters </a:t>
            </a:r>
            <a:r>
              <a:rPr lang="en-US" sz="1800" spc="10" dirty="0">
                <a:latin typeface="Franklin Gothic Book" panose="020B0503020102020204" pitchFamily="34" charset="0"/>
                <a:cs typeface="Cambria"/>
              </a:rPr>
              <a:t> </a:t>
            </a:r>
            <a:r>
              <a:rPr lang="en-US" sz="1800" spc="55" dirty="0">
                <a:latin typeface="Franklin Gothic Book" panose="020B0503020102020204" pitchFamily="34" charset="0"/>
                <a:cs typeface="Cambria"/>
              </a:rPr>
              <a:t>and</a:t>
            </a:r>
            <a:r>
              <a:rPr lang="en-US" sz="1800" spc="50" dirty="0">
                <a:latin typeface="Franklin Gothic Book" panose="020B0503020102020204" pitchFamily="34" charset="0"/>
                <a:cs typeface="Cambria"/>
              </a:rPr>
              <a:t> </a:t>
            </a:r>
            <a:r>
              <a:rPr lang="en-US" sz="1800" spc="35" dirty="0">
                <a:latin typeface="Franklin Gothic Book" panose="020B0503020102020204" pitchFamily="34" charset="0"/>
                <a:cs typeface="Cambria"/>
              </a:rPr>
              <a:t>on</a:t>
            </a:r>
            <a:r>
              <a:rPr lang="en-US" sz="1800" spc="55" dirty="0">
                <a:latin typeface="Franklin Gothic Book" panose="020B0503020102020204" pitchFamily="34" charset="0"/>
                <a:cs typeface="Cambria"/>
              </a:rPr>
              <a:t> </a:t>
            </a:r>
            <a:r>
              <a:rPr lang="en-US" sz="1800" spc="40" dirty="0">
                <a:latin typeface="Franklin Gothic Book" panose="020B0503020102020204" pitchFamily="34" charset="0"/>
                <a:cs typeface="Cambria"/>
              </a:rPr>
              <a:t>half</a:t>
            </a:r>
            <a:r>
              <a:rPr lang="en-US" sz="1800" spc="55" dirty="0">
                <a:latin typeface="Franklin Gothic Book" panose="020B0503020102020204" pitchFamily="34" charset="0"/>
                <a:cs typeface="Cambria"/>
              </a:rPr>
              <a:t> </a:t>
            </a:r>
            <a:r>
              <a:rPr lang="en-US" sz="1800" spc="30" dirty="0">
                <a:latin typeface="Franklin Gothic Book" panose="020B0503020102020204" pitchFamily="34" charset="0"/>
                <a:cs typeface="Cambria"/>
              </a:rPr>
              <a:t>yearly</a:t>
            </a:r>
            <a:r>
              <a:rPr lang="en-US" sz="1800" spc="55" dirty="0">
                <a:latin typeface="Franklin Gothic Book" panose="020B0503020102020204" pitchFamily="34" charset="0"/>
                <a:cs typeface="Cambria"/>
              </a:rPr>
              <a:t> </a:t>
            </a:r>
            <a:r>
              <a:rPr lang="en-US" sz="1800" spc="5" dirty="0">
                <a:latin typeface="Franklin Gothic Book" panose="020B0503020102020204" pitchFamily="34" charset="0"/>
                <a:cs typeface="Cambria"/>
              </a:rPr>
              <a:t>basis</a:t>
            </a:r>
            <a:r>
              <a:rPr lang="en-US" sz="1800" spc="55" dirty="0">
                <a:latin typeface="Franklin Gothic Book" panose="020B0503020102020204" pitchFamily="34" charset="0"/>
                <a:cs typeface="Cambria"/>
              </a:rPr>
              <a:t> </a:t>
            </a:r>
            <a:r>
              <a:rPr lang="en-US" sz="1800" spc="30" dirty="0">
                <a:latin typeface="Franklin Gothic Book" panose="020B0503020102020204" pitchFamily="34" charset="0"/>
                <a:cs typeface="Cambria"/>
              </a:rPr>
              <a:t>in</a:t>
            </a:r>
            <a:r>
              <a:rPr lang="en-US" sz="1800" spc="55" dirty="0">
                <a:latin typeface="Franklin Gothic Book" panose="020B0503020102020204" pitchFamily="34" charset="0"/>
                <a:cs typeface="Cambria"/>
              </a:rPr>
              <a:t> </a:t>
            </a:r>
            <a:r>
              <a:rPr lang="en-US" sz="1800" dirty="0">
                <a:latin typeface="Franklin Gothic Book" panose="020B0503020102020204" pitchFamily="34" charset="0"/>
                <a:cs typeface="Cambria"/>
              </a:rPr>
              <a:t>case</a:t>
            </a:r>
            <a:r>
              <a:rPr lang="en-US" sz="1800" spc="55" dirty="0">
                <a:latin typeface="Franklin Gothic Book" panose="020B0503020102020204" pitchFamily="34" charset="0"/>
                <a:cs typeface="Cambria"/>
              </a:rPr>
              <a:t> </a:t>
            </a:r>
            <a:r>
              <a:rPr lang="en-US" sz="1800" spc="40" dirty="0">
                <a:latin typeface="Franklin Gothic Book" panose="020B0503020102020204" pitchFamily="34" charset="0"/>
                <a:cs typeface="Cambria"/>
              </a:rPr>
              <a:t>of</a:t>
            </a:r>
            <a:r>
              <a:rPr lang="en-US" sz="1800" spc="50" dirty="0">
                <a:latin typeface="Franklin Gothic Book" panose="020B0503020102020204" pitchFamily="34" charset="0"/>
                <a:cs typeface="Cambria"/>
              </a:rPr>
              <a:t> </a:t>
            </a:r>
            <a:r>
              <a:rPr lang="en-US" sz="1800" spc="55" dirty="0">
                <a:latin typeface="Franklin Gothic Book" panose="020B0503020102020204" pitchFamily="34" charset="0"/>
                <a:cs typeface="Cambria"/>
              </a:rPr>
              <a:t>ground </a:t>
            </a:r>
            <a:r>
              <a:rPr lang="en-US" sz="1800" spc="20" dirty="0">
                <a:latin typeface="Franklin Gothic Book" panose="020B0503020102020204" pitchFamily="34" charset="0"/>
                <a:cs typeface="Cambria"/>
              </a:rPr>
              <a:t>water.</a:t>
            </a:r>
            <a:endParaRPr lang="en-US" sz="1800" dirty="0">
              <a:latin typeface="Franklin Gothic Book" panose="020B0503020102020204" pitchFamily="34" charset="0"/>
              <a:cs typeface="Cambria"/>
            </a:endParaRPr>
          </a:p>
          <a:p>
            <a:pPr marL="527050" marR="5080" indent="-514350" algn="just">
              <a:lnSpc>
                <a:spcPct val="100000"/>
              </a:lnSpc>
              <a:buFont typeface="Arial MT"/>
              <a:buChar char="•"/>
              <a:tabLst>
                <a:tab pos="527050" algn="l"/>
              </a:tabLst>
            </a:pPr>
            <a:r>
              <a:rPr lang="en-US" sz="1800" dirty="0">
                <a:effectLst/>
                <a:latin typeface="Franklin Gothic Book" panose="020B0503020102020204" pitchFamily="34" charset="0"/>
                <a:ea typeface="Cambria" panose="02040503050406030204" pitchFamily="18" charset="0"/>
                <a:cs typeface="Cambria" panose="02040503050406030204" pitchFamily="18" charset="0"/>
              </a:rPr>
              <a:t>The</a:t>
            </a:r>
            <a:r>
              <a:rPr lang="en-US" sz="1800" spc="-2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monitoring</a:t>
            </a:r>
            <a:r>
              <a:rPr lang="en-US" sz="1800" spc="-1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network</a:t>
            </a:r>
            <a:r>
              <a:rPr lang="en-US" sz="1800" spc="-2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covers 719</a:t>
            </a:r>
            <a:r>
              <a:rPr lang="en-US" sz="1800" spc="-2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Rivers,</a:t>
            </a:r>
            <a:r>
              <a:rPr lang="en-US" sz="1800" spc="-2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348</a:t>
            </a:r>
            <a:r>
              <a:rPr lang="en-US" sz="1800" spc="-26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Lakes, 134 Tanks, 107 Ponds, 102 Creeks/Seawater, 36 Canals, 81 Drains, 23 wetlands, 11 Water</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Treatment Plants (Raw Water) and 1235 Wells</a:t>
            </a:r>
          </a:p>
          <a:p>
            <a:pPr marL="527050" marR="5080" indent="-514350" algn="just">
              <a:lnSpc>
                <a:spcPct val="100000"/>
              </a:lnSpc>
              <a:buFont typeface="Arial MT"/>
              <a:buChar char="•"/>
              <a:tabLst>
                <a:tab pos="527050" algn="l"/>
              </a:tabLst>
            </a:pPr>
            <a:r>
              <a:rPr lang="en-US" sz="1800" dirty="0">
                <a:effectLst/>
                <a:latin typeface="Franklin Gothic Book" panose="020B0503020102020204" pitchFamily="34" charset="0"/>
                <a:ea typeface="Cambria" panose="02040503050406030204" pitchFamily="18" charset="0"/>
                <a:cs typeface="Cambria" panose="02040503050406030204" pitchFamily="18" charset="0"/>
              </a:rPr>
              <a:t>Among 4484 stations, 2108 are on</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rivers,</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437</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lakes,</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110</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drains,</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64</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canals,</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141</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tanks,</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194</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26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beach/creeks/marine/seawater, 112 on ponds, 49 on Sewage Treatment Plants, 11</a:t>
            </a:r>
            <a:r>
              <a:rPr lang="en-US" sz="1800" spc="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4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Water</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Treatment</a:t>
            </a:r>
            <a:r>
              <a:rPr lang="en-US" sz="1800" spc="-4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Plants</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(Raw</a:t>
            </a:r>
            <a:r>
              <a:rPr lang="en-US" sz="1800" spc="-4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Water),</a:t>
            </a:r>
            <a:r>
              <a:rPr lang="en-US" sz="1800" spc="-4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23</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on</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Wetlands</a:t>
            </a:r>
            <a:r>
              <a:rPr lang="en-US" sz="1800" spc="-5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and</a:t>
            </a:r>
            <a:r>
              <a:rPr lang="en-US" sz="1800" spc="-4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1235</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are</a:t>
            </a:r>
            <a:r>
              <a:rPr lang="en-US" sz="1800" spc="-40"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Groundwater</a:t>
            </a:r>
            <a:r>
              <a:rPr lang="en-US" sz="1800" spc="-265" dirty="0">
                <a:effectLst/>
                <a:latin typeface="Franklin Gothic Book" panose="020B0503020102020204" pitchFamily="34" charset="0"/>
                <a:ea typeface="Cambria" panose="02040503050406030204" pitchFamily="18" charset="0"/>
                <a:cs typeface="Cambria" panose="02040503050406030204" pitchFamily="18" charset="0"/>
              </a:rPr>
              <a:t> </a:t>
            </a:r>
            <a:r>
              <a:rPr lang="en-US" sz="1800" dirty="0">
                <a:effectLst/>
                <a:latin typeface="Franklin Gothic Book" panose="020B0503020102020204" pitchFamily="34" charset="0"/>
                <a:ea typeface="Cambria" panose="02040503050406030204" pitchFamily="18" charset="0"/>
                <a:cs typeface="Cambria" panose="02040503050406030204" pitchFamily="18" charset="0"/>
              </a:rPr>
              <a:t>stations.</a:t>
            </a:r>
            <a:endParaRPr lang="en-IN" sz="1800" dirty="0">
              <a:effectLst/>
              <a:latin typeface="Franklin Gothic Book" panose="020B0503020102020204" pitchFamily="34" charset="0"/>
              <a:ea typeface="Cambria" panose="02040503050406030204" pitchFamily="18" charset="0"/>
              <a:cs typeface="Cambria" panose="02040503050406030204" pitchFamily="18" charset="0"/>
            </a:endParaRPr>
          </a:p>
          <a:p>
            <a:pPr marL="527050" marR="5080" indent="-514350" algn="just">
              <a:lnSpc>
                <a:spcPct val="100000"/>
              </a:lnSpc>
              <a:buFont typeface="Arial MT"/>
              <a:buChar char="•"/>
              <a:tabLst>
                <a:tab pos="527050" algn="l"/>
              </a:tabLst>
            </a:pPr>
            <a:endParaRPr lang="en-US" sz="2400" dirty="0">
              <a:latin typeface="Franklin Gothic Book" panose="020B0503020102020204" pitchFamily="34" charset="0"/>
              <a:cs typeface="Cambria"/>
            </a:endParaRPr>
          </a:p>
          <a:p>
            <a:endParaRPr lang="en-IN" dirty="0"/>
          </a:p>
        </p:txBody>
      </p:sp>
      <p:sp>
        <p:nvSpPr>
          <p:cNvPr id="4" name="Slide Number Placeholder 3">
            <a:extLst>
              <a:ext uri="{FF2B5EF4-FFF2-40B4-BE49-F238E27FC236}">
                <a16:creationId xmlns="" xmlns:a16="http://schemas.microsoft.com/office/drawing/2014/main" id="{BCB64072-7C7C-BB08-C8CD-5F602E90576F}"/>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6" name="TextBox 5">
            <a:extLst>
              <a:ext uri="{FF2B5EF4-FFF2-40B4-BE49-F238E27FC236}">
                <a16:creationId xmlns="" xmlns:a16="http://schemas.microsoft.com/office/drawing/2014/main" id="{420F6E3D-82D4-70C0-FF5E-973A26F04CB1}"/>
              </a:ext>
            </a:extLst>
          </p:cNvPr>
          <p:cNvSpPr txBox="1"/>
          <p:nvPr/>
        </p:nvSpPr>
        <p:spPr>
          <a:xfrm>
            <a:off x="2447365" y="6442631"/>
            <a:ext cx="6096000" cy="369332"/>
          </a:xfrm>
          <a:prstGeom prst="rect">
            <a:avLst/>
          </a:prstGeom>
          <a:noFill/>
        </p:spPr>
        <p:txBody>
          <a:bodyPr wrap="square">
            <a:spAutoFit/>
          </a:bodyPr>
          <a:lstStyle/>
          <a:p>
            <a:r>
              <a:rPr lang="en-IN" dirty="0">
                <a:solidFill>
                  <a:srgbClr val="00B050"/>
                </a:solidFill>
              </a:rPr>
              <a:t>https://cpcb.nic.in/uploads/WQM_Objective.pdf</a:t>
            </a:r>
          </a:p>
        </p:txBody>
      </p:sp>
    </p:spTree>
    <p:extLst>
      <p:ext uri="{BB962C8B-B14F-4D97-AF65-F5344CB8AC3E}">
        <p14:creationId xmlns:p14="http://schemas.microsoft.com/office/powerpoint/2010/main" val="269553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8E00C-6325-831F-F18C-459355A45315}"/>
              </a:ext>
            </a:extLst>
          </p:cNvPr>
          <p:cNvSpPr>
            <a:spLocks noGrp="1"/>
          </p:cNvSpPr>
          <p:nvPr>
            <p:ph type="title"/>
          </p:nvPr>
        </p:nvSpPr>
        <p:spPr/>
        <p:txBody>
          <a:bodyPr/>
          <a:lstStyle/>
          <a:p>
            <a:r>
              <a:rPr lang="en-IN" dirty="0"/>
              <a:t>Steps involved in WQM</a:t>
            </a:r>
          </a:p>
        </p:txBody>
      </p:sp>
      <p:sp>
        <p:nvSpPr>
          <p:cNvPr id="3" name="Content Placeholder 2">
            <a:extLst>
              <a:ext uri="{FF2B5EF4-FFF2-40B4-BE49-F238E27FC236}">
                <a16:creationId xmlns="" xmlns:a16="http://schemas.microsoft.com/office/drawing/2014/main" id="{635DDD50-FA0F-B9A0-526B-E80E69BA695B}"/>
              </a:ext>
            </a:extLst>
          </p:cNvPr>
          <p:cNvSpPr>
            <a:spLocks noGrp="1"/>
          </p:cNvSpPr>
          <p:nvPr>
            <p:ph idx="1"/>
          </p:nvPr>
        </p:nvSpPr>
        <p:spPr>
          <a:xfrm>
            <a:off x="493059" y="2108201"/>
            <a:ext cx="11421035" cy="3760891"/>
          </a:xfrm>
        </p:spPr>
        <p:txBody>
          <a:bodyPr>
            <a:normAutofit lnSpcReduction="10000"/>
          </a:bodyPr>
          <a:lstStyle/>
          <a:p>
            <a:r>
              <a:rPr lang="en-IN" dirty="0"/>
              <a:t>WQM is implemented in three steps</a:t>
            </a:r>
          </a:p>
          <a:p>
            <a:endParaRPr lang="en-IN" dirty="0"/>
          </a:p>
          <a:p>
            <a:pPr marL="544068" lvl="1" indent="-342900">
              <a:buAutoNum type="arabicPeriod"/>
            </a:pPr>
            <a:r>
              <a:rPr lang="en-IN" sz="2000" dirty="0"/>
              <a:t>Physical tests – done at the site ( stations already identified and listed)</a:t>
            </a:r>
          </a:p>
          <a:p>
            <a:pPr marL="384048" lvl="2" indent="0">
              <a:buNone/>
            </a:pPr>
            <a:r>
              <a:rPr lang="en-IN" dirty="0"/>
              <a:t>	</a:t>
            </a:r>
            <a:r>
              <a:rPr lang="en-IN" sz="1600" dirty="0"/>
              <a:t>Indicate properties detectable by  our senses </a:t>
            </a:r>
          </a:p>
          <a:p>
            <a:pPr marL="384048" lvl="2" indent="0">
              <a:buNone/>
            </a:pPr>
            <a:endParaRPr lang="en-IN" sz="1600" dirty="0"/>
          </a:p>
          <a:p>
            <a:pPr marL="201168" lvl="1" indent="0">
              <a:buNone/>
            </a:pPr>
            <a:r>
              <a:rPr lang="en-IN" dirty="0"/>
              <a:t>2. </a:t>
            </a:r>
            <a:r>
              <a:rPr lang="en-IN" sz="2000" dirty="0"/>
              <a:t>Chemical tests – done at certified chemical laboratories by taking water samples from the site</a:t>
            </a:r>
          </a:p>
          <a:p>
            <a:pPr marL="201168" lvl="1" indent="0">
              <a:buNone/>
            </a:pPr>
            <a:r>
              <a:rPr lang="en-IN" dirty="0"/>
              <a:t>	To determine the amount of organic and inorganic substances that affect water quality</a:t>
            </a:r>
          </a:p>
          <a:p>
            <a:pPr marL="201168" lvl="1" indent="0">
              <a:buNone/>
            </a:pPr>
            <a:endParaRPr lang="en-IN" dirty="0"/>
          </a:p>
          <a:p>
            <a:pPr marL="201168" lvl="1" indent="0">
              <a:buNone/>
            </a:pPr>
            <a:r>
              <a:rPr lang="en-IN" dirty="0"/>
              <a:t>3. </a:t>
            </a:r>
            <a:r>
              <a:rPr lang="en-IN" sz="2000" dirty="0"/>
              <a:t>Bacteriological Tests – done at the certified microbiological laboratories if necessary</a:t>
            </a:r>
          </a:p>
          <a:p>
            <a:pPr marL="201168" lvl="1" indent="0">
              <a:buNone/>
            </a:pPr>
            <a:r>
              <a:rPr lang="en-IN" sz="2000" dirty="0"/>
              <a:t>	</a:t>
            </a:r>
            <a:r>
              <a:rPr lang="en-IN" sz="1600" dirty="0"/>
              <a:t>To check the presence of bacteria and characteristics of faecal pollution</a:t>
            </a:r>
          </a:p>
          <a:p>
            <a:pPr marL="201168" lvl="1" indent="0">
              <a:buNone/>
            </a:pPr>
            <a:endParaRPr lang="en-IN" dirty="0"/>
          </a:p>
        </p:txBody>
      </p:sp>
      <p:sp>
        <p:nvSpPr>
          <p:cNvPr id="4" name="Slide Number Placeholder 3">
            <a:extLst>
              <a:ext uri="{FF2B5EF4-FFF2-40B4-BE49-F238E27FC236}">
                <a16:creationId xmlns="" xmlns:a16="http://schemas.microsoft.com/office/drawing/2014/main" id="{F2EEFEA1-F342-B15F-F77A-6135978731A8}"/>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15378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784D38-4A41-E8BE-0667-98E1F2E623FC}"/>
              </a:ext>
            </a:extLst>
          </p:cNvPr>
          <p:cNvSpPr>
            <a:spLocks noGrp="1"/>
          </p:cNvSpPr>
          <p:nvPr>
            <p:ph type="title"/>
          </p:nvPr>
        </p:nvSpPr>
        <p:spPr/>
        <p:txBody>
          <a:bodyPr/>
          <a:lstStyle/>
          <a:p>
            <a:r>
              <a:rPr lang="en-IN" dirty="0"/>
              <a:t>Physical Tests</a:t>
            </a:r>
          </a:p>
        </p:txBody>
      </p:sp>
      <p:sp>
        <p:nvSpPr>
          <p:cNvPr id="3" name="Content Placeholder 2">
            <a:extLst>
              <a:ext uri="{FF2B5EF4-FFF2-40B4-BE49-F238E27FC236}">
                <a16:creationId xmlns="" xmlns:a16="http://schemas.microsoft.com/office/drawing/2014/main" id="{115F941D-0744-B06E-91A7-70327B66487B}"/>
              </a:ext>
            </a:extLst>
          </p:cNvPr>
          <p:cNvSpPr>
            <a:spLocks noGrp="1"/>
          </p:cNvSpPr>
          <p:nvPr>
            <p:ph idx="1"/>
          </p:nvPr>
        </p:nvSpPr>
        <p:spPr/>
        <p:txBody>
          <a:bodyPr/>
          <a:lstStyle/>
          <a:p>
            <a:r>
              <a:rPr lang="en-IN" dirty="0"/>
              <a:t>Physical test involve the following parameters</a:t>
            </a:r>
          </a:p>
          <a:p>
            <a:r>
              <a:rPr lang="en-IN" sz="1600" b="1" dirty="0">
                <a:solidFill>
                  <a:srgbClr val="00B0F0"/>
                </a:solidFill>
              </a:rPr>
              <a:t>Colour</a:t>
            </a:r>
            <a:r>
              <a:rPr lang="en-IN" sz="1600" dirty="0"/>
              <a:t> : pure water is colourless. Colour indicates presence of some organic or inorganic materials</a:t>
            </a:r>
          </a:p>
          <a:p>
            <a:r>
              <a:rPr lang="en-IN" sz="1600" b="1" dirty="0">
                <a:solidFill>
                  <a:srgbClr val="7030A0"/>
                </a:solidFill>
              </a:rPr>
              <a:t>Turbidity</a:t>
            </a:r>
            <a:r>
              <a:rPr lang="en-IN" sz="1600" b="1" dirty="0"/>
              <a:t>:  </a:t>
            </a:r>
            <a:r>
              <a:rPr lang="en-IN" sz="1600" dirty="0"/>
              <a:t>measure of transparency .. Turbidity goes high due to suspended sediments and colloidal matter</a:t>
            </a:r>
          </a:p>
          <a:p>
            <a:r>
              <a:rPr lang="en-IN" sz="1600" b="1" dirty="0">
                <a:solidFill>
                  <a:srgbClr val="0070C0"/>
                </a:solidFill>
              </a:rPr>
              <a:t>Odour and taste </a:t>
            </a:r>
            <a:r>
              <a:rPr lang="en-IN" sz="1600" dirty="0"/>
              <a:t>: pure water is odourless and tasteless. Change of odour and taste is observed and noted.</a:t>
            </a:r>
          </a:p>
          <a:p>
            <a:pPr marL="0" indent="0">
              <a:buNone/>
            </a:pPr>
            <a:r>
              <a:rPr lang="en-IN" sz="1600" dirty="0"/>
              <a:t>        Can be due to the presence of living microorganisms or due to decaying  organic matter</a:t>
            </a:r>
            <a:endParaRPr lang="en-IN" sz="1400" dirty="0"/>
          </a:p>
          <a:p>
            <a:pPr marL="0" indent="0">
              <a:buNone/>
            </a:pPr>
            <a:r>
              <a:rPr lang="en-IN" sz="1600" dirty="0"/>
              <a:t> </a:t>
            </a:r>
            <a:r>
              <a:rPr lang="en-IN" sz="1600" b="1" dirty="0">
                <a:solidFill>
                  <a:srgbClr val="FF0000"/>
                </a:solidFill>
              </a:rPr>
              <a:t>Temperature: </a:t>
            </a:r>
            <a:r>
              <a:rPr lang="en-IN" sz="1600" dirty="0">
                <a:solidFill>
                  <a:schemeClr val="tx1"/>
                </a:solidFill>
              </a:rPr>
              <a:t>Dissolved Oxygen gets reduced</a:t>
            </a:r>
          </a:p>
          <a:p>
            <a:pPr marL="0" indent="0">
              <a:buNone/>
            </a:pPr>
            <a:r>
              <a:rPr lang="en-IN" sz="1600" dirty="0">
                <a:solidFill>
                  <a:schemeClr val="tx1"/>
                </a:solidFill>
              </a:rPr>
              <a:t>  with increase in temperature, temperature change is</a:t>
            </a:r>
          </a:p>
          <a:p>
            <a:pPr marL="0" indent="0">
              <a:buNone/>
            </a:pPr>
            <a:r>
              <a:rPr lang="en-IN" sz="1600" dirty="0">
                <a:solidFill>
                  <a:schemeClr val="tx1"/>
                </a:solidFill>
              </a:rPr>
              <a:t> usually due to discharge of industrial waste water</a:t>
            </a:r>
          </a:p>
        </p:txBody>
      </p:sp>
      <p:sp>
        <p:nvSpPr>
          <p:cNvPr id="4" name="Slide Number Placeholder 3">
            <a:extLst>
              <a:ext uri="{FF2B5EF4-FFF2-40B4-BE49-F238E27FC236}">
                <a16:creationId xmlns="" xmlns:a16="http://schemas.microsoft.com/office/drawing/2014/main" id="{3D4378F2-DE00-C90C-C994-B2B421298453}"/>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1028" name="Picture 4" descr="River Turbidity Estimation using Sentinel-2 data | ArcGIS API for Python">
            <a:extLst>
              <a:ext uri="{FF2B5EF4-FFF2-40B4-BE49-F238E27FC236}">
                <a16:creationId xmlns="" xmlns:a16="http://schemas.microsoft.com/office/drawing/2014/main" id="{33D6C9E9-509F-B783-F0A9-7BF9B1C93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843" y="4538714"/>
            <a:ext cx="3150197" cy="18031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lours of Water in Pictures - Our World">
            <a:extLst>
              <a:ext uri="{FF2B5EF4-FFF2-40B4-BE49-F238E27FC236}">
                <a16:creationId xmlns="" xmlns:a16="http://schemas.microsoft.com/office/drawing/2014/main" id="{3F21F9B2-9544-3E8B-5A2E-B9612DDFD2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3451" y="4233906"/>
            <a:ext cx="3150197" cy="210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9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9F3A3-00E8-0FAE-364D-3860D5F4873F}"/>
              </a:ext>
            </a:extLst>
          </p:cNvPr>
          <p:cNvSpPr>
            <a:spLocks noGrp="1"/>
          </p:cNvSpPr>
          <p:nvPr>
            <p:ph type="title"/>
          </p:nvPr>
        </p:nvSpPr>
        <p:spPr/>
        <p:txBody>
          <a:bodyPr/>
          <a:lstStyle/>
          <a:p>
            <a:r>
              <a:rPr lang="en-IN" dirty="0"/>
              <a:t>Chemical Tests</a:t>
            </a:r>
          </a:p>
        </p:txBody>
      </p:sp>
      <p:sp>
        <p:nvSpPr>
          <p:cNvPr id="3" name="Content Placeholder 2">
            <a:extLst>
              <a:ext uri="{FF2B5EF4-FFF2-40B4-BE49-F238E27FC236}">
                <a16:creationId xmlns="" xmlns:a16="http://schemas.microsoft.com/office/drawing/2014/main" id="{688DFEAB-B298-5411-6E21-14D0BC98E9B0}"/>
              </a:ext>
            </a:extLst>
          </p:cNvPr>
          <p:cNvSpPr>
            <a:spLocks noGrp="1"/>
          </p:cNvSpPr>
          <p:nvPr>
            <p:ph idx="1"/>
          </p:nvPr>
        </p:nvSpPr>
        <p:spPr/>
        <p:txBody>
          <a:bodyPr>
            <a:normAutofit lnSpcReduction="10000"/>
          </a:bodyPr>
          <a:lstStyle/>
          <a:p>
            <a:r>
              <a:rPr lang="en-IN" dirty="0"/>
              <a:t>Chemical Test includes</a:t>
            </a:r>
          </a:p>
          <a:p>
            <a:r>
              <a:rPr lang="en-IN" b="1" dirty="0">
                <a:solidFill>
                  <a:srgbClr val="00B0F0"/>
                </a:solidFill>
              </a:rPr>
              <a:t> PH </a:t>
            </a:r>
            <a:r>
              <a:rPr lang="en-IN" dirty="0"/>
              <a:t>– Indication of hydrogen ion concentration.  Should be between 6.5 – 8.5</a:t>
            </a:r>
          </a:p>
          <a:p>
            <a:r>
              <a:rPr lang="en-IN" dirty="0">
                <a:solidFill>
                  <a:srgbClr val="00B0F0"/>
                </a:solidFill>
              </a:rPr>
              <a:t> </a:t>
            </a:r>
            <a:r>
              <a:rPr lang="en-IN" b="1" dirty="0">
                <a:solidFill>
                  <a:srgbClr val="00B0F0"/>
                </a:solidFill>
              </a:rPr>
              <a:t>DO</a:t>
            </a:r>
            <a:r>
              <a:rPr lang="en-IN" dirty="0">
                <a:solidFill>
                  <a:srgbClr val="00B0F0"/>
                </a:solidFill>
              </a:rPr>
              <a:t> </a:t>
            </a:r>
            <a:r>
              <a:rPr lang="en-IN" dirty="0"/>
              <a:t>– Dissolved Oxygen – low value indicates threat for aquatic life and hence the quality of water</a:t>
            </a:r>
          </a:p>
          <a:p>
            <a:r>
              <a:rPr lang="en-IN" b="1" dirty="0">
                <a:solidFill>
                  <a:srgbClr val="00B0F0"/>
                </a:solidFill>
              </a:rPr>
              <a:t>BOD</a:t>
            </a:r>
            <a:r>
              <a:rPr lang="en-IN" dirty="0"/>
              <a:t> – Biochemical Oxygen Demand  - high indicates need for improving the quality</a:t>
            </a:r>
          </a:p>
          <a:p>
            <a:r>
              <a:rPr lang="en-IN" b="1" dirty="0">
                <a:solidFill>
                  <a:srgbClr val="00B0F0"/>
                </a:solidFill>
              </a:rPr>
              <a:t>KH</a:t>
            </a:r>
            <a:r>
              <a:rPr lang="en-IN" dirty="0"/>
              <a:t> – Carbonate Hardness, should be tested as it has a great impact on PH of water</a:t>
            </a:r>
          </a:p>
          <a:p>
            <a:r>
              <a:rPr lang="en-IN" b="1" dirty="0">
                <a:solidFill>
                  <a:srgbClr val="00B0F0"/>
                </a:solidFill>
              </a:rPr>
              <a:t>Conductivity , TSS, TDS  tests</a:t>
            </a:r>
          </a:p>
          <a:p>
            <a:r>
              <a:rPr lang="en-IN" b="1" dirty="0">
                <a:solidFill>
                  <a:srgbClr val="00B0F0"/>
                </a:solidFill>
              </a:rPr>
              <a:t>TSS – </a:t>
            </a:r>
            <a:r>
              <a:rPr lang="en-IN" b="1" dirty="0">
                <a:solidFill>
                  <a:schemeClr val="tx1"/>
                </a:solidFill>
              </a:rPr>
              <a:t>Total Suspended Solids</a:t>
            </a:r>
          </a:p>
          <a:p>
            <a:r>
              <a:rPr lang="en-IN" b="1" dirty="0">
                <a:solidFill>
                  <a:srgbClr val="00B0F0"/>
                </a:solidFill>
              </a:rPr>
              <a:t>TDS – </a:t>
            </a:r>
            <a:r>
              <a:rPr lang="en-IN" b="1" dirty="0">
                <a:solidFill>
                  <a:schemeClr val="tx1"/>
                </a:solidFill>
              </a:rPr>
              <a:t>Total Dissolved Solids</a:t>
            </a:r>
          </a:p>
          <a:p>
            <a:endParaRPr lang="en-IN" dirty="0"/>
          </a:p>
        </p:txBody>
      </p:sp>
      <p:sp>
        <p:nvSpPr>
          <p:cNvPr id="4" name="Slide Number Placeholder 3">
            <a:extLst>
              <a:ext uri="{FF2B5EF4-FFF2-40B4-BE49-F238E27FC236}">
                <a16:creationId xmlns="" xmlns:a16="http://schemas.microsoft.com/office/drawing/2014/main" id="{6D006FFC-261B-25A1-2393-5F6D4E10731F}"/>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6" name="TextBox 5">
            <a:extLst>
              <a:ext uri="{FF2B5EF4-FFF2-40B4-BE49-F238E27FC236}">
                <a16:creationId xmlns="" xmlns:a16="http://schemas.microsoft.com/office/drawing/2014/main" id="{F7BA2D61-5293-ECA8-1E4F-0E9F79BA0E3D}"/>
              </a:ext>
            </a:extLst>
          </p:cNvPr>
          <p:cNvSpPr txBox="1"/>
          <p:nvPr/>
        </p:nvSpPr>
        <p:spPr>
          <a:xfrm>
            <a:off x="418408" y="6442631"/>
            <a:ext cx="10357168" cy="369332"/>
          </a:xfrm>
          <a:prstGeom prst="rect">
            <a:avLst/>
          </a:prstGeom>
          <a:noFill/>
        </p:spPr>
        <p:txBody>
          <a:bodyPr wrap="square">
            <a:spAutoFit/>
          </a:bodyPr>
          <a:lstStyle/>
          <a:p>
            <a:r>
              <a:rPr lang="en-IN" dirty="0">
                <a:solidFill>
                  <a:srgbClr val="00B050"/>
                </a:solidFill>
              </a:rPr>
              <a:t>https://publiclab.org/notes/anngneal/12-08-2017/7-ways-to-measure-monitor-and-evaluate-water-quality</a:t>
            </a:r>
          </a:p>
        </p:txBody>
      </p:sp>
    </p:spTree>
    <p:extLst>
      <p:ext uri="{BB962C8B-B14F-4D97-AF65-F5344CB8AC3E}">
        <p14:creationId xmlns:p14="http://schemas.microsoft.com/office/powerpoint/2010/main" val="1080851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7A0637-3CA5-E56C-2230-5B89CA6173D8}"/>
              </a:ext>
            </a:extLst>
          </p:cNvPr>
          <p:cNvSpPr>
            <a:spLocks noGrp="1"/>
          </p:cNvSpPr>
          <p:nvPr>
            <p:ph type="title"/>
          </p:nvPr>
        </p:nvSpPr>
        <p:spPr/>
        <p:txBody>
          <a:bodyPr/>
          <a:lstStyle/>
          <a:p>
            <a:r>
              <a:rPr lang="en-IN" dirty="0"/>
              <a:t>Bacteriological Tests</a:t>
            </a:r>
          </a:p>
        </p:txBody>
      </p:sp>
      <p:sp>
        <p:nvSpPr>
          <p:cNvPr id="3" name="Content Placeholder 2">
            <a:extLst>
              <a:ext uri="{FF2B5EF4-FFF2-40B4-BE49-F238E27FC236}">
                <a16:creationId xmlns="" xmlns:a16="http://schemas.microsoft.com/office/drawing/2014/main" id="{E8E836B6-0169-13A8-669A-363CA1C4288B}"/>
              </a:ext>
            </a:extLst>
          </p:cNvPr>
          <p:cNvSpPr>
            <a:spLocks noGrp="1"/>
          </p:cNvSpPr>
          <p:nvPr>
            <p:ph idx="1"/>
          </p:nvPr>
        </p:nvSpPr>
        <p:spPr/>
        <p:txBody>
          <a:bodyPr/>
          <a:lstStyle/>
          <a:p>
            <a:r>
              <a:rPr lang="en-US" dirty="0"/>
              <a:t>To verify the presence of excess number of coliform bacteria</a:t>
            </a:r>
          </a:p>
          <a:p>
            <a:r>
              <a:rPr lang="en-US" dirty="0"/>
              <a:t>Coliform can survive even at a temperature of 44 degree Celsius</a:t>
            </a:r>
          </a:p>
          <a:p>
            <a:r>
              <a:rPr lang="en-US" dirty="0"/>
              <a:t>The test procedure involves three steps</a:t>
            </a:r>
            <a:endParaRPr lang="en-IN" dirty="0"/>
          </a:p>
          <a:p>
            <a:r>
              <a:rPr lang="en-IN" dirty="0">
                <a:solidFill>
                  <a:srgbClr val="00B0F0"/>
                </a:solidFill>
              </a:rPr>
              <a:t>Presumptive test </a:t>
            </a:r>
            <a:r>
              <a:rPr lang="en-IN" dirty="0"/>
              <a:t>–to remove all microorganisms other than coliform</a:t>
            </a:r>
          </a:p>
          <a:p>
            <a:r>
              <a:rPr lang="en-IN" dirty="0">
                <a:solidFill>
                  <a:srgbClr val="00B0F0"/>
                </a:solidFill>
              </a:rPr>
              <a:t>Confirmed test </a:t>
            </a:r>
            <a:r>
              <a:rPr lang="en-IN" dirty="0"/>
              <a:t>– if presumptive test is positive , additional step to confirm the presence of coliform</a:t>
            </a:r>
          </a:p>
          <a:p>
            <a:r>
              <a:rPr lang="en-IN" dirty="0">
                <a:solidFill>
                  <a:srgbClr val="00B0F0"/>
                </a:solidFill>
              </a:rPr>
              <a:t>Completed test </a:t>
            </a:r>
            <a:r>
              <a:rPr lang="en-IN" dirty="0"/>
              <a:t>– to determine the amount of coliform present in the water sample</a:t>
            </a:r>
            <a:endParaRPr lang="en-US" dirty="0"/>
          </a:p>
        </p:txBody>
      </p:sp>
      <p:sp>
        <p:nvSpPr>
          <p:cNvPr id="4" name="Slide Number Placeholder 3">
            <a:extLst>
              <a:ext uri="{FF2B5EF4-FFF2-40B4-BE49-F238E27FC236}">
                <a16:creationId xmlns="" xmlns:a16="http://schemas.microsoft.com/office/drawing/2014/main" id="{6D2731C4-18B8-DF86-ABCF-A6D98603D7EB}"/>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6" name="TextBox 5">
            <a:extLst>
              <a:ext uri="{FF2B5EF4-FFF2-40B4-BE49-F238E27FC236}">
                <a16:creationId xmlns="" xmlns:a16="http://schemas.microsoft.com/office/drawing/2014/main" id="{C4B411EB-51E3-0132-B885-E3772B5AEB5D}"/>
              </a:ext>
            </a:extLst>
          </p:cNvPr>
          <p:cNvSpPr txBox="1"/>
          <p:nvPr/>
        </p:nvSpPr>
        <p:spPr>
          <a:xfrm>
            <a:off x="2447365" y="6386731"/>
            <a:ext cx="6096000" cy="369332"/>
          </a:xfrm>
          <a:prstGeom prst="rect">
            <a:avLst/>
          </a:prstGeom>
          <a:noFill/>
        </p:spPr>
        <p:txBody>
          <a:bodyPr wrap="square">
            <a:spAutoFit/>
          </a:bodyPr>
          <a:lstStyle/>
          <a:p>
            <a:r>
              <a:rPr lang="en-IN" dirty="0">
                <a:solidFill>
                  <a:srgbClr val="00B050"/>
                </a:solidFill>
              </a:rPr>
              <a:t>https://labmonk.com/bacteriological-analysis-of-water</a:t>
            </a:r>
          </a:p>
        </p:txBody>
      </p:sp>
    </p:spTree>
    <p:extLst>
      <p:ext uri="{BB962C8B-B14F-4D97-AF65-F5344CB8AC3E}">
        <p14:creationId xmlns:p14="http://schemas.microsoft.com/office/powerpoint/2010/main" val="12761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4F40F-9959-418F-450D-D2FA0704AA4C}"/>
              </a:ext>
            </a:extLst>
          </p:cNvPr>
          <p:cNvSpPr>
            <a:spLocks noGrp="1"/>
          </p:cNvSpPr>
          <p:nvPr>
            <p:ph type="title"/>
          </p:nvPr>
        </p:nvSpPr>
        <p:spPr/>
        <p:txBody>
          <a:bodyPr/>
          <a:lstStyle/>
          <a:p>
            <a:r>
              <a:rPr lang="en-IN" dirty="0"/>
              <a:t>Water Treatment Process</a:t>
            </a:r>
          </a:p>
        </p:txBody>
      </p:sp>
      <p:sp>
        <p:nvSpPr>
          <p:cNvPr id="3" name="Content Placeholder 2">
            <a:extLst>
              <a:ext uri="{FF2B5EF4-FFF2-40B4-BE49-F238E27FC236}">
                <a16:creationId xmlns="" xmlns:a16="http://schemas.microsoft.com/office/drawing/2014/main" id="{4CD926D1-44DB-2792-031E-B9815DAFEAF8}"/>
              </a:ext>
            </a:extLst>
          </p:cNvPr>
          <p:cNvSpPr>
            <a:spLocks noGrp="1"/>
          </p:cNvSpPr>
          <p:nvPr>
            <p:ph idx="1"/>
          </p:nvPr>
        </p:nvSpPr>
        <p:spPr/>
        <p:txBody>
          <a:bodyPr>
            <a:normAutofit fontScale="92500" lnSpcReduction="20000"/>
          </a:bodyPr>
          <a:lstStyle/>
          <a:p>
            <a:r>
              <a:rPr lang="en-IN" dirty="0"/>
              <a:t>Can be classified into three </a:t>
            </a:r>
          </a:p>
          <a:p>
            <a:r>
              <a:rPr lang="en-IN" b="1" dirty="0">
                <a:solidFill>
                  <a:srgbClr val="7030A0"/>
                </a:solidFill>
              </a:rPr>
              <a:t>Primary Treatment </a:t>
            </a:r>
            <a:r>
              <a:rPr lang="en-IN" dirty="0"/>
              <a:t>–Disinfection – removal of pathogenic micro organisms</a:t>
            </a:r>
          </a:p>
          <a:p>
            <a:pPr lvl="1"/>
            <a:r>
              <a:rPr lang="en-IN" dirty="0"/>
              <a:t>Examples : Chlorination, Ozone treatment, UV treatment and membrane filtration</a:t>
            </a:r>
          </a:p>
          <a:p>
            <a:r>
              <a:rPr lang="en-IN" b="1" dirty="0">
                <a:solidFill>
                  <a:srgbClr val="0070C0"/>
                </a:solidFill>
              </a:rPr>
              <a:t>Secondary Treatment</a:t>
            </a:r>
          </a:p>
          <a:p>
            <a:pPr lvl="1"/>
            <a:r>
              <a:rPr lang="en-IN" dirty="0"/>
              <a:t>Involves sedimentation and filtration followed by disinfection</a:t>
            </a:r>
          </a:p>
          <a:p>
            <a:r>
              <a:rPr lang="en-IN" b="1" dirty="0">
                <a:solidFill>
                  <a:srgbClr val="00B050"/>
                </a:solidFill>
              </a:rPr>
              <a:t>Complete Treatment</a:t>
            </a:r>
          </a:p>
          <a:p>
            <a:pPr lvl="1"/>
            <a:r>
              <a:rPr lang="en-IN" dirty="0"/>
              <a:t>Coagulation</a:t>
            </a:r>
          </a:p>
          <a:p>
            <a:pPr lvl="1"/>
            <a:r>
              <a:rPr lang="en-IN" dirty="0"/>
              <a:t>Flocculation</a:t>
            </a:r>
          </a:p>
          <a:p>
            <a:pPr lvl="1"/>
            <a:r>
              <a:rPr lang="en-IN" dirty="0"/>
              <a:t>Sedimentation </a:t>
            </a:r>
          </a:p>
          <a:p>
            <a:pPr lvl="1"/>
            <a:r>
              <a:rPr lang="en-IN" dirty="0"/>
              <a:t>Filtration </a:t>
            </a:r>
          </a:p>
          <a:p>
            <a:pPr lvl="1"/>
            <a:r>
              <a:rPr lang="en-IN" dirty="0"/>
              <a:t> Disinfection</a:t>
            </a:r>
          </a:p>
        </p:txBody>
      </p:sp>
      <p:sp>
        <p:nvSpPr>
          <p:cNvPr id="4" name="Slide Number Placeholder 3">
            <a:extLst>
              <a:ext uri="{FF2B5EF4-FFF2-40B4-BE49-F238E27FC236}">
                <a16:creationId xmlns="" xmlns:a16="http://schemas.microsoft.com/office/drawing/2014/main" id="{14A2DCB8-8ED1-5598-E4B2-7E76F634F885}"/>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60217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66CAB2-3A66-4FBA-EBE1-C3CCE1F0AD53}"/>
              </a:ext>
            </a:extLst>
          </p:cNvPr>
          <p:cNvSpPr>
            <a:spLocks noGrp="1"/>
          </p:cNvSpPr>
          <p:nvPr>
            <p:ph type="title"/>
          </p:nvPr>
        </p:nvSpPr>
        <p:spPr/>
        <p:txBody>
          <a:bodyPr/>
          <a:lstStyle/>
          <a:p>
            <a:r>
              <a:rPr lang="en-IN" dirty="0"/>
              <a:t>Complete treatment</a:t>
            </a:r>
          </a:p>
        </p:txBody>
      </p:sp>
      <p:sp>
        <p:nvSpPr>
          <p:cNvPr id="3" name="Content Placeholder 2">
            <a:extLst>
              <a:ext uri="{FF2B5EF4-FFF2-40B4-BE49-F238E27FC236}">
                <a16:creationId xmlns="" xmlns:a16="http://schemas.microsoft.com/office/drawing/2014/main" id="{A756847A-F58E-4E5D-68F0-035D07AF9CB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Water used for drinking, cleaning fish and ice-making must</a:t>
            </a:r>
          </a:p>
          <a:p>
            <a:r>
              <a:rPr lang="en-US" b="0" i="0" dirty="0">
                <a:solidFill>
                  <a:srgbClr val="000000"/>
                </a:solidFill>
                <a:effectLst/>
                <a:latin typeface="Arial" panose="020B0604020202020204" pitchFamily="34" charset="0"/>
              </a:rPr>
              <a:t>be free from pathogenic bacteria</a:t>
            </a:r>
          </a:p>
          <a:p>
            <a:r>
              <a:rPr lang="en-US" b="0" i="0" dirty="0">
                <a:solidFill>
                  <a:srgbClr val="000000"/>
                </a:solidFill>
                <a:effectLst/>
                <a:latin typeface="Arial" panose="020B0604020202020204" pitchFamily="34" charset="0"/>
              </a:rPr>
              <a:t>Requires secondary  treatment or even complete treatment </a:t>
            </a:r>
          </a:p>
          <a:p>
            <a:r>
              <a:rPr lang="en-US" dirty="0">
                <a:solidFill>
                  <a:srgbClr val="000000"/>
                </a:solidFill>
                <a:latin typeface="Arial" panose="020B0604020202020204" pitchFamily="34" charset="0"/>
              </a:rPr>
              <a:t>Depends</a:t>
            </a:r>
            <a:r>
              <a:rPr lang="en-US" b="0" i="0" dirty="0">
                <a:solidFill>
                  <a:srgbClr val="000000"/>
                </a:solidFill>
                <a:effectLst/>
                <a:latin typeface="Arial" panose="020B0604020202020204" pitchFamily="34" charset="0"/>
              </a:rPr>
              <a:t> on chemical elements that are to be removed</a:t>
            </a:r>
            <a:endParaRPr lang="en-IN" dirty="0"/>
          </a:p>
        </p:txBody>
      </p:sp>
      <p:sp>
        <p:nvSpPr>
          <p:cNvPr id="4" name="Slide Number Placeholder 3">
            <a:extLst>
              <a:ext uri="{FF2B5EF4-FFF2-40B4-BE49-F238E27FC236}">
                <a16:creationId xmlns="" xmlns:a16="http://schemas.microsoft.com/office/drawing/2014/main" id="{29EB7E07-8519-87E4-9FC6-4436A8B8B45D}"/>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7170" name="Picture 2" descr="Graphic showing common water treatment steps">
            <a:extLst>
              <a:ext uri="{FF2B5EF4-FFF2-40B4-BE49-F238E27FC236}">
                <a16:creationId xmlns="" xmlns:a16="http://schemas.microsoft.com/office/drawing/2014/main" id="{08E3DBCD-F708-244C-7FE9-233621ADF4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 t="-3847" r="1049" b="8974"/>
          <a:stretch/>
        </p:blipFill>
        <p:spPr bwMode="auto">
          <a:xfrm>
            <a:off x="7496175" y="808038"/>
            <a:ext cx="469582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42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CC7F75-2F93-AD63-77CF-3FA01B498B3A}"/>
              </a:ext>
            </a:extLst>
          </p:cNvPr>
          <p:cNvSpPr>
            <a:spLocks noGrp="1"/>
          </p:cNvSpPr>
          <p:nvPr>
            <p:ph type="title"/>
          </p:nvPr>
        </p:nvSpPr>
        <p:spPr/>
        <p:txBody>
          <a:bodyPr/>
          <a:lstStyle/>
          <a:p>
            <a:r>
              <a:rPr lang="en-IN" dirty="0"/>
              <a:t>Preliminary Steps</a:t>
            </a:r>
          </a:p>
        </p:txBody>
      </p:sp>
      <p:sp>
        <p:nvSpPr>
          <p:cNvPr id="3" name="Content Placeholder 2">
            <a:extLst>
              <a:ext uri="{FF2B5EF4-FFF2-40B4-BE49-F238E27FC236}">
                <a16:creationId xmlns="" xmlns:a16="http://schemas.microsoft.com/office/drawing/2014/main" id="{1122CE21-022D-7C1F-89F5-0C3BAE8EF2BC}"/>
              </a:ext>
            </a:extLst>
          </p:cNvPr>
          <p:cNvSpPr>
            <a:spLocks noGrp="1"/>
          </p:cNvSpPr>
          <p:nvPr>
            <p:ph idx="1"/>
          </p:nvPr>
        </p:nvSpPr>
        <p:spPr>
          <a:xfrm>
            <a:off x="1097280" y="2108200"/>
            <a:ext cx="10529944" cy="4265706"/>
          </a:xfrm>
        </p:spPr>
        <p:txBody>
          <a:bodyPr>
            <a:normAutofit fontScale="77500" lnSpcReduction="20000"/>
          </a:bodyPr>
          <a:lstStyle/>
          <a:p>
            <a:r>
              <a:rPr lang="en-IN" b="1" dirty="0">
                <a:solidFill>
                  <a:srgbClr val="002060"/>
                </a:solidFill>
              </a:rPr>
              <a:t>Coagulation</a:t>
            </a:r>
          </a:p>
          <a:p>
            <a:r>
              <a:rPr lang="en-US" sz="2100" b="0" i="0" dirty="0">
                <a:solidFill>
                  <a:srgbClr val="666666"/>
                </a:solidFill>
                <a:effectLst/>
                <a:latin typeface="Franklin Gothic Book" panose="020B0503020102020204" pitchFamily="34" charset="0"/>
              </a:rPr>
              <a:t>Coagulation is adding liquid aluminum sulfate or alum and/or polymer to raw or untreated water. The resulting mixture causes the dirt particles in the water to coagulate or stick together. </a:t>
            </a:r>
            <a:r>
              <a:rPr lang="en-US" sz="2100" b="0" i="0" dirty="0">
                <a:solidFill>
                  <a:srgbClr val="000000"/>
                </a:solidFill>
                <a:effectLst/>
                <a:latin typeface="Franklin Gothic Book" panose="020B0503020102020204" pitchFamily="34" charset="0"/>
              </a:rPr>
              <a:t>chemicals with a positive charge are added to the water. </a:t>
            </a:r>
            <a:r>
              <a:rPr lang="en-US" sz="2100" b="1" i="0" dirty="0">
                <a:solidFill>
                  <a:srgbClr val="00B0F0"/>
                </a:solidFill>
                <a:effectLst/>
                <a:latin typeface="Franklin Gothic Book" panose="020B0503020102020204" pitchFamily="34" charset="0"/>
              </a:rPr>
              <a:t>The </a:t>
            </a:r>
            <a:r>
              <a:rPr lang="en-US" sz="2100" b="1" i="0" dirty="0">
                <a:solidFill>
                  <a:srgbClr val="FF0000"/>
                </a:solidFill>
                <a:effectLst/>
                <a:latin typeface="Franklin Gothic Book" panose="020B0503020102020204" pitchFamily="34" charset="0"/>
              </a:rPr>
              <a:t>positive charge </a:t>
            </a:r>
            <a:r>
              <a:rPr lang="en-US" sz="2100" b="1" i="0" dirty="0">
                <a:solidFill>
                  <a:srgbClr val="00B0F0"/>
                </a:solidFill>
                <a:effectLst/>
                <a:latin typeface="Franklin Gothic Book" panose="020B0503020102020204" pitchFamily="34" charset="0"/>
              </a:rPr>
              <a:t>neutralizes the </a:t>
            </a:r>
            <a:r>
              <a:rPr lang="en-US" sz="2100" b="1" i="0" dirty="0">
                <a:solidFill>
                  <a:srgbClr val="7030A0"/>
                </a:solidFill>
                <a:effectLst/>
                <a:latin typeface="Franklin Gothic Book" panose="020B0503020102020204" pitchFamily="34" charset="0"/>
              </a:rPr>
              <a:t>negative charge </a:t>
            </a:r>
            <a:r>
              <a:rPr lang="en-US" sz="2100" b="1" i="0" dirty="0">
                <a:solidFill>
                  <a:srgbClr val="00B0F0"/>
                </a:solidFill>
                <a:effectLst/>
                <a:latin typeface="Franklin Gothic Book" panose="020B0503020102020204" pitchFamily="34" charset="0"/>
              </a:rPr>
              <a:t>of dirt and other dissolved particles in the water. When this occurs, the particles bind with the chemicals to form slightly larger particles. </a:t>
            </a:r>
          </a:p>
          <a:p>
            <a:r>
              <a:rPr lang="en-US" sz="2100" b="1" i="0" dirty="0">
                <a:solidFill>
                  <a:schemeClr val="accent2">
                    <a:lumMod val="75000"/>
                  </a:schemeClr>
                </a:solidFill>
                <a:effectLst/>
                <a:latin typeface="Franklin Gothic Book" panose="020B0503020102020204" pitchFamily="34" charset="0"/>
              </a:rPr>
              <a:t>Flocculation</a:t>
            </a:r>
          </a:p>
          <a:p>
            <a:r>
              <a:rPr lang="en-US" sz="2100" b="0" i="0" dirty="0">
                <a:solidFill>
                  <a:srgbClr val="666666"/>
                </a:solidFill>
                <a:effectLst/>
                <a:latin typeface="Franklin Gothic Book" panose="020B0503020102020204" pitchFamily="34" charset="0"/>
              </a:rPr>
              <a:t>The groups of dirt particles attach together, forming larger particles named flocs that can easily be removed via filtration or settling. </a:t>
            </a:r>
            <a:r>
              <a:rPr lang="en-US" sz="2100" b="0" i="0" dirty="0">
                <a:solidFill>
                  <a:srgbClr val="000000"/>
                </a:solidFill>
                <a:effectLst/>
                <a:latin typeface="Franklin Gothic Book" panose="020B0503020102020204" pitchFamily="34" charset="0"/>
              </a:rPr>
              <a:t>water treatment plants will add additional chemicals during this step to help the flocs form. </a:t>
            </a:r>
            <a:r>
              <a:rPr lang="en-US" sz="2100" dirty="0">
                <a:solidFill>
                  <a:srgbClr val="000000"/>
                </a:solidFill>
                <a:latin typeface="Franklin Gothic Book" panose="020B0503020102020204" pitchFamily="34" charset="0"/>
              </a:rPr>
              <a:t>(</a:t>
            </a:r>
            <a:r>
              <a:rPr lang="en-US" sz="2100" dirty="0" err="1">
                <a:solidFill>
                  <a:srgbClr val="000000"/>
                </a:solidFill>
                <a:latin typeface="Franklin Gothic Book" panose="020B0503020102020204" pitchFamily="34" charset="0"/>
              </a:rPr>
              <a:t>Eg</a:t>
            </a:r>
            <a:r>
              <a:rPr lang="en-US" sz="2100" dirty="0">
                <a:solidFill>
                  <a:srgbClr val="000000"/>
                </a:solidFill>
                <a:latin typeface="Franklin Gothic Book" panose="020B0503020102020204" pitchFamily="34" charset="0"/>
              </a:rPr>
              <a:t> . Ferric Chloride)</a:t>
            </a:r>
            <a:endParaRPr lang="en-US" sz="2100" b="0" i="0" dirty="0">
              <a:solidFill>
                <a:srgbClr val="666666"/>
              </a:solidFill>
              <a:effectLst/>
              <a:latin typeface="Franklin Gothic Book" panose="020B0503020102020204" pitchFamily="34" charset="0"/>
            </a:endParaRPr>
          </a:p>
          <a:p>
            <a:r>
              <a:rPr lang="en-US" sz="2100" b="1" dirty="0">
                <a:solidFill>
                  <a:schemeClr val="accent3">
                    <a:lumMod val="75000"/>
                  </a:schemeClr>
                </a:solidFill>
                <a:latin typeface="Franklin Gothic Book" panose="020B0503020102020204" pitchFamily="34" charset="0"/>
              </a:rPr>
              <a:t>Sedimentation</a:t>
            </a:r>
          </a:p>
          <a:p>
            <a:r>
              <a:rPr lang="en-US" sz="2100" b="0" i="0" dirty="0">
                <a:solidFill>
                  <a:srgbClr val="666666"/>
                </a:solidFill>
                <a:effectLst/>
                <a:latin typeface="Franklin Gothic Book" panose="020B0503020102020204" pitchFamily="34" charset="0"/>
              </a:rPr>
              <a:t>When water and flocs undergo the treatment process, they go into sedimentation basins. Here, water moves slowly, making the heavy floc particles settle to the bottom. Floc that accumulates on the bottom is known as sludge. This is carried on to drying lagoons. Direct Filtration does not include the sedimentation step and the floc is just removed by filtration.</a:t>
            </a:r>
            <a:endParaRPr lang="en-IN" sz="2100" b="1" dirty="0">
              <a:latin typeface="Franklin Gothic Book" panose="020B0503020102020204" pitchFamily="34" charset="0"/>
            </a:endParaRPr>
          </a:p>
        </p:txBody>
      </p:sp>
      <p:sp>
        <p:nvSpPr>
          <p:cNvPr id="4" name="Slide Number Placeholder 3">
            <a:extLst>
              <a:ext uri="{FF2B5EF4-FFF2-40B4-BE49-F238E27FC236}">
                <a16:creationId xmlns="" xmlns:a16="http://schemas.microsoft.com/office/drawing/2014/main" id="{A0E78957-5BAE-1574-1008-E5C0B2CFA0D5}"/>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23828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2E106-D27F-2010-B2A6-1C87E865C1F6}"/>
              </a:ext>
            </a:extLst>
          </p:cNvPr>
          <p:cNvSpPr>
            <a:spLocks noGrp="1"/>
          </p:cNvSpPr>
          <p:nvPr>
            <p:ph type="title"/>
          </p:nvPr>
        </p:nvSpPr>
        <p:spPr/>
        <p:txBody>
          <a:bodyPr/>
          <a:lstStyle/>
          <a:p>
            <a:r>
              <a:rPr lang="en-IN" dirty="0"/>
              <a:t>Filtration</a:t>
            </a:r>
          </a:p>
        </p:txBody>
      </p:sp>
      <p:sp>
        <p:nvSpPr>
          <p:cNvPr id="3" name="Content Placeholder 2">
            <a:extLst>
              <a:ext uri="{FF2B5EF4-FFF2-40B4-BE49-F238E27FC236}">
                <a16:creationId xmlns="" xmlns:a16="http://schemas.microsoft.com/office/drawing/2014/main" id="{61E49841-DB1B-6AC5-11EC-2D04A31663CB}"/>
              </a:ext>
            </a:extLst>
          </p:cNvPr>
          <p:cNvSpPr>
            <a:spLocks noGrp="1"/>
          </p:cNvSpPr>
          <p:nvPr>
            <p:ph idx="1"/>
          </p:nvPr>
        </p:nvSpPr>
        <p:spPr/>
        <p:txBody>
          <a:bodyPr/>
          <a:lstStyle/>
          <a:p>
            <a:pPr>
              <a:buFont typeface="Wingdings" panose="05000000000000000000" pitchFamily="2" charset="2"/>
              <a:buChar char="v"/>
            </a:pPr>
            <a:r>
              <a:rPr lang="en-US" sz="1600" b="1" i="0" dirty="0">
                <a:solidFill>
                  <a:srgbClr val="666666"/>
                </a:solidFill>
                <a:effectLst/>
                <a:latin typeface="Franklin Gothic Book" panose="020B0503020102020204" pitchFamily="34" charset="0"/>
              </a:rPr>
              <a:t>In filtration, water passes through a filter, which is made to take away particles from the water</a:t>
            </a:r>
          </a:p>
          <a:p>
            <a:pPr>
              <a:buFont typeface="Wingdings" panose="05000000000000000000" pitchFamily="2" charset="2"/>
              <a:buChar char="v"/>
            </a:pPr>
            <a:r>
              <a:rPr lang="en-US" sz="1600" b="1" dirty="0">
                <a:solidFill>
                  <a:srgbClr val="666666"/>
                </a:solidFill>
                <a:latin typeface="Franklin Gothic Book" panose="020B0503020102020204" pitchFamily="34" charset="0"/>
              </a:rPr>
              <a:t>F</a:t>
            </a:r>
            <a:r>
              <a:rPr lang="en-US" sz="1600" b="1" i="0" dirty="0">
                <a:solidFill>
                  <a:srgbClr val="666666"/>
                </a:solidFill>
                <a:effectLst/>
                <a:latin typeface="Franklin Gothic Book" panose="020B0503020102020204" pitchFamily="34" charset="0"/>
              </a:rPr>
              <a:t>ilters are composed of gravel and sand or sometimes crushed anthracite. </a:t>
            </a:r>
          </a:p>
          <a:p>
            <a:pPr>
              <a:buFont typeface="Wingdings" panose="05000000000000000000" pitchFamily="2" charset="2"/>
              <a:buChar char="v"/>
            </a:pPr>
            <a:r>
              <a:rPr lang="en-US" sz="1600" b="1" i="0" dirty="0">
                <a:solidFill>
                  <a:srgbClr val="666666"/>
                </a:solidFill>
                <a:effectLst/>
                <a:latin typeface="Franklin Gothic Book" panose="020B0503020102020204" pitchFamily="34" charset="0"/>
              </a:rPr>
              <a:t>Filtration gathers together impurities that float on water and boosts the effectiveness of disinfection. </a:t>
            </a:r>
          </a:p>
          <a:p>
            <a:pPr>
              <a:buFont typeface="Wingdings" panose="05000000000000000000" pitchFamily="2" charset="2"/>
              <a:buChar char="v"/>
            </a:pPr>
            <a:r>
              <a:rPr lang="en-US" sz="1600" b="1" i="0" dirty="0">
                <a:solidFill>
                  <a:srgbClr val="666666"/>
                </a:solidFill>
                <a:effectLst/>
                <a:latin typeface="Franklin Gothic Book" panose="020B0503020102020204" pitchFamily="34" charset="0"/>
              </a:rPr>
              <a:t>Commonly used Filter methods</a:t>
            </a:r>
          </a:p>
          <a:p>
            <a:pPr lvl="1">
              <a:buFont typeface="Wingdings" panose="05000000000000000000" pitchFamily="2" charset="2"/>
              <a:buChar char="v"/>
            </a:pPr>
            <a:r>
              <a:rPr lang="en-US" sz="1400" b="1" i="0" dirty="0">
                <a:solidFill>
                  <a:srgbClr val="666666"/>
                </a:solidFill>
                <a:effectLst/>
                <a:latin typeface="Franklin Gothic Book" panose="020B0503020102020204" pitchFamily="34" charset="0"/>
              </a:rPr>
              <a:t>SLOW SAND FILTER</a:t>
            </a:r>
          </a:p>
          <a:p>
            <a:pPr lvl="1">
              <a:buFont typeface="Wingdings" panose="05000000000000000000" pitchFamily="2" charset="2"/>
              <a:buChar char="v"/>
            </a:pPr>
            <a:r>
              <a:rPr lang="en-US" sz="1400" b="1" dirty="0">
                <a:solidFill>
                  <a:srgbClr val="666666"/>
                </a:solidFill>
                <a:latin typeface="Franklin Gothic Book" panose="020B0503020102020204" pitchFamily="34" charset="0"/>
              </a:rPr>
              <a:t>RAPID SAND FILTER</a:t>
            </a:r>
            <a:endParaRPr lang="en-US" sz="1400" b="1" i="0" dirty="0">
              <a:solidFill>
                <a:srgbClr val="666666"/>
              </a:solidFill>
              <a:effectLst/>
              <a:latin typeface="Franklin Gothic Book" panose="020B0503020102020204" pitchFamily="34" charset="0"/>
            </a:endParaRPr>
          </a:p>
          <a:p>
            <a:pPr>
              <a:buFont typeface="Wingdings" panose="05000000000000000000" pitchFamily="2" charset="2"/>
              <a:buChar char="v"/>
            </a:pPr>
            <a:r>
              <a:rPr lang="en-US" sz="1600" dirty="0">
                <a:solidFill>
                  <a:srgbClr val="000000"/>
                </a:solidFill>
                <a:latin typeface="Franklin Gothic Book" panose="020B0503020102020204" pitchFamily="34" charset="0"/>
              </a:rPr>
              <a:t>Different types of filter paper</a:t>
            </a:r>
          </a:p>
          <a:p>
            <a:pPr lvl="1">
              <a:buFont typeface="Wingdings" panose="05000000000000000000" pitchFamily="2" charset="2"/>
              <a:buChar char="v"/>
            </a:pPr>
            <a:r>
              <a:rPr lang="en-US" sz="1400" dirty="0">
                <a:solidFill>
                  <a:srgbClr val="000000"/>
                </a:solidFill>
                <a:latin typeface="Franklin Gothic Book" panose="020B0503020102020204" pitchFamily="34" charset="0"/>
              </a:rPr>
              <a:t>Micro -</a:t>
            </a:r>
            <a:r>
              <a:rPr lang="en-US" sz="1200" b="0" i="0" dirty="0">
                <a:solidFill>
                  <a:srgbClr val="000000"/>
                </a:solidFill>
                <a:effectLst/>
                <a:latin typeface="Open Sans" panose="020B0606030504020204" pitchFamily="34" charset="0"/>
              </a:rPr>
              <a:t>pore size of approximately 0.1 micron</a:t>
            </a:r>
            <a:endParaRPr lang="en-US" sz="1400" dirty="0">
              <a:solidFill>
                <a:srgbClr val="000000"/>
              </a:solidFill>
              <a:latin typeface="Franklin Gothic Book" panose="020B0503020102020204" pitchFamily="34" charset="0"/>
            </a:endParaRPr>
          </a:p>
          <a:p>
            <a:pPr lvl="1">
              <a:buFont typeface="Wingdings" panose="05000000000000000000" pitchFamily="2" charset="2"/>
              <a:buChar char="v"/>
            </a:pPr>
            <a:r>
              <a:rPr lang="en-US" sz="1400" dirty="0">
                <a:solidFill>
                  <a:srgbClr val="000000"/>
                </a:solidFill>
                <a:latin typeface="Franklin Gothic Book" panose="020B0503020102020204" pitchFamily="34" charset="0"/>
              </a:rPr>
              <a:t>Ultra -</a:t>
            </a:r>
            <a:r>
              <a:rPr lang="en-US" sz="1200" b="0" i="0" dirty="0">
                <a:solidFill>
                  <a:srgbClr val="000000"/>
                </a:solidFill>
                <a:effectLst/>
                <a:latin typeface="Open Sans" panose="020B0606030504020204" pitchFamily="34" charset="0"/>
              </a:rPr>
              <a:t>pore size of approximately 0.01 micron</a:t>
            </a:r>
            <a:endParaRPr lang="en-US" sz="1400" dirty="0">
              <a:solidFill>
                <a:srgbClr val="000000"/>
              </a:solidFill>
              <a:latin typeface="Franklin Gothic Book" panose="020B0503020102020204" pitchFamily="34" charset="0"/>
            </a:endParaRPr>
          </a:p>
          <a:p>
            <a:pPr lvl="1">
              <a:buFont typeface="Wingdings" panose="05000000000000000000" pitchFamily="2" charset="2"/>
              <a:buChar char="v"/>
            </a:pPr>
            <a:r>
              <a:rPr lang="en-US" sz="1400" dirty="0">
                <a:solidFill>
                  <a:srgbClr val="000000"/>
                </a:solidFill>
                <a:latin typeface="Franklin Gothic Book" panose="020B0503020102020204" pitchFamily="34" charset="0"/>
              </a:rPr>
              <a:t>Nano -</a:t>
            </a:r>
            <a:r>
              <a:rPr lang="en-US" sz="1200" b="0" i="0" dirty="0">
                <a:solidFill>
                  <a:srgbClr val="000000"/>
                </a:solidFill>
                <a:effectLst/>
                <a:latin typeface="Open Sans" panose="020B0606030504020204" pitchFamily="34" charset="0"/>
              </a:rPr>
              <a:t>pore size of approximately 0.001 micron</a:t>
            </a:r>
          </a:p>
        </p:txBody>
      </p:sp>
      <p:sp>
        <p:nvSpPr>
          <p:cNvPr id="4" name="Slide Number Placeholder 3">
            <a:extLst>
              <a:ext uri="{FF2B5EF4-FFF2-40B4-BE49-F238E27FC236}">
                <a16:creationId xmlns="" xmlns:a16="http://schemas.microsoft.com/office/drawing/2014/main" id="{37698AE4-5D2E-F419-3C13-BFA2515C1319}"/>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6" name="TextBox 5">
            <a:extLst>
              <a:ext uri="{FF2B5EF4-FFF2-40B4-BE49-F238E27FC236}">
                <a16:creationId xmlns="" xmlns:a16="http://schemas.microsoft.com/office/drawing/2014/main" id="{1D6683A6-4A7D-82E7-920A-D8239A41280D}"/>
              </a:ext>
            </a:extLst>
          </p:cNvPr>
          <p:cNvSpPr txBox="1"/>
          <p:nvPr/>
        </p:nvSpPr>
        <p:spPr>
          <a:xfrm>
            <a:off x="2483224" y="6386731"/>
            <a:ext cx="6096000" cy="369332"/>
          </a:xfrm>
          <a:prstGeom prst="rect">
            <a:avLst/>
          </a:prstGeom>
          <a:noFill/>
        </p:spPr>
        <p:txBody>
          <a:bodyPr wrap="square">
            <a:spAutoFit/>
          </a:bodyPr>
          <a:lstStyle/>
          <a:p>
            <a:r>
              <a:rPr lang="en-IN" dirty="0">
                <a:solidFill>
                  <a:srgbClr val="00B0F0"/>
                </a:solidFill>
              </a:rPr>
              <a:t>https://www.fao.org/3/x5624e/x5624e05.htm</a:t>
            </a:r>
          </a:p>
        </p:txBody>
      </p:sp>
    </p:spTree>
    <p:extLst>
      <p:ext uri="{BB962C8B-B14F-4D97-AF65-F5344CB8AC3E}">
        <p14:creationId xmlns:p14="http://schemas.microsoft.com/office/powerpoint/2010/main" val="135566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4C27F-621C-3A2A-25C8-F3420BE555BA}"/>
              </a:ext>
            </a:extLst>
          </p:cNvPr>
          <p:cNvSpPr>
            <a:spLocks noGrp="1"/>
          </p:cNvSpPr>
          <p:nvPr>
            <p:ph type="title"/>
          </p:nvPr>
        </p:nvSpPr>
        <p:spPr/>
        <p:txBody>
          <a:bodyPr/>
          <a:lstStyle/>
          <a:p>
            <a:r>
              <a:rPr lang="en-IN" dirty="0"/>
              <a:t>Lecture Objectives</a:t>
            </a:r>
          </a:p>
        </p:txBody>
      </p:sp>
      <p:sp>
        <p:nvSpPr>
          <p:cNvPr id="3" name="Content Placeholder 2">
            <a:extLst>
              <a:ext uri="{FF2B5EF4-FFF2-40B4-BE49-F238E27FC236}">
                <a16:creationId xmlns="" xmlns:a16="http://schemas.microsoft.com/office/drawing/2014/main" id="{396A3FA0-6106-2F66-C35E-1C8C31484F58}"/>
              </a:ext>
            </a:extLst>
          </p:cNvPr>
          <p:cNvSpPr>
            <a:spLocks noGrp="1"/>
          </p:cNvSpPr>
          <p:nvPr>
            <p:ph idx="1"/>
          </p:nvPr>
        </p:nvSpPr>
        <p:spPr/>
        <p:txBody>
          <a:bodyPr/>
          <a:lstStyle/>
          <a:p>
            <a:pPr>
              <a:buFont typeface="Wingdings" panose="05000000000000000000" pitchFamily="2" charset="2"/>
              <a:buChar char="Ø"/>
            </a:pPr>
            <a:r>
              <a:rPr lang="en-IN" dirty="0"/>
              <a:t>Introduce the concept of water quality monitoring</a:t>
            </a:r>
          </a:p>
          <a:p>
            <a:pPr>
              <a:buFont typeface="Wingdings" panose="05000000000000000000" pitchFamily="2" charset="2"/>
              <a:buChar char="Ø"/>
            </a:pPr>
            <a:r>
              <a:rPr lang="en-IN" dirty="0"/>
              <a:t>Outline the criteria of water quality</a:t>
            </a:r>
          </a:p>
          <a:p>
            <a:pPr>
              <a:buFont typeface="Wingdings" panose="05000000000000000000" pitchFamily="2" charset="2"/>
              <a:buChar char="Ø"/>
            </a:pPr>
            <a:r>
              <a:rPr lang="en-IN" dirty="0"/>
              <a:t> Familiarise water quality monitoring in India</a:t>
            </a:r>
          </a:p>
          <a:p>
            <a:pPr>
              <a:buFont typeface="Wingdings" panose="05000000000000000000" pitchFamily="2" charset="2"/>
              <a:buChar char="Ø"/>
            </a:pPr>
            <a:r>
              <a:rPr lang="en-IN" dirty="0"/>
              <a:t>Discuss the process of water treatment</a:t>
            </a:r>
          </a:p>
          <a:p>
            <a:pPr marL="0" indent="0">
              <a:buNone/>
            </a:pPr>
            <a:endParaRPr lang="en-IN" dirty="0"/>
          </a:p>
        </p:txBody>
      </p:sp>
      <p:sp>
        <p:nvSpPr>
          <p:cNvPr id="4" name="Slide Number Placeholder 3">
            <a:extLst>
              <a:ext uri="{FF2B5EF4-FFF2-40B4-BE49-F238E27FC236}">
                <a16:creationId xmlns="" xmlns:a16="http://schemas.microsoft.com/office/drawing/2014/main" id="{F1CA257E-A3B4-7B2B-CE27-3D97F9BF926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721576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F075A4-5F94-05D4-AC79-787A96D07954}"/>
              </a:ext>
            </a:extLst>
          </p:cNvPr>
          <p:cNvSpPr>
            <a:spLocks noGrp="1"/>
          </p:cNvSpPr>
          <p:nvPr>
            <p:ph type="title"/>
          </p:nvPr>
        </p:nvSpPr>
        <p:spPr/>
        <p:txBody>
          <a:bodyPr/>
          <a:lstStyle/>
          <a:p>
            <a:r>
              <a:rPr lang="en-IN" dirty="0"/>
              <a:t>Slow Sand Filter</a:t>
            </a:r>
          </a:p>
        </p:txBody>
      </p:sp>
      <p:sp>
        <p:nvSpPr>
          <p:cNvPr id="3" name="Content Placeholder 2">
            <a:extLst>
              <a:ext uri="{FF2B5EF4-FFF2-40B4-BE49-F238E27FC236}">
                <a16:creationId xmlns="" xmlns:a16="http://schemas.microsoft.com/office/drawing/2014/main" id="{D7729250-A355-7394-BE26-298B529C1172}"/>
              </a:ext>
            </a:extLst>
          </p:cNvPr>
          <p:cNvSpPr>
            <a:spLocks noGrp="1"/>
          </p:cNvSpPr>
          <p:nvPr>
            <p:ph idx="1"/>
          </p:nvPr>
        </p:nvSpPr>
        <p:spPr/>
        <p:txBody>
          <a:bodyPr/>
          <a:lstStyle/>
          <a:p>
            <a:endParaRPr lang="en-IN"/>
          </a:p>
        </p:txBody>
      </p:sp>
      <p:sp>
        <p:nvSpPr>
          <p:cNvPr id="4" name="Slide Number Placeholder 3">
            <a:extLst>
              <a:ext uri="{FF2B5EF4-FFF2-40B4-BE49-F238E27FC236}">
                <a16:creationId xmlns="" xmlns:a16="http://schemas.microsoft.com/office/drawing/2014/main" id="{D154BE65-D7E2-6E7D-BBDA-54887D1700F9}"/>
              </a:ext>
            </a:extLst>
          </p:cNvPr>
          <p:cNvSpPr>
            <a:spLocks noGrp="1"/>
          </p:cNvSpPr>
          <p:nvPr>
            <p:ph type="sldNum" sz="quarter" idx="12"/>
          </p:nvPr>
        </p:nvSpPr>
        <p:spPr/>
        <p:txBody>
          <a:bodyPr/>
          <a:lstStyle/>
          <a:p>
            <a:fld id="{3A98EE3D-8CD1-4C3F-BD1C-C98C9596463C}" type="slidenum">
              <a:rPr lang="en-US" smtClean="0"/>
              <a:t>20</a:t>
            </a:fld>
            <a:endParaRPr lang="en-US" dirty="0"/>
          </a:p>
        </p:txBody>
      </p:sp>
      <p:pic>
        <p:nvPicPr>
          <p:cNvPr id="8194" name="Picture 2" descr="Slow sand filter (FS). | Download Scientific Diagram">
            <a:extLst>
              <a:ext uri="{FF2B5EF4-FFF2-40B4-BE49-F238E27FC236}">
                <a16:creationId xmlns="" xmlns:a16="http://schemas.microsoft.com/office/drawing/2014/main" id="{16ED36B2-5E80-AE8B-883B-5CEF957F0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299" y="2015266"/>
            <a:ext cx="80962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035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FBA42C-CCF4-52FD-D423-3116EF180D34}"/>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CA02C0FA-EE37-A171-4A0D-7E8A42848D96}"/>
              </a:ext>
            </a:extLst>
          </p:cNvPr>
          <p:cNvSpPr>
            <a:spLocks noGrp="1"/>
          </p:cNvSpPr>
          <p:nvPr>
            <p:ph idx="1"/>
          </p:nvPr>
        </p:nvSpPr>
        <p:spPr/>
        <p:txBody>
          <a:bodyPr/>
          <a:lstStyle/>
          <a:p>
            <a:endParaRPr lang="en-IN"/>
          </a:p>
        </p:txBody>
      </p:sp>
      <p:sp>
        <p:nvSpPr>
          <p:cNvPr id="4" name="Slide Number Placeholder 3">
            <a:extLst>
              <a:ext uri="{FF2B5EF4-FFF2-40B4-BE49-F238E27FC236}">
                <a16:creationId xmlns="" xmlns:a16="http://schemas.microsoft.com/office/drawing/2014/main" id="{9A0DEE2A-E9F8-4A35-83D9-05215D1664D7}"/>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10242" name="Picture 2" descr="Slow Sand Filtration - YouTube">
            <a:extLst>
              <a:ext uri="{FF2B5EF4-FFF2-40B4-BE49-F238E27FC236}">
                <a16:creationId xmlns="" xmlns:a16="http://schemas.microsoft.com/office/drawing/2014/main" id="{7420616D-6497-9578-CF09-2C885294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AA65A3F1-2202-5F5D-6306-37724DB6DF39}"/>
              </a:ext>
            </a:extLst>
          </p:cNvPr>
          <p:cNvSpPr txBox="1"/>
          <p:nvPr/>
        </p:nvSpPr>
        <p:spPr>
          <a:xfrm>
            <a:off x="7655859" y="492168"/>
            <a:ext cx="6167718" cy="369332"/>
          </a:xfrm>
          <a:prstGeom prst="rect">
            <a:avLst/>
          </a:prstGeom>
          <a:noFill/>
        </p:spPr>
        <p:txBody>
          <a:bodyPr wrap="square">
            <a:spAutoFit/>
          </a:bodyPr>
          <a:lstStyle/>
          <a:p>
            <a:r>
              <a:rPr lang="en-IN" b="1" i="0" dirty="0">
                <a:solidFill>
                  <a:srgbClr val="202124"/>
                </a:solidFill>
                <a:effectLst/>
                <a:latin typeface="arial" panose="020B0604020202020204" pitchFamily="34" charset="0"/>
              </a:rPr>
              <a:t>NTU -Nephelometric Turbidity unit</a:t>
            </a:r>
            <a:endParaRPr lang="en-IN" dirty="0"/>
          </a:p>
        </p:txBody>
      </p:sp>
    </p:spTree>
    <p:extLst>
      <p:ext uri="{BB962C8B-B14F-4D97-AF65-F5344CB8AC3E}">
        <p14:creationId xmlns:p14="http://schemas.microsoft.com/office/powerpoint/2010/main" val="2290344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422530-16AC-C335-186B-A07B3FBE9A8B}"/>
              </a:ext>
            </a:extLst>
          </p:cNvPr>
          <p:cNvSpPr>
            <a:spLocks noGrp="1"/>
          </p:cNvSpPr>
          <p:nvPr>
            <p:ph type="title"/>
          </p:nvPr>
        </p:nvSpPr>
        <p:spPr/>
        <p:txBody>
          <a:bodyPr/>
          <a:lstStyle/>
          <a:p>
            <a:r>
              <a:rPr lang="en-IN" dirty="0"/>
              <a:t>Slow Sand Filtration Process</a:t>
            </a:r>
          </a:p>
        </p:txBody>
      </p:sp>
      <p:sp>
        <p:nvSpPr>
          <p:cNvPr id="3" name="Content Placeholder 2">
            <a:extLst>
              <a:ext uri="{FF2B5EF4-FFF2-40B4-BE49-F238E27FC236}">
                <a16:creationId xmlns="" xmlns:a16="http://schemas.microsoft.com/office/drawing/2014/main" id="{AE1726E3-A768-1801-1865-A6091A79AFAF}"/>
              </a:ext>
            </a:extLst>
          </p:cNvPr>
          <p:cNvSpPr>
            <a:spLocks noGrp="1"/>
          </p:cNvSpPr>
          <p:nvPr>
            <p:ph idx="1"/>
          </p:nvPr>
        </p:nvSpPr>
        <p:spPr>
          <a:xfrm>
            <a:off x="1097280" y="2108201"/>
            <a:ext cx="10058400" cy="4749799"/>
          </a:xfrm>
        </p:spPr>
        <p:txBody>
          <a:bodyPr/>
          <a:lstStyle/>
          <a:p>
            <a:pPr>
              <a:buFont typeface="Wingdings" panose="05000000000000000000" pitchFamily="2" charset="2"/>
              <a:buChar char="§"/>
            </a:pPr>
            <a:r>
              <a:rPr lang="en-IN" dirty="0"/>
              <a:t>Filtration is slow since it is a biological process</a:t>
            </a:r>
          </a:p>
          <a:p>
            <a:pPr>
              <a:buFont typeface="Wingdings" panose="05000000000000000000" pitchFamily="2" charset="2"/>
              <a:buChar char="§"/>
            </a:pPr>
            <a:r>
              <a:rPr lang="en-IN" dirty="0"/>
              <a:t>Raw water is passed slowly through the bed of sand filter</a:t>
            </a:r>
          </a:p>
          <a:p>
            <a:pPr>
              <a:buFont typeface="Wingdings" panose="05000000000000000000" pitchFamily="2" charset="2"/>
              <a:buChar char="§"/>
            </a:pPr>
            <a:r>
              <a:rPr lang="en-IN" dirty="0"/>
              <a:t>The outlet valve for clean water should be kept closed for 2-4 days</a:t>
            </a:r>
          </a:p>
          <a:p>
            <a:pPr>
              <a:buFont typeface="Wingdings" panose="05000000000000000000" pitchFamily="2" charset="2"/>
              <a:buChar char="§"/>
            </a:pPr>
            <a:r>
              <a:rPr lang="en-IN" dirty="0"/>
              <a:t>Within 2 -4 days, a thin bio film (Schmutzdecke) will be formed on  the sand bed.</a:t>
            </a:r>
          </a:p>
          <a:p>
            <a:pPr>
              <a:buFont typeface="Wingdings" panose="05000000000000000000" pitchFamily="2" charset="2"/>
              <a:buChar char="§"/>
            </a:pPr>
            <a:r>
              <a:rPr lang="en-IN" dirty="0"/>
              <a:t>The raw water entered into the sand bed is removed through the waste outlet valve for 2-4 days</a:t>
            </a:r>
          </a:p>
          <a:p>
            <a:pPr>
              <a:buFont typeface="Wingdings" panose="05000000000000000000" pitchFamily="2" charset="2"/>
              <a:buChar char="§"/>
            </a:pPr>
            <a:r>
              <a:rPr lang="en-IN" dirty="0"/>
              <a:t>Once the biofilm is formed, raw water enters into the sand bed passes through this film and filters different types insoluble impurities /contaminants and certain microorganisms </a:t>
            </a:r>
          </a:p>
          <a:p>
            <a:pPr>
              <a:buFont typeface="Wingdings" panose="05000000000000000000" pitchFamily="2" charset="2"/>
              <a:buChar char="§"/>
            </a:pPr>
            <a:r>
              <a:rPr lang="en-IN" dirty="0"/>
              <a:t>Now clean water can be taken through the outlet valve.</a:t>
            </a:r>
          </a:p>
          <a:p>
            <a:pPr>
              <a:buFont typeface="Wingdings" panose="05000000000000000000" pitchFamily="2" charset="2"/>
              <a:buChar char="§"/>
            </a:pPr>
            <a:r>
              <a:rPr lang="en-IN" dirty="0"/>
              <a:t>Sand bed  mainly acts a support to carry the biofilm</a:t>
            </a:r>
          </a:p>
          <a:p>
            <a:pPr>
              <a:buFont typeface="Wingdings" panose="05000000000000000000" pitchFamily="2" charset="2"/>
              <a:buChar char="§"/>
            </a:pPr>
            <a:endParaRPr lang="en-IN" dirty="0"/>
          </a:p>
          <a:p>
            <a:endParaRPr lang="en-IN" dirty="0"/>
          </a:p>
        </p:txBody>
      </p:sp>
      <p:sp>
        <p:nvSpPr>
          <p:cNvPr id="4" name="Slide Number Placeholder 3">
            <a:extLst>
              <a:ext uri="{FF2B5EF4-FFF2-40B4-BE49-F238E27FC236}">
                <a16:creationId xmlns="" xmlns:a16="http://schemas.microsoft.com/office/drawing/2014/main" id="{D14A38FB-3D1F-057A-33CC-453252F4175A}"/>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156677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55CCB-61E5-1CBB-B87B-946436151BF5}"/>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148D9FB2-5367-0999-9ACF-B6D17E7DFC1A}"/>
              </a:ext>
            </a:extLst>
          </p:cNvPr>
          <p:cNvSpPr>
            <a:spLocks noGrp="1"/>
          </p:cNvSpPr>
          <p:nvPr>
            <p:ph idx="1"/>
          </p:nvPr>
        </p:nvSpPr>
        <p:spPr/>
        <p:txBody>
          <a:bodyPr>
            <a:normAutofit fontScale="85000" lnSpcReduction="10000"/>
          </a:bodyPr>
          <a:lstStyle/>
          <a:p>
            <a:r>
              <a:rPr lang="en-IN" b="1" u="sng" dirty="0"/>
              <a:t>Merits</a:t>
            </a:r>
          </a:p>
          <a:p>
            <a:r>
              <a:rPr lang="en-IN" dirty="0"/>
              <a:t>Low cost</a:t>
            </a:r>
          </a:p>
          <a:p>
            <a:r>
              <a:rPr lang="en-IN" dirty="0"/>
              <a:t>No skilled personnel is required for operation and monitoring</a:t>
            </a:r>
          </a:p>
          <a:p>
            <a:r>
              <a:rPr lang="en-IN" dirty="0"/>
              <a:t>Efficiency is good ( 99%)</a:t>
            </a:r>
          </a:p>
          <a:p>
            <a:r>
              <a:rPr lang="en-IN" b="1" u="sng" dirty="0"/>
              <a:t>Demerits</a:t>
            </a:r>
          </a:p>
          <a:p>
            <a:r>
              <a:rPr lang="en-IN" dirty="0"/>
              <a:t>2 -3 days of waiting for the formation of biofilm</a:t>
            </a:r>
          </a:p>
          <a:p>
            <a:r>
              <a:rPr lang="en-IN" dirty="0"/>
              <a:t>Filtration process is slow ( less than 1 litre /hr) since it is a biological process</a:t>
            </a:r>
          </a:p>
          <a:p>
            <a:r>
              <a:rPr lang="en-IN" dirty="0"/>
              <a:t>Filter tank volume should be huge or large space is required</a:t>
            </a:r>
          </a:p>
          <a:p>
            <a:r>
              <a:rPr lang="en-IN" dirty="0"/>
              <a:t>Filter bed can be cleaned only by removing it from the tank. Time </a:t>
            </a:r>
            <a:r>
              <a:rPr lang="en-IN"/>
              <a:t>consuming process</a:t>
            </a:r>
            <a:endParaRPr lang="en-IN" dirty="0"/>
          </a:p>
          <a:p>
            <a:endParaRPr lang="en-IN" dirty="0"/>
          </a:p>
          <a:p>
            <a:endParaRPr lang="en-IN" dirty="0"/>
          </a:p>
          <a:p>
            <a:endParaRPr lang="en-IN" b="1" dirty="0"/>
          </a:p>
          <a:p>
            <a:endParaRPr lang="en-IN" dirty="0"/>
          </a:p>
          <a:p>
            <a:endParaRPr lang="en-IN" dirty="0"/>
          </a:p>
        </p:txBody>
      </p:sp>
      <p:sp>
        <p:nvSpPr>
          <p:cNvPr id="4" name="Slide Number Placeholder 3">
            <a:extLst>
              <a:ext uri="{FF2B5EF4-FFF2-40B4-BE49-F238E27FC236}">
                <a16:creationId xmlns="" xmlns:a16="http://schemas.microsoft.com/office/drawing/2014/main" id="{72F51CFA-26A3-556A-6CEC-541964484A59}"/>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4285380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6EDF6-94C1-EA27-8AE1-9AD4A9C7316C}"/>
              </a:ext>
            </a:extLst>
          </p:cNvPr>
          <p:cNvSpPr>
            <a:spLocks noGrp="1"/>
          </p:cNvSpPr>
          <p:nvPr>
            <p:ph type="title"/>
          </p:nvPr>
        </p:nvSpPr>
        <p:spPr/>
        <p:txBody>
          <a:bodyPr/>
          <a:lstStyle/>
          <a:p>
            <a:r>
              <a:rPr lang="en-IN" dirty="0"/>
              <a:t>Rapid Sand Filter</a:t>
            </a:r>
          </a:p>
        </p:txBody>
      </p:sp>
      <p:sp>
        <p:nvSpPr>
          <p:cNvPr id="3" name="Content Placeholder 2">
            <a:extLst>
              <a:ext uri="{FF2B5EF4-FFF2-40B4-BE49-F238E27FC236}">
                <a16:creationId xmlns="" xmlns:a16="http://schemas.microsoft.com/office/drawing/2014/main" id="{D21B12FF-7299-747E-04BF-62F43E4D5939}"/>
              </a:ext>
            </a:extLst>
          </p:cNvPr>
          <p:cNvSpPr>
            <a:spLocks noGrp="1"/>
          </p:cNvSpPr>
          <p:nvPr>
            <p:ph idx="1"/>
          </p:nvPr>
        </p:nvSpPr>
        <p:spPr/>
        <p:txBody>
          <a:bodyPr>
            <a:normAutofit/>
          </a:bodyPr>
          <a:lstStyle/>
          <a:p>
            <a:pPr>
              <a:buFont typeface="Wingdings" panose="05000000000000000000" pitchFamily="2" charset="2"/>
              <a:buChar char="§"/>
            </a:pPr>
            <a:r>
              <a:rPr lang="en-IN" dirty="0"/>
              <a:t>Gravel bed of 60 – 90 cm </a:t>
            </a:r>
          </a:p>
          <a:p>
            <a:pPr>
              <a:buFont typeface="Wingdings" panose="05000000000000000000" pitchFamily="2" charset="2"/>
              <a:buChar char="§"/>
            </a:pPr>
            <a:r>
              <a:rPr lang="en-IN" dirty="0"/>
              <a:t>4 -5 layers of varying size</a:t>
            </a:r>
          </a:p>
          <a:p>
            <a:pPr>
              <a:buFont typeface="Wingdings" panose="05000000000000000000" pitchFamily="2" charset="2"/>
              <a:buChar char="§"/>
            </a:pPr>
            <a:r>
              <a:rPr lang="en-IN" dirty="0"/>
              <a:t>Bottom gravel size -  20mm – 40mm</a:t>
            </a:r>
          </a:p>
          <a:p>
            <a:pPr>
              <a:buFont typeface="Wingdings" panose="05000000000000000000" pitchFamily="2" charset="2"/>
              <a:buChar char="§"/>
            </a:pPr>
            <a:r>
              <a:rPr lang="en-IN" dirty="0"/>
              <a:t>Middle gravel size – 12mm- 20mm</a:t>
            </a:r>
          </a:p>
          <a:p>
            <a:pPr>
              <a:buFont typeface="Wingdings" panose="05000000000000000000" pitchFamily="2" charset="2"/>
              <a:buChar char="§"/>
            </a:pPr>
            <a:r>
              <a:rPr lang="en-IN" dirty="0"/>
              <a:t>Top gravel size – 6mm -12mm</a:t>
            </a:r>
          </a:p>
          <a:p>
            <a:pPr>
              <a:buFont typeface="Wingdings" panose="05000000000000000000" pitchFamily="2" charset="2"/>
              <a:buChar char="§"/>
            </a:pPr>
            <a:r>
              <a:rPr lang="en-IN" dirty="0"/>
              <a:t>Filtration rate is very high compared to slow sand</a:t>
            </a:r>
          </a:p>
          <a:p>
            <a:endParaRPr lang="en-IN" dirty="0"/>
          </a:p>
        </p:txBody>
      </p:sp>
      <p:sp>
        <p:nvSpPr>
          <p:cNvPr id="4" name="Slide Number Placeholder 3">
            <a:extLst>
              <a:ext uri="{FF2B5EF4-FFF2-40B4-BE49-F238E27FC236}">
                <a16:creationId xmlns="" xmlns:a16="http://schemas.microsoft.com/office/drawing/2014/main" id="{CC9151B9-3446-3DFD-78D8-A23C626D0EEB}"/>
              </a:ext>
            </a:extLst>
          </p:cNvPr>
          <p:cNvSpPr>
            <a:spLocks noGrp="1"/>
          </p:cNvSpPr>
          <p:nvPr>
            <p:ph type="sldNum" sz="quarter" idx="12"/>
          </p:nvPr>
        </p:nvSpPr>
        <p:spPr/>
        <p:txBody>
          <a:bodyPr/>
          <a:lstStyle/>
          <a:p>
            <a:fld id="{3A98EE3D-8CD1-4C3F-BD1C-C98C9596463C}" type="slidenum">
              <a:rPr lang="en-US" smtClean="0"/>
              <a:t>24</a:t>
            </a:fld>
            <a:endParaRPr lang="en-US" dirty="0"/>
          </a:p>
        </p:txBody>
      </p:sp>
      <p:pic>
        <p:nvPicPr>
          <p:cNvPr id="11266" name="Picture 2" descr="Rapid sand filter process in America in chauhan videos on Vimeo">
            <a:extLst>
              <a:ext uri="{FF2B5EF4-FFF2-40B4-BE49-F238E27FC236}">
                <a16:creationId xmlns="" xmlns:a16="http://schemas.microsoft.com/office/drawing/2014/main" id="{6C9481B6-0861-C6FD-4740-97EAC42C6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021" y="1880434"/>
            <a:ext cx="6096000" cy="4381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997735FE-B8C3-ADF1-C093-EF9541875190}"/>
              </a:ext>
            </a:extLst>
          </p:cNvPr>
          <p:cNvSpPr txBox="1"/>
          <p:nvPr/>
        </p:nvSpPr>
        <p:spPr>
          <a:xfrm>
            <a:off x="688042" y="6488668"/>
            <a:ext cx="6109446" cy="369332"/>
          </a:xfrm>
          <a:prstGeom prst="rect">
            <a:avLst/>
          </a:prstGeom>
          <a:noFill/>
        </p:spPr>
        <p:txBody>
          <a:bodyPr wrap="square">
            <a:spAutoFit/>
          </a:bodyPr>
          <a:lstStyle/>
          <a:p>
            <a:r>
              <a:rPr lang="en-IN" dirty="0">
                <a:solidFill>
                  <a:srgbClr val="00B0F0"/>
                </a:solidFill>
              </a:rPr>
              <a:t>https://www.youtube.com/watch?v=mvG61BYwdGs</a:t>
            </a:r>
          </a:p>
        </p:txBody>
      </p:sp>
    </p:spTree>
    <p:extLst>
      <p:ext uri="{BB962C8B-B14F-4D97-AF65-F5344CB8AC3E}">
        <p14:creationId xmlns:p14="http://schemas.microsoft.com/office/powerpoint/2010/main" val="152002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C0F10D-C642-597A-E3AB-409FBDC62C3A}"/>
              </a:ext>
            </a:extLst>
          </p:cNvPr>
          <p:cNvSpPr>
            <a:spLocks noGrp="1"/>
          </p:cNvSpPr>
          <p:nvPr>
            <p:ph type="title"/>
          </p:nvPr>
        </p:nvSpPr>
        <p:spPr/>
        <p:txBody>
          <a:bodyPr/>
          <a:lstStyle/>
          <a:p>
            <a:r>
              <a:rPr lang="en-IN" dirty="0"/>
              <a:t>Working of rapid sand filter</a:t>
            </a:r>
          </a:p>
        </p:txBody>
      </p:sp>
      <p:sp>
        <p:nvSpPr>
          <p:cNvPr id="3" name="Content Placeholder 2">
            <a:extLst>
              <a:ext uri="{FF2B5EF4-FFF2-40B4-BE49-F238E27FC236}">
                <a16:creationId xmlns="" xmlns:a16="http://schemas.microsoft.com/office/drawing/2014/main" id="{41BCA6FC-33EA-1E0A-7B63-8BA61E641395}"/>
              </a:ext>
            </a:extLst>
          </p:cNvPr>
          <p:cNvSpPr>
            <a:spLocks noGrp="1"/>
          </p:cNvSpPr>
          <p:nvPr>
            <p:ph idx="1"/>
          </p:nvPr>
        </p:nvSpPr>
        <p:spPr/>
        <p:txBody>
          <a:bodyPr/>
          <a:lstStyle/>
          <a:p>
            <a:r>
              <a:rPr lang="en-IN" dirty="0"/>
              <a:t>Unlike slow sand filter, rapid sand filtration is mechanical.</a:t>
            </a:r>
          </a:p>
          <a:p>
            <a:r>
              <a:rPr lang="en-IN" dirty="0"/>
              <a:t>Raw water enters into the sand bed and the different layers of  sand bed will act as filter.</a:t>
            </a:r>
          </a:p>
          <a:p>
            <a:r>
              <a:rPr lang="en-IN" dirty="0"/>
              <a:t>Impurities/ pollutant particles will remain in the sand bed layer according to their size.</a:t>
            </a:r>
          </a:p>
          <a:p>
            <a:r>
              <a:rPr lang="en-IN" dirty="0"/>
              <a:t>Clean water will reach the bottom and a portion of it is stored in backwash storage tank.</a:t>
            </a:r>
          </a:p>
          <a:p>
            <a:r>
              <a:rPr lang="en-IN" dirty="0"/>
              <a:t>The sand bed will be cleaned by pumping the backwash water through the piping arrangements at the bottom and   backwash trough at the top.</a:t>
            </a:r>
          </a:p>
          <a:p>
            <a:r>
              <a:rPr lang="en-IN" dirty="0"/>
              <a:t>Backwashing is 10 -15 times faster than raw water filtration.</a:t>
            </a:r>
          </a:p>
          <a:p>
            <a:r>
              <a:rPr lang="en-IN" dirty="0"/>
              <a:t>During backwashing process, the raw water inlet and clean water outlets are kept closed,</a:t>
            </a:r>
          </a:p>
          <a:p>
            <a:endParaRPr lang="en-IN" dirty="0"/>
          </a:p>
        </p:txBody>
      </p:sp>
      <p:sp>
        <p:nvSpPr>
          <p:cNvPr id="4" name="Slide Number Placeholder 3">
            <a:extLst>
              <a:ext uri="{FF2B5EF4-FFF2-40B4-BE49-F238E27FC236}">
                <a16:creationId xmlns="" xmlns:a16="http://schemas.microsoft.com/office/drawing/2014/main" id="{EF4FDCFF-FE71-0E98-D58E-65BFA5DB6983}"/>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1784248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A2CB0-EE9F-F9EA-D33F-1011747A6DCD}"/>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5354D7D1-BBCB-78CA-6E57-C75B01BFA7B2}"/>
              </a:ext>
            </a:extLst>
          </p:cNvPr>
          <p:cNvSpPr>
            <a:spLocks noGrp="1"/>
          </p:cNvSpPr>
          <p:nvPr>
            <p:ph idx="1"/>
          </p:nvPr>
        </p:nvSpPr>
        <p:spPr/>
        <p:txBody>
          <a:bodyPr>
            <a:normAutofit lnSpcReduction="10000"/>
          </a:bodyPr>
          <a:lstStyle/>
          <a:p>
            <a:r>
              <a:rPr lang="en-IN" b="1" u="sng" dirty="0"/>
              <a:t>Merits</a:t>
            </a:r>
          </a:p>
          <a:p>
            <a:r>
              <a:rPr lang="en-IN" dirty="0"/>
              <a:t> High filtration rate (5 litre/hr)</a:t>
            </a:r>
          </a:p>
          <a:p>
            <a:pPr marL="0" indent="0">
              <a:buNone/>
            </a:pPr>
            <a:r>
              <a:rPr lang="en-IN" dirty="0"/>
              <a:t>  Backwashing process helps to clean the filter bed quickly</a:t>
            </a:r>
          </a:p>
          <a:p>
            <a:pPr marL="0" indent="0">
              <a:buNone/>
            </a:pPr>
            <a:r>
              <a:rPr lang="en-IN" dirty="0"/>
              <a:t>  Less space is required</a:t>
            </a:r>
          </a:p>
          <a:p>
            <a:pPr marL="0" indent="0">
              <a:buNone/>
            </a:pPr>
            <a:r>
              <a:rPr lang="en-IN" b="1" u="sng" dirty="0"/>
              <a:t>Demerits</a:t>
            </a:r>
          </a:p>
          <a:p>
            <a:pPr marL="0" indent="0">
              <a:buNone/>
            </a:pPr>
            <a:r>
              <a:rPr lang="en-IN" dirty="0"/>
              <a:t>  Expensive</a:t>
            </a:r>
          </a:p>
          <a:p>
            <a:pPr marL="0" indent="0">
              <a:buNone/>
            </a:pPr>
            <a:r>
              <a:rPr lang="en-IN" dirty="0"/>
              <a:t>  Skilled personnel is required</a:t>
            </a:r>
          </a:p>
          <a:p>
            <a:pPr marL="0" indent="0">
              <a:buNone/>
            </a:pPr>
            <a:r>
              <a:rPr lang="en-IN" dirty="0"/>
              <a:t>  Efficiency is less owing to the mechanical filtration process ( 97%)</a:t>
            </a:r>
          </a:p>
        </p:txBody>
      </p:sp>
      <p:sp>
        <p:nvSpPr>
          <p:cNvPr id="4" name="Slide Number Placeholder 3">
            <a:extLst>
              <a:ext uri="{FF2B5EF4-FFF2-40B4-BE49-F238E27FC236}">
                <a16:creationId xmlns="" xmlns:a16="http://schemas.microsoft.com/office/drawing/2014/main" id="{B0EA25CA-C966-AAEC-2715-87DEF18F0202}"/>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137099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E6CBA-6C8E-5B76-1E39-7BF08D94EE9A}"/>
              </a:ext>
            </a:extLst>
          </p:cNvPr>
          <p:cNvSpPr>
            <a:spLocks noGrp="1"/>
          </p:cNvSpPr>
          <p:nvPr>
            <p:ph type="title"/>
          </p:nvPr>
        </p:nvSpPr>
        <p:spPr/>
        <p:txBody>
          <a:bodyPr/>
          <a:lstStyle/>
          <a:p>
            <a:r>
              <a:rPr lang="en-IN" dirty="0"/>
              <a:t>Disinfection – popular methods</a:t>
            </a:r>
          </a:p>
        </p:txBody>
      </p:sp>
      <p:sp>
        <p:nvSpPr>
          <p:cNvPr id="3" name="Content Placeholder 2">
            <a:extLst>
              <a:ext uri="{FF2B5EF4-FFF2-40B4-BE49-F238E27FC236}">
                <a16:creationId xmlns="" xmlns:a16="http://schemas.microsoft.com/office/drawing/2014/main" id="{53ECCEEA-E03A-A9E7-EA64-CDF6662DA94F}"/>
              </a:ext>
            </a:extLst>
          </p:cNvPr>
          <p:cNvSpPr>
            <a:spLocks noGrp="1"/>
          </p:cNvSpPr>
          <p:nvPr>
            <p:ph idx="1"/>
          </p:nvPr>
        </p:nvSpPr>
        <p:spPr/>
        <p:txBody>
          <a:bodyPr/>
          <a:lstStyle/>
          <a:p>
            <a:r>
              <a:rPr lang="en-IN" dirty="0"/>
              <a:t>Chlorination</a:t>
            </a:r>
          </a:p>
          <a:p>
            <a:r>
              <a:rPr lang="en-IN" dirty="0"/>
              <a:t>Ozonation</a:t>
            </a:r>
          </a:p>
          <a:p>
            <a:r>
              <a:rPr lang="en-IN" dirty="0"/>
              <a:t>UV treatment</a:t>
            </a:r>
          </a:p>
          <a:p>
            <a:r>
              <a:rPr lang="en-IN" dirty="0"/>
              <a:t>Reverse Osmosis</a:t>
            </a:r>
          </a:p>
        </p:txBody>
      </p:sp>
      <p:sp>
        <p:nvSpPr>
          <p:cNvPr id="4" name="Slide Number Placeholder 3">
            <a:extLst>
              <a:ext uri="{FF2B5EF4-FFF2-40B4-BE49-F238E27FC236}">
                <a16:creationId xmlns="" xmlns:a16="http://schemas.microsoft.com/office/drawing/2014/main" id="{5DC6D6A6-F82F-52EB-A12E-FD99531E7827}"/>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5" name="TextBox 4">
            <a:extLst>
              <a:ext uri="{FF2B5EF4-FFF2-40B4-BE49-F238E27FC236}">
                <a16:creationId xmlns="" xmlns:a16="http://schemas.microsoft.com/office/drawing/2014/main" id="{CA20C8FC-2B31-EB3A-697A-C4CD8F94ADA8}"/>
              </a:ext>
            </a:extLst>
          </p:cNvPr>
          <p:cNvSpPr txBox="1"/>
          <p:nvPr/>
        </p:nvSpPr>
        <p:spPr>
          <a:xfrm>
            <a:off x="1389529" y="6449667"/>
            <a:ext cx="9215718" cy="369332"/>
          </a:xfrm>
          <a:prstGeom prst="rect">
            <a:avLst/>
          </a:prstGeom>
          <a:noFill/>
        </p:spPr>
        <p:txBody>
          <a:bodyPr wrap="square">
            <a:spAutoFit/>
          </a:bodyPr>
          <a:lstStyle/>
          <a:p>
            <a:r>
              <a:rPr lang="en-IN" dirty="0">
                <a:solidFill>
                  <a:srgbClr val="92D050"/>
                </a:solidFill>
              </a:rPr>
              <a:t>https://www.aquatechtrade.com/news/water-treatment/water-treatment-essential-guide/</a:t>
            </a:r>
          </a:p>
        </p:txBody>
      </p:sp>
    </p:spTree>
    <p:extLst>
      <p:ext uri="{BB962C8B-B14F-4D97-AF65-F5344CB8AC3E}">
        <p14:creationId xmlns:p14="http://schemas.microsoft.com/office/powerpoint/2010/main" val="408869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414CB-7054-5C43-2670-76C349332AF9}"/>
              </a:ext>
            </a:extLst>
          </p:cNvPr>
          <p:cNvSpPr>
            <a:spLocks noGrp="1"/>
          </p:cNvSpPr>
          <p:nvPr>
            <p:ph type="title"/>
          </p:nvPr>
        </p:nvSpPr>
        <p:spPr/>
        <p:txBody>
          <a:bodyPr/>
          <a:lstStyle/>
          <a:p>
            <a:r>
              <a:rPr lang="en-IN" dirty="0"/>
              <a:t>Chlorination</a:t>
            </a:r>
          </a:p>
        </p:txBody>
      </p:sp>
      <p:sp>
        <p:nvSpPr>
          <p:cNvPr id="3" name="Content Placeholder 2">
            <a:extLst>
              <a:ext uri="{FF2B5EF4-FFF2-40B4-BE49-F238E27FC236}">
                <a16:creationId xmlns="" xmlns:a16="http://schemas.microsoft.com/office/drawing/2014/main" id="{EB6FFEFE-ACA4-D26D-A56F-FD37C16B3C6A}"/>
              </a:ext>
            </a:extLst>
          </p:cNvPr>
          <p:cNvSpPr>
            <a:spLocks noGrp="1"/>
          </p:cNvSpPr>
          <p:nvPr>
            <p:ph idx="1"/>
          </p:nvPr>
        </p:nvSpPr>
        <p:spPr/>
        <p:txBody>
          <a:bodyPr>
            <a:normAutofit lnSpcReduction="10000"/>
          </a:bodyPr>
          <a:lstStyle/>
          <a:p>
            <a:pPr>
              <a:buFont typeface="Wingdings" panose="05000000000000000000" pitchFamily="2" charset="2"/>
              <a:buChar char="§"/>
            </a:pPr>
            <a:r>
              <a:rPr lang="en-IN" sz="1800" dirty="0"/>
              <a:t>Adding chlorine into water to remove harmful microorganisms</a:t>
            </a:r>
          </a:p>
          <a:p>
            <a:pPr>
              <a:buFont typeface="Wingdings" panose="05000000000000000000" pitchFamily="2" charset="2"/>
              <a:buChar char="§"/>
            </a:pPr>
            <a:r>
              <a:rPr lang="en-IN" sz="1800" dirty="0"/>
              <a:t>Free chlorine or residual chlorine should be  present in water</a:t>
            </a:r>
          </a:p>
          <a:p>
            <a:pPr marL="0" indent="0">
              <a:buNone/>
            </a:pPr>
            <a:r>
              <a:rPr lang="en-IN" sz="1800" dirty="0"/>
              <a:t>to maintain PH </a:t>
            </a:r>
          </a:p>
          <a:p>
            <a:pPr>
              <a:buFont typeface="Wingdings" panose="05000000000000000000" pitchFamily="2" charset="2"/>
              <a:buChar char="§"/>
            </a:pPr>
            <a:r>
              <a:rPr lang="en-IN" sz="1800" dirty="0"/>
              <a:t>Chlorine in gaseous form is the best choice but expensive</a:t>
            </a:r>
          </a:p>
          <a:p>
            <a:pPr>
              <a:buFont typeface="Wingdings" panose="05000000000000000000" pitchFamily="2" charset="2"/>
              <a:buChar char="§"/>
            </a:pPr>
            <a:r>
              <a:rPr lang="en-IN" sz="1800" dirty="0"/>
              <a:t>Solid Calcium hypochlorite is used for domestic purpose </a:t>
            </a:r>
          </a:p>
          <a:p>
            <a:pPr marL="0" indent="0">
              <a:buNone/>
            </a:pPr>
            <a:r>
              <a:rPr lang="en-IN" sz="1800" dirty="0"/>
              <a:t>CaOCl</a:t>
            </a:r>
            <a:r>
              <a:rPr lang="en-IN" sz="1200" dirty="0"/>
              <a:t>2</a:t>
            </a:r>
            <a:r>
              <a:rPr lang="en-IN" sz="1800" dirty="0"/>
              <a:t> </a:t>
            </a:r>
          </a:p>
          <a:p>
            <a:pPr>
              <a:buFont typeface="Wingdings" panose="05000000000000000000" pitchFamily="2" charset="2"/>
              <a:buChar char="§"/>
            </a:pPr>
            <a:r>
              <a:rPr lang="en-IN" sz="1800" dirty="0"/>
              <a:t> The issue is the storage of CaOCl</a:t>
            </a:r>
            <a:r>
              <a:rPr lang="en-IN" sz="1200" dirty="0"/>
              <a:t>2</a:t>
            </a:r>
            <a:r>
              <a:rPr lang="en-IN" sz="1800" dirty="0"/>
              <a:t> in a safe place without </a:t>
            </a:r>
          </a:p>
          <a:p>
            <a:pPr marL="0" indent="0">
              <a:buNone/>
            </a:pPr>
            <a:r>
              <a:rPr lang="en-IN" sz="1800" dirty="0"/>
              <a:t> exposing  to fire and heat</a:t>
            </a:r>
          </a:p>
          <a:p>
            <a:pPr>
              <a:buFont typeface="Wingdings" panose="05000000000000000000" pitchFamily="2" charset="2"/>
              <a:buChar char="§"/>
            </a:pPr>
            <a:endParaRPr lang="en-IN" sz="1000" dirty="0"/>
          </a:p>
        </p:txBody>
      </p:sp>
      <p:sp>
        <p:nvSpPr>
          <p:cNvPr id="4" name="Slide Number Placeholder 3">
            <a:extLst>
              <a:ext uri="{FF2B5EF4-FFF2-40B4-BE49-F238E27FC236}">
                <a16:creationId xmlns="" xmlns:a16="http://schemas.microsoft.com/office/drawing/2014/main" id="{FF886C4C-A291-8E3C-5D59-3B66DF26A44A}"/>
              </a:ext>
            </a:extLst>
          </p:cNvPr>
          <p:cNvSpPr>
            <a:spLocks noGrp="1"/>
          </p:cNvSpPr>
          <p:nvPr>
            <p:ph type="sldNum" sz="quarter" idx="12"/>
          </p:nvPr>
        </p:nvSpPr>
        <p:spPr/>
        <p:txBody>
          <a:bodyPr/>
          <a:lstStyle/>
          <a:p>
            <a:fld id="{3A98EE3D-8CD1-4C3F-BD1C-C98C9596463C}" type="slidenum">
              <a:rPr lang="en-US" smtClean="0"/>
              <a:t>28</a:t>
            </a:fld>
            <a:endParaRPr lang="en-US" dirty="0"/>
          </a:p>
        </p:txBody>
      </p:sp>
      <p:pic>
        <p:nvPicPr>
          <p:cNvPr id="1026" name="Picture 2">
            <a:extLst>
              <a:ext uri="{FF2B5EF4-FFF2-40B4-BE49-F238E27FC236}">
                <a16:creationId xmlns="" xmlns:a16="http://schemas.microsoft.com/office/drawing/2014/main" id="{E0EF3962-E167-12F4-CB9B-D00196CEE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857" y="2680295"/>
            <a:ext cx="4514850" cy="2819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79F8133B-FF05-0D4A-6FEF-D029E73660CE}"/>
              </a:ext>
            </a:extLst>
          </p:cNvPr>
          <p:cNvSpPr txBox="1"/>
          <p:nvPr/>
        </p:nvSpPr>
        <p:spPr>
          <a:xfrm>
            <a:off x="2465294" y="6444734"/>
            <a:ext cx="7368988" cy="369332"/>
          </a:xfrm>
          <a:prstGeom prst="rect">
            <a:avLst/>
          </a:prstGeom>
          <a:noFill/>
        </p:spPr>
        <p:txBody>
          <a:bodyPr wrap="square">
            <a:spAutoFit/>
          </a:bodyPr>
          <a:lstStyle/>
          <a:p>
            <a:r>
              <a:rPr lang="en-IN" dirty="0">
                <a:solidFill>
                  <a:srgbClr val="92D050"/>
                </a:solidFill>
              </a:rPr>
              <a:t>https://www.intechopen.com/chapters/63788</a:t>
            </a:r>
          </a:p>
        </p:txBody>
      </p:sp>
    </p:spTree>
    <p:extLst>
      <p:ext uri="{BB962C8B-B14F-4D97-AF65-F5344CB8AC3E}">
        <p14:creationId xmlns:p14="http://schemas.microsoft.com/office/powerpoint/2010/main" val="216250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6EF3B-8432-A766-25C8-6D9481BDD9DD}"/>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8A159A9A-2EBD-C7EC-E246-0481CA861052}"/>
              </a:ext>
            </a:extLst>
          </p:cNvPr>
          <p:cNvSpPr>
            <a:spLocks noGrp="1"/>
          </p:cNvSpPr>
          <p:nvPr>
            <p:ph idx="1"/>
          </p:nvPr>
        </p:nvSpPr>
        <p:spPr>
          <a:xfrm>
            <a:off x="1066800" y="2108201"/>
            <a:ext cx="10058400" cy="3760891"/>
          </a:xfrm>
        </p:spPr>
        <p:txBody>
          <a:bodyPr/>
          <a:lstStyle/>
          <a:p>
            <a:endParaRPr lang="en-IN" dirty="0"/>
          </a:p>
          <a:p>
            <a:endParaRPr lang="en-IN" dirty="0"/>
          </a:p>
        </p:txBody>
      </p:sp>
      <p:sp>
        <p:nvSpPr>
          <p:cNvPr id="4" name="Slide Number Placeholder 3">
            <a:extLst>
              <a:ext uri="{FF2B5EF4-FFF2-40B4-BE49-F238E27FC236}">
                <a16:creationId xmlns="" xmlns:a16="http://schemas.microsoft.com/office/drawing/2014/main" id="{C998581A-FF4C-F80D-5BAF-417ACB6C4B76}"/>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5" name="TextBox 4">
            <a:extLst>
              <a:ext uri="{FF2B5EF4-FFF2-40B4-BE49-F238E27FC236}">
                <a16:creationId xmlns="" xmlns:a16="http://schemas.microsoft.com/office/drawing/2014/main" id="{0924267A-DB94-2AD0-E866-50D862441033}"/>
              </a:ext>
            </a:extLst>
          </p:cNvPr>
          <p:cNvSpPr txBox="1"/>
          <p:nvPr/>
        </p:nvSpPr>
        <p:spPr>
          <a:xfrm>
            <a:off x="306990" y="2738112"/>
            <a:ext cx="4071949" cy="3139321"/>
          </a:xfrm>
          <a:prstGeom prst="rect">
            <a:avLst/>
          </a:prstGeom>
          <a:noFill/>
          <a:ln w="28575">
            <a:solidFill>
              <a:srgbClr val="00B050"/>
            </a:solidFill>
          </a:ln>
        </p:spPr>
        <p:txBody>
          <a:bodyPr wrap="none" rtlCol="0">
            <a:spAutoFit/>
          </a:bodyPr>
          <a:lstStyle/>
          <a:p>
            <a:r>
              <a:rPr lang="en-IN" dirty="0"/>
              <a:t> Economical : cheaper than UV or Ozone</a:t>
            </a:r>
          </a:p>
          <a:p>
            <a:endParaRPr lang="en-IN" dirty="0"/>
          </a:p>
          <a:p>
            <a:r>
              <a:rPr lang="en-IN" dirty="0"/>
              <a:t>Dose can be controlled</a:t>
            </a:r>
          </a:p>
          <a:p>
            <a:endParaRPr lang="en-IN" dirty="0"/>
          </a:p>
          <a:p>
            <a:r>
              <a:rPr lang="en-IN" dirty="0"/>
              <a:t>Effective in removing pathogens</a:t>
            </a:r>
          </a:p>
          <a:p>
            <a:endParaRPr lang="en-IN" dirty="0"/>
          </a:p>
          <a:p>
            <a:r>
              <a:rPr lang="en-IN" dirty="0"/>
              <a:t>Residual chlorine in water ensures</a:t>
            </a:r>
          </a:p>
          <a:p>
            <a:endParaRPr lang="en-IN" dirty="0"/>
          </a:p>
          <a:p>
            <a:r>
              <a:rPr lang="en-IN" dirty="0"/>
              <a:t>Disinfection for a longer duration</a:t>
            </a:r>
          </a:p>
          <a:p>
            <a:endParaRPr lang="en-IN" dirty="0"/>
          </a:p>
          <a:p>
            <a:r>
              <a:rPr lang="en-IN" dirty="0"/>
              <a:t> </a:t>
            </a:r>
          </a:p>
        </p:txBody>
      </p:sp>
      <p:sp>
        <p:nvSpPr>
          <p:cNvPr id="6" name="TextBox 5">
            <a:extLst>
              <a:ext uri="{FF2B5EF4-FFF2-40B4-BE49-F238E27FC236}">
                <a16:creationId xmlns="" xmlns:a16="http://schemas.microsoft.com/office/drawing/2014/main" id="{64774E42-207B-CBC2-D8D4-B736DDE2ABC2}"/>
              </a:ext>
            </a:extLst>
          </p:cNvPr>
          <p:cNvSpPr txBox="1"/>
          <p:nvPr/>
        </p:nvSpPr>
        <p:spPr>
          <a:xfrm>
            <a:off x="5077335" y="3204269"/>
            <a:ext cx="6696257" cy="2862322"/>
          </a:xfrm>
          <a:prstGeom prst="rect">
            <a:avLst/>
          </a:prstGeom>
          <a:noFill/>
          <a:ln w="28575">
            <a:solidFill>
              <a:srgbClr val="FF0000"/>
            </a:solidFill>
          </a:ln>
        </p:spPr>
        <p:txBody>
          <a:bodyPr wrap="none" rtlCol="0">
            <a:spAutoFit/>
          </a:bodyPr>
          <a:lstStyle/>
          <a:p>
            <a:r>
              <a:rPr lang="en-IN" dirty="0"/>
              <a:t> Difficulty in using  gaseous or liquid chlorine  for domestic purpose</a:t>
            </a:r>
          </a:p>
          <a:p>
            <a:endParaRPr lang="en-IN" dirty="0"/>
          </a:p>
          <a:p>
            <a:r>
              <a:rPr lang="en-IN" dirty="0"/>
              <a:t> Dry, cool well ventilated storage place is required for solid chlorine</a:t>
            </a:r>
          </a:p>
          <a:p>
            <a:endParaRPr lang="en-IN" dirty="0"/>
          </a:p>
          <a:p>
            <a:r>
              <a:rPr lang="en-IN" dirty="0"/>
              <a:t> Bad taste and smell  are added to water due to chlorination</a:t>
            </a:r>
          </a:p>
          <a:p>
            <a:endParaRPr lang="en-IN" dirty="0"/>
          </a:p>
          <a:p>
            <a:r>
              <a:rPr lang="en-IN" dirty="0"/>
              <a:t>  Partially oxidized compounds can  be toxic</a:t>
            </a:r>
          </a:p>
          <a:p>
            <a:r>
              <a:rPr lang="en-IN" dirty="0"/>
              <a:t>   </a:t>
            </a:r>
            <a:r>
              <a:rPr lang="en-IN" dirty="0" err="1"/>
              <a:t>eg</a:t>
            </a:r>
            <a:r>
              <a:rPr lang="en-IN" dirty="0"/>
              <a:t>, Trihalomethane (THM), Chloro-organics</a:t>
            </a:r>
          </a:p>
          <a:p>
            <a:endParaRPr lang="en-IN" dirty="0"/>
          </a:p>
          <a:p>
            <a:r>
              <a:rPr lang="en-IN" dirty="0"/>
              <a:t>THMs in water should not exceed 0.1mg/l</a:t>
            </a:r>
          </a:p>
        </p:txBody>
      </p:sp>
      <p:sp>
        <p:nvSpPr>
          <p:cNvPr id="7" name="TextBox 6">
            <a:extLst>
              <a:ext uri="{FF2B5EF4-FFF2-40B4-BE49-F238E27FC236}">
                <a16:creationId xmlns="" xmlns:a16="http://schemas.microsoft.com/office/drawing/2014/main" id="{7E8C705D-94B9-B6E4-323F-E8A125DCAD66}"/>
              </a:ext>
            </a:extLst>
          </p:cNvPr>
          <p:cNvSpPr txBox="1"/>
          <p:nvPr/>
        </p:nvSpPr>
        <p:spPr>
          <a:xfrm>
            <a:off x="1775012" y="2229828"/>
            <a:ext cx="798617" cy="369332"/>
          </a:xfrm>
          <a:prstGeom prst="rect">
            <a:avLst/>
          </a:prstGeom>
          <a:noFill/>
        </p:spPr>
        <p:txBody>
          <a:bodyPr wrap="none" rtlCol="0">
            <a:spAutoFit/>
          </a:bodyPr>
          <a:lstStyle/>
          <a:p>
            <a:r>
              <a:rPr lang="en-US" dirty="0"/>
              <a:t>Merits</a:t>
            </a:r>
            <a:endParaRPr lang="en-IN" dirty="0"/>
          </a:p>
        </p:txBody>
      </p:sp>
      <p:sp>
        <p:nvSpPr>
          <p:cNvPr id="8" name="TextBox 7">
            <a:extLst>
              <a:ext uri="{FF2B5EF4-FFF2-40B4-BE49-F238E27FC236}">
                <a16:creationId xmlns="" xmlns:a16="http://schemas.microsoft.com/office/drawing/2014/main" id="{E94FAA27-63C5-AC03-A702-CA23C3673842}"/>
              </a:ext>
            </a:extLst>
          </p:cNvPr>
          <p:cNvSpPr txBox="1"/>
          <p:nvPr/>
        </p:nvSpPr>
        <p:spPr>
          <a:xfrm>
            <a:off x="7357542" y="2648762"/>
            <a:ext cx="1067921" cy="369332"/>
          </a:xfrm>
          <a:prstGeom prst="rect">
            <a:avLst/>
          </a:prstGeom>
          <a:noFill/>
        </p:spPr>
        <p:txBody>
          <a:bodyPr wrap="none" rtlCol="0">
            <a:spAutoFit/>
          </a:bodyPr>
          <a:lstStyle/>
          <a:p>
            <a:r>
              <a:rPr lang="en-US" dirty="0"/>
              <a:t>Demerits</a:t>
            </a:r>
            <a:endParaRPr lang="en-IN" dirty="0"/>
          </a:p>
        </p:txBody>
      </p:sp>
    </p:spTree>
    <p:extLst>
      <p:ext uri="{BB962C8B-B14F-4D97-AF65-F5344CB8AC3E}">
        <p14:creationId xmlns:p14="http://schemas.microsoft.com/office/powerpoint/2010/main" val="180160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0504B-B85D-3A24-00F1-94C201C07EE8}"/>
              </a:ext>
            </a:extLst>
          </p:cNvPr>
          <p:cNvSpPr>
            <a:spLocks noGrp="1"/>
          </p:cNvSpPr>
          <p:nvPr>
            <p:ph type="title"/>
          </p:nvPr>
        </p:nvSpPr>
        <p:spPr/>
        <p:txBody>
          <a:bodyPr/>
          <a:lstStyle/>
          <a:p>
            <a:r>
              <a:rPr lang="en-IN" dirty="0"/>
              <a:t>Water Quality Monitoring</a:t>
            </a:r>
          </a:p>
        </p:txBody>
      </p:sp>
      <p:sp>
        <p:nvSpPr>
          <p:cNvPr id="3" name="Content Placeholder 2">
            <a:extLst>
              <a:ext uri="{FF2B5EF4-FFF2-40B4-BE49-F238E27FC236}">
                <a16:creationId xmlns="" xmlns:a16="http://schemas.microsoft.com/office/drawing/2014/main" id="{7A99C2CC-AD93-BC23-4714-41CF0AAEF657}"/>
              </a:ext>
            </a:extLst>
          </p:cNvPr>
          <p:cNvSpPr>
            <a:spLocks noGrp="1"/>
          </p:cNvSpPr>
          <p:nvPr>
            <p:ph idx="1"/>
          </p:nvPr>
        </p:nvSpPr>
        <p:spPr/>
        <p:txBody>
          <a:bodyPr>
            <a:normAutofit lnSpcReduction="10000"/>
          </a:bodyPr>
          <a:lstStyle/>
          <a:p>
            <a:r>
              <a:rPr lang="en-IN" dirty="0"/>
              <a:t>Pollution degrades the quality of water available in fresh water resources</a:t>
            </a:r>
          </a:p>
          <a:p>
            <a:r>
              <a:rPr lang="en-IN" dirty="0"/>
              <a:t>Threat for human life and aquatic life</a:t>
            </a:r>
          </a:p>
          <a:p>
            <a:r>
              <a:rPr lang="en-IN" dirty="0"/>
              <a:t>Water pollution is mainly due to mismanagement of </a:t>
            </a:r>
            <a:r>
              <a:rPr lang="en-IN" b="1" i="1" dirty="0"/>
              <a:t>domestic, industrial and agricultural </a:t>
            </a:r>
            <a:r>
              <a:rPr lang="en-IN" dirty="0"/>
              <a:t>waste</a:t>
            </a:r>
          </a:p>
          <a:p>
            <a:r>
              <a:rPr lang="en-IN" dirty="0"/>
              <a:t>Necessary action should be taken by the governing bodies of a country for the proper disposal and treatment of these wastes</a:t>
            </a:r>
          </a:p>
          <a:p>
            <a:r>
              <a:rPr lang="en-IN" dirty="0"/>
              <a:t>Water quality parameters should be defined and the water samples of different waterbodies of a region should be analysed periodically</a:t>
            </a:r>
          </a:p>
          <a:p>
            <a:r>
              <a:rPr lang="en-IN" dirty="0"/>
              <a:t>Keeping track of the quality of water in terms of predefined parameters is called water quality monitoring</a:t>
            </a:r>
          </a:p>
        </p:txBody>
      </p:sp>
      <p:sp>
        <p:nvSpPr>
          <p:cNvPr id="4" name="Slide Number Placeholder 3">
            <a:extLst>
              <a:ext uri="{FF2B5EF4-FFF2-40B4-BE49-F238E27FC236}">
                <a16:creationId xmlns="" xmlns:a16="http://schemas.microsoft.com/office/drawing/2014/main" id="{079834A5-0FD6-D1DE-EDCE-440C5F7EA649}"/>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997306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D781B-1F77-8C07-FA43-88F63C7584D4}"/>
              </a:ext>
            </a:extLst>
          </p:cNvPr>
          <p:cNvSpPr>
            <a:spLocks noGrp="1"/>
          </p:cNvSpPr>
          <p:nvPr>
            <p:ph type="title"/>
          </p:nvPr>
        </p:nvSpPr>
        <p:spPr/>
        <p:txBody>
          <a:bodyPr/>
          <a:lstStyle/>
          <a:p>
            <a:r>
              <a:rPr lang="en-IN" dirty="0"/>
              <a:t>Ozone Treatment</a:t>
            </a:r>
          </a:p>
        </p:txBody>
      </p:sp>
      <p:sp>
        <p:nvSpPr>
          <p:cNvPr id="3" name="Content Placeholder 2">
            <a:extLst>
              <a:ext uri="{FF2B5EF4-FFF2-40B4-BE49-F238E27FC236}">
                <a16:creationId xmlns="" xmlns:a16="http://schemas.microsoft.com/office/drawing/2014/main" id="{1EE93050-439D-A5D8-2FF9-C8AB0835FFDF}"/>
              </a:ext>
            </a:extLst>
          </p:cNvPr>
          <p:cNvSpPr>
            <a:spLocks noGrp="1"/>
          </p:cNvSpPr>
          <p:nvPr>
            <p:ph idx="1"/>
          </p:nvPr>
        </p:nvSpPr>
        <p:spPr/>
        <p:txBody>
          <a:bodyPr/>
          <a:lstStyle/>
          <a:p>
            <a:r>
              <a:rPr lang="en-US" dirty="0"/>
              <a:t>Water is exposed to the free radical state </a:t>
            </a:r>
          </a:p>
          <a:p>
            <a:r>
              <a:rPr lang="en-US" dirty="0"/>
              <a:t>of Oxygen that is ozone</a:t>
            </a:r>
          </a:p>
          <a:p>
            <a:pPr marL="0" indent="0">
              <a:buNone/>
            </a:pPr>
            <a:r>
              <a:rPr lang="en-US" dirty="0"/>
              <a:t>Oxidation potential of ozone is very high</a:t>
            </a:r>
          </a:p>
          <a:p>
            <a:pPr marL="0" indent="0">
              <a:buNone/>
            </a:pPr>
            <a:r>
              <a:rPr lang="en-US" dirty="0"/>
              <a:t>Most popular water treatment method in</a:t>
            </a:r>
          </a:p>
          <a:p>
            <a:pPr marL="0" indent="0">
              <a:buNone/>
            </a:pPr>
            <a:r>
              <a:rPr lang="en-US" dirty="0"/>
              <a:t>Europe for Municipal water treatment</a:t>
            </a:r>
          </a:p>
          <a:p>
            <a:pPr marL="0" indent="0">
              <a:buNone/>
            </a:pPr>
            <a:r>
              <a:rPr lang="en-IN" dirty="0"/>
              <a:t>Expensive but effective</a:t>
            </a:r>
          </a:p>
          <a:p>
            <a:pPr marL="0" indent="0">
              <a:buNone/>
            </a:pPr>
            <a:r>
              <a:rPr lang="en-IN" dirty="0"/>
              <a:t>Requires post filtration</a:t>
            </a:r>
            <a:endParaRPr lang="en-US" dirty="0"/>
          </a:p>
        </p:txBody>
      </p:sp>
      <p:sp>
        <p:nvSpPr>
          <p:cNvPr id="4" name="Slide Number Placeholder 3">
            <a:extLst>
              <a:ext uri="{FF2B5EF4-FFF2-40B4-BE49-F238E27FC236}">
                <a16:creationId xmlns="" xmlns:a16="http://schemas.microsoft.com/office/drawing/2014/main" id="{1267FE6F-19BD-0D55-DF3C-3198E92BB730}"/>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7" name="TextBox 6">
            <a:extLst>
              <a:ext uri="{FF2B5EF4-FFF2-40B4-BE49-F238E27FC236}">
                <a16:creationId xmlns="" xmlns:a16="http://schemas.microsoft.com/office/drawing/2014/main" id="{6C589694-4D06-73AD-7E0B-08A97306D83E}"/>
              </a:ext>
            </a:extLst>
          </p:cNvPr>
          <p:cNvSpPr txBox="1"/>
          <p:nvPr/>
        </p:nvSpPr>
        <p:spPr>
          <a:xfrm>
            <a:off x="1622612" y="6386731"/>
            <a:ext cx="6096000" cy="369332"/>
          </a:xfrm>
          <a:prstGeom prst="rect">
            <a:avLst/>
          </a:prstGeom>
          <a:noFill/>
        </p:spPr>
        <p:txBody>
          <a:bodyPr wrap="square">
            <a:spAutoFit/>
          </a:bodyPr>
          <a:lstStyle/>
          <a:p>
            <a:r>
              <a:rPr lang="en-IN" dirty="0">
                <a:solidFill>
                  <a:srgbClr val="00B0F0"/>
                </a:solidFill>
              </a:rPr>
              <a:t>https://www.youtube.com/watch?v=dB6Dxsxb8Og</a:t>
            </a:r>
          </a:p>
        </p:txBody>
      </p:sp>
      <p:pic>
        <p:nvPicPr>
          <p:cNvPr id="1026" name="Picture 2" descr="Process: Ozonation of Drinking Water the Process">
            <a:extLst>
              <a:ext uri="{FF2B5EF4-FFF2-40B4-BE49-F238E27FC236}">
                <a16:creationId xmlns="" xmlns:a16="http://schemas.microsoft.com/office/drawing/2014/main" id="{55E59D55-9872-E163-0AD8-991947BE1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951" y="2150270"/>
            <a:ext cx="6629402" cy="3977641"/>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299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6EF3B-8432-A766-25C8-6D9481BDD9DD}"/>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8A159A9A-2EBD-C7EC-E246-0481CA861052}"/>
              </a:ext>
            </a:extLst>
          </p:cNvPr>
          <p:cNvSpPr>
            <a:spLocks noGrp="1"/>
          </p:cNvSpPr>
          <p:nvPr>
            <p:ph idx="1"/>
          </p:nvPr>
        </p:nvSpPr>
        <p:spPr>
          <a:xfrm>
            <a:off x="1066800" y="2108201"/>
            <a:ext cx="10058400" cy="3760891"/>
          </a:xfrm>
        </p:spPr>
        <p:txBody>
          <a:bodyPr/>
          <a:lstStyle/>
          <a:p>
            <a:endParaRPr lang="en-IN" dirty="0"/>
          </a:p>
          <a:p>
            <a:endParaRPr lang="en-IN" dirty="0"/>
          </a:p>
        </p:txBody>
      </p:sp>
      <p:sp>
        <p:nvSpPr>
          <p:cNvPr id="4" name="Slide Number Placeholder 3">
            <a:extLst>
              <a:ext uri="{FF2B5EF4-FFF2-40B4-BE49-F238E27FC236}">
                <a16:creationId xmlns="" xmlns:a16="http://schemas.microsoft.com/office/drawing/2014/main" id="{C998581A-FF4C-F80D-5BAF-417ACB6C4B76}"/>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5" name="TextBox 4">
            <a:extLst>
              <a:ext uri="{FF2B5EF4-FFF2-40B4-BE49-F238E27FC236}">
                <a16:creationId xmlns="" xmlns:a16="http://schemas.microsoft.com/office/drawing/2014/main" id="{0924267A-DB94-2AD0-E866-50D862441033}"/>
              </a:ext>
            </a:extLst>
          </p:cNvPr>
          <p:cNvSpPr txBox="1"/>
          <p:nvPr/>
        </p:nvSpPr>
        <p:spPr>
          <a:xfrm>
            <a:off x="556323" y="2546614"/>
            <a:ext cx="4999317" cy="3693319"/>
          </a:xfrm>
          <a:prstGeom prst="rect">
            <a:avLst/>
          </a:prstGeom>
          <a:noFill/>
          <a:ln w="28575">
            <a:solidFill>
              <a:srgbClr val="00B050"/>
            </a:solidFill>
          </a:ln>
        </p:spPr>
        <p:txBody>
          <a:bodyPr wrap="none" rtlCol="0">
            <a:spAutoFit/>
          </a:bodyPr>
          <a:lstStyle/>
          <a:p>
            <a:r>
              <a:rPr lang="en-IN" dirty="0"/>
              <a:t> High oxidizing power and small reaction time</a:t>
            </a:r>
          </a:p>
          <a:p>
            <a:endParaRPr lang="en-IN" dirty="0"/>
          </a:p>
          <a:p>
            <a:r>
              <a:rPr lang="en-IN" dirty="0"/>
              <a:t>Highly effective in removing germs</a:t>
            </a:r>
          </a:p>
          <a:p>
            <a:endParaRPr lang="en-IN" dirty="0"/>
          </a:p>
          <a:p>
            <a:r>
              <a:rPr lang="en-IN" dirty="0"/>
              <a:t>Oxidizes iron and Manganese</a:t>
            </a:r>
          </a:p>
          <a:p>
            <a:endParaRPr lang="en-IN" dirty="0"/>
          </a:p>
          <a:p>
            <a:r>
              <a:rPr lang="en-IN" dirty="0"/>
              <a:t>Provides oxygen into water during  the process</a:t>
            </a:r>
          </a:p>
          <a:p>
            <a:endParaRPr lang="en-IN" dirty="0"/>
          </a:p>
          <a:p>
            <a:r>
              <a:rPr lang="en-IN" dirty="0"/>
              <a:t>No change of colour or smell for disinfected water</a:t>
            </a:r>
          </a:p>
          <a:p>
            <a:endParaRPr lang="en-IN" dirty="0"/>
          </a:p>
          <a:p>
            <a:r>
              <a:rPr lang="en-IN" dirty="0"/>
              <a:t> No chemical is added into water</a:t>
            </a:r>
          </a:p>
          <a:p>
            <a:endParaRPr lang="en-IN" dirty="0"/>
          </a:p>
          <a:p>
            <a:r>
              <a:rPr lang="en-IN" dirty="0"/>
              <a:t>Removes, algae and organic matter</a:t>
            </a:r>
          </a:p>
        </p:txBody>
      </p:sp>
      <p:sp>
        <p:nvSpPr>
          <p:cNvPr id="6" name="TextBox 5">
            <a:extLst>
              <a:ext uri="{FF2B5EF4-FFF2-40B4-BE49-F238E27FC236}">
                <a16:creationId xmlns="" xmlns:a16="http://schemas.microsoft.com/office/drawing/2014/main" id="{64774E42-207B-CBC2-D8D4-B736DDE2ABC2}"/>
              </a:ext>
            </a:extLst>
          </p:cNvPr>
          <p:cNvSpPr txBox="1"/>
          <p:nvPr/>
        </p:nvSpPr>
        <p:spPr>
          <a:xfrm>
            <a:off x="5874957" y="2405584"/>
            <a:ext cx="5760720" cy="3970318"/>
          </a:xfrm>
          <a:prstGeom prst="rect">
            <a:avLst/>
          </a:prstGeom>
          <a:noFill/>
          <a:ln w="28575">
            <a:solidFill>
              <a:srgbClr val="FF0000"/>
            </a:solidFill>
          </a:ln>
        </p:spPr>
        <p:txBody>
          <a:bodyPr wrap="square" rtlCol="0">
            <a:spAutoFit/>
          </a:bodyPr>
          <a:lstStyle/>
          <a:p>
            <a:r>
              <a:rPr lang="en-IN" dirty="0"/>
              <a:t> On site preparation of ozone is mandatory</a:t>
            </a:r>
          </a:p>
          <a:p>
            <a:endParaRPr lang="en-IN" dirty="0"/>
          </a:p>
          <a:p>
            <a:r>
              <a:rPr lang="en-IN" dirty="0"/>
              <a:t> Special equipment and trained personnel is required</a:t>
            </a:r>
          </a:p>
          <a:p>
            <a:endParaRPr lang="en-IN" dirty="0"/>
          </a:p>
          <a:p>
            <a:r>
              <a:rPr lang="en-IN" dirty="0"/>
              <a:t> Toxic if concentration is high</a:t>
            </a:r>
          </a:p>
          <a:p>
            <a:endParaRPr lang="en-IN" dirty="0"/>
          </a:p>
          <a:p>
            <a:r>
              <a:rPr lang="en-IN" dirty="0"/>
              <a:t>Large amount of energy is required</a:t>
            </a:r>
          </a:p>
          <a:p>
            <a:endParaRPr lang="en-IN" dirty="0"/>
          </a:p>
          <a:p>
            <a:r>
              <a:rPr lang="en-IN" dirty="0"/>
              <a:t>Ozonation may cause corrosion to water  carrying metal pipes</a:t>
            </a:r>
          </a:p>
          <a:p>
            <a:endParaRPr lang="en-IN" dirty="0"/>
          </a:p>
          <a:p>
            <a:r>
              <a:rPr lang="en-IN" dirty="0"/>
              <a:t>Water should be aerated before use</a:t>
            </a:r>
          </a:p>
          <a:p>
            <a:endParaRPr lang="en-IN" dirty="0"/>
          </a:p>
          <a:p>
            <a:r>
              <a:rPr lang="en-IN" dirty="0"/>
              <a:t>Chances of fire hazard</a:t>
            </a:r>
          </a:p>
        </p:txBody>
      </p:sp>
      <p:sp>
        <p:nvSpPr>
          <p:cNvPr id="7" name="TextBox 6">
            <a:extLst>
              <a:ext uri="{FF2B5EF4-FFF2-40B4-BE49-F238E27FC236}">
                <a16:creationId xmlns="" xmlns:a16="http://schemas.microsoft.com/office/drawing/2014/main" id="{7E8C705D-94B9-B6E4-323F-E8A125DCAD66}"/>
              </a:ext>
            </a:extLst>
          </p:cNvPr>
          <p:cNvSpPr txBox="1"/>
          <p:nvPr/>
        </p:nvSpPr>
        <p:spPr>
          <a:xfrm>
            <a:off x="2061882" y="2026220"/>
            <a:ext cx="798617" cy="369332"/>
          </a:xfrm>
          <a:prstGeom prst="rect">
            <a:avLst/>
          </a:prstGeom>
          <a:noFill/>
        </p:spPr>
        <p:txBody>
          <a:bodyPr wrap="none" rtlCol="0">
            <a:spAutoFit/>
          </a:bodyPr>
          <a:lstStyle/>
          <a:p>
            <a:r>
              <a:rPr lang="en-US" dirty="0"/>
              <a:t>Merits</a:t>
            </a:r>
            <a:endParaRPr lang="en-IN" dirty="0"/>
          </a:p>
        </p:txBody>
      </p:sp>
      <p:sp>
        <p:nvSpPr>
          <p:cNvPr id="8" name="TextBox 7">
            <a:extLst>
              <a:ext uri="{FF2B5EF4-FFF2-40B4-BE49-F238E27FC236}">
                <a16:creationId xmlns="" xmlns:a16="http://schemas.microsoft.com/office/drawing/2014/main" id="{E94FAA27-63C5-AC03-A702-CA23C3673842}"/>
              </a:ext>
            </a:extLst>
          </p:cNvPr>
          <p:cNvSpPr txBox="1"/>
          <p:nvPr/>
        </p:nvSpPr>
        <p:spPr>
          <a:xfrm>
            <a:off x="7411330" y="1930881"/>
            <a:ext cx="1067921" cy="369332"/>
          </a:xfrm>
          <a:prstGeom prst="rect">
            <a:avLst/>
          </a:prstGeom>
          <a:noFill/>
        </p:spPr>
        <p:txBody>
          <a:bodyPr wrap="none" rtlCol="0">
            <a:spAutoFit/>
          </a:bodyPr>
          <a:lstStyle/>
          <a:p>
            <a:r>
              <a:rPr lang="en-US" dirty="0"/>
              <a:t>Demerits</a:t>
            </a:r>
            <a:endParaRPr lang="en-IN" dirty="0"/>
          </a:p>
        </p:txBody>
      </p:sp>
    </p:spTree>
    <p:extLst>
      <p:ext uri="{BB962C8B-B14F-4D97-AF65-F5344CB8AC3E}">
        <p14:creationId xmlns:p14="http://schemas.microsoft.com/office/powerpoint/2010/main" val="909544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FEC47-E289-04FB-D8E9-803F4AA55A2D}"/>
              </a:ext>
            </a:extLst>
          </p:cNvPr>
          <p:cNvSpPr>
            <a:spLocks noGrp="1"/>
          </p:cNvSpPr>
          <p:nvPr>
            <p:ph type="title"/>
          </p:nvPr>
        </p:nvSpPr>
        <p:spPr>
          <a:xfrm>
            <a:off x="537882" y="286603"/>
            <a:ext cx="11017624" cy="1450757"/>
          </a:xfrm>
        </p:spPr>
        <p:txBody>
          <a:bodyPr/>
          <a:lstStyle/>
          <a:p>
            <a:r>
              <a:rPr lang="en-US" dirty="0"/>
              <a:t>Waste Water Treatment using Ozone</a:t>
            </a:r>
            <a:endParaRPr lang="en-IN" dirty="0"/>
          </a:p>
        </p:txBody>
      </p:sp>
      <p:sp>
        <p:nvSpPr>
          <p:cNvPr id="3" name="Content Placeholder 2">
            <a:extLst>
              <a:ext uri="{FF2B5EF4-FFF2-40B4-BE49-F238E27FC236}">
                <a16:creationId xmlns="" xmlns:a16="http://schemas.microsoft.com/office/drawing/2014/main" id="{7BE42567-3C42-1310-AB27-6559374507DF}"/>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 xmlns:a16="http://schemas.microsoft.com/office/drawing/2014/main" id="{F8B39664-AF6F-0493-325F-CFBFE1D8BE9C}"/>
              </a:ext>
            </a:extLst>
          </p:cNvPr>
          <p:cNvSpPr>
            <a:spLocks noGrp="1"/>
          </p:cNvSpPr>
          <p:nvPr>
            <p:ph type="sldNum" sz="quarter" idx="12"/>
          </p:nvPr>
        </p:nvSpPr>
        <p:spPr/>
        <p:txBody>
          <a:bodyPr/>
          <a:lstStyle/>
          <a:p>
            <a:fld id="{3A98EE3D-8CD1-4C3F-BD1C-C98C9596463C}" type="slidenum">
              <a:rPr lang="en-US" smtClean="0"/>
              <a:t>32</a:t>
            </a:fld>
            <a:endParaRPr lang="en-US" dirty="0"/>
          </a:p>
        </p:txBody>
      </p:sp>
      <p:pic>
        <p:nvPicPr>
          <p:cNvPr id="2050" name="Picture 2" descr="Ozonation | SSWM - Find tools for sustainable sanitation and water  management!">
            <a:extLst>
              <a:ext uri="{FF2B5EF4-FFF2-40B4-BE49-F238E27FC236}">
                <a16:creationId xmlns="" xmlns:a16="http://schemas.microsoft.com/office/drawing/2014/main" id="{67AED55B-B25C-9F0A-C9E4-14F7AAA3A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282" y="1955616"/>
            <a:ext cx="5876365" cy="449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773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2A9916-D252-79FB-0529-C18F367E1DD5}"/>
              </a:ext>
            </a:extLst>
          </p:cNvPr>
          <p:cNvSpPr>
            <a:spLocks noGrp="1"/>
          </p:cNvSpPr>
          <p:nvPr>
            <p:ph type="title"/>
          </p:nvPr>
        </p:nvSpPr>
        <p:spPr/>
        <p:txBody>
          <a:bodyPr/>
          <a:lstStyle/>
          <a:p>
            <a:r>
              <a:rPr lang="en-US" dirty="0"/>
              <a:t>UV treatment</a:t>
            </a:r>
            <a:endParaRPr lang="en-IN" dirty="0"/>
          </a:p>
        </p:txBody>
      </p:sp>
      <p:sp>
        <p:nvSpPr>
          <p:cNvPr id="3" name="Content Placeholder 2">
            <a:extLst>
              <a:ext uri="{FF2B5EF4-FFF2-40B4-BE49-F238E27FC236}">
                <a16:creationId xmlns="" xmlns:a16="http://schemas.microsoft.com/office/drawing/2014/main" id="{1D128D95-AC2A-AF23-819E-0448CD8689DB}"/>
              </a:ext>
            </a:extLst>
          </p:cNvPr>
          <p:cNvSpPr>
            <a:spLocks noGrp="1"/>
          </p:cNvSpPr>
          <p:nvPr>
            <p:ph idx="1"/>
          </p:nvPr>
        </p:nvSpPr>
        <p:spPr/>
        <p:txBody>
          <a:bodyPr/>
          <a:lstStyle/>
          <a:p>
            <a:r>
              <a:rPr lang="en-US" dirty="0"/>
              <a:t>Can be used for  treating waste water, drinking water or aquaculture</a:t>
            </a:r>
          </a:p>
          <a:p>
            <a:r>
              <a:rPr lang="en-US" dirty="0"/>
              <a:t>Water is exposed to UV rays</a:t>
            </a:r>
          </a:p>
          <a:p>
            <a:r>
              <a:rPr lang="en-US" dirty="0"/>
              <a:t>Disinfection is achieved by changing  the DNA</a:t>
            </a:r>
          </a:p>
          <a:p>
            <a:r>
              <a:rPr lang="en-US" dirty="0"/>
              <a:t> structure of the microorganisms</a:t>
            </a:r>
            <a:endParaRPr lang="en-IN" dirty="0"/>
          </a:p>
        </p:txBody>
      </p:sp>
      <p:sp>
        <p:nvSpPr>
          <p:cNvPr id="4" name="Slide Number Placeholder 3">
            <a:extLst>
              <a:ext uri="{FF2B5EF4-FFF2-40B4-BE49-F238E27FC236}">
                <a16:creationId xmlns="" xmlns:a16="http://schemas.microsoft.com/office/drawing/2014/main" id="{71445E1B-415E-F75E-DFFF-35FF1AB0F601}"/>
              </a:ext>
            </a:extLst>
          </p:cNvPr>
          <p:cNvSpPr>
            <a:spLocks noGrp="1"/>
          </p:cNvSpPr>
          <p:nvPr>
            <p:ph type="sldNum" sz="quarter" idx="12"/>
          </p:nvPr>
        </p:nvSpPr>
        <p:spPr/>
        <p:txBody>
          <a:bodyPr/>
          <a:lstStyle/>
          <a:p>
            <a:fld id="{3A98EE3D-8CD1-4C3F-BD1C-C98C9596463C}" type="slidenum">
              <a:rPr lang="en-US" smtClean="0"/>
              <a:t>33</a:t>
            </a:fld>
            <a:endParaRPr lang="en-US" dirty="0"/>
          </a:p>
        </p:txBody>
      </p:sp>
      <p:pic>
        <p:nvPicPr>
          <p:cNvPr id="5" name="Picture 2">
            <a:extLst>
              <a:ext uri="{FF2B5EF4-FFF2-40B4-BE49-F238E27FC236}">
                <a16:creationId xmlns="" xmlns:a16="http://schemas.microsoft.com/office/drawing/2014/main" id="{86885880-507E-5A0A-34C9-F869FA55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306" y="2995181"/>
            <a:ext cx="4998719" cy="26786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FF102514-5E6B-2E4C-939F-84F3E06CF453}"/>
              </a:ext>
            </a:extLst>
          </p:cNvPr>
          <p:cNvSpPr txBox="1"/>
          <p:nvPr/>
        </p:nvSpPr>
        <p:spPr>
          <a:xfrm>
            <a:off x="2142565" y="6446838"/>
            <a:ext cx="6096000" cy="369332"/>
          </a:xfrm>
          <a:prstGeom prst="rect">
            <a:avLst/>
          </a:prstGeom>
          <a:noFill/>
        </p:spPr>
        <p:txBody>
          <a:bodyPr wrap="square">
            <a:spAutoFit/>
          </a:bodyPr>
          <a:lstStyle/>
          <a:p>
            <a:r>
              <a:rPr lang="en-IN" dirty="0">
                <a:solidFill>
                  <a:srgbClr val="00B0F0"/>
                </a:solidFill>
              </a:rPr>
              <a:t>https://www.youtube.com/watch?v=bK8trlXfcyA</a:t>
            </a:r>
          </a:p>
        </p:txBody>
      </p:sp>
    </p:spTree>
    <p:extLst>
      <p:ext uri="{BB962C8B-B14F-4D97-AF65-F5344CB8AC3E}">
        <p14:creationId xmlns:p14="http://schemas.microsoft.com/office/powerpoint/2010/main" val="484490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6EF3B-8432-A766-25C8-6D9481BDD9DD}"/>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8A159A9A-2EBD-C7EC-E246-0481CA861052}"/>
              </a:ext>
            </a:extLst>
          </p:cNvPr>
          <p:cNvSpPr>
            <a:spLocks noGrp="1"/>
          </p:cNvSpPr>
          <p:nvPr>
            <p:ph idx="1"/>
          </p:nvPr>
        </p:nvSpPr>
        <p:spPr>
          <a:xfrm>
            <a:off x="1066800" y="2108201"/>
            <a:ext cx="10058400" cy="3760891"/>
          </a:xfrm>
        </p:spPr>
        <p:txBody>
          <a:bodyPr/>
          <a:lstStyle/>
          <a:p>
            <a:endParaRPr lang="en-IN" dirty="0"/>
          </a:p>
          <a:p>
            <a:endParaRPr lang="en-IN" dirty="0"/>
          </a:p>
        </p:txBody>
      </p:sp>
      <p:sp>
        <p:nvSpPr>
          <p:cNvPr id="4" name="Slide Number Placeholder 3">
            <a:extLst>
              <a:ext uri="{FF2B5EF4-FFF2-40B4-BE49-F238E27FC236}">
                <a16:creationId xmlns="" xmlns:a16="http://schemas.microsoft.com/office/drawing/2014/main" id="{C998581A-FF4C-F80D-5BAF-417ACB6C4B76}"/>
              </a:ext>
            </a:extLst>
          </p:cNvPr>
          <p:cNvSpPr>
            <a:spLocks noGrp="1"/>
          </p:cNvSpPr>
          <p:nvPr>
            <p:ph type="sldNum" sz="quarter" idx="12"/>
          </p:nvPr>
        </p:nvSpPr>
        <p:spPr/>
        <p:txBody>
          <a:bodyPr/>
          <a:lstStyle/>
          <a:p>
            <a:fld id="{3A98EE3D-8CD1-4C3F-BD1C-C98C9596463C}" type="slidenum">
              <a:rPr lang="en-US" smtClean="0"/>
              <a:t>34</a:t>
            </a:fld>
            <a:endParaRPr lang="en-US" dirty="0"/>
          </a:p>
        </p:txBody>
      </p:sp>
      <p:sp>
        <p:nvSpPr>
          <p:cNvPr id="5" name="TextBox 4">
            <a:extLst>
              <a:ext uri="{FF2B5EF4-FFF2-40B4-BE49-F238E27FC236}">
                <a16:creationId xmlns="" xmlns:a16="http://schemas.microsoft.com/office/drawing/2014/main" id="{0924267A-DB94-2AD0-E866-50D862441033}"/>
              </a:ext>
            </a:extLst>
          </p:cNvPr>
          <p:cNvSpPr txBox="1"/>
          <p:nvPr/>
        </p:nvSpPr>
        <p:spPr>
          <a:xfrm>
            <a:off x="556323" y="2546614"/>
            <a:ext cx="4999317" cy="3139321"/>
          </a:xfrm>
          <a:prstGeom prst="rect">
            <a:avLst/>
          </a:prstGeom>
          <a:noFill/>
          <a:ln w="28575">
            <a:solidFill>
              <a:srgbClr val="00B050"/>
            </a:solidFill>
          </a:ln>
        </p:spPr>
        <p:txBody>
          <a:bodyPr wrap="none" rtlCol="0">
            <a:spAutoFit/>
          </a:bodyPr>
          <a:lstStyle/>
          <a:p>
            <a:r>
              <a:rPr lang="en-IN" dirty="0"/>
              <a:t> No Corrosion</a:t>
            </a:r>
          </a:p>
          <a:p>
            <a:endParaRPr lang="en-IN" dirty="0"/>
          </a:p>
          <a:p>
            <a:r>
              <a:rPr lang="en-IN" dirty="0"/>
              <a:t>No by products are formed</a:t>
            </a:r>
          </a:p>
          <a:p>
            <a:endParaRPr lang="en-IN" dirty="0"/>
          </a:p>
          <a:p>
            <a:r>
              <a:rPr lang="en-IN" dirty="0"/>
              <a:t>It limits the regrowth potential of microbe</a:t>
            </a:r>
          </a:p>
          <a:p>
            <a:endParaRPr lang="en-IN" dirty="0"/>
          </a:p>
          <a:p>
            <a:endParaRPr lang="en-IN" dirty="0"/>
          </a:p>
          <a:p>
            <a:r>
              <a:rPr lang="en-IN" dirty="0"/>
              <a:t>No change of colour or smell for disinfected water</a:t>
            </a:r>
          </a:p>
          <a:p>
            <a:endParaRPr lang="en-IN" dirty="0"/>
          </a:p>
          <a:p>
            <a:r>
              <a:rPr lang="en-IN" dirty="0"/>
              <a:t> No chemical is added into water</a:t>
            </a:r>
          </a:p>
          <a:p>
            <a:endParaRPr lang="en-IN" dirty="0"/>
          </a:p>
        </p:txBody>
      </p:sp>
      <p:sp>
        <p:nvSpPr>
          <p:cNvPr id="6" name="TextBox 5">
            <a:extLst>
              <a:ext uri="{FF2B5EF4-FFF2-40B4-BE49-F238E27FC236}">
                <a16:creationId xmlns="" xmlns:a16="http://schemas.microsoft.com/office/drawing/2014/main" id="{64774E42-207B-CBC2-D8D4-B736DDE2ABC2}"/>
              </a:ext>
            </a:extLst>
          </p:cNvPr>
          <p:cNvSpPr txBox="1"/>
          <p:nvPr/>
        </p:nvSpPr>
        <p:spPr>
          <a:xfrm>
            <a:off x="5874957" y="2405584"/>
            <a:ext cx="5760720" cy="3416320"/>
          </a:xfrm>
          <a:prstGeom prst="rect">
            <a:avLst/>
          </a:prstGeom>
          <a:noFill/>
          <a:ln w="28575">
            <a:solidFill>
              <a:srgbClr val="FF0000"/>
            </a:solidFill>
          </a:ln>
        </p:spPr>
        <p:txBody>
          <a:bodyPr wrap="square" rtlCol="0">
            <a:spAutoFit/>
          </a:bodyPr>
          <a:lstStyle/>
          <a:p>
            <a:r>
              <a:rPr lang="en-IN" dirty="0"/>
              <a:t> </a:t>
            </a:r>
          </a:p>
          <a:p>
            <a:r>
              <a:rPr lang="en-IN" dirty="0"/>
              <a:t> Special equipment and trained personnel is required</a:t>
            </a:r>
          </a:p>
          <a:p>
            <a:endParaRPr lang="en-IN" dirty="0"/>
          </a:p>
          <a:p>
            <a:r>
              <a:rPr lang="en-IN" dirty="0"/>
              <a:t> </a:t>
            </a:r>
          </a:p>
          <a:p>
            <a:r>
              <a:rPr lang="en-IN" dirty="0"/>
              <a:t>Large amount of energy is required</a:t>
            </a:r>
          </a:p>
          <a:p>
            <a:endParaRPr lang="en-IN" dirty="0"/>
          </a:p>
          <a:p>
            <a:endParaRPr lang="en-IN" dirty="0"/>
          </a:p>
          <a:p>
            <a:r>
              <a:rPr lang="en-IN" dirty="0"/>
              <a:t>Turbidity of water should be low for effectiveness</a:t>
            </a:r>
          </a:p>
          <a:p>
            <a:endParaRPr lang="en-IN" dirty="0"/>
          </a:p>
          <a:p>
            <a:r>
              <a:rPr lang="en-IN" dirty="0"/>
              <a:t>Periodical Cleaning is required</a:t>
            </a:r>
          </a:p>
          <a:p>
            <a:endParaRPr lang="en-IN" dirty="0"/>
          </a:p>
          <a:p>
            <a:endParaRPr lang="en-IN" dirty="0"/>
          </a:p>
        </p:txBody>
      </p:sp>
      <p:sp>
        <p:nvSpPr>
          <p:cNvPr id="7" name="TextBox 6">
            <a:extLst>
              <a:ext uri="{FF2B5EF4-FFF2-40B4-BE49-F238E27FC236}">
                <a16:creationId xmlns="" xmlns:a16="http://schemas.microsoft.com/office/drawing/2014/main" id="{7E8C705D-94B9-B6E4-323F-E8A125DCAD66}"/>
              </a:ext>
            </a:extLst>
          </p:cNvPr>
          <p:cNvSpPr txBox="1"/>
          <p:nvPr/>
        </p:nvSpPr>
        <p:spPr>
          <a:xfrm>
            <a:off x="2061882" y="2026220"/>
            <a:ext cx="798617" cy="369332"/>
          </a:xfrm>
          <a:prstGeom prst="rect">
            <a:avLst/>
          </a:prstGeom>
          <a:noFill/>
        </p:spPr>
        <p:txBody>
          <a:bodyPr wrap="none" rtlCol="0">
            <a:spAutoFit/>
          </a:bodyPr>
          <a:lstStyle/>
          <a:p>
            <a:r>
              <a:rPr lang="en-US" dirty="0"/>
              <a:t>Merits</a:t>
            </a:r>
            <a:endParaRPr lang="en-IN" dirty="0"/>
          </a:p>
        </p:txBody>
      </p:sp>
      <p:sp>
        <p:nvSpPr>
          <p:cNvPr id="8" name="TextBox 7">
            <a:extLst>
              <a:ext uri="{FF2B5EF4-FFF2-40B4-BE49-F238E27FC236}">
                <a16:creationId xmlns="" xmlns:a16="http://schemas.microsoft.com/office/drawing/2014/main" id="{E94FAA27-63C5-AC03-A702-CA23C3673842}"/>
              </a:ext>
            </a:extLst>
          </p:cNvPr>
          <p:cNvSpPr txBox="1"/>
          <p:nvPr/>
        </p:nvSpPr>
        <p:spPr>
          <a:xfrm>
            <a:off x="7411330" y="1930881"/>
            <a:ext cx="1067921" cy="369332"/>
          </a:xfrm>
          <a:prstGeom prst="rect">
            <a:avLst/>
          </a:prstGeom>
          <a:noFill/>
        </p:spPr>
        <p:txBody>
          <a:bodyPr wrap="none" rtlCol="0">
            <a:spAutoFit/>
          </a:bodyPr>
          <a:lstStyle/>
          <a:p>
            <a:r>
              <a:rPr lang="en-US" dirty="0"/>
              <a:t>Demerits</a:t>
            </a:r>
            <a:endParaRPr lang="en-IN" dirty="0"/>
          </a:p>
        </p:txBody>
      </p:sp>
    </p:spTree>
    <p:extLst>
      <p:ext uri="{BB962C8B-B14F-4D97-AF65-F5344CB8AC3E}">
        <p14:creationId xmlns:p14="http://schemas.microsoft.com/office/powerpoint/2010/main" val="200592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9B97F-236B-FA08-4209-7D9C115CDC07}"/>
              </a:ext>
            </a:extLst>
          </p:cNvPr>
          <p:cNvSpPr>
            <a:spLocks noGrp="1"/>
          </p:cNvSpPr>
          <p:nvPr>
            <p:ph type="title"/>
          </p:nvPr>
        </p:nvSpPr>
        <p:spPr/>
        <p:txBody>
          <a:bodyPr/>
          <a:lstStyle/>
          <a:p>
            <a:r>
              <a:rPr lang="en-IN" dirty="0"/>
              <a:t>Reverse Osmosis</a:t>
            </a:r>
          </a:p>
        </p:txBody>
      </p:sp>
      <p:sp>
        <p:nvSpPr>
          <p:cNvPr id="3" name="Content Placeholder 2">
            <a:extLst>
              <a:ext uri="{FF2B5EF4-FFF2-40B4-BE49-F238E27FC236}">
                <a16:creationId xmlns="" xmlns:a16="http://schemas.microsoft.com/office/drawing/2014/main" id="{DF183BDC-504B-4FF6-5DB5-E7EFDD0C83ED}"/>
              </a:ext>
            </a:extLst>
          </p:cNvPr>
          <p:cNvSpPr>
            <a:spLocks noGrp="1"/>
          </p:cNvSpPr>
          <p:nvPr>
            <p:ph idx="1"/>
          </p:nvPr>
        </p:nvSpPr>
        <p:spPr/>
        <p:txBody>
          <a:bodyPr/>
          <a:lstStyle/>
          <a:p>
            <a:r>
              <a:rPr lang="en-IN" dirty="0"/>
              <a:t>One of the most efficient purification method</a:t>
            </a:r>
          </a:p>
          <a:p>
            <a:r>
              <a:rPr lang="en-IN" dirty="0"/>
              <a:t>Commonly used in modern domestic</a:t>
            </a:r>
          </a:p>
          <a:p>
            <a:r>
              <a:rPr lang="en-IN" dirty="0"/>
              <a:t>and industrial applications</a:t>
            </a:r>
          </a:p>
          <a:p>
            <a:endParaRPr lang="en-IN" dirty="0"/>
          </a:p>
          <a:p>
            <a:endParaRPr lang="en-IN" dirty="0"/>
          </a:p>
        </p:txBody>
      </p:sp>
      <p:sp>
        <p:nvSpPr>
          <p:cNvPr id="4" name="Slide Number Placeholder 3">
            <a:extLst>
              <a:ext uri="{FF2B5EF4-FFF2-40B4-BE49-F238E27FC236}">
                <a16:creationId xmlns="" xmlns:a16="http://schemas.microsoft.com/office/drawing/2014/main" id="{AA479C11-EA21-B1F1-FC83-1016E92D0421}"/>
              </a:ext>
            </a:extLst>
          </p:cNvPr>
          <p:cNvSpPr>
            <a:spLocks noGrp="1"/>
          </p:cNvSpPr>
          <p:nvPr>
            <p:ph type="sldNum" sz="quarter" idx="12"/>
          </p:nvPr>
        </p:nvSpPr>
        <p:spPr/>
        <p:txBody>
          <a:bodyPr/>
          <a:lstStyle/>
          <a:p>
            <a:fld id="{3A98EE3D-8CD1-4C3F-BD1C-C98C9596463C}" type="slidenum">
              <a:rPr lang="en-US" smtClean="0"/>
              <a:t>35</a:t>
            </a:fld>
            <a:endParaRPr lang="en-US" dirty="0"/>
          </a:p>
        </p:txBody>
      </p:sp>
      <p:sp>
        <p:nvSpPr>
          <p:cNvPr id="6" name="TextBox 5">
            <a:extLst>
              <a:ext uri="{FF2B5EF4-FFF2-40B4-BE49-F238E27FC236}">
                <a16:creationId xmlns="" xmlns:a16="http://schemas.microsoft.com/office/drawing/2014/main" id="{2F141984-DE09-C99F-765A-40B7C7865EED}"/>
              </a:ext>
            </a:extLst>
          </p:cNvPr>
          <p:cNvSpPr txBox="1"/>
          <p:nvPr/>
        </p:nvSpPr>
        <p:spPr>
          <a:xfrm>
            <a:off x="2259105" y="6306234"/>
            <a:ext cx="8373035" cy="369332"/>
          </a:xfrm>
          <a:prstGeom prst="rect">
            <a:avLst/>
          </a:prstGeom>
          <a:noFill/>
        </p:spPr>
        <p:txBody>
          <a:bodyPr wrap="square">
            <a:spAutoFit/>
          </a:bodyPr>
          <a:lstStyle/>
          <a:p>
            <a:r>
              <a:rPr lang="en-IN" dirty="0">
                <a:solidFill>
                  <a:srgbClr val="92D050"/>
                </a:solidFill>
              </a:rPr>
              <a:t>https://complete-water.com/resources/what-is-reverse-osmosis</a:t>
            </a:r>
          </a:p>
        </p:txBody>
      </p:sp>
      <p:pic>
        <p:nvPicPr>
          <p:cNvPr id="4098" name="Picture 2" descr="How Does Reverse Osmosis Work? The Ultimate Guide">
            <a:extLst>
              <a:ext uri="{FF2B5EF4-FFF2-40B4-BE49-F238E27FC236}">
                <a16:creationId xmlns="" xmlns:a16="http://schemas.microsoft.com/office/drawing/2014/main" id="{961EFE80-07E7-5E55-B3CF-CF81BB61B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622" y="2020278"/>
            <a:ext cx="5437617" cy="393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097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A241A-A1F4-DE22-FF46-8B682910FF13}"/>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 xmlns:a16="http://schemas.microsoft.com/office/drawing/2014/main" id="{69396FF3-921D-5C00-9738-CCF043466DF9}"/>
              </a:ext>
            </a:extLst>
          </p:cNvPr>
          <p:cNvSpPr>
            <a:spLocks noGrp="1"/>
          </p:cNvSpPr>
          <p:nvPr>
            <p:ph idx="1"/>
          </p:nvPr>
        </p:nvSpPr>
        <p:spPr/>
        <p:txBody>
          <a:bodyPr/>
          <a:lstStyle/>
          <a:p>
            <a:r>
              <a:rPr lang="en-IN" dirty="0"/>
              <a:t>https://www.youtube.com/watch?v=aVdWqbpbv_Y</a:t>
            </a:r>
          </a:p>
        </p:txBody>
      </p:sp>
      <p:sp>
        <p:nvSpPr>
          <p:cNvPr id="4" name="Slide Number Placeholder 3">
            <a:extLst>
              <a:ext uri="{FF2B5EF4-FFF2-40B4-BE49-F238E27FC236}">
                <a16:creationId xmlns="" xmlns:a16="http://schemas.microsoft.com/office/drawing/2014/main" id="{D68C3603-5AE8-C135-C48E-703327CBB65F}"/>
              </a:ext>
            </a:extLst>
          </p:cNvPr>
          <p:cNvSpPr>
            <a:spLocks noGrp="1"/>
          </p:cNvSpPr>
          <p:nvPr>
            <p:ph type="sldNum" sz="quarter" idx="12"/>
          </p:nvPr>
        </p:nvSpPr>
        <p:spPr/>
        <p:txBody>
          <a:bodyPr/>
          <a:lstStyle/>
          <a:p>
            <a:fld id="{3A98EE3D-8CD1-4C3F-BD1C-C98C9596463C}" type="slidenum">
              <a:rPr lang="en-US" smtClean="0"/>
              <a:t>36</a:t>
            </a:fld>
            <a:endParaRPr lang="en-US" dirty="0"/>
          </a:p>
        </p:txBody>
      </p:sp>
      <p:pic>
        <p:nvPicPr>
          <p:cNvPr id="6146" name="Picture 2" descr="How Reverse Osmosis Works - H2O Distributors">
            <a:extLst>
              <a:ext uri="{FF2B5EF4-FFF2-40B4-BE49-F238E27FC236}">
                <a16:creationId xmlns="" xmlns:a16="http://schemas.microsoft.com/office/drawing/2014/main" id="{A4E7A250-209F-1135-0C10-ED88796BE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309" y="80025"/>
            <a:ext cx="4962283" cy="63668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9092E019-C36D-5867-4B23-6FD21677F166}"/>
              </a:ext>
            </a:extLst>
          </p:cNvPr>
          <p:cNvSpPr txBox="1"/>
          <p:nvPr/>
        </p:nvSpPr>
        <p:spPr>
          <a:xfrm>
            <a:off x="326316" y="6442631"/>
            <a:ext cx="6096000" cy="369332"/>
          </a:xfrm>
          <a:prstGeom prst="rect">
            <a:avLst/>
          </a:prstGeom>
          <a:noFill/>
        </p:spPr>
        <p:txBody>
          <a:bodyPr wrap="square">
            <a:spAutoFit/>
          </a:bodyPr>
          <a:lstStyle/>
          <a:p>
            <a:r>
              <a:rPr lang="en-IN" dirty="0">
                <a:solidFill>
                  <a:srgbClr val="92D050"/>
                </a:solidFill>
              </a:rPr>
              <a:t>https://www.youtube.com/watch?v=B7qB62Msems</a:t>
            </a:r>
          </a:p>
        </p:txBody>
      </p:sp>
    </p:spTree>
    <p:extLst>
      <p:ext uri="{BB962C8B-B14F-4D97-AF65-F5344CB8AC3E}">
        <p14:creationId xmlns:p14="http://schemas.microsoft.com/office/powerpoint/2010/main" val="3170854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6EF3B-8432-A766-25C8-6D9481BDD9DD}"/>
              </a:ext>
            </a:extLst>
          </p:cNvPr>
          <p:cNvSpPr>
            <a:spLocks noGrp="1"/>
          </p:cNvSpPr>
          <p:nvPr>
            <p:ph type="title"/>
          </p:nvPr>
        </p:nvSpPr>
        <p:spPr/>
        <p:txBody>
          <a:bodyPr/>
          <a:lstStyle/>
          <a:p>
            <a:r>
              <a:rPr lang="en-IN" dirty="0"/>
              <a:t>Merits and Demerits</a:t>
            </a:r>
          </a:p>
        </p:txBody>
      </p:sp>
      <p:sp>
        <p:nvSpPr>
          <p:cNvPr id="3" name="Content Placeholder 2">
            <a:extLst>
              <a:ext uri="{FF2B5EF4-FFF2-40B4-BE49-F238E27FC236}">
                <a16:creationId xmlns="" xmlns:a16="http://schemas.microsoft.com/office/drawing/2014/main" id="{8A159A9A-2EBD-C7EC-E246-0481CA861052}"/>
              </a:ext>
            </a:extLst>
          </p:cNvPr>
          <p:cNvSpPr>
            <a:spLocks noGrp="1"/>
          </p:cNvSpPr>
          <p:nvPr>
            <p:ph idx="1"/>
          </p:nvPr>
        </p:nvSpPr>
        <p:spPr>
          <a:xfrm>
            <a:off x="1066800" y="2108201"/>
            <a:ext cx="10058400" cy="3760891"/>
          </a:xfrm>
        </p:spPr>
        <p:txBody>
          <a:bodyPr/>
          <a:lstStyle/>
          <a:p>
            <a:endParaRPr lang="en-IN" dirty="0"/>
          </a:p>
          <a:p>
            <a:endParaRPr lang="en-IN" dirty="0"/>
          </a:p>
        </p:txBody>
      </p:sp>
      <p:sp>
        <p:nvSpPr>
          <p:cNvPr id="4" name="Slide Number Placeholder 3">
            <a:extLst>
              <a:ext uri="{FF2B5EF4-FFF2-40B4-BE49-F238E27FC236}">
                <a16:creationId xmlns="" xmlns:a16="http://schemas.microsoft.com/office/drawing/2014/main" id="{C998581A-FF4C-F80D-5BAF-417ACB6C4B76}"/>
              </a:ext>
            </a:extLst>
          </p:cNvPr>
          <p:cNvSpPr>
            <a:spLocks noGrp="1"/>
          </p:cNvSpPr>
          <p:nvPr>
            <p:ph type="sldNum" sz="quarter" idx="12"/>
          </p:nvPr>
        </p:nvSpPr>
        <p:spPr/>
        <p:txBody>
          <a:bodyPr/>
          <a:lstStyle/>
          <a:p>
            <a:fld id="{3A98EE3D-8CD1-4C3F-BD1C-C98C9596463C}" type="slidenum">
              <a:rPr lang="en-US" smtClean="0"/>
              <a:t>37</a:t>
            </a:fld>
            <a:endParaRPr lang="en-US" dirty="0"/>
          </a:p>
        </p:txBody>
      </p:sp>
      <p:sp>
        <p:nvSpPr>
          <p:cNvPr id="5" name="TextBox 4">
            <a:extLst>
              <a:ext uri="{FF2B5EF4-FFF2-40B4-BE49-F238E27FC236}">
                <a16:creationId xmlns="" xmlns:a16="http://schemas.microsoft.com/office/drawing/2014/main" id="{0924267A-DB94-2AD0-E866-50D862441033}"/>
              </a:ext>
            </a:extLst>
          </p:cNvPr>
          <p:cNvSpPr txBox="1"/>
          <p:nvPr/>
        </p:nvSpPr>
        <p:spPr>
          <a:xfrm>
            <a:off x="556323" y="2546614"/>
            <a:ext cx="4508736" cy="2031325"/>
          </a:xfrm>
          <a:prstGeom prst="rect">
            <a:avLst/>
          </a:prstGeom>
          <a:noFill/>
          <a:ln w="28575">
            <a:solidFill>
              <a:srgbClr val="00B050"/>
            </a:solidFill>
          </a:ln>
        </p:spPr>
        <p:txBody>
          <a:bodyPr wrap="square" rtlCol="0">
            <a:spAutoFit/>
          </a:bodyPr>
          <a:lstStyle/>
          <a:p>
            <a:r>
              <a:rPr lang="en-IN" dirty="0"/>
              <a:t> Most effective in killing pathogens and</a:t>
            </a:r>
          </a:p>
          <a:p>
            <a:r>
              <a:rPr lang="en-IN" dirty="0"/>
              <a:t> removing contaminants if combined with UV</a:t>
            </a:r>
          </a:p>
          <a:p>
            <a:endParaRPr lang="en-IN" dirty="0"/>
          </a:p>
          <a:p>
            <a:endParaRPr lang="en-IN" dirty="0"/>
          </a:p>
          <a:p>
            <a:r>
              <a:rPr lang="en-IN" dirty="0"/>
              <a:t>Safe and environmental friendly</a:t>
            </a:r>
          </a:p>
          <a:p>
            <a:endParaRPr lang="en-IN" dirty="0"/>
          </a:p>
          <a:p>
            <a:endParaRPr lang="en-IN" dirty="0"/>
          </a:p>
        </p:txBody>
      </p:sp>
      <p:sp>
        <p:nvSpPr>
          <p:cNvPr id="6" name="TextBox 5">
            <a:extLst>
              <a:ext uri="{FF2B5EF4-FFF2-40B4-BE49-F238E27FC236}">
                <a16:creationId xmlns="" xmlns:a16="http://schemas.microsoft.com/office/drawing/2014/main" id="{64774E42-207B-CBC2-D8D4-B736DDE2ABC2}"/>
              </a:ext>
            </a:extLst>
          </p:cNvPr>
          <p:cNvSpPr txBox="1"/>
          <p:nvPr/>
        </p:nvSpPr>
        <p:spPr>
          <a:xfrm>
            <a:off x="5874957" y="2405584"/>
            <a:ext cx="5760720" cy="2585323"/>
          </a:xfrm>
          <a:prstGeom prst="rect">
            <a:avLst/>
          </a:prstGeom>
          <a:noFill/>
          <a:ln w="28575">
            <a:solidFill>
              <a:srgbClr val="FF0000"/>
            </a:solidFill>
          </a:ln>
        </p:spPr>
        <p:txBody>
          <a:bodyPr wrap="square" rtlCol="0">
            <a:spAutoFit/>
          </a:bodyPr>
          <a:lstStyle/>
          <a:p>
            <a:r>
              <a:rPr lang="en-IN" dirty="0"/>
              <a:t> </a:t>
            </a:r>
          </a:p>
          <a:p>
            <a:r>
              <a:rPr lang="en-IN" dirty="0"/>
              <a:t>Expensive system</a:t>
            </a:r>
          </a:p>
          <a:p>
            <a:endParaRPr lang="en-IN" dirty="0"/>
          </a:p>
          <a:p>
            <a:endParaRPr lang="en-IN" dirty="0"/>
          </a:p>
          <a:p>
            <a:r>
              <a:rPr lang="en-IN" dirty="0"/>
              <a:t>Large amount of water is wasted</a:t>
            </a:r>
          </a:p>
          <a:p>
            <a:endParaRPr lang="en-IN" dirty="0"/>
          </a:p>
          <a:p>
            <a:endParaRPr lang="en-IN" dirty="0"/>
          </a:p>
          <a:p>
            <a:endParaRPr lang="en-IN" dirty="0"/>
          </a:p>
          <a:p>
            <a:endParaRPr lang="en-IN" dirty="0"/>
          </a:p>
        </p:txBody>
      </p:sp>
      <p:sp>
        <p:nvSpPr>
          <p:cNvPr id="7" name="TextBox 6">
            <a:extLst>
              <a:ext uri="{FF2B5EF4-FFF2-40B4-BE49-F238E27FC236}">
                <a16:creationId xmlns="" xmlns:a16="http://schemas.microsoft.com/office/drawing/2014/main" id="{7E8C705D-94B9-B6E4-323F-E8A125DCAD66}"/>
              </a:ext>
            </a:extLst>
          </p:cNvPr>
          <p:cNvSpPr txBox="1"/>
          <p:nvPr/>
        </p:nvSpPr>
        <p:spPr>
          <a:xfrm>
            <a:off x="2061882" y="2026220"/>
            <a:ext cx="798617" cy="369332"/>
          </a:xfrm>
          <a:prstGeom prst="rect">
            <a:avLst/>
          </a:prstGeom>
          <a:noFill/>
        </p:spPr>
        <p:txBody>
          <a:bodyPr wrap="none" rtlCol="0">
            <a:spAutoFit/>
          </a:bodyPr>
          <a:lstStyle/>
          <a:p>
            <a:r>
              <a:rPr lang="en-US" dirty="0"/>
              <a:t>Merits</a:t>
            </a:r>
            <a:endParaRPr lang="en-IN" dirty="0"/>
          </a:p>
        </p:txBody>
      </p:sp>
      <p:sp>
        <p:nvSpPr>
          <p:cNvPr id="8" name="TextBox 7">
            <a:extLst>
              <a:ext uri="{FF2B5EF4-FFF2-40B4-BE49-F238E27FC236}">
                <a16:creationId xmlns="" xmlns:a16="http://schemas.microsoft.com/office/drawing/2014/main" id="{E94FAA27-63C5-AC03-A702-CA23C3673842}"/>
              </a:ext>
            </a:extLst>
          </p:cNvPr>
          <p:cNvSpPr txBox="1"/>
          <p:nvPr/>
        </p:nvSpPr>
        <p:spPr>
          <a:xfrm>
            <a:off x="7411330" y="1930881"/>
            <a:ext cx="1067921" cy="369332"/>
          </a:xfrm>
          <a:prstGeom prst="rect">
            <a:avLst/>
          </a:prstGeom>
          <a:noFill/>
        </p:spPr>
        <p:txBody>
          <a:bodyPr wrap="none" rtlCol="0">
            <a:spAutoFit/>
          </a:bodyPr>
          <a:lstStyle/>
          <a:p>
            <a:r>
              <a:rPr lang="en-US" dirty="0"/>
              <a:t>Demerits</a:t>
            </a:r>
            <a:endParaRPr lang="en-IN" dirty="0"/>
          </a:p>
        </p:txBody>
      </p:sp>
    </p:spTree>
    <p:extLst>
      <p:ext uri="{BB962C8B-B14F-4D97-AF65-F5344CB8AC3E}">
        <p14:creationId xmlns:p14="http://schemas.microsoft.com/office/powerpoint/2010/main" val="3046814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9ECF4-9945-AB3A-FEBF-BC9CF66A59FF}"/>
              </a:ext>
            </a:extLst>
          </p:cNvPr>
          <p:cNvSpPr>
            <a:spLocks noGrp="1"/>
          </p:cNvSpPr>
          <p:nvPr>
            <p:ph type="title"/>
          </p:nvPr>
        </p:nvSpPr>
        <p:spPr/>
        <p:txBody>
          <a:bodyPr/>
          <a:lstStyle/>
          <a:p>
            <a:r>
              <a:rPr lang="en-US" dirty="0"/>
              <a:t>Seawater treatment</a:t>
            </a:r>
            <a:endParaRPr lang="en-IN" dirty="0"/>
          </a:p>
        </p:txBody>
      </p:sp>
      <p:sp>
        <p:nvSpPr>
          <p:cNvPr id="3" name="Content Placeholder 2">
            <a:extLst>
              <a:ext uri="{FF2B5EF4-FFF2-40B4-BE49-F238E27FC236}">
                <a16:creationId xmlns="" xmlns:a16="http://schemas.microsoft.com/office/drawing/2014/main" id="{24AD6BC4-2AC3-EEFE-6956-E8984F675E81}"/>
              </a:ext>
            </a:extLst>
          </p:cNvPr>
          <p:cNvSpPr>
            <a:spLocks noGrp="1"/>
          </p:cNvSpPr>
          <p:nvPr>
            <p:ph idx="1"/>
          </p:nvPr>
        </p:nvSpPr>
        <p:spPr/>
        <p:txBody>
          <a:bodyPr/>
          <a:lstStyle/>
          <a:p>
            <a:endParaRPr lang="en-IN"/>
          </a:p>
        </p:txBody>
      </p:sp>
      <p:sp>
        <p:nvSpPr>
          <p:cNvPr id="4" name="Slide Number Placeholder 3">
            <a:extLst>
              <a:ext uri="{FF2B5EF4-FFF2-40B4-BE49-F238E27FC236}">
                <a16:creationId xmlns="" xmlns:a16="http://schemas.microsoft.com/office/drawing/2014/main" id="{3C60C955-5589-06AD-5331-4A8D11B07DA9}"/>
              </a:ext>
            </a:extLst>
          </p:cNvPr>
          <p:cNvSpPr>
            <a:spLocks noGrp="1"/>
          </p:cNvSpPr>
          <p:nvPr>
            <p:ph type="sldNum" sz="quarter" idx="12"/>
          </p:nvPr>
        </p:nvSpPr>
        <p:spPr/>
        <p:txBody>
          <a:bodyPr/>
          <a:lstStyle/>
          <a:p>
            <a:fld id="{3A98EE3D-8CD1-4C3F-BD1C-C98C9596463C}" type="slidenum">
              <a:rPr lang="en-US" smtClean="0"/>
              <a:t>38</a:t>
            </a:fld>
            <a:endParaRPr lang="en-US" dirty="0"/>
          </a:p>
        </p:txBody>
      </p:sp>
      <p:pic>
        <p:nvPicPr>
          <p:cNvPr id="5122" name="Picture 2" descr="Principle of operation of a reverse osmosis (RO) system [13]. | Download  Scientific Diagram">
            <a:extLst>
              <a:ext uri="{FF2B5EF4-FFF2-40B4-BE49-F238E27FC236}">
                <a16:creationId xmlns="" xmlns:a16="http://schemas.microsoft.com/office/drawing/2014/main" id="{4C6A6C14-25B3-A2EF-A8BE-77905AA34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053" y="2326799"/>
            <a:ext cx="8915179" cy="3323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628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5B6123-DED5-F790-FC0A-9A0D3FBF7BF3}"/>
              </a:ext>
            </a:extLst>
          </p:cNvPr>
          <p:cNvSpPr>
            <a:spLocks noGrp="1"/>
          </p:cNvSpPr>
          <p:nvPr>
            <p:ph type="title"/>
          </p:nvPr>
        </p:nvSpPr>
        <p:spPr/>
        <p:txBody>
          <a:bodyPr/>
          <a:lstStyle/>
          <a:p>
            <a:r>
              <a:rPr lang="en-US" dirty="0"/>
              <a:t>Disinfection and sterilization</a:t>
            </a:r>
            <a:endParaRPr lang="en-IN" dirty="0"/>
          </a:p>
        </p:txBody>
      </p:sp>
      <p:sp>
        <p:nvSpPr>
          <p:cNvPr id="3" name="Content Placeholder 2">
            <a:extLst>
              <a:ext uri="{FF2B5EF4-FFF2-40B4-BE49-F238E27FC236}">
                <a16:creationId xmlns="" xmlns:a16="http://schemas.microsoft.com/office/drawing/2014/main" id="{16C2B7EC-B08F-27C7-9CBF-8CCC7146ADB4}"/>
              </a:ext>
            </a:extLst>
          </p:cNvPr>
          <p:cNvSpPr>
            <a:spLocks noGrp="1"/>
          </p:cNvSpPr>
          <p:nvPr>
            <p:ph idx="1"/>
          </p:nvPr>
        </p:nvSpPr>
        <p:spPr/>
        <p:txBody>
          <a:bodyPr/>
          <a:lstStyle/>
          <a:p>
            <a:r>
              <a:rPr lang="en-US" dirty="0"/>
              <a:t>Disinfection is the process of removing disease causing microbial lives from water</a:t>
            </a:r>
          </a:p>
          <a:p>
            <a:r>
              <a:rPr lang="en-US" dirty="0"/>
              <a:t>Disinfection kills only coliform bacteria or pathogenic microbe present in water</a:t>
            </a:r>
          </a:p>
          <a:p>
            <a:r>
              <a:rPr lang="en-US" dirty="0"/>
              <a:t>Disinfected water is used for drinking and cooking purpose</a:t>
            </a:r>
          </a:p>
          <a:p>
            <a:r>
              <a:rPr lang="en-US" dirty="0"/>
              <a:t>Sterilization removes all types of microorganisms present in water or any equipment</a:t>
            </a:r>
          </a:p>
          <a:p>
            <a:r>
              <a:rPr lang="en-US" dirty="0"/>
              <a:t>Sterile water is used for healthcare applications</a:t>
            </a:r>
          </a:p>
        </p:txBody>
      </p:sp>
      <p:sp>
        <p:nvSpPr>
          <p:cNvPr id="4" name="Slide Number Placeholder 3">
            <a:extLst>
              <a:ext uri="{FF2B5EF4-FFF2-40B4-BE49-F238E27FC236}">
                <a16:creationId xmlns="" xmlns:a16="http://schemas.microsoft.com/office/drawing/2014/main" id="{33E4909E-9695-F588-B362-B7BA7A2E7B62}"/>
              </a:ext>
            </a:extLst>
          </p:cNvPr>
          <p:cNvSpPr>
            <a:spLocks noGrp="1"/>
          </p:cNvSpPr>
          <p:nvPr>
            <p:ph type="sldNum" sz="quarter" idx="12"/>
          </p:nvPr>
        </p:nvSpPr>
        <p:spPr/>
        <p:txBody>
          <a:bodyPr/>
          <a:lstStyle/>
          <a:p>
            <a:fld id="{3A98EE3D-8CD1-4C3F-BD1C-C98C9596463C}" type="slidenum">
              <a:rPr lang="en-US" smtClean="0"/>
              <a:t>39</a:t>
            </a:fld>
            <a:endParaRPr lang="en-US" dirty="0"/>
          </a:p>
        </p:txBody>
      </p:sp>
    </p:spTree>
    <p:extLst>
      <p:ext uri="{BB962C8B-B14F-4D97-AF65-F5344CB8AC3E}">
        <p14:creationId xmlns:p14="http://schemas.microsoft.com/office/powerpoint/2010/main" val="147619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448DC2-E126-B3D0-AC1F-39C37C10A995}"/>
              </a:ext>
            </a:extLst>
          </p:cNvPr>
          <p:cNvSpPr>
            <a:spLocks noGrp="1"/>
          </p:cNvSpPr>
          <p:nvPr>
            <p:ph type="title"/>
          </p:nvPr>
        </p:nvSpPr>
        <p:spPr/>
        <p:txBody>
          <a:bodyPr/>
          <a:lstStyle/>
          <a:p>
            <a:r>
              <a:rPr lang="en-IN" dirty="0"/>
              <a:t>Objectives of WQM</a:t>
            </a:r>
          </a:p>
        </p:txBody>
      </p:sp>
      <p:sp>
        <p:nvSpPr>
          <p:cNvPr id="3" name="Content Placeholder 2">
            <a:extLst>
              <a:ext uri="{FF2B5EF4-FFF2-40B4-BE49-F238E27FC236}">
                <a16:creationId xmlns="" xmlns:a16="http://schemas.microsoft.com/office/drawing/2014/main" id="{6BE9554C-438F-AD38-8804-503387C348DA}"/>
              </a:ext>
            </a:extLst>
          </p:cNvPr>
          <p:cNvSpPr>
            <a:spLocks noGrp="1"/>
          </p:cNvSpPr>
          <p:nvPr>
            <p:ph idx="1"/>
          </p:nvPr>
        </p:nvSpPr>
        <p:spPr/>
        <p:txBody>
          <a:bodyPr>
            <a:normAutofit lnSpcReduction="10000"/>
          </a:bodyPr>
          <a:lstStyle/>
          <a:p>
            <a:pPr marL="0" indent="0">
              <a:buNone/>
            </a:pPr>
            <a:r>
              <a:rPr lang="en-US" dirty="0"/>
              <a:t>WQM helps to</a:t>
            </a:r>
          </a:p>
          <a:p>
            <a:pPr>
              <a:buFont typeface="Wingdings" panose="05000000000000000000" pitchFamily="2" charset="2"/>
              <a:buChar char="§"/>
            </a:pPr>
            <a:r>
              <a:rPr lang="en-US" dirty="0"/>
              <a:t>Assess nature and extent of pollution control needed in different water bodies or their part</a:t>
            </a:r>
          </a:p>
          <a:p>
            <a:pPr>
              <a:buFont typeface="Wingdings" panose="05000000000000000000" pitchFamily="2" charset="2"/>
              <a:buChar char="§"/>
            </a:pPr>
            <a:r>
              <a:rPr lang="en-US" dirty="0"/>
              <a:t> Evaluate effectiveness of pollution control measures already in existence</a:t>
            </a:r>
          </a:p>
          <a:p>
            <a:pPr>
              <a:buFont typeface="Wingdings" panose="05000000000000000000" pitchFamily="2" charset="2"/>
              <a:buChar char="§"/>
            </a:pPr>
            <a:r>
              <a:rPr lang="en-US" dirty="0"/>
              <a:t>  Evaluate water quality trend over a period of time </a:t>
            </a:r>
          </a:p>
          <a:p>
            <a:pPr>
              <a:buFont typeface="Wingdings" panose="05000000000000000000" pitchFamily="2" charset="2"/>
              <a:buChar char="§"/>
            </a:pPr>
            <a:r>
              <a:rPr lang="en-US" dirty="0"/>
              <a:t>  Assess assimilative capacity of a water body thereby reducing cost on pollution control </a:t>
            </a:r>
          </a:p>
          <a:p>
            <a:pPr>
              <a:buFont typeface="Wingdings" panose="05000000000000000000" pitchFamily="2" charset="2"/>
              <a:buChar char="§"/>
            </a:pPr>
            <a:r>
              <a:rPr lang="en-US" dirty="0"/>
              <a:t> Understand the environmental fate of different pollutants </a:t>
            </a:r>
          </a:p>
          <a:p>
            <a:pPr>
              <a:buFont typeface="Wingdings" panose="05000000000000000000" pitchFamily="2" charset="2"/>
              <a:buChar char="§"/>
            </a:pPr>
            <a:r>
              <a:rPr lang="en-US" dirty="0"/>
              <a:t>Assess the fitness of water for different uses  </a:t>
            </a:r>
          </a:p>
          <a:p>
            <a:pPr>
              <a:buFont typeface="Wingdings" panose="05000000000000000000" pitchFamily="2" charset="2"/>
              <a:buChar char="§"/>
            </a:pPr>
            <a:r>
              <a:rPr lang="en-US" dirty="0"/>
              <a:t>Rational planning of pollution control strategies and their prioritization</a:t>
            </a:r>
            <a:endParaRPr lang="en-IN" dirty="0"/>
          </a:p>
        </p:txBody>
      </p:sp>
      <p:sp>
        <p:nvSpPr>
          <p:cNvPr id="4" name="Slide Number Placeholder 3">
            <a:extLst>
              <a:ext uri="{FF2B5EF4-FFF2-40B4-BE49-F238E27FC236}">
                <a16:creationId xmlns="" xmlns:a16="http://schemas.microsoft.com/office/drawing/2014/main" id="{3DAF24E0-0096-0B38-4DFC-BBD14EE263B6}"/>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276076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FE63F2-B7DD-14DF-3C76-977463FC220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FC73613-75A1-3E4F-705C-BD3361491E5B}"/>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 xmlns:a16="http://schemas.microsoft.com/office/drawing/2014/main" id="{395EBD86-B69D-1A4E-A78B-80573BCD337A}"/>
              </a:ext>
            </a:extLst>
          </p:cNvPr>
          <p:cNvSpPr>
            <a:spLocks noGrp="1"/>
          </p:cNvSpPr>
          <p:nvPr>
            <p:ph type="sldNum" sz="quarter" idx="12"/>
          </p:nvPr>
        </p:nvSpPr>
        <p:spPr/>
        <p:txBody>
          <a:bodyPr/>
          <a:lstStyle/>
          <a:p>
            <a:fld id="{3A98EE3D-8CD1-4C3F-BD1C-C98C9596463C}" type="slidenum">
              <a:rPr lang="en-US" smtClean="0"/>
              <a:t>40</a:t>
            </a:fld>
            <a:endParaRPr lang="en-US" dirty="0"/>
          </a:p>
        </p:txBody>
      </p:sp>
      <p:pic>
        <p:nvPicPr>
          <p:cNvPr id="1026" name="Picture 2" descr="Physical Methods of Sterilization - Solution Pharmacy">
            <a:extLst>
              <a:ext uri="{FF2B5EF4-FFF2-40B4-BE49-F238E27FC236}">
                <a16:creationId xmlns="" xmlns:a16="http://schemas.microsoft.com/office/drawing/2014/main" id="{561A04E3-76B7-363D-9EA5-7680BC88F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093" y="516150"/>
            <a:ext cx="8845084" cy="58256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6D1AB1D0-507C-4EFF-D802-EBC379783597}"/>
              </a:ext>
            </a:extLst>
          </p:cNvPr>
          <p:cNvSpPr txBox="1"/>
          <p:nvPr/>
        </p:nvSpPr>
        <p:spPr>
          <a:xfrm>
            <a:off x="1335742" y="5205703"/>
            <a:ext cx="2676310" cy="369332"/>
          </a:xfrm>
          <a:prstGeom prst="rect">
            <a:avLst/>
          </a:prstGeom>
          <a:noFill/>
        </p:spPr>
        <p:txBody>
          <a:bodyPr wrap="none" rtlCol="0">
            <a:spAutoFit/>
          </a:bodyPr>
          <a:lstStyle/>
          <a:p>
            <a:r>
              <a:rPr lang="en-US" b="1" dirty="0">
                <a:solidFill>
                  <a:srgbClr val="00B0F0"/>
                </a:solidFill>
              </a:rPr>
              <a:t>STERILIZATION METHODS</a:t>
            </a:r>
            <a:endParaRPr lang="en-IN" b="1" dirty="0">
              <a:solidFill>
                <a:srgbClr val="00B0F0"/>
              </a:solidFill>
            </a:endParaRPr>
          </a:p>
        </p:txBody>
      </p:sp>
      <p:sp>
        <p:nvSpPr>
          <p:cNvPr id="7" name="TextBox 6">
            <a:extLst>
              <a:ext uri="{FF2B5EF4-FFF2-40B4-BE49-F238E27FC236}">
                <a16:creationId xmlns="" xmlns:a16="http://schemas.microsoft.com/office/drawing/2014/main" id="{584D2A0E-5563-931B-5A8B-4E2AF052CED7}"/>
              </a:ext>
            </a:extLst>
          </p:cNvPr>
          <p:cNvSpPr txBox="1"/>
          <p:nvPr/>
        </p:nvSpPr>
        <p:spPr>
          <a:xfrm>
            <a:off x="1335742" y="6488668"/>
            <a:ext cx="6096000" cy="369332"/>
          </a:xfrm>
          <a:prstGeom prst="rect">
            <a:avLst/>
          </a:prstGeom>
          <a:noFill/>
        </p:spPr>
        <p:txBody>
          <a:bodyPr wrap="square">
            <a:spAutoFit/>
          </a:bodyPr>
          <a:lstStyle/>
          <a:p>
            <a:r>
              <a:rPr lang="en-IN" dirty="0">
                <a:solidFill>
                  <a:srgbClr val="00B0F0"/>
                </a:solidFill>
              </a:rPr>
              <a:t>https://www.youtube.com/watch?v=Js18jEFbbs0</a:t>
            </a:r>
          </a:p>
        </p:txBody>
      </p:sp>
    </p:spTree>
    <p:extLst>
      <p:ext uri="{BB962C8B-B14F-4D97-AF65-F5344CB8AC3E}">
        <p14:creationId xmlns:p14="http://schemas.microsoft.com/office/powerpoint/2010/main" val="3913408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7417E3-AF94-DF30-8381-40C100A0AE8E}"/>
              </a:ext>
            </a:extLst>
          </p:cNvPr>
          <p:cNvSpPr>
            <a:spLocks noGrp="1"/>
          </p:cNvSpPr>
          <p:nvPr>
            <p:ph type="title"/>
          </p:nvPr>
        </p:nvSpPr>
        <p:spPr/>
        <p:txBody>
          <a:bodyPr/>
          <a:lstStyle/>
          <a:p>
            <a:r>
              <a:rPr lang="en-IN" dirty="0"/>
              <a:t>Chemical Methods of Sterilization</a:t>
            </a:r>
          </a:p>
        </p:txBody>
      </p:sp>
      <p:sp>
        <p:nvSpPr>
          <p:cNvPr id="3" name="Content Placeholder 2">
            <a:extLst>
              <a:ext uri="{FF2B5EF4-FFF2-40B4-BE49-F238E27FC236}">
                <a16:creationId xmlns="" xmlns:a16="http://schemas.microsoft.com/office/drawing/2014/main" id="{044A1DC6-430B-99D8-BE51-1FF485F5CFA8}"/>
              </a:ext>
            </a:extLst>
          </p:cNvPr>
          <p:cNvSpPr>
            <a:spLocks noGrp="1"/>
          </p:cNvSpPr>
          <p:nvPr>
            <p:ph idx="1"/>
          </p:nvPr>
        </p:nvSpPr>
        <p:spPr/>
        <p:txBody>
          <a:bodyPr/>
          <a:lstStyle/>
          <a:p>
            <a:pPr>
              <a:buFont typeface="Wingdings" panose="05000000000000000000" pitchFamily="2" charset="2"/>
              <a:buChar char="Ø"/>
            </a:pPr>
            <a:r>
              <a:rPr lang="en-IN" dirty="0"/>
              <a:t>Hydrogen Peroxide</a:t>
            </a:r>
          </a:p>
          <a:p>
            <a:pPr>
              <a:buFont typeface="Wingdings" panose="05000000000000000000" pitchFamily="2" charset="2"/>
              <a:buChar char="Ø"/>
            </a:pPr>
            <a:r>
              <a:rPr lang="en-IN" dirty="0"/>
              <a:t>Nitrogen Dioxide</a:t>
            </a:r>
          </a:p>
          <a:p>
            <a:pPr>
              <a:buFont typeface="Wingdings" panose="05000000000000000000" pitchFamily="2" charset="2"/>
              <a:buChar char="Ø"/>
            </a:pPr>
            <a:r>
              <a:rPr lang="en-IN" dirty="0"/>
              <a:t>Ozonation</a:t>
            </a:r>
          </a:p>
          <a:p>
            <a:pPr>
              <a:buFont typeface="Wingdings" panose="05000000000000000000" pitchFamily="2" charset="2"/>
              <a:buChar char="Ø"/>
            </a:pPr>
            <a:r>
              <a:rPr lang="en-IN" dirty="0"/>
              <a:t>UV Radiation</a:t>
            </a:r>
          </a:p>
          <a:p>
            <a:pPr>
              <a:buFont typeface="Wingdings" panose="05000000000000000000" pitchFamily="2" charset="2"/>
              <a:buChar char="Ø"/>
            </a:pPr>
            <a:r>
              <a:rPr lang="en-IN" dirty="0"/>
              <a:t>Ethylene Oxide</a:t>
            </a:r>
          </a:p>
          <a:p>
            <a:endParaRPr lang="en-IN" dirty="0"/>
          </a:p>
        </p:txBody>
      </p:sp>
      <p:sp>
        <p:nvSpPr>
          <p:cNvPr id="4" name="Slide Number Placeholder 3">
            <a:extLst>
              <a:ext uri="{FF2B5EF4-FFF2-40B4-BE49-F238E27FC236}">
                <a16:creationId xmlns="" xmlns:a16="http://schemas.microsoft.com/office/drawing/2014/main" id="{92C7D1ED-DFCD-C549-580A-9B2B25BABFA7}"/>
              </a:ext>
            </a:extLst>
          </p:cNvPr>
          <p:cNvSpPr>
            <a:spLocks noGrp="1"/>
          </p:cNvSpPr>
          <p:nvPr>
            <p:ph type="sldNum" sz="quarter" idx="12"/>
          </p:nvPr>
        </p:nvSpPr>
        <p:spPr/>
        <p:txBody>
          <a:bodyPr/>
          <a:lstStyle/>
          <a:p>
            <a:fld id="{3A98EE3D-8CD1-4C3F-BD1C-C98C9596463C}" type="slidenum">
              <a:rPr lang="en-US" smtClean="0"/>
              <a:t>41</a:t>
            </a:fld>
            <a:endParaRPr lang="en-US" dirty="0"/>
          </a:p>
        </p:txBody>
      </p:sp>
      <p:sp>
        <p:nvSpPr>
          <p:cNvPr id="6" name="TextBox 5">
            <a:extLst>
              <a:ext uri="{FF2B5EF4-FFF2-40B4-BE49-F238E27FC236}">
                <a16:creationId xmlns="" xmlns:a16="http://schemas.microsoft.com/office/drawing/2014/main" id="{A0F59C92-647A-3FB4-087A-84697D1ABDE5}"/>
              </a:ext>
            </a:extLst>
          </p:cNvPr>
          <p:cNvSpPr txBox="1"/>
          <p:nvPr/>
        </p:nvSpPr>
        <p:spPr>
          <a:xfrm>
            <a:off x="1348292" y="6386731"/>
            <a:ext cx="9556376" cy="369332"/>
          </a:xfrm>
          <a:prstGeom prst="rect">
            <a:avLst/>
          </a:prstGeom>
          <a:noFill/>
        </p:spPr>
        <p:txBody>
          <a:bodyPr wrap="square">
            <a:spAutoFit/>
          </a:bodyPr>
          <a:lstStyle/>
          <a:p>
            <a:r>
              <a:rPr lang="en-IN" dirty="0">
                <a:solidFill>
                  <a:srgbClr val="FF0000"/>
                </a:solidFill>
              </a:rPr>
              <a:t>https://www.sciencedirect.com/topics/medicine-and-dentistry/chemical-sterilisation</a:t>
            </a:r>
          </a:p>
        </p:txBody>
      </p:sp>
    </p:spTree>
    <p:extLst>
      <p:ext uri="{BB962C8B-B14F-4D97-AF65-F5344CB8AC3E}">
        <p14:creationId xmlns:p14="http://schemas.microsoft.com/office/powerpoint/2010/main" val="154899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6F2B62-0F60-7C2D-4336-94B47753B734}"/>
              </a:ext>
            </a:extLst>
          </p:cNvPr>
          <p:cNvSpPr>
            <a:spLocks noGrp="1"/>
          </p:cNvSpPr>
          <p:nvPr>
            <p:ph type="title"/>
          </p:nvPr>
        </p:nvSpPr>
        <p:spPr/>
        <p:txBody>
          <a:bodyPr/>
          <a:lstStyle/>
          <a:p>
            <a:r>
              <a:rPr lang="en-IN" dirty="0"/>
              <a:t>Key indicators of water quality</a:t>
            </a:r>
          </a:p>
        </p:txBody>
      </p:sp>
      <p:sp>
        <p:nvSpPr>
          <p:cNvPr id="3" name="Content Placeholder 2">
            <a:extLst>
              <a:ext uri="{FF2B5EF4-FFF2-40B4-BE49-F238E27FC236}">
                <a16:creationId xmlns="" xmlns:a16="http://schemas.microsoft.com/office/drawing/2014/main" id="{AE702237-1F5F-0F71-FCC9-86E9E6662E31}"/>
              </a:ext>
            </a:extLst>
          </p:cNvPr>
          <p:cNvSpPr>
            <a:spLocks noGrp="1"/>
          </p:cNvSpPr>
          <p:nvPr>
            <p:ph idx="1"/>
          </p:nvPr>
        </p:nvSpPr>
        <p:spPr>
          <a:xfrm>
            <a:off x="1097279" y="2108201"/>
            <a:ext cx="11094721" cy="3760891"/>
          </a:xfrm>
        </p:spPr>
        <p:txBody>
          <a:bodyPr/>
          <a:lstStyle/>
          <a:p>
            <a:r>
              <a:rPr lang="en-US" dirty="0"/>
              <a:t>Dissolved Oxygen – Amount of oxygen in water expressed as </a:t>
            </a:r>
            <a:r>
              <a:rPr lang="en-US" b="1" dirty="0"/>
              <a:t>mg/litre</a:t>
            </a:r>
            <a:r>
              <a:rPr lang="en-US" dirty="0"/>
              <a:t> that is used by aquatic creatures</a:t>
            </a:r>
          </a:p>
          <a:p>
            <a:r>
              <a:rPr lang="en-US" dirty="0"/>
              <a:t>                                 As mentioned earlier should not fall below </a:t>
            </a:r>
            <a:r>
              <a:rPr lang="en-US" b="1" dirty="0"/>
              <a:t>6mg/litre</a:t>
            </a:r>
          </a:p>
          <a:p>
            <a:r>
              <a:rPr lang="en-US" dirty="0"/>
              <a:t>Biochemical Oxygen Demand – The amount of dissolved oxygen required by aerobic bacteria to  decompose the organic waste present in water, high value indicates presence of  more organic waste</a:t>
            </a:r>
          </a:p>
          <a:p>
            <a:r>
              <a:rPr lang="en-US" dirty="0"/>
              <a:t>PH – If water is too acidic, threat for aquatic life, can affect respiration, photosynthesis and reproduction</a:t>
            </a:r>
          </a:p>
          <a:p>
            <a:r>
              <a:rPr lang="en-US" dirty="0"/>
              <a:t>Coliform bacteria – should not be too high</a:t>
            </a:r>
            <a:endParaRPr lang="en-IN" dirty="0"/>
          </a:p>
        </p:txBody>
      </p:sp>
      <p:sp>
        <p:nvSpPr>
          <p:cNvPr id="4" name="Slide Number Placeholder 3">
            <a:extLst>
              <a:ext uri="{FF2B5EF4-FFF2-40B4-BE49-F238E27FC236}">
                <a16:creationId xmlns="" xmlns:a16="http://schemas.microsoft.com/office/drawing/2014/main" id="{4403F08A-07E9-C991-481E-68D5C60C2CF4}"/>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6" name="TextBox 5">
            <a:extLst>
              <a:ext uri="{FF2B5EF4-FFF2-40B4-BE49-F238E27FC236}">
                <a16:creationId xmlns="" xmlns:a16="http://schemas.microsoft.com/office/drawing/2014/main" id="{CAE3A71B-12B5-B647-4E5E-EFD158B8C8CF}"/>
              </a:ext>
            </a:extLst>
          </p:cNvPr>
          <p:cNvSpPr txBox="1"/>
          <p:nvPr/>
        </p:nvSpPr>
        <p:spPr>
          <a:xfrm>
            <a:off x="0" y="6381627"/>
            <a:ext cx="6158752" cy="369332"/>
          </a:xfrm>
          <a:prstGeom prst="rect">
            <a:avLst/>
          </a:prstGeom>
          <a:noFill/>
        </p:spPr>
        <p:txBody>
          <a:bodyPr wrap="square">
            <a:spAutoFit/>
          </a:bodyPr>
          <a:lstStyle/>
          <a:p>
            <a:r>
              <a:rPr lang="en-IN" dirty="0">
                <a:solidFill>
                  <a:srgbClr val="00B050"/>
                </a:solidFill>
              </a:rPr>
              <a:t>https://www.youtube.com/watch?v=MmeFcCFvKEU</a:t>
            </a:r>
          </a:p>
        </p:txBody>
      </p:sp>
      <p:sp>
        <p:nvSpPr>
          <p:cNvPr id="8" name="TextBox 7">
            <a:extLst>
              <a:ext uri="{FF2B5EF4-FFF2-40B4-BE49-F238E27FC236}">
                <a16:creationId xmlns="" xmlns:a16="http://schemas.microsoft.com/office/drawing/2014/main" id="{E9949778-8905-41E5-C2B3-768086A4744C}"/>
              </a:ext>
            </a:extLst>
          </p:cNvPr>
          <p:cNvSpPr txBox="1"/>
          <p:nvPr/>
        </p:nvSpPr>
        <p:spPr>
          <a:xfrm>
            <a:off x="5320554" y="6381627"/>
            <a:ext cx="6158752" cy="369332"/>
          </a:xfrm>
          <a:prstGeom prst="rect">
            <a:avLst/>
          </a:prstGeom>
          <a:noFill/>
        </p:spPr>
        <p:txBody>
          <a:bodyPr wrap="square">
            <a:spAutoFit/>
          </a:bodyPr>
          <a:lstStyle/>
          <a:p>
            <a:r>
              <a:rPr lang="en-IN" dirty="0"/>
              <a:t>https://</a:t>
            </a:r>
            <a:r>
              <a:rPr lang="en-IN" dirty="0">
                <a:solidFill>
                  <a:srgbClr val="00B050"/>
                </a:solidFill>
              </a:rPr>
              <a:t>www.youtube.com/watch?v=Rf7ByPaUmuM</a:t>
            </a:r>
          </a:p>
        </p:txBody>
      </p:sp>
    </p:spTree>
    <p:extLst>
      <p:ext uri="{BB962C8B-B14F-4D97-AF65-F5344CB8AC3E}">
        <p14:creationId xmlns:p14="http://schemas.microsoft.com/office/powerpoint/2010/main" val="281650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DD427C-CF86-58A3-D13D-6264320A8ACD}"/>
              </a:ext>
            </a:extLst>
          </p:cNvPr>
          <p:cNvSpPr>
            <a:spLocks noGrp="1"/>
          </p:cNvSpPr>
          <p:nvPr>
            <p:ph type="title"/>
          </p:nvPr>
        </p:nvSpPr>
        <p:spPr/>
        <p:txBody>
          <a:bodyPr/>
          <a:lstStyle/>
          <a:p>
            <a:r>
              <a:rPr lang="en-IN" dirty="0"/>
              <a:t>Water Quality Criteria</a:t>
            </a:r>
          </a:p>
        </p:txBody>
      </p:sp>
      <p:graphicFrame>
        <p:nvGraphicFramePr>
          <p:cNvPr id="5" name="Content Placeholder 4">
            <a:extLst>
              <a:ext uri="{FF2B5EF4-FFF2-40B4-BE49-F238E27FC236}">
                <a16:creationId xmlns="" xmlns:a16="http://schemas.microsoft.com/office/drawing/2014/main" id="{1EBC413C-1C8B-4D4E-2085-31DD7CEEF1BF}"/>
              </a:ext>
            </a:extLst>
          </p:cNvPr>
          <p:cNvGraphicFramePr>
            <a:graphicFrameLocks noGrp="1"/>
          </p:cNvGraphicFramePr>
          <p:nvPr>
            <p:ph idx="1"/>
            <p:extLst>
              <p:ext uri="{D42A27DB-BD31-4B8C-83A1-F6EECF244321}">
                <p14:modId xmlns:p14="http://schemas.microsoft.com/office/powerpoint/2010/main" val="3140281582"/>
              </p:ext>
            </p:extLst>
          </p:nvPr>
        </p:nvGraphicFramePr>
        <p:xfrm>
          <a:off x="1802052" y="1844190"/>
          <a:ext cx="8386977" cy="4585853"/>
        </p:xfrm>
        <a:graphic>
          <a:graphicData uri="http://schemas.openxmlformats.org/drawingml/2006/table">
            <a:tbl>
              <a:tblPr firstRow="1" bandRow="1">
                <a:tableStyleId>{5C22544A-7EE6-4342-B048-85BDC9FD1C3A}</a:tableStyleId>
              </a:tblPr>
              <a:tblGrid>
                <a:gridCol w="2175632">
                  <a:extLst>
                    <a:ext uri="{9D8B030D-6E8A-4147-A177-3AD203B41FA5}">
                      <a16:colId xmlns="" xmlns:a16="http://schemas.microsoft.com/office/drawing/2014/main" val="3806512857"/>
                    </a:ext>
                  </a:extLst>
                </a:gridCol>
                <a:gridCol w="1345237">
                  <a:extLst>
                    <a:ext uri="{9D8B030D-6E8A-4147-A177-3AD203B41FA5}">
                      <a16:colId xmlns="" xmlns:a16="http://schemas.microsoft.com/office/drawing/2014/main" val="4237343626"/>
                    </a:ext>
                  </a:extLst>
                </a:gridCol>
                <a:gridCol w="4866108">
                  <a:extLst>
                    <a:ext uri="{9D8B030D-6E8A-4147-A177-3AD203B41FA5}">
                      <a16:colId xmlns="" xmlns:a16="http://schemas.microsoft.com/office/drawing/2014/main" val="840590505"/>
                    </a:ext>
                  </a:extLst>
                </a:gridCol>
              </a:tblGrid>
              <a:tr h="406732">
                <a:tc>
                  <a:txBody>
                    <a:bodyPr/>
                    <a:lstStyle/>
                    <a:p>
                      <a:pPr algn="ctr">
                        <a:lnSpc>
                          <a:spcPct val="107000"/>
                        </a:lnSpc>
                        <a:spcAft>
                          <a:spcPts val="800"/>
                        </a:spcAft>
                      </a:pPr>
                      <a:r>
                        <a:rPr lang="en-IN" sz="1100" b="1" dirty="0">
                          <a:effectLst/>
                        </a:rPr>
                        <a:t>Designated-Best-Use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dirty="0">
                          <a:effectLst/>
                        </a:rPr>
                        <a:t>Class of water</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nSpc>
                          <a:spcPct val="107000"/>
                        </a:lnSpc>
                        <a:spcAft>
                          <a:spcPts val="800"/>
                        </a:spcAft>
                      </a:pPr>
                      <a:r>
                        <a:rPr lang="en-IN" sz="1100" dirty="0">
                          <a:effectLst/>
                        </a:rPr>
                        <a:t>Criteria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extLst>
                  <a:ext uri="{0D108BD9-81ED-4DB2-BD59-A6C34878D82A}">
                    <a16:rowId xmlns="" xmlns:a16="http://schemas.microsoft.com/office/drawing/2014/main" val="283420672"/>
                  </a:ext>
                </a:extLst>
              </a:tr>
              <a:tr h="1226697">
                <a:tc>
                  <a:txBody>
                    <a:bodyPr/>
                    <a:lstStyle/>
                    <a:p>
                      <a:pPr algn="ctr">
                        <a:lnSpc>
                          <a:spcPct val="107000"/>
                        </a:lnSpc>
                        <a:spcAft>
                          <a:spcPts val="800"/>
                        </a:spcAft>
                      </a:pPr>
                      <a:r>
                        <a:rPr lang="en-IN" sz="1100" b="1" dirty="0">
                          <a:effectLst/>
                        </a:rPr>
                        <a:t>Drinking Water Source</a:t>
                      </a:r>
                    </a:p>
                    <a:p>
                      <a:pPr algn="ctr">
                        <a:lnSpc>
                          <a:spcPct val="107000"/>
                        </a:lnSpc>
                        <a:spcAft>
                          <a:spcPts val="800"/>
                        </a:spcAft>
                      </a:pPr>
                      <a:r>
                        <a:rPr lang="en-IN" sz="1100" b="1" dirty="0">
                          <a:effectLst/>
                        </a:rPr>
                        <a:t>without conventional  treatment but after  disinfection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dirty="0">
                          <a:effectLst/>
                        </a:rPr>
                        <a:t>A</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marL="342900" lvl="0" indent="-342900">
                        <a:lnSpc>
                          <a:spcPct val="107000"/>
                        </a:lnSpc>
                        <a:spcAft>
                          <a:spcPts val="800"/>
                        </a:spcAft>
                        <a:buFont typeface="Arial MT"/>
                        <a:buChar char="•"/>
                        <a:tabLst>
                          <a:tab pos="457200" algn="l"/>
                        </a:tabLst>
                      </a:pPr>
                      <a:r>
                        <a:rPr lang="en-IN" sz="1100" b="1" dirty="0">
                          <a:effectLst/>
                        </a:rPr>
                        <a:t>Total Coliforms Organism MPN/100ml shall be 50 or less</a:t>
                      </a:r>
                    </a:p>
                    <a:p>
                      <a:pPr marL="342900" lvl="0" indent="-342900">
                        <a:lnSpc>
                          <a:spcPct val="107000"/>
                        </a:lnSpc>
                        <a:spcAft>
                          <a:spcPts val="800"/>
                        </a:spcAft>
                        <a:buFont typeface="Arial MT"/>
                        <a:buChar char="•"/>
                        <a:tabLst>
                          <a:tab pos="457200" algn="l"/>
                        </a:tabLst>
                      </a:pPr>
                      <a:r>
                        <a:rPr lang="en-IN" sz="1100" b="1" dirty="0">
                          <a:effectLst/>
                        </a:rPr>
                        <a:t>pH between 6.5 and 8.5</a:t>
                      </a:r>
                    </a:p>
                    <a:p>
                      <a:pPr marL="342900" lvl="0" indent="-342900">
                        <a:lnSpc>
                          <a:spcPct val="107000"/>
                        </a:lnSpc>
                        <a:spcAft>
                          <a:spcPts val="800"/>
                        </a:spcAft>
                        <a:buFont typeface="Arial MT"/>
                        <a:buChar char="•"/>
                        <a:tabLst>
                          <a:tab pos="457200" algn="l"/>
                        </a:tabLst>
                      </a:pPr>
                      <a:r>
                        <a:rPr lang="en-IN" sz="1100" b="1" dirty="0">
                          <a:effectLst/>
                        </a:rPr>
                        <a:t>Dissolved Oxygen 6mg/l or more</a:t>
                      </a:r>
                    </a:p>
                    <a:p>
                      <a:pPr marL="342900" lvl="0" indent="-342900">
                        <a:lnSpc>
                          <a:spcPct val="107000"/>
                        </a:lnSpc>
                        <a:spcAft>
                          <a:spcPts val="800"/>
                        </a:spcAft>
                        <a:buFont typeface="Arial MT"/>
                        <a:buChar char="•"/>
                        <a:tabLst>
                          <a:tab pos="457200" algn="l"/>
                        </a:tabLst>
                      </a:pPr>
                      <a:r>
                        <a:rPr lang="en-IN" sz="1100" b="1" dirty="0">
                          <a:effectLst/>
                        </a:rPr>
                        <a:t>Biochemical Oxygen Demand 5 days 20°C 2mg/l or less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extLst>
                  <a:ext uri="{0D108BD9-81ED-4DB2-BD59-A6C34878D82A}">
                    <a16:rowId xmlns="" xmlns:a16="http://schemas.microsoft.com/office/drawing/2014/main" val="1803439752"/>
                  </a:ext>
                </a:extLst>
              </a:tr>
              <a:tr h="1476212">
                <a:tc>
                  <a:txBody>
                    <a:bodyPr/>
                    <a:lstStyle/>
                    <a:p>
                      <a:pPr algn="ctr">
                        <a:lnSpc>
                          <a:spcPct val="107000"/>
                        </a:lnSpc>
                        <a:spcAft>
                          <a:spcPts val="800"/>
                        </a:spcAft>
                      </a:pPr>
                      <a:r>
                        <a:rPr lang="en-IN" sz="1100" b="1">
                          <a:effectLst/>
                        </a:rPr>
                        <a:t>Outdoor bathing</a:t>
                      </a:r>
                    </a:p>
                    <a:p>
                      <a:pPr algn="ctr">
                        <a:lnSpc>
                          <a:spcPct val="107000"/>
                        </a:lnSpc>
                        <a:spcAft>
                          <a:spcPts val="800"/>
                        </a:spcAft>
                      </a:pPr>
                      <a:r>
                        <a:rPr lang="en-IN" sz="1100" b="1">
                          <a:effectLst/>
                        </a:rPr>
                        <a:t>(Organised)</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dirty="0">
                          <a:effectLst/>
                        </a:rPr>
                        <a:t>B</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marL="342900" lvl="0" indent="-342900">
                        <a:lnSpc>
                          <a:spcPct val="107000"/>
                        </a:lnSpc>
                        <a:spcAft>
                          <a:spcPts val="800"/>
                        </a:spcAft>
                        <a:buFont typeface="Arial MT"/>
                        <a:buChar char="•"/>
                        <a:tabLst>
                          <a:tab pos="457200" algn="l"/>
                        </a:tabLst>
                      </a:pPr>
                      <a:r>
                        <a:rPr lang="en-IN" sz="1100" b="1" dirty="0">
                          <a:effectLst/>
                        </a:rPr>
                        <a:t>Total  Coliforms Organism MPN/100ml shall  be 500 or less</a:t>
                      </a:r>
                    </a:p>
                    <a:p>
                      <a:pPr marL="342900" lvl="0" indent="-342900">
                        <a:lnSpc>
                          <a:spcPct val="107000"/>
                        </a:lnSpc>
                        <a:spcAft>
                          <a:spcPts val="800"/>
                        </a:spcAft>
                        <a:buFont typeface="Arial MT"/>
                        <a:buChar char="•"/>
                        <a:tabLst>
                          <a:tab pos="457200" algn="l"/>
                        </a:tabLst>
                      </a:pPr>
                      <a:r>
                        <a:rPr lang="en-IN" sz="1100" b="1" dirty="0">
                          <a:effectLst/>
                        </a:rPr>
                        <a:t>pH between 6.5 and 8.5</a:t>
                      </a:r>
                    </a:p>
                    <a:p>
                      <a:pPr marL="342900" lvl="0" indent="-342900">
                        <a:lnSpc>
                          <a:spcPct val="107000"/>
                        </a:lnSpc>
                        <a:spcAft>
                          <a:spcPts val="800"/>
                        </a:spcAft>
                        <a:buFont typeface="Arial MT"/>
                        <a:buChar char="•"/>
                        <a:tabLst>
                          <a:tab pos="457200" algn="l"/>
                        </a:tabLst>
                      </a:pPr>
                      <a:r>
                        <a:rPr lang="en-IN" sz="1100" b="1" dirty="0">
                          <a:effectLst/>
                        </a:rPr>
                        <a:t>Dissolved Oxygen 5mg/l or more</a:t>
                      </a:r>
                    </a:p>
                    <a:p>
                      <a:pPr marL="342900" lvl="0" indent="-342900">
                        <a:lnSpc>
                          <a:spcPct val="107000"/>
                        </a:lnSpc>
                        <a:spcAft>
                          <a:spcPts val="800"/>
                        </a:spcAft>
                        <a:buFont typeface="Arial MT"/>
                        <a:buChar char="•"/>
                        <a:tabLst>
                          <a:tab pos="457200" algn="l"/>
                        </a:tabLst>
                      </a:pPr>
                      <a:r>
                        <a:rPr lang="en-IN" sz="1100" b="1" dirty="0">
                          <a:effectLst/>
                        </a:rPr>
                        <a:t>Biochemical Oxygen Demand 5 days 20°C 3mg/l or less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extLst>
                  <a:ext uri="{0D108BD9-81ED-4DB2-BD59-A6C34878D82A}">
                    <a16:rowId xmlns="" xmlns:a16="http://schemas.microsoft.com/office/drawing/2014/main" val="2470499232"/>
                  </a:ext>
                </a:extLst>
              </a:tr>
              <a:tr h="1476212">
                <a:tc>
                  <a:txBody>
                    <a:bodyPr/>
                    <a:lstStyle/>
                    <a:p>
                      <a:pPr algn="ctr">
                        <a:lnSpc>
                          <a:spcPct val="107000"/>
                        </a:lnSpc>
                        <a:spcAft>
                          <a:spcPts val="800"/>
                        </a:spcAft>
                      </a:pPr>
                      <a:r>
                        <a:rPr lang="en-IN" sz="1100" b="1" dirty="0">
                          <a:effectLst/>
                        </a:rPr>
                        <a:t>Drinking water source</a:t>
                      </a:r>
                    </a:p>
                    <a:p>
                      <a:pPr algn="ctr">
                        <a:lnSpc>
                          <a:spcPct val="107000"/>
                        </a:lnSpc>
                        <a:spcAft>
                          <a:spcPts val="800"/>
                        </a:spcAft>
                      </a:pPr>
                      <a:r>
                        <a:rPr lang="en-IN" sz="1100" b="1" dirty="0">
                          <a:effectLst/>
                        </a:rPr>
                        <a:t>after conventional  treatment and  disinfection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dirty="0">
                          <a:effectLst/>
                        </a:rPr>
                        <a:t>C</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marL="342900" lvl="0" indent="-342900">
                        <a:lnSpc>
                          <a:spcPct val="107000"/>
                        </a:lnSpc>
                        <a:spcAft>
                          <a:spcPts val="800"/>
                        </a:spcAft>
                        <a:buFont typeface="Arial MT"/>
                        <a:buChar char="•"/>
                        <a:tabLst>
                          <a:tab pos="457200" algn="l"/>
                        </a:tabLst>
                      </a:pPr>
                      <a:r>
                        <a:rPr lang="en-IN" sz="1100" b="1" dirty="0">
                          <a:effectLst/>
                        </a:rPr>
                        <a:t>Total Coliforms Organism MPN/100ml shall be 5000 or less</a:t>
                      </a:r>
                    </a:p>
                    <a:p>
                      <a:pPr marL="342900" lvl="0" indent="-342900">
                        <a:lnSpc>
                          <a:spcPct val="107000"/>
                        </a:lnSpc>
                        <a:spcAft>
                          <a:spcPts val="800"/>
                        </a:spcAft>
                        <a:buFont typeface="Arial MT"/>
                        <a:buChar char="•"/>
                        <a:tabLst>
                          <a:tab pos="457200" algn="l"/>
                        </a:tabLst>
                      </a:pPr>
                      <a:r>
                        <a:rPr lang="en-IN" sz="1100" b="1" dirty="0">
                          <a:effectLst/>
                        </a:rPr>
                        <a:t>pH between 6 to 9</a:t>
                      </a:r>
                    </a:p>
                    <a:p>
                      <a:pPr marL="342900" lvl="0" indent="-342900">
                        <a:lnSpc>
                          <a:spcPct val="107000"/>
                        </a:lnSpc>
                        <a:spcAft>
                          <a:spcPts val="800"/>
                        </a:spcAft>
                        <a:buFont typeface="Arial MT"/>
                        <a:buChar char="•"/>
                        <a:tabLst>
                          <a:tab pos="457200" algn="l"/>
                        </a:tabLst>
                      </a:pPr>
                      <a:r>
                        <a:rPr lang="en-IN" sz="1100" b="1" dirty="0">
                          <a:effectLst/>
                        </a:rPr>
                        <a:t>Dissolved Oxygen 4mg/l or more</a:t>
                      </a:r>
                    </a:p>
                    <a:p>
                      <a:pPr marL="342900" lvl="0" indent="-342900">
                        <a:lnSpc>
                          <a:spcPct val="107000"/>
                        </a:lnSpc>
                        <a:spcAft>
                          <a:spcPts val="800"/>
                        </a:spcAft>
                        <a:buFont typeface="Arial MT"/>
                        <a:buChar char="•"/>
                        <a:tabLst>
                          <a:tab pos="457200" algn="l"/>
                        </a:tabLst>
                      </a:pPr>
                      <a:r>
                        <a:rPr lang="en-IN" sz="1100" b="1" dirty="0">
                          <a:effectLst/>
                        </a:rPr>
                        <a:t>Biochemical Oxygen Demand 5 days 20°C 3mg/l or less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extLst>
                  <a:ext uri="{0D108BD9-81ED-4DB2-BD59-A6C34878D82A}">
                    <a16:rowId xmlns="" xmlns:a16="http://schemas.microsoft.com/office/drawing/2014/main" val="2858036677"/>
                  </a:ext>
                </a:extLst>
              </a:tr>
            </a:tbl>
          </a:graphicData>
        </a:graphic>
      </p:graphicFrame>
      <p:sp>
        <p:nvSpPr>
          <p:cNvPr id="4" name="Slide Number Placeholder 3">
            <a:extLst>
              <a:ext uri="{FF2B5EF4-FFF2-40B4-BE49-F238E27FC236}">
                <a16:creationId xmlns="" xmlns:a16="http://schemas.microsoft.com/office/drawing/2014/main" id="{BC1B9AA2-6BDD-6870-C7C2-8E1DA5A394C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3" name="TextBox 2">
            <a:extLst>
              <a:ext uri="{FF2B5EF4-FFF2-40B4-BE49-F238E27FC236}">
                <a16:creationId xmlns="" xmlns:a16="http://schemas.microsoft.com/office/drawing/2014/main" id="{06DF6F99-0CBB-7DF7-D4AA-DD31C008F690}"/>
              </a:ext>
            </a:extLst>
          </p:cNvPr>
          <p:cNvSpPr txBox="1"/>
          <p:nvPr/>
        </p:nvSpPr>
        <p:spPr>
          <a:xfrm>
            <a:off x="3774141" y="6456070"/>
            <a:ext cx="3118803" cy="369332"/>
          </a:xfrm>
          <a:prstGeom prst="rect">
            <a:avLst/>
          </a:prstGeom>
          <a:noFill/>
        </p:spPr>
        <p:txBody>
          <a:bodyPr wrap="none" rtlCol="0">
            <a:spAutoFit/>
          </a:bodyPr>
          <a:lstStyle/>
          <a:p>
            <a:r>
              <a:rPr lang="en-IN" dirty="0">
                <a:solidFill>
                  <a:srgbClr val="00B050"/>
                </a:solidFill>
              </a:rPr>
              <a:t>MPN – most probable number</a:t>
            </a:r>
          </a:p>
        </p:txBody>
      </p:sp>
    </p:spTree>
    <p:extLst>
      <p:ext uri="{BB962C8B-B14F-4D97-AF65-F5344CB8AC3E}">
        <p14:creationId xmlns:p14="http://schemas.microsoft.com/office/powerpoint/2010/main" val="327137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2C581-C256-42B2-3EC7-2FFA6085691A}"/>
              </a:ext>
            </a:extLst>
          </p:cNvPr>
          <p:cNvSpPr>
            <a:spLocks noGrp="1"/>
          </p:cNvSpPr>
          <p:nvPr>
            <p:ph type="title"/>
          </p:nvPr>
        </p:nvSpPr>
        <p:spPr/>
        <p:txBody>
          <a:bodyPr/>
          <a:lstStyle/>
          <a:p>
            <a:r>
              <a:rPr lang="en-IN" dirty="0"/>
              <a:t>Water Quality Criteria</a:t>
            </a:r>
          </a:p>
        </p:txBody>
      </p:sp>
      <p:sp>
        <p:nvSpPr>
          <p:cNvPr id="3" name="Content Placeholder 2">
            <a:extLst>
              <a:ext uri="{FF2B5EF4-FFF2-40B4-BE49-F238E27FC236}">
                <a16:creationId xmlns="" xmlns:a16="http://schemas.microsoft.com/office/drawing/2014/main" id="{04C08B8C-7B6A-43E4-737E-B93DA480D985}"/>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 xmlns:a16="http://schemas.microsoft.com/office/drawing/2014/main" id="{CD1DFDF9-6AFA-C532-B58B-906D78375FFC}"/>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5" name="Content Placeholder 4">
            <a:extLst>
              <a:ext uri="{FF2B5EF4-FFF2-40B4-BE49-F238E27FC236}">
                <a16:creationId xmlns="" xmlns:a16="http://schemas.microsoft.com/office/drawing/2014/main" id="{A0AF93F8-70E1-6ECF-0912-A94CF0E4F326}"/>
              </a:ext>
            </a:extLst>
          </p:cNvPr>
          <p:cNvGraphicFramePr>
            <a:graphicFrameLocks/>
          </p:cNvGraphicFramePr>
          <p:nvPr>
            <p:extLst>
              <p:ext uri="{D42A27DB-BD31-4B8C-83A1-F6EECF244321}">
                <p14:modId xmlns:p14="http://schemas.microsoft.com/office/powerpoint/2010/main" val="3919610522"/>
              </p:ext>
            </p:extLst>
          </p:nvPr>
        </p:nvGraphicFramePr>
        <p:xfrm>
          <a:off x="1423852" y="2258008"/>
          <a:ext cx="9427651" cy="3611084"/>
        </p:xfrm>
        <a:graphic>
          <a:graphicData uri="http://schemas.openxmlformats.org/drawingml/2006/table">
            <a:tbl>
              <a:tblPr firstRow="1" bandRow="1">
                <a:tableStyleId>{5C22544A-7EE6-4342-B048-85BDC9FD1C3A}</a:tableStyleId>
              </a:tblPr>
              <a:tblGrid>
                <a:gridCol w="2445589">
                  <a:extLst>
                    <a:ext uri="{9D8B030D-6E8A-4147-A177-3AD203B41FA5}">
                      <a16:colId xmlns="" xmlns:a16="http://schemas.microsoft.com/office/drawing/2014/main" val="3806512857"/>
                    </a:ext>
                  </a:extLst>
                </a:gridCol>
                <a:gridCol w="1512157">
                  <a:extLst>
                    <a:ext uri="{9D8B030D-6E8A-4147-A177-3AD203B41FA5}">
                      <a16:colId xmlns="" xmlns:a16="http://schemas.microsoft.com/office/drawing/2014/main" val="4237343626"/>
                    </a:ext>
                  </a:extLst>
                </a:gridCol>
                <a:gridCol w="5469905">
                  <a:extLst>
                    <a:ext uri="{9D8B030D-6E8A-4147-A177-3AD203B41FA5}">
                      <a16:colId xmlns="" xmlns:a16="http://schemas.microsoft.com/office/drawing/2014/main" val="840590505"/>
                    </a:ext>
                  </a:extLst>
                </a:gridCol>
              </a:tblGrid>
              <a:tr h="587841">
                <a:tc>
                  <a:txBody>
                    <a:bodyPr/>
                    <a:lstStyle/>
                    <a:p>
                      <a:pPr algn="ctr">
                        <a:lnSpc>
                          <a:spcPct val="107000"/>
                        </a:lnSpc>
                        <a:spcAft>
                          <a:spcPts val="800"/>
                        </a:spcAft>
                      </a:pPr>
                      <a:r>
                        <a:rPr lang="en-IN" sz="1100" b="1">
                          <a:effectLst/>
                        </a:rPr>
                        <a:t>Designated-Best-Use</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a:effectLst/>
                        </a:rPr>
                        <a:t>Class of water</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tc>
                  <a:txBody>
                    <a:bodyPr/>
                    <a:lstStyle/>
                    <a:p>
                      <a:pPr algn="ctr">
                        <a:lnSpc>
                          <a:spcPct val="107000"/>
                        </a:lnSpc>
                        <a:spcAft>
                          <a:spcPts val="800"/>
                        </a:spcAft>
                      </a:pPr>
                      <a:r>
                        <a:rPr lang="en-IN" sz="1100" b="1">
                          <a:effectLst/>
                        </a:rPr>
                        <a:t>Criteria</a:t>
                      </a:r>
                      <a:endParaRPr lang="en-IN" sz="1100" b="1">
                        <a:effectLst/>
                        <a:latin typeface="Calibri" panose="020F0502020204030204" pitchFamily="34" charset="0"/>
                        <a:ea typeface="Calibri" panose="020F0502020204030204" pitchFamily="34" charset="0"/>
                        <a:cs typeface="Times New Roman" panose="02020603050405020304" pitchFamily="18" charset="0"/>
                      </a:endParaRPr>
                    </a:p>
                  </a:txBody>
                  <a:tcPr marL="9243" marR="9243" marT="9243" marB="0"/>
                </a:tc>
                <a:extLst>
                  <a:ext uri="{0D108BD9-81ED-4DB2-BD59-A6C34878D82A}">
                    <a16:rowId xmlns="" xmlns:a16="http://schemas.microsoft.com/office/drawing/2014/main" val="283420672"/>
                  </a:ext>
                </a:extLst>
              </a:tr>
              <a:tr h="1451736">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Propagation of Wild life</a:t>
                      </a:r>
                    </a:p>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and Fisheries</a:t>
                      </a:r>
                    </a:p>
                  </a:txBody>
                  <a:tcPr marL="9525" marR="9525" marT="9525" marB="0"/>
                </a:tc>
                <a:tc>
                  <a:txBody>
                    <a:bodyPr/>
                    <a:lstStyle/>
                    <a:p>
                      <a:pPr algn="ct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a:t>
                      </a:r>
                    </a:p>
                  </a:txBody>
                  <a:tcPr marL="9525" marR="9525" marT="9525" marB="0"/>
                </a:tc>
                <a:tc>
                  <a:txBody>
                    <a:bodyPr/>
                    <a:lstStyle/>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pH between 6.5 to 8.5</a:t>
                      </a:r>
                    </a:p>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Dissolved Oxygen 4mg/l or more</a:t>
                      </a:r>
                    </a:p>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Free Ammonia (as N) 1.2 mg/l or less</a:t>
                      </a:r>
                    </a:p>
                  </a:txBody>
                  <a:tcPr marL="9525" marR="9525" marT="9525" marB="0"/>
                </a:tc>
                <a:extLst>
                  <a:ext uri="{0D108BD9-81ED-4DB2-BD59-A6C34878D82A}">
                    <a16:rowId xmlns="" xmlns:a16="http://schemas.microsoft.com/office/drawing/2014/main" val="1803439752"/>
                  </a:ext>
                </a:extLst>
              </a:tr>
              <a:tr h="1571507">
                <a:tc>
                  <a:txBody>
                    <a:bodyPr/>
                    <a:lstStyle/>
                    <a:p>
                      <a:pPr algn="ct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Irrigation, Industrial</a:t>
                      </a:r>
                    </a:p>
                    <a:p>
                      <a:pPr algn="ct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Cooling, Controlled  Waste disposal</a:t>
                      </a:r>
                    </a:p>
                  </a:txBody>
                  <a:tcPr marL="9525" marR="9525" marT="9525" marB="0"/>
                </a:tc>
                <a:tc>
                  <a:txBody>
                    <a:bodyPr/>
                    <a:lstStyle/>
                    <a:p>
                      <a:pPr algn="ctr">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E</a:t>
                      </a:r>
                    </a:p>
                  </a:txBody>
                  <a:tcPr marL="9525" marR="9525" marT="9525" marB="0"/>
                </a:tc>
                <a:tc>
                  <a:txBody>
                    <a:bodyPr/>
                    <a:lstStyle/>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pH between 6.0 to 8.5</a:t>
                      </a:r>
                    </a:p>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Electrical Conductivity at 25°C micro mhos/cm Max.2250</a:t>
                      </a:r>
                    </a:p>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Sodium absorption Ratio Max. 26</a:t>
                      </a:r>
                    </a:p>
                    <a:p>
                      <a:pPr marL="342900" lvl="0" indent="-342900" algn="l">
                        <a:lnSpc>
                          <a:spcPct val="107000"/>
                        </a:lnSpc>
                        <a:spcAft>
                          <a:spcPts val="800"/>
                        </a:spcAft>
                        <a:buFont typeface="Arial MT"/>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Boron Max. 2mg/l</a:t>
                      </a:r>
                    </a:p>
                  </a:txBody>
                  <a:tcPr marL="9525" marR="9525" marT="9525" marB="0"/>
                </a:tc>
                <a:extLst>
                  <a:ext uri="{0D108BD9-81ED-4DB2-BD59-A6C34878D82A}">
                    <a16:rowId xmlns="" xmlns:a16="http://schemas.microsoft.com/office/drawing/2014/main" val="2470499232"/>
                  </a:ext>
                </a:extLst>
              </a:tr>
            </a:tbl>
          </a:graphicData>
        </a:graphic>
      </p:graphicFrame>
    </p:spTree>
    <p:extLst>
      <p:ext uri="{BB962C8B-B14F-4D97-AF65-F5344CB8AC3E}">
        <p14:creationId xmlns:p14="http://schemas.microsoft.com/office/powerpoint/2010/main" val="330484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63F8E9-04AD-258B-61C4-2E6988978CC0}"/>
              </a:ext>
            </a:extLst>
          </p:cNvPr>
          <p:cNvSpPr>
            <a:spLocks noGrp="1"/>
          </p:cNvSpPr>
          <p:nvPr>
            <p:ph type="title"/>
          </p:nvPr>
        </p:nvSpPr>
        <p:spPr/>
        <p:txBody>
          <a:bodyPr/>
          <a:lstStyle/>
          <a:p>
            <a:r>
              <a:rPr lang="en-US" dirty="0"/>
              <a:t>WQM in India</a:t>
            </a:r>
            <a:endParaRPr lang="en-IN" dirty="0"/>
          </a:p>
        </p:txBody>
      </p:sp>
      <p:sp>
        <p:nvSpPr>
          <p:cNvPr id="3" name="Content Placeholder 2">
            <a:extLst>
              <a:ext uri="{FF2B5EF4-FFF2-40B4-BE49-F238E27FC236}">
                <a16:creationId xmlns="" xmlns:a16="http://schemas.microsoft.com/office/drawing/2014/main" id="{B5BC85E1-35D9-B1DC-21E7-565406E017C4}"/>
              </a:ext>
            </a:extLst>
          </p:cNvPr>
          <p:cNvSpPr>
            <a:spLocks noGrp="1"/>
          </p:cNvSpPr>
          <p:nvPr>
            <p:ph idx="1"/>
          </p:nvPr>
        </p:nvSpPr>
        <p:spPr/>
        <p:txBody>
          <a:bodyPr>
            <a:normAutofit fontScale="92500" lnSpcReduction="20000"/>
          </a:bodyPr>
          <a:lstStyle/>
          <a:p>
            <a:pPr marL="325120" marR="5080" indent="-236220" algn="just">
              <a:lnSpc>
                <a:spcPct val="100000"/>
              </a:lnSpc>
              <a:spcBef>
                <a:spcPts val="100"/>
              </a:spcBef>
              <a:buFont typeface="Arial MT"/>
              <a:buChar char="•"/>
              <a:tabLst>
                <a:tab pos="325755" algn="l"/>
              </a:tabLst>
            </a:pPr>
            <a:r>
              <a:rPr lang="en-US" sz="2000" spc="20" dirty="0">
                <a:latin typeface="Franklin Gothic Book" panose="020B0503020102020204" pitchFamily="34" charset="0"/>
                <a:cs typeface="Cambria"/>
              </a:rPr>
              <a:t>The </a:t>
            </a:r>
            <a:r>
              <a:rPr lang="en-US" sz="2000" spc="10" dirty="0">
                <a:latin typeface="Franklin Gothic Book" panose="020B0503020102020204" pitchFamily="34" charset="0"/>
                <a:cs typeface="Cambria"/>
              </a:rPr>
              <a:t>water</a:t>
            </a:r>
            <a:r>
              <a:rPr lang="en-US" sz="2000" spc="15" dirty="0">
                <a:latin typeface="Franklin Gothic Book" panose="020B0503020102020204" pitchFamily="34" charset="0"/>
                <a:cs typeface="Cambria"/>
              </a:rPr>
              <a:t> </a:t>
            </a:r>
            <a:r>
              <a:rPr lang="en-US" sz="2000" spc="35" dirty="0">
                <a:latin typeface="Franklin Gothic Book" panose="020B0503020102020204" pitchFamily="34" charset="0"/>
                <a:cs typeface="Cambria"/>
              </a:rPr>
              <a:t>quality management </a:t>
            </a:r>
            <a:r>
              <a:rPr lang="en-US" sz="2000" spc="30" dirty="0">
                <a:latin typeface="Franklin Gothic Book" panose="020B0503020102020204" pitchFamily="34" charset="0"/>
                <a:cs typeface="Cambria"/>
              </a:rPr>
              <a:t>in </a:t>
            </a:r>
            <a:r>
              <a:rPr lang="en-US" sz="2000" spc="40" dirty="0">
                <a:latin typeface="Franklin Gothic Book" panose="020B0503020102020204" pitchFamily="34" charset="0"/>
                <a:cs typeface="Cambria"/>
              </a:rPr>
              <a:t>India </a:t>
            </a:r>
            <a:r>
              <a:rPr lang="en-US" sz="2000" spc="5" dirty="0">
                <a:latin typeface="Franklin Gothic Book" panose="020B0503020102020204" pitchFamily="34" charset="0"/>
                <a:cs typeface="Cambria"/>
              </a:rPr>
              <a:t>is  </a:t>
            </a:r>
            <a:r>
              <a:rPr lang="en-US" sz="2000" spc="25" dirty="0">
                <a:latin typeface="Franklin Gothic Book" panose="020B0503020102020204" pitchFamily="34" charset="0"/>
                <a:cs typeface="Cambria"/>
              </a:rPr>
              <a:t>performed </a:t>
            </a:r>
            <a:r>
              <a:rPr lang="en-US" sz="2000" spc="35" dirty="0">
                <a:latin typeface="Franklin Gothic Book" panose="020B0503020102020204" pitchFamily="34" charset="0"/>
                <a:cs typeface="Cambria"/>
              </a:rPr>
              <a:t>under </a:t>
            </a:r>
            <a:r>
              <a:rPr lang="en-US" sz="2000" spc="5" dirty="0">
                <a:latin typeface="Franklin Gothic Book" panose="020B0503020102020204" pitchFamily="34" charset="0"/>
                <a:cs typeface="Cambria"/>
              </a:rPr>
              <a:t>the  </a:t>
            </a:r>
            <a:r>
              <a:rPr lang="en-US" sz="2000" spc="30" dirty="0">
                <a:latin typeface="Franklin Gothic Book" panose="020B0503020102020204" pitchFamily="34" charset="0"/>
                <a:cs typeface="Cambria"/>
              </a:rPr>
              <a:t>provision </a:t>
            </a:r>
            <a:r>
              <a:rPr lang="en-US" sz="2000" spc="35"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a:t>
            </a:r>
            <a:r>
              <a:rPr lang="en-US" sz="2000" spc="45" dirty="0">
                <a:latin typeface="Franklin Gothic Book" panose="020B0503020102020204" pitchFamily="34" charset="0"/>
                <a:cs typeface="Cambria"/>
              </a:rPr>
              <a:t> </a:t>
            </a:r>
            <a:r>
              <a:rPr lang="en-US" sz="2000" spc="15" dirty="0">
                <a:latin typeface="Franklin Gothic Book" panose="020B0503020102020204" pitchFamily="34" charset="0"/>
                <a:cs typeface="Cambria"/>
              </a:rPr>
              <a:t>Water</a:t>
            </a:r>
            <a:r>
              <a:rPr lang="en-US" sz="2000" spc="20" dirty="0">
                <a:latin typeface="Franklin Gothic Book" panose="020B0503020102020204" pitchFamily="34" charset="0"/>
                <a:cs typeface="Cambria"/>
              </a:rPr>
              <a:t> </a:t>
            </a:r>
            <a:r>
              <a:rPr lang="en-US" sz="2000" spc="10" dirty="0">
                <a:latin typeface="Franklin Gothic Book" panose="020B0503020102020204" pitchFamily="34" charset="0"/>
                <a:cs typeface="Cambria"/>
              </a:rPr>
              <a:t>(Prevention</a:t>
            </a:r>
            <a:r>
              <a:rPr lang="en-US" sz="2000" spc="15" dirty="0">
                <a:latin typeface="Franklin Gothic Book" panose="020B0503020102020204" pitchFamily="34" charset="0"/>
                <a:cs typeface="Cambria"/>
              </a:rPr>
              <a:t> </a:t>
            </a:r>
            <a:r>
              <a:rPr lang="en-US" sz="2000" spc="55" dirty="0">
                <a:latin typeface="Franklin Gothic Book" panose="020B0503020102020204" pitchFamily="34" charset="0"/>
                <a:cs typeface="Cambria"/>
              </a:rPr>
              <a:t>and</a:t>
            </a:r>
            <a:r>
              <a:rPr lang="en-US" sz="2000" spc="60" dirty="0">
                <a:latin typeface="Franklin Gothic Book" panose="020B0503020102020204" pitchFamily="34" charset="0"/>
                <a:cs typeface="Cambria"/>
              </a:rPr>
              <a:t> </a:t>
            </a:r>
            <a:r>
              <a:rPr lang="en-US" sz="2000" spc="45" dirty="0">
                <a:latin typeface="Franklin Gothic Book" panose="020B0503020102020204" pitchFamily="34" charset="0"/>
                <a:cs typeface="Cambria"/>
              </a:rPr>
              <a:t>Control</a:t>
            </a:r>
            <a:r>
              <a:rPr lang="en-US" sz="2000" spc="50"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a:t>
            </a:r>
            <a:r>
              <a:rPr lang="en-US" sz="2000" spc="45" dirty="0">
                <a:latin typeface="Franklin Gothic Book" panose="020B0503020102020204" pitchFamily="34" charset="0"/>
                <a:cs typeface="Cambria"/>
              </a:rPr>
              <a:t> </a:t>
            </a:r>
            <a:r>
              <a:rPr lang="en-US" sz="2000" spc="20" dirty="0">
                <a:latin typeface="Franklin Gothic Book" panose="020B0503020102020204" pitchFamily="34" charset="0"/>
                <a:cs typeface="Cambria"/>
              </a:rPr>
              <a:t>Pollution)</a:t>
            </a:r>
            <a:r>
              <a:rPr lang="en-US" sz="2000" spc="25" dirty="0">
                <a:latin typeface="Franklin Gothic Book" panose="020B0503020102020204" pitchFamily="34" charset="0"/>
                <a:cs typeface="Cambria"/>
              </a:rPr>
              <a:t> </a:t>
            </a:r>
            <a:r>
              <a:rPr lang="en-US" sz="2000" spc="85" dirty="0">
                <a:latin typeface="Franklin Gothic Book" panose="020B0503020102020204" pitchFamily="34" charset="0"/>
                <a:cs typeface="Cambria"/>
              </a:rPr>
              <a:t>Act,</a:t>
            </a:r>
            <a:r>
              <a:rPr lang="en-US" sz="2000" spc="90" dirty="0">
                <a:latin typeface="Franklin Gothic Book" panose="020B0503020102020204" pitchFamily="34" charset="0"/>
                <a:cs typeface="Cambria"/>
              </a:rPr>
              <a:t> </a:t>
            </a:r>
            <a:r>
              <a:rPr lang="en-US" sz="2000" spc="-65" dirty="0">
                <a:latin typeface="Franklin Gothic Book" panose="020B0503020102020204" pitchFamily="34" charset="0"/>
                <a:cs typeface="Cambria"/>
              </a:rPr>
              <a:t>1974.</a:t>
            </a:r>
            <a:r>
              <a:rPr lang="en-US" sz="2000" spc="270" dirty="0">
                <a:latin typeface="Franklin Gothic Book" panose="020B0503020102020204" pitchFamily="34" charset="0"/>
                <a:cs typeface="Cambria"/>
              </a:rPr>
              <a:t> </a:t>
            </a:r>
            <a:r>
              <a:rPr lang="en-US" sz="2000" spc="20" dirty="0">
                <a:latin typeface="Franklin Gothic Book" panose="020B0503020102020204" pitchFamily="34" charset="0"/>
                <a:cs typeface="Cambria"/>
              </a:rPr>
              <a:t>The  </a:t>
            </a:r>
            <a:r>
              <a:rPr lang="en-US" sz="2000" spc="10" dirty="0">
                <a:latin typeface="Franklin Gothic Book" panose="020B0503020102020204" pitchFamily="34" charset="0"/>
                <a:cs typeface="Cambria"/>
              </a:rPr>
              <a:t>basic </a:t>
            </a:r>
            <a:r>
              <a:rPr lang="en-US" sz="2000" spc="15" dirty="0">
                <a:latin typeface="Franklin Gothic Book" panose="020B0503020102020204" pitchFamily="34" charset="0"/>
                <a:cs typeface="Cambria"/>
              </a:rPr>
              <a:t> </a:t>
            </a:r>
            <a:r>
              <a:rPr lang="en-US" sz="2000" spc="5" dirty="0">
                <a:latin typeface="Franklin Gothic Book" panose="020B0503020102020204" pitchFamily="34" charset="0"/>
                <a:cs typeface="Cambria"/>
              </a:rPr>
              <a:t>objective</a:t>
            </a:r>
            <a:r>
              <a:rPr lang="en-US" sz="2000" spc="10"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a:t>
            </a:r>
            <a:r>
              <a:rPr lang="en-US" sz="2000" spc="45" dirty="0">
                <a:latin typeface="Franklin Gothic Book" panose="020B0503020102020204" pitchFamily="34" charset="0"/>
                <a:cs typeface="Cambria"/>
              </a:rPr>
              <a:t> </a:t>
            </a:r>
            <a:r>
              <a:rPr lang="en-US" sz="2000" spc="10" dirty="0">
                <a:latin typeface="Franklin Gothic Book" panose="020B0503020102020204" pitchFamily="34" charset="0"/>
                <a:cs typeface="Cambria"/>
              </a:rPr>
              <a:t>this</a:t>
            </a:r>
            <a:r>
              <a:rPr lang="en-US" sz="2000" spc="15" dirty="0">
                <a:latin typeface="Franklin Gothic Book" panose="020B0503020102020204" pitchFamily="34" charset="0"/>
                <a:cs typeface="Cambria"/>
              </a:rPr>
              <a:t> </a:t>
            </a:r>
            <a:r>
              <a:rPr lang="en-US" sz="2000" spc="85" dirty="0">
                <a:latin typeface="Franklin Gothic Book" panose="020B0503020102020204" pitchFamily="34" charset="0"/>
                <a:cs typeface="Cambria"/>
              </a:rPr>
              <a:t>Act</a:t>
            </a:r>
            <a:r>
              <a:rPr lang="en-US" sz="2000" spc="90" dirty="0">
                <a:latin typeface="Franklin Gothic Book" panose="020B0503020102020204" pitchFamily="34" charset="0"/>
                <a:cs typeface="Cambria"/>
              </a:rPr>
              <a:t> </a:t>
            </a:r>
            <a:r>
              <a:rPr lang="en-US" sz="2000" spc="5" dirty="0">
                <a:latin typeface="Franklin Gothic Book" panose="020B0503020102020204" pitchFamily="34" charset="0"/>
                <a:cs typeface="Cambria"/>
              </a:rPr>
              <a:t>is</a:t>
            </a:r>
            <a:r>
              <a:rPr lang="en-US" sz="2000" spc="10" dirty="0">
                <a:latin typeface="Franklin Gothic Book" panose="020B0503020102020204" pitchFamily="34" charset="0"/>
                <a:cs typeface="Cambria"/>
              </a:rPr>
              <a:t> </a:t>
            </a:r>
            <a:r>
              <a:rPr lang="en-US" sz="2000" dirty="0">
                <a:latin typeface="Franklin Gothic Book" panose="020B0503020102020204" pitchFamily="34" charset="0"/>
                <a:cs typeface="Cambria"/>
              </a:rPr>
              <a:t>to</a:t>
            </a:r>
            <a:r>
              <a:rPr lang="en-US" sz="2000" spc="5" dirty="0">
                <a:latin typeface="Franklin Gothic Book" panose="020B0503020102020204" pitchFamily="34" charset="0"/>
                <a:cs typeface="Cambria"/>
              </a:rPr>
              <a:t> </a:t>
            </a:r>
            <a:r>
              <a:rPr lang="en-US" sz="2000" spc="25" dirty="0">
                <a:latin typeface="Franklin Gothic Book" panose="020B0503020102020204" pitchFamily="34" charset="0"/>
                <a:cs typeface="Cambria"/>
              </a:rPr>
              <a:t>maintain</a:t>
            </a:r>
            <a:r>
              <a:rPr lang="en-US" sz="2000" spc="30" dirty="0">
                <a:latin typeface="Franklin Gothic Book" panose="020B0503020102020204" pitchFamily="34" charset="0"/>
                <a:cs typeface="Cambria"/>
              </a:rPr>
              <a:t> </a:t>
            </a:r>
            <a:r>
              <a:rPr lang="en-US" sz="2000" spc="55" dirty="0">
                <a:latin typeface="Franklin Gothic Book" panose="020B0503020102020204" pitchFamily="34" charset="0"/>
                <a:cs typeface="Cambria"/>
              </a:rPr>
              <a:t>and</a:t>
            </a:r>
            <a:r>
              <a:rPr lang="en-US" sz="2000" spc="60" dirty="0">
                <a:latin typeface="Franklin Gothic Book" panose="020B0503020102020204" pitchFamily="34" charset="0"/>
                <a:cs typeface="Cambria"/>
              </a:rPr>
              <a:t> </a:t>
            </a:r>
            <a:r>
              <a:rPr lang="en-US" sz="2000" spc="-15" dirty="0">
                <a:latin typeface="Franklin Gothic Book" panose="020B0503020102020204" pitchFamily="34" charset="0"/>
                <a:cs typeface="Cambria"/>
              </a:rPr>
              <a:t>restore</a:t>
            </a:r>
            <a:r>
              <a:rPr lang="en-US" sz="2000" spc="-10" dirty="0">
                <a:latin typeface="Franklin Gothic Book" panose="020B0503020102020204" pitchFamily="34" charset="0"/>
                <a:cs typeface="Cambria"/>
              </a:rPr>
              <a:t> </a:t>
            </a:r>
            <a:r>
              <a:rPr lang="en-US" sz="2000" dirty="0">
                <a:latin typeface="Franklin Gothic Book" panose="020B0503020102020204" pitchFamily="34" charset="0"/>
                <a:cs typeface="Cambria"/>
              </a:rPr>
              <a:t>the</a:t>
            </a:r>
            <a:r>
              <a:rPr lang="en-US" sz="2000" spc="5" dirty="0">
                <a:latin typeface="Franklin Gothic Book" panose="020B0503020102020204" pitchFamily="34" charset="0"/>
                <a:cs typeface="Cambria"/>
              </a:rPr>
              <a:t> </a:t>
            </a:r>
            <a:r>
              <a:rPr lang="en-US" sz="2000" spc="20" dirty="0">
                <a:latin typeface="Franklin Gothic Book" panose="020B0503020102020204" pitchFamily="34" charset="0"/>
                <a:cs typeface="Cambria"/>
              </a:rPr>
              <a:t>wholesomeness</a:t>
            </a:r>
            <a:r>
              <a:rPr lang="en-US" sz="2000" spc="25"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 </a:t>
            </a:r>
            <a:r>
              <a:rPr lang="en-US" sz="2000" spc="45" dirty="0">
                <a:latin typeface="Franklin Gothic Book" panose="020B0503020102020204" pitchFamily="34" charset="0"/>
                <a:cs typeface="Cambria"/>
              </a:rPr>
              <a:t> </a:t>
            </a:r>
            <a:r>
              <a:rPr lang="en-US" sz="2000" spc="20" dirty="0">
                <a:latin typeface="Franklin Gothic Book" panose="020B0503020102020204" pitchFamily="34" charset="0"/>
                <a:cs typeface="Cambria"/>
              </a:rPr>
              <a:t>national</a:t>
            </a:r>
            <a:r>
              <a:rPr lang="en-US" sz="2000" spc="55" dirty="0">
                <a:latin typeface="Franklin Gothic Book" panose="020B0503020102020204" pitchFamily="34" charset="0"/>
                <a:cs typeface="Cambria"/>
              </a:rPr>
              <a:t> </a:t>
            </a:r>
            <a:r>
              <a:rPr lang="en-US" sz="2000" spc="20" dirty="0">
                <a:latin typeface="Franklin Gothic Book" panose="020B0503020102020204" pitchFamily="34" charset="0"/>
                <a:cs typeface="Cambria"/>
              </a:rPr>
              <a:t>aquatic</a:t>
            </a:r>
            <a:r>
              <a:rPr lang="en-US" sz="2000" spc="55" dirty="0">
                <a:latin typeface="Franklin Gothic Book" panose="020B0503020102020204" pitchFamily="34" charset="0"/>
                <a:cs typeface="Cambria"/>
              </a:rPr>
              <a:t> </a:t>
            </a:r>
            <a:r>
              <a:rPr lang="en-US" sz="2000" dirty="0">
                <a:latin typeface="Franklin Gothic Book" panose="020B0503020102020204" pitchFamily="34" charset="0"/>
                <a:cs typeface="Cambria"/>
              </a:rPr>
              <a:t>resources</a:t>
            </a:r>
            <a:r>
              <a:rPr lang="en-US" sz="2000" spc="60" dirty="0">
                <a:latin typeface="Franklin Gothic Book" panose="020B0503020102020204" pitchFamily="34" charset="0"/>
                <a:cs typeface="Cambria"/>
              </a:rPr>
              <a:t> </a:t>
            </a:r>
            <a:r>
              <a:rPr lang="en-US" sz="2000" spc="50" dirty="0">
                <a:latin typeface="Franklin Gothic Book" panose="020B0503020102020204" pitchFamily="34" charset="0"/>
                <a:cs typeface="Cambria"/>
              </a:rPr>
              <a:t>by</a:t>
            </a:r>
            <a:r>
              <a:rPr lang="en-US" sz="2000" spc="55" dirty="0">
                <a:latin typeface="Franklin Gothic Book" panose="020B0503020102020204" pitchFamily="34" charset="0"/>
                <a:cs typeface="Cambria"/>
              </a:rPr>
              <a:t> </a:t>
            </a:r>
            <a:r>
              <a:rPr lang="en-US" sz="2000" spc="20" dirty="0">
                <a:latin typeface="Franklin Gothic Book" panose="020B0503020102020204" pitchFamily="34" charset="0"/>
                <a:cs typeface="Cambria"/>
              </a:rPr>
              <a:t>prevention</a:t>
            </a:r>
            <a:r>
              <a:rPr lang="en-US" sz="2000" spc="60" dirty="0">
                <a:latin typeface="Franklin Gothic Book" panose="020B0503020102020204" pitchFamily="34" charset="0"/>
                <a:cs typeface="Cambria"/>
              </a:rPr>
              <a:t> </a:t>
            </a:r>
            <a:r>
              <a:rPr lang="en-US" sz="2000" spc="55" dirty="0">
                <a:latin typeface="Franklin Gothic Book" panose="020B0503020102020204" pitchFamily="34" charset="0"/>
                <a:cs typeface="Cambria"/>
              </a:rPr>
              <a:t>and </a:t>
            </a:r>
            <a:r>
              <a:rPr lang="en-US" sz="2000" spc="10" dirty="0">
                <a:latin typeface="Franklin Gothic Book" panose="020B0503020102020204" pitchFamily="34" charset="0"/>
                <a:cs typeface="Cambria"/>
              </a:rPr>
              <a:t>control</a:t>
            </a:r>
            <a:r>
              <a:rPr lang="en-US" sz="2000" spc="55"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a:t>
            </a:r>
            <a:r>
              <a:rPr lang="en-US" sz="2000" spc="60" dirty="0">
                <a:latin typeface="Franklin Gothic Book" panose="020B0503020102020204" pitchFamily="34" charset="0"/>
                <a:cs typeface="Cambria"/>
              </a:rPr>
              <a:t> </a:t>
            </a:r>
            <a:r>
              <a:rPr lang="en-US" sz="2000" spc="40" dirty="0">
                <a:latin typeface="Franklin Gothic Book" panose="020B0503020102020204" pitchFamily="34" charset="0"/>
                <a:cs typeface="Cambria"/>
              </a:rPr>
              <a:t>pollution.</a:t>
            </a:r>
            <a:endParaRPr lang="en-US" sz="2000" dirty="0">
              <a:latin typeface="Franklin Gothic Book" panose="020B0503020102020204" pitchFamily="34" charset="0"/>
              <a:cs typeface="Cambria"/>
            </a:endParaRPr>
          </a:p>
          <a:p>
            <a:pPr>
              <a:lnSpc>
                <a:spcPct val="100000"/>
              </a:lnSpc>
            </a:pPr>
            <a:endParaRPr lang="en-US" sz="2800" dirty="0">
              <a:latin typeface="Franklin Gothic Book" panose="020B0503020102020204" pitchFamily="34" charset="0"/>
              <a:cs typeface="Cambria"/>
            </a:endParaRPr>
          </a:p>
          <a:p>
            <a:pPr marL="248285" marR="85090" indent="-236220" algn="just">
              <a:lnSpc>
                <a:spcPct val="100000"/>
              </a:lnSpc>
              <a:spcBef>
                <a:spcPts val="5"/>
              </a:spcBef>
              <a:buFont typeface="Arial MT"/>
              <a:buChar char="•"/>
              <a:tabLst>
                <a:tab pos="248920" algn="l"/>
              </a:tabLst>
            </a:pPr>
            <a:r>
              <a:rPr lang="en-US" sz="2000" spc="20" dirty="0">
                <a:latin typeface="Franklin Gothic Book" panose="020B0503020102020204" pitchFamily="34" charset="0"/>
                <a:cs typeface="Cambria"/>
              </a:rPr>
              <a:t>The</a:t>
            </a:r>
            <a:r>
              <a:rPr lang="en-US" sz="2000" spc="25" dirty="0">
                <a:latin typeface="Franklin Gothic Book" panose="020B0503020102020204" pitchFamily="34" charset="0"/>
                <a:cs typeface="Cambria"/>
              </a:rPr>
              <a:t> </a:t>
            </a:r>
            <a:r>
              <a:rPr lang="en-US" sz="2000" dirty="0">
                <a:latin typeface="Franklin Gothic Book" panose="020B0503020102020204" pitchFamily="34" charset="0"/>
                <a:cs typeface="Cambria"/>
              </a:rPr>
              <a:t>act</a:t>
            </a:r>
            <a:r>
              <a:rPr lang="en-US" sz="2000" spc="5" dirty="0">
                <a:latin typeface="Franklin Gothic Book" panose="020B0503020102020204" pitchFamily="34" charset="0"/>
                <a:cs typeface="Cambria"/>
              </a:rPr>
              <a:t> </a:t>
            </a:r>
            <a:r>
              <a:rPr lang="en-US" sz="2000" dirty="0">
                <a:latin typeface="Franklin Gothic Book" panose="020B0503020102020204" pitchFamily="34" charset="0"/>
                <a:cs typeface="Cambria"/>
              </a:rPr>
              <a:t>prescribes</a:t>
            </a:r>
            <a:r>
              <a:rPr lang="en-US" sz="2000" spc="5" dirty="0">
                <a:latin typeface="Franklin Gothic Book" panose="020B0503020102020204" pitchFamily="34" charset="0"/>
                <a:cs typeface="Cambria"/>
              </a:rPr>
              <a:t> </a:t>
            </a:r>
            <a:r>
              <a:rPr lang="en-US" sz="2000" spc="30" dirty="0">
                <a:latin typeface="Franklin Gothic Book" panose="020B0503020102020204" pitchFamily="34" charset="0"/>
                <a:cs typeface="Cambria"/>
              </a:rPr>
              <a:t>various</a:t>
            </a:r>
            <a:r>
              <a:rPr lang="en-US" sz="2000" spc="35" dirty="0">
                <a:latin typeface="Franklin Gothic Book" panose="020B0503020102020204" pitchFamily="34" charset="0"/>
                <a:cs typeface="Cambria"/>
              </a:rPr>
              <a:t> </a:t>
            </a:r>
            <a:r>
              <a:rPr lang="en-US" sz="2000" spc="25" dirty="0">
                <a:latin typeface="Franklin Gothic Book" panose="020B0503020102020204" pitchFamily="34" charset="0"/>
                <a:cs typeface="Cambria"/>
              </a:rPr>
              <a:t>functions</a:t>
            </a:r>
            <a:r>
              <a:rPr lang="en-US" sz="2000" spc="30" dirty="0">
                <a:latin typeface="Franklin Gothic Book" panose="020B0503020102020204" pitchFamily="34" charset="0"/>
                <a:cs typeface="Cambria"/>
              </a:rPr>
              <a:t> </a:t>
            </a:r>
            <a:r>
              <a:rPr lang="en-US" sz="2000" spc="15" dirty="0">
                <a:latin typeface="Franklin Gothic Book" panose="020B0503020102020204" pitchFamily="34" charset="0"/>
                <a:cs typeface="Cambria"/>
              </a:rPr>
              <a:t>for</a:t>
            </a:r>
            <a:r>
              <a:rPr lang="en-US" sz="2000" spc="20" dirty="0">
                <a:latin typeface="Franklin Gothic Book" panose="020B0503020102020204" pitchFamily="34" charset="0"/>
                <a:cs typeface="Cambria"/>
              </a:rPr>
              <a:t> </a:t>
            </a:r>
            <a:r>
              <a:rPr lang="en-US" sz="2000" spc="5" dirty="0">
                <a:latin typeface="Franklin Gothic Book" panose="020B0503020102020204" pitchFamily="34" charset="0"/>
                <a:cs typeface="Cambria"/>
              </a:rPr>
              <a:t>the  </a:t>
            </a:r>
            <a:r>
              <a:rPr lang="en-US" sz="2000" spc="40" dirty="0">
                <a:latin typeface="Franklin Gothic Book" panose="020B0503020102020204" pitchFamily="34" charset="0"/>
                <a:cs typeface="Cambria"/>
              </a:rPr>
              <a:t>Central  </a:t>
            </a:r>
            <a:r>
              <a:rPr lang="en-US" sz="2000" spc="35" dirty="0">
                <a:latin typeface="Franklin Gothic Book" panose="020B0503020102020204" pitchFamily="34" charset="0"/>
                <a:cs typeface="Cambria"/>
              </a:rPr>
              <a:t>Pollution  </a:t>
            </a:r>
            <a:r>
              <a:rPr lang="en-US" sz="2000" spc="45" dirty="0">
                <a:latin typeface="Franklin Gothic Book" panose="020B0503020102020204" pitchFamily="34" charset="0"/>
                <a:cs typeface="Cambria"/>
              </a:rPr>
              <a:t>Control </a:t>
            </a:r>
            <a:r>
              <a:rPr lang="en-US" sz="2000" spc="50" dirty="0">
                <a:latin typeface="Franklin Gothic Book" panose="020B0503020102020204" pitchFamily="34" charset="0"/>
                <a:cs typeface="Cambria"/>
              </a:rPr>
              <a:t> </a:t>
            </a:r>
            <a:r>
              <a:rPr lang="en-US" sz="2000" spc="20" dirty="0">
                <a:latin typeface="Franklin Gothic Book" panose="020B0503020102020204" pitchFamily="34" charset="0"/>
                <a:cs typeface="Cambria"/>
              </a:rPr>
              <a:t>Board </a:t>
            </a:r>
            <a:r>
              <a:rPr lang="en-US" sz="2000" spc="65" dirty="0">
                <a:latin typeface="Franklin Gothic Book" panose="020B0503020102020204" pitchFamily="34" charset="0"/>
                <a:cs typeface="Cambria"/>
              </a:rPr>
              <a:t>(CPCB) </a:t>
            </a:r>
            <a:r>
              <a:rPr lang="en-US" sz="2000" spc="-5" dirty="0">
                <a:latin typeface="Franklin Gothic Book" panose="020B0503020102020204" pitchFamily="34" charset="0"/>
                <a:cs typeface="Cambria"/>
              </a:rPr>
              <a:t>at </a:t>
            </a:r>
            <a:r>
              <a:rPr lang="en-US" sz="2000" spc="5" dirty="0">
                <a:latin typeface="Franklin Gothic Book" panose="020B0503020102020204" pitchFamily="34" charset="0"/>
                <a:cs typeface="Cambria"/>
              </a:rPr>
              <a:t>the </a:t>
            </a:r>
            <a:r>
              <a:rPr lang="en-US" sz="2000" spc="35" dirty="0">
                <a:latin typeface="Franklin Gothic Book" panose="020B0503020102020204" pitchFamily="34" charset="0"/>
                <a:cs typeface="Cambria"/>
              </a:rPr>
              <a:t>apex </a:t>
            </a:r>
            <a:r>
              <a:rPr lang="en-US" sz="2000" spc="25" dirty="0">
                <a:latin typeface="Franklin Gothic Book" panose="020B0503020102020204" pitchFamily="34" charset="0"/>
                <a:cs typeface="Cambria"/>
              </a:rPr>
              <a:t>level </a:t>
            </a:r>
            <a:r>
              <a:rPr lang="en-US" sz="2000" spc="55" dirty="0">
                <a:latin typeface="Franklin Gothic Book" panose="020B0503020102020204" pitchFamily="34" charset="0"/>
                <a:cs typeface="Cambria"/>
              </a:rPr>
              <a:t>and </a:t>
            </a:r>
            <a:r>
              <a:rPr lang="en-US" sz="2000" dirty="0">
                <a:latin typeface="Franklin Gothic Book" panose="020B0503020102020204" pitchFamily="34" charset="0"/>
                <a:cs typeface="Cambria"/>
              </a:rPr>
              <a:t>State </a:t>
            </a:r>
            <a:r>
              <a:rPr lang="en-US" sz="2000" spc="35" dirty="0">
                <a:latin typeface="Franklin Gothic Book" panose="020B0503020102020204" pitchFamily="34" charset="0"/>
                <a:cs typeface="Cambria"/>
              </a:rPr>
              <a:t>Pollution </a:t>
            </a:r>
            <a:r>
              <a:rPr lang="en-US" sz="2000" spc="45" dirty="0">
                <a:latin typeface="Franklin Gothic Book" panose="020B0503020102020204" pitchFamily="34" charset="0"/>
                <a:cs typeface="Cambria"/>
              </a:rPr>
              <a:t>Control </a:t>
            </a:r>
            <a:r>
              <a:rPr lang="en-US" sz="2000" spc="15" dirty="0">
                <a:latin typeface="Franklin Gothic Book" panose="020B0503020102020204" pitchFamily="34" charset="0"/>
                <a:cs typeface="Cambria"/>
              </a:rPr>
              <a:t>Boards </a:t>
            </a:r>
            <a:r>
              <a:rPr lang="en-US" sz="2000" spc="-5" dirty="0">
                <a:latin typeface="Franklin Gothic Book" panose="020B0503020102020204" pitchFamily="34" charset="0"/>
                <a:cs typeface="Cambria"/>
              </a:rPr>
              <a:t>at </a:t>
            </a:r>
            <a:r>
              <a:rPr lang="en-US" sz="2000" spc="5" dirty="0">
                <a:latin typeface="Franklin Gothic Book" panose="020B0503020102020204" pitchFamily="34" charset="0"/>
                <a:cs typeface="Cambria"/>
              </a:rPr>
              <a:t>the </a:t>
            </a:r>
            <a:r>
              <a:rPr lang="en-US" sz="2000" spc="10" dirty="0">
                <a:latin typeface="Franklin Gothic Book" panose="020B0503020102020204" pitchFamily="34" charset="0"/>
                <a:cs typeface="Cambria"/>
              </a:rPr>
              <a:t> </a:t>
            </a:r>
            <a:r>
              <a:rPr lang="en-US" sz="2000" spc="-10" dirty="0">
                <a:latin typeface="Franklin Gothic Book" panose="020B0503020102020204" pitchFamily="34" charset="0"/>
                <a:cs typeface="Cambria"/>
              </a:rPr>
              <a:t>state</a:t>
            </a:r>
            <a:r>
              <a:rPr lang="en-US" sz="2000" spc="45" dirty="0">
                <a:latin typeface="Franklin Gothic Book" panose="020B0503020102020204" pitchFamily="34" charset="0"/>
                <a:cs typeface="Cambria"/>
              </a:rPr>
              <a:t> </a:t>
            </a:r>
            <a:r>
              <a:rPr lang="en-US" sz="2000" spc="35" dirty="0">
                <a:latin typeface="Franklin Gothic Book" panose="020B0503020102020204" pitchFamily="34" charset="0"/>
                <a:cs typeface="Cambria"/>
              </a:rPr>
              <a:t>level.</a:t>
            </a:r>
            <a:endParaRPr lang="en-US" sz="2000" dirty="0">
              <a:latin typeface="Franklin Gothic Book" panose="020B0503020102020204" pitchFamily="34" charset="0"/>
              <a:cs typeface="Cambria"/>
            </a:endParaRPr>
          </a:p>
          <a:p>
            <a:pPr>
              <a:lnSpc>
                <a:spcPct val="100000"/>
              </a:lnSpc>
              <a:spcBef>
                <a:spcPts val="40"/>
              </a:spcBef>
              <a:buFont typeface="Arial MT"/>
              <a:buChar char="•"/>
            </a:pPr>
            <a:endParaRPr lang="en-US" sz="1800" dirty="0">
              <a:latin typeface="Franklin Gothic Book" panose="020B0503020102020204" pitchFamily="34" charset="0"/>
              <a:cs typeface="Cambria"/>
            </a:endParaRPr>
          </a:p>
          <a:p>
            <a:pPr marL="248285" marR="83185" indent="-236220" algn="just">
              <a:lnSpc>
                <a:spcPct val="100000"/>
              </a:lnSpc>
              <a:buFont typeface="Arial MT"/>
              <a:buChar char="•"/>
              <a:tabLst>
                <a:tab pos="248920" algn="l"/>
              </a:tabLst>
            </a:pPr>
            <a:r>
              <a:rPr lang="en-US" sz="2000" spc="20" dirty="0">
                <a:latin typeface="Franklin Gothic Book" panose="020B0503020102020204" pitchFamily="34" charset="0"/>
                <a:cs typeface="Cambria"/>
              </a:rPr>
              <a:t>The </a:t>
            </a:r>
            <a:r>
              <a:rPr lang="en-US" sz="2000" spc="85" dirty="0">
                <a:latin typeface="Franklin Gothic Book" panose="020B0503020102020204" pitchFamily="34" charset="0"/>
                <a:cs typeface="Cambria"/>
              </a:rPr>
              <a:t>Act </a:t>
            </a:r>
            <a:r>
              <a:rPr lang="en-US" sz="2000" spc="25" dirty="0">
                <a:latin typeface="Franklin Gothic Book" panose="020B0503020102020204" pitchFamily="34" charset="0"/>
                <a:cs typeface="Cambria"/>
              </a:rPr>
              <a:t>does </a:t>
            </a:r>
            <a:r>
              <a:rPr lang="en-US" sz="2000" spc="15" dirty="0">
                <a:latin typeface="Franklin Gothic Book" panose="020B0503020102020204" pitchFamily="34" charset="0"/>
                <a:cs typeface="Cambria"/>
              </a:rPr>
              <a:t>not </a:t>
            </a:r>
            <a:r>
              <a:rPr lang="en-US" sz="2000" spc="30" dirty="0">
                <a:latin typeface="Franklin Gothic Book" panose="020B0503020102020204" pitchFamily="34" charset="0"/>
                <a:cs typeface="Cambria"/>
              </a:rPr>
              <a:t>define </a:t>
            </a:r>
            <a:r>
              <a:rPr lang="en-US" sz="2000" spc="5" dirty="0">
                <a:latin typeface="Franklin Gothic Book" panose="020B0503020102020204" pitchFamily="34" charset="0"/>
                <a:cs typeface="Cambria"/>
              </a:rPr>
              <a:t>the </a:t>
            </a:r>
            <a:r>
              <a:rPr lang="en-US" sz="2000" spc="25" dirty="0">
                <a:latin typeface="Franklin Gothic Book" panose="020B0503020102020204" pitchFamily="34" charset="0"/>
                <a:cs typeface="Cambria"/>
              </a:rPr>
              <a:t>level </a:t>
            </a:r>
            <a:r>
              <a:rPr lang="en-US" sz="2000" spc="40" dirty="0">
                <a:latin typeface="Franklin Gothic Book" panose="020B0503020102020204" pitchFamily="34" charset="0"/>
                <a:cs typeface="Cambria"/>
              </a:rPr>
              <a:t>of </a:t>
            </a:r>
            <a:r>
              <a:rPr lang="en-US" sz="2000" spc="20" dirty="0">
                <a:latin typeface="Franklin Gothic Book" panose="020B0503020102020204" pitchFamily="34" charset="0"/>
                <a:cs typeface="Cambria"/>
              </a:rPr>
              <a:t>wholesomeness </a:t>
            </a:r>
            <a:r>
              <a:rPr lang="en-US" sz="2000" dirty="0">
                <a:latin typeface="Franklin Gothic Book" panose="020B0503020102020204" pitchFamily="34" charset="0"/>
                <a:cs typeface="Cambria"/>
              </a:rPr>
              <a:t>to </a:t>
            </a:r>
            <a:r>
              <a:rPr lang="en-US" sz="2000" spc="-10" dirty="0">
                <a:latin typeface="Franklin Gothic Book" panose="020B0503020102020204" pitchFamily="34" charset="0"/>
                <a:cs typeface="Cambria"/>
              </a:rPr>
              <a:t>be </a:t>
            </a:r>
            <a:r>
              <a:rPr lang="en-US" sz="2000" spc="30" dirty="0">
                <a:latin typeface="Franklin Gothic Book" panose="020B0503020102020204" pitchFamily="34" charset="0"/>
                <a:cs typeface="Cambria"/>
              </a:rPr>
              <a:t>maintained </a:t>
            </a:r>
            <a:r>
              <a:rPr lang="en-US" sz="2000" spc="-5" dirty="0">
                <a:latin typeface="Franklin Gothic Book" panose="020B0503020102020204" pitchFamily="34" charset="0"/>
                <a:cs typeface="Cambria"/>
              </a:rPr>
              <a:t>or </a:t>
            </a:r>
            <a:r>
              <a:rPr lang="en-US" sz="2000" dirty="0">
                <a:latin typeface="Franklin Gothic Book" panose="020B0503020102020204" pitchFamily="34" charset="0"/>
                <a:cs typeface="Cambria"/>
              </a:rPr>
              <a:t> </a:t>
            </a:r>
            <a:r>
              <a:rPr lang="en-US" sz="2000" spc="-5" dirty="0">
                <a:latin typeface="Franklin Gothic Book" panose="020B0503020102020204" pitchFamily="34" charset="0"/>
                <a:cs typeface="Cambria"/>
              </a:rPr>
              <a:t>restored</a:t>
            </a:r>
            <a:r>
              <a:rPr lang="en-US" sz="2000" dirty="0">
                <a:latin typeface="Franklin Gothic Book" panose="020B0503020102020204" pitchFamily="34" charset="0"/>
                <a:cs typeface="Cambria"/>
              </a:rPr>
              <a:t> </a:t>
            </a:r>
            <a:r>
              <a:rPr lang="en-US" sz="2000" spc="30" dirty="0">
                <a:latin typeface="Franklin Gothic Book" panose="020B0503020102020204" pitchFamily="34" charset="0"/>
                <a:cs typeface="Cambria"/>
              </a:rPr>
              <a:t>in</a:t>
            </a:r>
            <a:r>
              <a:rPr lang="en-US" sz="2000" spc="35" dirty="0">
                <a:latin typeface="Franklin Gothic Book" panose="020B0503020102020204" pitchFamily="34" charset="0"/>
                <a:cs typeface="Cambria"/>
              </a:rPr>
              <a:t> </a:t>
            </a:r>
            <a:r>
              <a:rPr lang="en-US" sz="2000" spc="20" dirty="0">
                <a:latin typeface="Franklin Gothic Book" panose="020B0503020102020204" pitchFamily="34" charset="0"/>
                <a:cs typeface="Cambria"/>
              </a:rPr>
              <a:t>different</a:t>
            </a:r>
            <a:r>
              <a:rPr lang="en-US" sz="2000" spc="25" dirty="0">
                <a:latin typeface="Franklin Gothic Book" panose="020B0503020102020204" pitchFamily="34" charset="0"/>
                <a:cs typeface="Cambria"/>
              </a:rPr>
              <a:t> </a:t>
            </a:r>
            <a:r>
              <a:rPr lang="en-US" sz="2000" spc="10" dirty="0">
                <a:latin typeface="Franklin Gothic Book" panose="020B0503020102020204" pitchFamily="34" charset="0"/>
                <a:cs typeface="Cambria"/>
              </a:rPr>
              <a:t>water</a:t>
            </a:r>
            <a:r>
              <a:rPr lang="en-US" sz="2000" spc="15" dirty="0">
                <a:latin typeface="Franklin Gothic Book" panose="020B0503020102020204" pitchFamily="34" charset="0"/>
                <a:cs typeface="Cambria"/>
              </a:rPr>
              <a:t> </a:t>
            </a:r>
            <a:r>
              <a:rPr lang="en-US" sz="2000" spc="20" dirty="0">
                <a:latin typeface="Franklin Gothic Book" panose="020B0503020102020204" pitchFamily="34" charset="0"/>
                <a:cs typeface="Cambria"/>
              </a:rPr>
              <a:t>bodies</a:t>
            </a:r>
            <a:r>
              <a:rPr lang="en-US" sz="2000" spc="25" dirty="0">
                <a:latin typeface="Franklin Gothic Book" panose="020B0503020102020204" pitchFamily="34" charset="0"/>
                <a:cs typeface="Cambria"/>
              </a:rPr>
              <a:t> </a:t>
            </a:r>
            <a:r>
              <a:rPr lang="en-US" sz="2000" spc="40" dirty="0">
                <a:latin typeface="Franklin Gothic Book" panose="020B0503020102020204" pitchFamily="34" charset="0"/>
                <a:cs typeface="Cambria"/>
              </a:rPr>
              <a:t>of </a:t>
            </a:r>
            <a:r>
              <a:rPr lang="en-US" sz="2000" spc="5" dirty="0">
                <a:latin typeface="Franklin Gothic Book" panose="020B0503020102020204" pitchFamily="34" charset="0"/>
                <a:cs typeface="Cambria"/>
              </a:rPr>
              <a:t>the</a:t>
            </a:r>
            <a:r>
              <a:rPr lang="en-US" sz="2000" spc="10" dirty="0">
                <a:latin typeface="Franklin Gothic Book" panose="020B0503020102020204" pitchFamily="34" charset="0"/>
                <a:cs typeface="Cambria"/>
              </a:rPr>
              <a:t> </a:t>
            </a:r>
            <a:r>
              <a:rPr lang="en-US" sz="2000" spc="35" dirty="0">
                <a:latin typeface="Franklin Gothic Book" panose="020B0503020102020204" pitchFamily="34" charset="0"/>
                <a:cs typeface="Cambria"/>
              </a:rPr>
              <a:t>country.</a:t>
            </a:r>
            <a:r>
              <a:rPr lang="en-US" sz="2000" spc="40" dirty="0">
                <a:latin typeface="Franklin Gothic Book" panose="020B0503020102020204" pitchFamily="34" charset="0"/>
                <a:cs typeface="Cambria"/>
              </a:rPr>
              <a:t> </a:t>
            </a:r>
            <a:r>
              <a:rPr lang="en-US" sz="2000" spc="20" dirty="0">
                <a:latin typeface="Franklin Gothic Book" panose="020B0503020102020204" pitchFamily="34" charset="0"/>
                <a:cs typeface="Cambria"/>
              </a:rPr>
              <a:t>The</a:t>
            </a:r>
            <a:r>
              <a:rPr lang="en-US" sz="2000" spc="25" dirty="0">
                <a:latin typeface="Franklin Gothic Book" panose="020B0503020102020204" pitchFamily="34" charset="0"/>
                <a:cs typeface="Cambria"/>
              </a:rPr>
              <a:t> </a:t>
            </a:r>
            <a:r>
              <a:rPr lang="en-US" sz="2000" spc="40" dirty="0">
                <a:latin typeface="Franklin Gothic Book" panose="020B0503020102020204" pitchFamily="34" charset="0"/>
                <a:cs typeface="Cambria"/>
              </a:rPr>
              <a:t>Central </a:t>
            </a:r>
            <a:r>
              <a:rPr lang="en-US" sz="2000" spc="35" dirty="0">
                <a:latin typeface="Franklin Gothic Book" panose="020B0503020102020204" pitchFamily="34" charset="0"/>
                <a:cs typeface="Cambria"/>
              </a:rPr>
              <a:t>Pollution </a:t>
            </a:r>
            <a:r>
              <a:rPr lang="en-US" sz="2000" spc="40" dirty="0">
                <a:latin typeface="Franklin Gothic Book" panose="020B0503020102020204" pitchFamily="34" charset="0"/>
                <a:cs typeface="Cambria"/>
              </a:rPr>
              <a:t> </a:t>
            </a:r>
            <a:r>
              <a:rPr lang="en-US" sz="2000" spc="45" dirty="0">
                <a:latin typeface="Franklin Gothic Book" panose="020B0503020102020204" pitchFamily="34" charset="0"/>
                <a:cs typeface="Cambria"/>
              </a:rPr>
              <a:t>Control </a:t>
            </a:r>
            <a:r>
              <a:rPr lang="en-US" sz="2000" spc="20" dirty="0">
                <a:latin typeface="Franklin Gothic Book" panose="020B0503020102020204" pitchFamily="34" charset="0"/>
                <a:cs typeface="Cambria"/>
              </a:rPr>
              <a:t>Board </a:t>
            </a:r>
            <a:r>
              <a:rPr lang="en-US" sz="2000" spc="65" dirty="0">
                <a:latin typeface="Franklin Gothic Book" panose="020B0503020102020204" pitchFamily="34" charset="0"/>
                <a:cs typeface="Cambria"/>
              </a:rPr>
              <a:t>(CPCB) </a:t>
            </a:r>
            <a:r>
              <a:rPr lang="en-US" sz="2000" spc="20" dirty="0">
                <a:latin typeface="Franklin Gothic Book" panose="020B0503020102020204" pitchFamily="34" charset="0"/>
                <a:cs typeface="Cambria"/>
              </a:rPr>
              <a:t>has </a:t>
            </a:r>
            <a:r>
              <a:rPr lang="en-US" sz="2000" spc="10" dirty="0">
                <a:latin typeface="Franklin Gothic Book" panose="020B0503020102020204" pitchFamily="34" charset="0"/>
                <a:cs typeface="Cambria"/>
              </a:rPr>
              <a:t>tried </a:t>
            </a:r>
            <a:r>
              <a:rPr lang="en-US" sz="2000" dirty="0">
                <a:latin typeface="Franklin Gothic Book" panose="020B0503020102020204" pitchFamily="34" charset="0"/>
                <a:cs typeface="Cambria"/>
              </a:rPr>
              <a:t>to </a:t>
            </a:r>
            <a:r>
              <a:rPr lang="en-US" sz="2000" spc="30" dirty="0">
                <a:latin typeface="Franklin Gothic Book" panose="020B0503020102020204" pitchFamily="34" charset="0"/>
                <a:cs typeface="Cambria"/>
              </a:rPr>
              <a:t>define </a:t>
            </a:r>
            <a:r>
              <a:rPr lang="en-US" sz="2000" spc="5" dirty="0">
                <a:latin typeface="Franklin Gothic Book" panose="020B0503020102020204" pitchFamily="34" charset="0"/>
                <a:cs typeface="Cambria"/>
              </a:rPr>
              <a:t>the </a:t>
            </a:r>
            <a:r>
              <a:rPr lang="en-US" sz="2000" spc="20" dirty="0">
                <a:latin typeface="Franklin Gothic Book" panose="020B0503020102020204" pitchFamily="34" charset="0"/>
                <a:cs typeface="Cambria"/>
              </a:rPr>
              <a:t>wholesomeness </a:t>
            </a:r>
            <a:r>
              <a:rPr lang="en-US" sz="2000" spc="30" dirty="0">
                <a:latin typeface="Franklin Gothic Book" panose="020B0503020102020204" pitchFamily="34" charset="0"/>
                <a:cs typeface="Cambria"/>
              </a:rPr>
              <a:t>in </a:t>
            </a:r>
            <a:r>
              <a:rPr lang="en-US" sz="2000" dirty="0">
                <a:latin typeface="Franklin Gothic Book" panose="020B0503020102020204" pitchFamily="34" charset="0"/>
                <a:cs typeface="Cambria"/>
              </a:rPr>
              <a:t>terms </a:t>
            </a:r>
            <a:r>
              <a:rPr lang="en-US" sz="2000" spc="40" dirty="0">
                <a:latin typeface="Franklin Gothic Book" panose="020B0503020102020204" pitchFamily="34" charset="0"/>
                <a:cs typeface="Cambria"/>
              </a:rPr>
              <a:t>of </a:t>
            </a:r>
            <a:r>
              <a:rPr lang="en-US" sz="2000" spc="45" dirty="0">
                <a:latin typeface="Franklin Gothic Book" panose="020B0503020102020204" pitchFamily="34" charset="0"/>
                <a:cs typeface="Cambria"/>
              </a:rPr>
              <a:t> </a:t>
            </a:r>
            <a:r>
              <a:rPr lang="en-US" sz="2000" spc="10" dirty="0">
                <a:latin typeface="Franklin Gothic Book" panose="020B0503020102020204" pitchFamily="34" charset="0"/>
                <a:cs typeface="Cambria"/>
              </a:rPr>
              <a:t>protection </a:t>
            </a:r>
            <a:r>
              <a:rPr lang="en-US" sz="2000" spc="40" dirty="0">
                <a:latin typeface="Franklin Gothic Book" panose="020B0503020102020204" pitchFamily="34" charset="0"/>
                <a:cs typeface="Cambria"/>
              </a:rPr>
              <a:t>of </a:t>
            </a:r>
            <a:r>
              <a:rPr lang="en-US" sz="2000" spc="60" dirty="0">
                <a:latin typeface="Franklin Gothic Book" panose="020B0503020102020204" pitchFamily="34" charset="0"/>
                <a:cs typeface="Cambria"/>
              </a:rPr>
              <a:t>human </a:t>
            </a:r>
            <a:r>
              <a:rPr lang="en-US" sz="2000" spc="25" dirty="0">
                <a:latin typeface="Franklin Gothic Book" panose="020B0503020102020204" pitchFamily="34" charset="0"/>
                <a:cs typeface="Cambria"/>
              </a:rPr>
              <a:t>uses, </a:t>
            </a:r>
            <a:r>
              <a:rPr lang="en-US" sz="2000" spc="55" dirty="0">
                <a:latin typeface="Franklin Gothic Book" panose="020B0503020102020204" pitchFamily="34" charset="0"/>
                <a:cs typeface="Cambria"/>
              </a:rPr>
              <a:t>and </a:t>
            </a:r>
            <a:r>
              <a:rPr lang="en-US" sz="2000" spc="35" dirty="0">
                <a:latin typeface="Franklin Gothic Book" panose="020B0503020102020204" pitchFamily="34" charset="0"/>
                <a:cs typeface="Cambria"/>
              </a:rPr>
              <a:t>thus, </a:t>
            </a:r>
            <a:r>
              <a:rPr lang="en-US" sz="2000" spc="15" dirty="0">
                <a:latin typeface="Franklin Gothic Book" panose="020B0503020102020204" pitchFamily="34" charset="0"/>
                <a:cs typeface="Cambria"/>
              </a:rPr>
              <a:t>taken </a:t>
            </a:r>
            <a:r>
              <a:rPr lang="en-US" sz="2000" spc="60" dirty="0">
                <a:latin typeface="Franklin Gothic Book" panose="020B0503020102020204" pitchFamily="34" charset="0"/>
                <a:cs typeface="Cambria"/>
              </a:rPr>
              <a:t>human </a:t>
            </a:r>
            <a:r>
              <a:rPr lang="en-US" sz="2000" spc="10" dirty="0">
                <a:latin typeface="Franklin Gothic Book" panose="020B0503020102020204" pitchFamily="34" charset="0"/>
                <a:cs typeface="Cambria"/>
              </a:rPr>
              <a:t>uses </a:t>
            </a:r>
            <a:r>
              <a:rPr lang="en-US" sz="2000" spc="40" dirty="0">
                <a:latin typeface="Franklin Gothic Book" panose="020B0503020102020204" pitchFamily="34" charset="0"/>
                <a:cs typeface="Cambria"/>
              </a:rPr>
              <a:t>of </a:t>
            </a:r>
            <a:r>
              <a:rPr lang="en-US" sz="2000" spc="10" dirty="0">
                <a:latin typeface="Franklin Gothic Book" panose="020B0503020102020204" pitchFamily="34" charset="0"/>
                <a:cs typeface="Cambria"/>
              </a:rPr>
              <a:t>water </a:t>
            </a:r>
            <a:r>
              <a:rPr lang="en-US" sz="2000" spc="5" dirty="0">
                <a:latin typeface="Franklin Gothic Book" panose="020B0503020102020204" pitchFamily="34" charset="0"/>
                <a:cs typeface="Cambria"/>
              </a:rPr>
              <a:t>as </a:t>
            </a:r>
            <a:r>
              <a:rPr lang="en-US" sz="2000" dirty="0">
                <a:latin typeface="Franklin Gothic Book" panose="020B0503020102020204" pitchFamily="34" charset="0"/>
                <a:cs typeface="Cambria"/>
              </a:rPr>
              <a:t>base </a:t>
            </a:r>
            <a:r>
              <a:rPr lang="en-US" sz="2000" spc="15" dirty="0">
                <a:latin typeface="Franklin Gothic Book" panose="020B0503020102020204" pitchFamily="34" charset="0"/>
                <a:cs typeface="Cambria"/>
              </a:rPr>
              <a:t>for </a:t>
            </a:r>
            <a:r>
              <a:rPr lang="en-US" sz="2000" spc="20" dirty="0">
                <a:latin typeface="Franklin Gothic Book" panose="020B0503020102020204" pitchFamily="34" charset="0"/>
                <a:cs typeface="Cambria"/>
              </a:rPr>
              <a:t> identification </a:t>
            </a:r>
            <a:r>
              <a:rPr lang="en-US" sz="2000" spc="40" dirty="0">
                <a:latin typeface="Franklin Gothic Book" panose="020B0503020102020204" pitchFamily="34" charset="0"/>
                <a:cs typeface="Cambria"/>
              </a:rPr>
              <a:t>of </a:t>
            </a:r>
            <a:r>
              <a:rPr lang="en-US" sz="2000" spc="10" dirty="0">
                <a:latin typeface="Franklin Gothic Book" panose="020B0503020102020204" pitchFamily="34" charset="0"/>
                <a:cs typeface="Cambria"/>
              </a:rPr>
              <a:t>water </a:t>
            </a:r>
            <a:r>
              <a:rPr lang="en-US" sz="2000" spc="35" dirty="0">
                <a:latin typeface="Franklin Gothic Book" panose="020B0503020102020204" pitchFamily="34" charset="0"/>
                <a:cs typeface="Cambria"/>
              </a:rPr>
              <a:t>quality </a:t>
            </a:r>
            <a:r>
              <a:rPr lang="en-US" sz="2000" spc="5" dirty="0">
                <a:latin typeface="Franklin Gothic Book" panose="020B0503020102020204" pitchFamily="34" charset="0"/>
                <a:cs typeface="Cambria"/>
              </a:rPr>
              <a:t>objectives </a:t>
            </a:r>
            <a:r>
              <a:rPr lang="en-US" sz="2000" spc="15" dirty="0">
                <a:latin typeface="Franklin Gothic Book" panose="020B0503020102020204" pitchFamily="34" charset="0"/>
                <a:cs typeface="Cambria"/>
              </a:rPr>
              <a:t>for </a:t>
            </a:r>
            <a:r>
              <a:rPr lang="en-US" sz="2000" spc="20" dirty="0">
                <a:latin typeface="Franklin Gothic Book" panose="020B0503020102020204" pitchFamily="34" charset="0"/>
                <a:cs typeface="Cambria"/>
              </a:rPr>
              <a:t>different </a:t>
            </a:r>
            <a:r>
              <a:rPr lang="en-US" sz="2000" spc="10" dirty="0">
                <a:latin typeface="Franklin Gothic Book" panose="020B0503020102020204" pitchFamily="34" charset="0"/>
                <a:cs typeface="Cambria"/>
              </a:rPr>
              <a:t>water </a:t>
            </a:r>
            <a:r>
              <a:rPr lang="en-US" sz="2000" spc="15" dirty="0">
                <a:latin typeface="Franklin Gothic Book" panose="020B0503020102020204" pitchFamily="34" charset="0"/>
                <a:cs typeface="Cambria"/>
              </a:rPr>
              <a:t>bodies </a:t>
            </a:r>
            <a:r>
              <a:rPr lang="en-US" sz="2000" spc="30" dirty="0">
                <a:latin typeface="Franklin Gothic Book" panose="020B0503020102020204" pitchFamily="34" charset="0"/>
                <a:cs typeface="Cambria"/>
              </a:rPr>
              <a:t>in </a:t>
            </a:r>
            <a:r>
              <a:rPr lang="en-US" sz="2000" spc="5" dirty="0">
                <a:latin typeface="Franklin Gothic Book" panose="020B0503020102020204" pitchFamily="34" charset="0"/>
                <a:cs typeface="Cambria"/>
              </a:rPr>
              <a:t>the </a:t>
            </a:r>
            <a:r>
              <a:rPr lang="en-US" sz="2000" spc="10" dirty="0">
                <a:latin typeface="Franklin Gothic Book" panose="020B0503020102020204" pitchFamily="34" charset="0"/>
                <a:cs typeface="Cambria"/>
              </a:rPr>
              <a:t> </a:t>
            </a:r>
            <a:r>
              <a:rPr lang="en-US" sz="2000" spc="35" dirty="0">
                <a:latin typeface="Franklin Gothic Book" panose="020B0503020102020204" pitchFamily="34" charset="0"/>
                <a:cs typeface="Cambria"/>
              </a:rPr>
              <a:t>country.</a:t>
            </a:r>
            <a:endParaRPr lang="en-US" sz="2000" dirty="0">
              <a:latin typeface="Franklin Gothic Book" panose="020B0503020102020204" pitchFamily="34" charset="0"/>
              <a:cs typeface="Cambria"/>
            </a:endParaRPr>
          </a:p>
          <a:p>
            <a:endParaRPr lang="en-IN" dirty="0"/>
          </a:p>
        </p:txBody>
      </p:sp>
      <p:sp>
        <p:nvSpPr>
          <p:cNvPr id="4" name="Slide Number Placeholder 3">
            <a:extLst>
              <a:ext uri="{FF2B5EF4-FFF2-40B4-BE49-F238E27FC236}">
                <a16:creationId xmlns="" xmlns:a16="http://schemas.microsoft.com/office/drawing/2014/main" id="{8FA07EB8-D6F3-E383-8AE0-D1AF2F36F23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12734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8BA59F-D079-288A-1317-A3F4D9D2E21C}"/>
              </a:ext>
            </a:extLst>
          </p:cNvPr>
          <p:cNvSpPr>
            <a:spLocks noGrp="1"/>
          </p:cNvSpPr>
          <p:nvPr>
            <p:ph type="title"/>
          </p:nvPr>
        </p:nvSpPr>
        <p:spPr/>
        <p:txBody>
          <a:bodyPr/>
          <a:lstStyle/>
          <a:p>
            <a:r>
              <a:rPr lang="en-IN" dirty="0"/>
              <a:t>Fresh water availability in India</a:t>
            </a:r>
          </a:p>
        </p:txBody>
      </p:sp>
      <p:sp>
        <p:nvSpPr>
          <p:cNvPr id="3" name="Content Placeholder 2">
            <a:extLst>
              <a:ext uri="{FF2B5EF4-FFF2-40B4-BE49-F238E27FC236}">
                <a16:creationId xmlns="" xmlns:a16="http://schemas.microsoft.com/office/drawing/2014/main" id="{055A9CB4-C4FE-CD0E-1A5B-F03896596FE2}"/>
              </a:ext>
            </a:extLst>
          </p:cNvPr>
          <p:cNvSpPr>
            <a:spLocks noGrp="1"/>
          </p:cNvSpPr>
          <p:nvPr>
            <p:ph idx="1"/>
          </p:nvPr>
        </p:nvSpPr>
        <p:spPr/>
        <p:txBody>
          <a:bodyPr>
            <a:normAutofit/>
          </a:bodyPr>
          <a:lstStyle/>
          <a:p>
            <a:pPr marL="354965" indent="-342900">
              <a:lnSpc>
                <a:spcPct val="100000"/>
              </a:lnSpc>
              <a:spcBef>
                <a:spcPts val="95"/>
              </a:spcBef>
              <a:buClr>
                <a:srgbClr val="0BD0D9"/>
              </a:buClr>
              <a:buSzPct val="96153"/>
              <a:buFont typeface="Wingdings" panose="05000000000000000000" pitchFamily="2" charset="2"/>
              <a:buChar char="§"/>
              <a:tabLst>
                <a:tab pos="285750" algn="l"/>
              </a:tabLst>
            </a:pPr>
            <a:r>
              <a:rPr lang="en-US" sz="2000" spc="-5" dirty="0">
                <a:latin typeface="Franklin Gothic Book" panose="020B0503020102020204" pitchFamily="34" charset="0"/>
                <a:cs typeface="Constantia"/>
              </a:rPr>
              <a:t>Only</a:t>
            </a:r>
            <a:r>
              <a:rPr lang="en-US" sz="2000" spc="-1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a</a:t>
            </a:r>
            <a:r>
              <a:rPr lang="en-US" sz="200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small </a:t>
            </a:r>
            <a:r>
              <a:rPr lang="en-US" sz="2000" spc="-10" dirty="0">
                <a:latin typeface="Franklin Gothic Book" panose="020B0503020102020204" pitchFamily="34" charset="0"/>
                <a:cs typeface="Constantia"/>
              </a:rPr>
              <a:t>fraction</a:t>
            </a:r>
            <a:r>
              <a:rPr lang="en-US" sz="2000" spc="-5" dirty="0">
                <a:latin typeface="Franklin Gothic Book" panose="020B0503020102020204" pitchFamily="34" charset="0"/>
                <a:cs typeface="Constantia"/>
              </a:rPr>
              <a:t> is fresh water</a:t>
            </a:r>
            <a:endParaRPr lang="en-US" sz="2000" dirty="0">
              <a:latin typeface="Franklin Gothic Book" panose="020B0503020102020204" pitchFamily="34" charset="0"/>
              <a:cs typeface="Constantia"/>
            </a:endParaRPr>
          </a:p>
          <a:p>
            <a:pPr marL="0" indent="0">
              <a:lnSpc>
                <a:spcPct val="100000"/>
              </a:lnSpc>
              <a:spcBef>
                <a:spcPts val="35"/>
              </a:spcBef>
              <a:buClr>
                <a:srgbClr val="0BD0D9"/>
              </a:buClr>
              <a:buNone/>
            </a:pPr>
            <a:endParaRPr lang="en-US" sz="2800" dirty="0">
              <a:latin typeface="Franklin Gothic Book" panose="020B0503020102020204" pitchFamily="34" charset="0"/>
              <a:cs typeface="Constantia"/>
            </a:endParaRPr>
          </a:p>
          <a:p>
            <a:pPr marL="354965" marR="5080" indent="-342900" algn="just">
              <a:lnSpc>
                <a:spcPct val="90100"/>
              </a:lnSpc>
              <a:spcBef>
                <a:spcPts val="5"/>
              </a:spcBef>
              <a:buClr>
                <a:srgbClr val="0BD0D9"/>
              </a:buClr>
              <a:buSzPct val="96153"/>
              <a:buFont typeface="Wingdings" panose="05000000000000000000" pitchFamily="2" charset="2"/>
              <a:buChar char="§"/>
              <a:tabLst>
                <a:tab pos="285750" algn="l"/>
              </a:tabLst>
            </a:pPr>
            <a:r>
              <a:rPr lang="en-US" sz="2000" spc="-5" dirty="0">
                <a:latin typeface="Franklin Gothic Book" panose="020B0503020102020204" pitchFamily="34" charset="0"/>
                <a:cs typeface="Constantia"/>
              </a:rPr>
              <a:t>India is wettest </a:t>
            </a:r>
            <a:r>
              <a:rPr lang="en-US" sz="2000" spc="-10" dirty="0">
                <a:latin typeface="Franklin Gothic Book" panose="020B0503020102020204" pitchFamily="34" charset="0"/>
                <a:cs typeface="Constantia"/>
              </a:rPr>
              <a:t>country </a:t>
            </a:r>
            <a:r>
              <a:rPr lang="en-US" sz="2000" spc="-5" dirty="0">
                <a:latin typeface="Franklin Gothic Book" panose="020B0503020102020204" pitchFamily="34" charset="0"/>
                <a:cs typeface="Constantia"/>
              </a:rPr>
              <a:t>in the world, but </a:t>
            </a:r>
            <a:r>
              <a:rPr lang="en-US" sz="2000" spc="-10" dirty="0">
                <a:latin typeface="Franklin Gothic Book" panose="020B0503020102020204" pitchFamily="34" charset="0"/>
                <a:cs typeface="Constantia"/>
              </a:rPr>
              <a:t>rainfall is </a:t>
            </a:r>
            <a:r>
              <a:rPr lang="en-US" sz="2000" spc="-5" dirty="0">
                <a:latin typeface="Franklin Gothic Book" panose="020B0503020102020204" pitchFamily="34" charset="0"/>
                <a:cs typeface="Constantia"/>
              </a:rPr>
              <a:t>highly</a:t>
            </a:r>
          </a:p>
          <a:p>
            <a:pPr marL="12065" marR="5080" indent="0" algn="just">
              <a:lnSpc>
                <a:spcPct val="90100"/>
              </a:lnSpc>
              <a:spcBef>
                <a:spcPts val="5"/>
              </a:spcBef>
              <a:buClr>
                <a:srgbClr val="0BD0D9"/>
              </a:buClr>
              <a:buSzPct val="96153"/>
              <a:buNone/>
              <a:tabLst>
                <a:tab pos="285750" algn="l"/>
              </a:tabLst>
            </a:pPr>
            <a:r>
              <a:rPr lang="en-US" sz="2000" spc="-5" dirty="0">
                <a:latin typeface="Franklin Gothic Book" panose="020B0503020102020204" pitchFamily="34" charset="0"/>
                <a:cs typeface="Constantia"/>
              </a:rPr>
              <a:t>     </a:t>
            </a:r>
            <a:r>
              <a:rPr lang="en-US" sz="2000" spc="-10" dirty="0">
                <a:latin typeface="Franklin Gothic Book" panose="020B0503020102020204" pitchFamily="34" charset="0"/>
                <a:cs typeface="Constantia"/>
              </a:rPr>
              <a:t>uneven </a:t>
            </a:r>
            <a:r>
              <a:rPr lang="en-US" sz="2000" spc="-5" dirty="0">
                <a:latin typeface="Franklin Gothic Book" panose="020B0503020102020204" pitchFamily="34" charset="0"/>
                <a:cs typeface="Constantia"/>
              </a:rPr>
              <a:t>with time and space</a:t>
            </a:r>
            <a:endParaRPr lang="en-US" sz="2400" dirty="0">
              <a:latin typeface="Franklin Gothic Book" panose="020B0503020102020204" pitchFamily="34" charset="0"/>
              <a:cs typeface="Constantia"/>
            </a:endParaRPr>
          </a:p>
          <a:p>
            <a:pPr marL="354965" indent="-342900">
              <a:lnSpc>
                <a:spcPct val="100000"/>
              </a:lnSpc>
              <a:buClr>
                <a:srgbClr val="0BD0D9"/>
              </a:buClr>
              <a:buSzPct val="96153"/>
              <a:buFont typeface="Wingdings" panose="05000000000000000000" pitchFamily="2" charset="2"/>
              <a:buChar char="§"/>
              <a:tabLst>
                <a:tab pos="285750" algn="l"/>
              </a:tabLst>
            </a:pPr>
            <a:r>
              <a:rPr lang="en-US" sz="2000" spc="-5" dirty="0">
                <a:latin typeface="Franklin Gothic Book" panose="020B0503020102020204" pitchFamily="34" charset="0"/>
                <a:cs typeface="Constantia"/>
              </a:rPr>
              <a:t>On</a:t>
            </a:r>
            <a:r>
              <a:rPr lang="en-US" sz="200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an</a:t>
            </a:r>
            <a:r>
              <a:rPr lang="en-US" sz="2000" spc="5"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average</a:t>
            </a:r>
            <a:r>
              <a:rPr lang="en-US" sz="2000" spc="5"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there</a:t>
            </a:r>
            <a:r>
              <a:rPr lang="en-US" sz="2000" spc="1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are</a:t>
            </a:r>
            <a:r>
              <a:rPr lang="en-US" sz="200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only</a:t>
            </a:r>
            <a:r>
              <a:rPr lang="en-US" sz="2000" spc="-1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40 rainy</a:t>
            </a:r>
            <a:r>
              <a:rPr lang="en-US" sz="2000" spc="5" dirty="0">
                <a:latin typeface="Franklin Gothic Book" panose="020B0503020102020204" pitchFamily="34" charset="0"/>
                <a:cs typeface="Constantia"/>
              </a:rPr>
              <a:t> </a:t>
            </a:r>
            <a:r>
              <a:rPr lang="en-US" sz="2000" spc="-10" dirty="0">
                <a:latin typeface="Franklin Gothic Book" panose="020B0503020102020204" pitchFamily="34" charset="0"/>
                <a:cs typeface="Constantia"/>
              </a:rPr>
              <a:t>days</a:t>
            </a:r>
            <a:endParaRPr lang="en-US" sz="2000" dirty="0">
              <a:latin typeface="Franklin Gothic Book" panose="020B0503020102020204" pitchFamily="34" charset="0"/>
              <a:cs typeface="Constantia"/>
            </a:endParaRPr>
          </a:p>
          <a:p>
            <a:pPr marL="354965" marR="6350" indent="-342900" algn="just">
              <a:lnSpc>
                <a:spcPts val="2810"/>
              </a:lnSpc>
              <a:buClr>
                <a:srgbClr val="0BD0D9"/>
              </a:buClr>
              <a:buSzPct val="96153"/>
              <a:buFont typeface="Wingdings" panose="05000000000000000000" pitchFamily="2" charset="2"/>
              <a:buChar char="§"/>
              <a:tabLst>
                <a:tab pos="285750" algn="l"/>
              </a:tabLst>
            </a:pPr>
            <a:r>
              <a:rPr lang="en-US" sz="2000" spc="-5" dirty="0">
                <a:latin typeface="Franklin Gothic Book" panose="020B0503020102020204" pitchFamily="34" charset="0"/>
                <a:cs typeface="Constantia"/>
              </a:rPr>
              <a:t>Water </a:t>
            </a:r>
            <a:r>
              <a:rPr lang="en-US" sz="2000" spc="-10" dirty="0">
                <a:latin typeface="Franklin Gothic Book" panose="020B0503020102020204" pitchFamily="34" charset="0"/>
                <a:cs typeface="Constantia"/>
              </a:rPr>
              <a:t>resources </a:t>
            </a:r>
            <a:r>
              <a:rPr lang="en-US" sz="2000" dirty="0">
                <a:latin typeface="Franklin Gothic Book" panose="020B0503020102020204" pitchFamily="34" charset="0"/>
                <a:cs typeface="Constantia"/>
              </a:rPr>
              <a:t>are </a:t>
            </a:r>
            <a:r>
              <a:rPr lang="en-US" sz="2000" spc="-5" dirty="0">
                <a:latin typeface="Franklin Gothic Book" panose="020B0503020102020204" pitchFamily="34" charset="0"/>
                <a:cs typeface="Constantia"/>
              </a:rPr>
              <a:t>over‐exploited </a:t>
            </a:r>
            <a:r>
              <a:rPr lang="en-US" sz="2000" spc="-10" dirty="0">
                <a:latin typeface="Franklin Gothic Book" panose="020B0503020102020204" pitchFamily="34" charset="0"/>
                <a:cs typeface="Constantia"/>
              </a:rPr>
              <a:t>resulting </a:t>
            </a:r>
            <a:r>
              <a:rPr lang="en-US" sz="2000" spc="-5" dirty="0">
                <a:latin typeface="Franklin Gothic Book" panose="020B0503020102020204" pitchFamily="34" charset="0"/>
                <a:cs typeface="Constantia"/>
              </a:rPr>
              <a:t>in</a:t>
            </a:r>
            <a:r>
              <a:rPr lang="en-US" sz="2000" spc="-10" dirty="0">
                <a:latin typeface="Franklin Gothic Book" panose="020B0503020102020204" pitchFamily="34" charset="0"/>
                <a:cs typeface="Constantia"/>
              </a:rPr>
              <a:t> </a:t>
            </a:r>
            <a:r>
              <a:rPr lang="en-US" sz="2000" spc="-5" dirty="0">
                <a:latin typeface="Franklin Gothic Book" panose="020B0503020102020204" pitchFamily="34" charset="0"/>
                <a:cs typeface="Constantia"/>
              </a:rPr>
              <a:t>WQ</a:t>
            </a:r>
            <a:r>
              <a:rPr lang="en-US" sz="2000" spc="-10" dirty="0">
                <a:latin typeface="Franklin Gothic Book" panose="020B0503020102020204" pitchFamily="34" charset="0"/>
                <a:cs typeface="Constantia"/>
              </a:rPr>
              <a:t> problems</a:t>
            </a:r>
            <a:endParaRPr lang="en-US" sz="2000" dirty="0">
              <a:latin typeface="Franklin Gothic Book" panose="020B0503020102020204" pitchFamily="34" charset="0"/>
              <a:cs typeface="Constantia"/>
            </a:endParaRPr>
          </a:p>
          <a:p>
            <a:endParaRPr lang="en-IN" dirty="0"/>
          </a:p>
        </p:txBody>
      </p:sp>
      <p:sp>
        <p:nvSpPr>
          <p:cNvPr id="4" name="Slide Number Placeholder 3">
            <a:extLst>
              <a:ext uri="{FF2B5EF4-FFF2-40B4-BE49-F238E27FC236}">
                <a16:creationId xmlns="" xmlns:a16="http://schemas.microsoft.com/office/drawing/2014/main" id="{83AAF305-A7FB-F034-E0DD-FB4F130C0842}"/>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5" name="Picture 2" descr="Annual Rainfall Map of India, Rainfall in India">
            <a:extLst>
              <a:ext uri="{FF2B5EF4-FFF2-40B4-BE49-F238E27FC236}">
                <a16:creationId xmlns="" xmlns:a16="http://schemas.microsoft.com/office/drawing/2014/main" id="{A81CD48D-57CD-F89F-30CD-649177C02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958" y="1737360"/>
            <a:ext cx="4046042" cy="481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1488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{454734C8-0FC8-4A2A-B923-10A3DEA2063C}tf56160789_win32</Template>
  <TotalTime>7287</TotalTime>
  <Words>2659</Words>
  <Application>Microsoft Office PowerPoint</Application>
  <PresentationFormat>Custom</PresentationFormat>
  <Paragraphs>420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1_RetrospectVTI</vt:lpstr>
      <vt:lpstr>Environmental Science &amp; Green Technology</vt:lpstr>
      <vt:lpstr>Lecture Objectives</vt:lpstr>
      <vt:lpstr>Water Quality Monitoring</vt:lpstr>
      <vt:lpstr>Objectives of WQM</vt:lpstr>
      <vt:lpstr>Key indicators of water quality</vt:lpstr>
      <vt:lpstr>Water Quality Criteria</vt:lpstr>
      <vt:lpstr>Water Quality Criteria</vt:lpstr>
      <vt:lpstr>WQM in India</vt:lpstr>
      <vt:lpstr>Fresh water availability in India</vt:lpstr>
      <vt:lpstr>Need for WQM in India</vt:lpstr>
      <vt:lpstr>WQM Scheme in India</vt:lpstr>
      <vt:lpstr>Steps involved in WQM</vt:lpstr>
      <vt:lpstr>Physical Tests</vt:lpstr>
      <vt:lpstr>Chemical Tests</vt:lpstr>
      <vt:lpstr>Bacteriological Tests</vt:lpstr>
      <vt:lpstr>Water Treatment Process</vt:lpstr>
      <vt:lpstr>Complete treatment</vt:lpstr>
      <vt:lpstr>Preliminary Steps</vt:lpstr>
      <vt:lpstr>Filtration</vt:lpstr>
      <vt:lpstr>Slow Sand Filter</vt:lpstr>
      <vt:lpstr>PowerPoint Presentation</vt:lpstr>
      <vt:lpstr>Slow Sand Filtration Process</vt:lpstr>
      <vt:lpstr>Merits and Demerits</vt:lpstr>
      <vt:lpstr>Rapid Sand Filter</vt:lpstr>
      <vt:lpstr>Working of rapid sand filter</vt:lpstr>
      <vt:lpstr>Merits and demerits</vt:lpstr>
      <vt:lpstr>Disinfection – popular methods</vt:lpstr>
      <vt:lpstr>Chlorination</vt:lpstr>
      <vt:lpstr>Merits and Demerits</vt:lpstr>
      <vt:lpstr>Ozone Treatment</vt:lpstr>
      <vt:lpstr>Merits and Demerits</vt:lpstr>
      <vt:lpstr>Waste Water Treatment using Ozone</vt:lpstr>
      <vt:lpstr>UV treatment</vt:lpstr>
      <vt:lpstr>Merits and Demerits</vt:lpstr>
      <vt:lpstr>Reverse Osmosis</vt:lpstr>
      <vt:lpstr>Working</vt:lpstr>
      <vt:lpstr>Merits and Demerits</vt:lpstr>
      <vt:lpstr>Seawater treatment</vt:lpstr>
      <vt:lpstr>Disinfection and sterilization</vt:lpstr>
      <vt:lpstr>PowerPoint Presentation</vt:lpstr>
      <vt:lpstr>Chemical Methods of Sterilization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Science &amp; Green Technology</dc:title>
  <dc:creator>Manju Mathew</dc:creator>
  <cp:lastModifiedBy>Acer</cp:lastModifiedBy>
  <cp:revision>132</cp:revision>
  <dcterms:created xsi:type="dcterms:W3CDTF">2023-01-07T15:03:32Z</dcterms:created>
  <dcterms:modified xsi:type="dcterms:W3CDTF">2024-04-09T05:17:59Z</dcterms:modified>
</cp:coreProperties>
</file>