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Montserrat Bold" charset="1" panose="00000800000000000000"/>
      <p:regular r:id="rId15"/>
    </p:embeddedFont>
    <p:embeddedFont>
      <p:font typeface="Open Sans" charset="1" panose="020B0606030504020204"/>
      <p:regular r:id="rId16"/>
    </p:embeddedFont>
    <p:embeddedFont>
      <p:font typeface="Open Sans Bold" charset="1" panose="020B0806030504020204"/>
      <p:regular r:id="rId17"/>
    </p:embeddedFont>
    <p:embeddedFont>
      <p:font typeface="Montserrat" charset="1" panose="00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EF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189276">
            <a:off x="7207998" y="6805646"/>
            <a:ext cx="8937933" cy="8937933"/>
          </a:xfrm>
          <a:custGeom>
            <a:avLst/>
            <a:gdLst/>
            <a:ahLst/>
            <a:cxnLst/>
            <a:rect r="r" b="b" t="t" l="l"/>
            <a:pathLst>
              <a:path h="8937933" w="8937933">
                <a:moveTo>
                  <a:pt x="0" y="0"/>
                </a:moveTo>
                <a:lnTo>
                  <a:pt x="8937933" y="0"/>
                </a:lnTo>
                <a:lnTo>
                  <a:pt x="8937933" y="8937933"/>
                </a:lnTo>
                <a:lnTo>
                  <a:pt x="0" y="89379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6123235">
            <a:off x="10593461" y="3346034"/>
            <a:ext cx="17696379" cy="17696379"/>
          </a:xfrm>
          <a:custGeom>
            <a:avLst/>
            <a:gdLst/>
            <a:ahLst/>
            <a:cxnLst/>
            <a:rect r="r" b="b" t="t" l="l"/>
            <a:pathLst>
              <a:path h="17696379" w="17696379">
                <a:moveTo>
                  <a:pt x="0" y="0"/>
                </a:moveTo>
                <a:lnTo>
                  <a:pt x="17696379" y="0"/>
                </a:lnTo>
                <a:lnTo>
                  <a:pt x="17696379" y="17696379"/>
                </a:lnTo>
                <a:lnTo>
                  <a:pt x="0" y="176963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80953" y="2920819"/>
            <a:ext cx="15678347" cy="3366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30"/>
              </a:lnSpc>
            </a:pPr>
            <a:r>
              <a:rPr lang="en-US" sz="12630" spc="-429" b="true">
                <a:solidFill>
                  <a:srgbClr val="2E2E2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MU Intranet-Portal</a:t>
            </a:r>
          </a:p>
          <a:p>
            <a:pPr algn="l">
              <a:lnSpc>
                <a:spcPts val="1323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2404082" y="5004296"/>
            <a:ext cx="12861079" cy="284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99"/>
              </a:lnSpc>
            </a:pPr>
            <a:r>
              <a:rPr lang="en-US" sz="2199" spc="219">
                <a:solidFill>
                  <a:srgbClr val="2E2E2E"/>
                </a:solidFill>
                <a:latin typeface="Open Sans"/>
                <a:ea typeface="Open Sans"/>
                <a:cs typeface="Open Sans"/>
                <a:sym typeface="Open Sans"/>
              </a:rPr>
              <a:t>PROJECT PRESENTATION - GROUP 6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990502" y="5431298"/>
            <a:ext cx="12306997" cy="372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 spc="110">
                <a:solidFill>
                  <a:srgbClr val="2E2E2E"/>
                </a:solidFill>
                <a:latin typeface="Open Sans"/>
                <a:ea typeface="Open Sans"/>
                <a:cs typeface="Open Sans"/>
                <a:sym typeface="Open Sans"/>
              </a:rPr>
              <a:t>Presented By: </a:t>
            </a:r>
            <a:r>
              <a:rPr lang="en-US" sz="2200" spc="110">
                <a:solidFill>
                  <a:srgbClr val="2E2E2E"/>
                </a:solidFill>
                <a:latin typeface="Open Sans"/>
                <a:ea typeface="Open Sans"/>
                <a:cs typeface="Open Sans"/>
                <a:sym typeface="Open Sans"/>
              </a:rPr>
              <a:t>P. Sai Sarvani |P. Vivek Reddy | P. Varshika | N. Vignesh |N. Shivani</a:t>
            </a:r>
          </a:p>
        </p:txBody>
      </p:sp>
      <p:sp>
        <p:nvSpPr>
          <p:cNvPr name="AutoShape 7" id="7"/>
          <p:cNvSpPr/>
          <p:nvPr/>
        </p:nvSpPr>
        <p:spPr>
          <a:xfrm>
            <a:off x="5826531" y="1702862"/>
            <a:ext cx="6634938" cy="0"/>
          </a:xfrm>
          <a:prstGeom prst="line">
            <a:avLst/>
          </a:prstGeom>
          <a:ln cap="flat" w="19050">
            <a:solidFill>
              <a:srgbClr val="2E2E2E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AutoShape 8" id="8"/>
          <p:cNvSpPr/>
          <p:nvPr/>
        </p:nvSpPr>
        <p:spPr>
          <a:xfrm>
            <a:off x="5826531" y="7268804"/>
            <a:ext cx="6634938" cy="0"/>
          </a:xfrm>
          <a:prstGeom prst="line">
            <a:avLst/>
          </a:prstGeom>
          <a:ln cap="flat" w="19050">
            <a:solidFill>
              <a:srgbClr val="2E2E2E"/>
            </a:solidFill>
            <a:prstDash val="solid"/>
            <a:headEnd type="oval" len="lg" w="lg"/>
            <a:tailEnd type="oval" len="lg" w="lg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EF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59299">
            <a:off x="-6241445" y="-8894422"/>
            <a:ext cx="15132390" cy="15132390"/>
          </a:xfrm>
          <a:custGeom>
            <a:avLst/>
            <a:gdLst/>
            <a:ahLst/>
            <a:cxnLst/>
            <a:rect r="r" b="b" t="t" l="l"/>
            <a:pathLst>
              <a:path h="15132390" w="15132390">
                <a:moveTo>
                  <a:pt x="0" y="0"/>
                </a:moveTo>
                <a:lnTo>
                  <a:pt x="15132390" y="0"/>
                </a:lnTo>
                <a:lnTo>
                  <a:pt x="15132390" y="15132390"/>
                </a:lnTo>
                <a:lnTo>
                  <a:pt x="0" y="151323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427575">
            <a:off x="1708344" y="7628049"/>
            <a:ext cx="14843670" cy="14843670"/>
          </a:xfrm>
          <a:custGeom>
            <a:avLst/>
            <a:gdLst/>
            <a:ahLst/>
            <a:cxnLst/>
            <a:rect r="r" b="b" t="t" l="l"/>
            <a:pathLst>
              <a:path h="14843670" w="14843670">
                <a:moveTo>
                  <a:pt x="0" y="0"/>
                </a:moveTo>
                <a:lnTo>
                  <a:pt x="14843669" y="0"/>
                </a:lnTo>
                <a:lnTo>
                  <a:pt x="14843669" y="14843669"/>
                </a:lnTo>
                <a:lnTo>
                  <a:pt x="0" y="148436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861599">
            <a:off x="9898555" y="-8415349"/>
            <a:ext cx="15730827" cy="15730827"/>
          </a:xfrm>
          <a:custGeom>
            <a:avLst/>
            <a:gdLst/>
            <a:ahLst/>
            <a:cxnLst/>
            <a:rect r="r" b="b" t="t" l="l"/>
            <a:pathLst>
              <a:path h="15730827" w="15730827">
                <a:moveTo>
                  <a:pt x="0" y="0"/>
                </a:moveTo>
                <a:lnTo>
                  <a:pt x="15730827" y="0"/>
                </a:lnTo>
                <a:lnTo>
                  <a:pt x="15730827" y="15730827"/>
                </a:lnTo>
                <a:lnTo>
                  <a:pt x="0" y="157308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7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09468" y="1396750"/>
            <a:ext cx="9585093" cy="2056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93"/>
              </a:lnSpc>
            </a:pPr>
            <a:r>
              <a:rPr lang="en-US" sz="7993" spc="-271" b="true">
                <a:solidFill>
                  <a:srgbClr val="2E2E2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Project Goal &amp; Vision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8305800"/>
            <a:ext cx="1954473" cy="3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b="true" sz="2400" spc="120">
                <a:solidFill>
                  <a:srgbClr val="2E2E2E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PAGE 01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750243" y="4854575"/>
            <a:ext cx="11642029" cy="348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35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            Streamline University Processes</a:t>
            </a:r>
          </a:p>
          <a:p>
            <a:pPr algn="l">
              <a:lnSpc>
                <a:spcPts val="5600"/>
              </a:lnSpc>
            </a:pPr>
            <a:r>
              <a:rPr lang="en-US" sz="35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    ▪    Communication</a:t>
            </a:r>
          </a:p>
          <a:p>
            <a:pPr algn="l">
              <a:lnSpc>
                <a:spcPts val="5600"/>
              </a:lnSpc>
            </a:pPr>
            <a:r>
              <a:rPr lang="en-US" sz="35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    ▪    Resource Sharing</a:t>
            </a:r>
          </a:p>
          <a:p>
            <a:pPr algn="l">
              <a:lnSpc>
                <a:spcPts val="5600"/>
              </a:lnSpc>
            </a:pPr>
            <a:r>
              <a:rPr lang="en-US" sz="35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    ▪    Academic Management</a:t>
            </a:r>
          </a:p>
          <a:p>
            <a:pPr algn="l">
              <a:lnSpc>
                <a:spcPts val="5600"/>
              </a:lnSpc>
            </a:pPr>
            <a:r>
              <a:rPr lang="en-US" sz="35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    ▪    Event Coordination</a:t>
            </a:r>
          </a:p>
        </p:txBody>
      </p:sp>
      <p:sp>
        <p:nvSpPr>
          <p:cNvPr name="AutoShape 8" id="8"/>
          <p:cNvSpPr/>
          <p:nvPr/>
        </p:nvSpPr>
        <p:spPr>
          <a:xfrm>
            <a:off x="8349427" y="1937554"/>
            <a:ext cx="1514537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014878" y="9248775"/>
            <a:ext cx="16230600" cy="0"/>
          </a:xfrm>
          <a:prstGeom prst="line">
            <a:avLst/>
          </a:prstGeom>
          <a:ln cap="flat" w="19050">
            <a:solidFill>
              <a:srgbClr val="2E2E2E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0" id="10"/>
          <p:cNvSpPr txBox="true"/>
          <p:nvPr/>
        </p:nvSpPr>
        <p:spPr>
          <a:xfrm rot="0">
            <a:off x="4609645" y="4085590"/>
            <a:ext cx="1336674" cy="52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3999" spc="-135" b="true">
                <a:solidFill>
                  <a:srgbClr val="2E2E2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Aim: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946319" y="3936366"/>
            <a:ext cx="11852926" cy="669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35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Centralized, Secure, Accessible Digital Platform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609645" y="5083175"/>
            <a:ext cx="1547571" cy="52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3999" spc="-135" b="true">
                <a:solidFill>
                  <a:srgbClr val="2E2E2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Goal: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EF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59299">
            <a:off x="-6241445" y="-8894422"/>
            <a:ext cx="15132390" cy="15132390"/>
          </a:xfrm>
          <a:custGeom>
            <a:avLst/>
            <a:gdLst/>
            <a:ahLst/>
            <a:cxnLst/>
            <a:rect r="r" b="b" t="t" l="l"/>
            <a:pathLst>
              <a:path h="15132390" w="15132390">
                <a:moveTo>
                  <a:pt x="0" y="0"/>
                </a:moveTo>
                <a:lnTo>
                  <a:pt x="15132390" y="0"/>
                </a:lnTo>
                <a:lnTo>
                  <a:pt x="15132390" y="15132390"/>
                </a:lnTo>
                <a:lnTo>
                  <a:pt x="0" y="151323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427575">
            <a:off x="1708344" y="7628049"/>
            <a:ext cx="14843670" cy="14843670"/>
          </a:xfrm>
          <a:custGeom>
            <a:avLst/>
            <a:gdLst/>
            <a:ahLst/>
            <a:cxnLst/>
            <a:rect r="r" b="b" t="t" l="l"/>
            <a:pathLst>
              <a:path h="14843670" w="14843670">
                <a:moveTo>
                  <a:pt x="0" y="0"/>
                </a:moveTo>
                <a:lnTo>
                  <a:pt x="14843669" y="0"/>
                </a:lnTo>
                <a:lnTo>
                  <a:pt x="14843669" y="14843669"/>
                </a:lnTo>
                <a:lnTo>
                  <a:pt x="0" y="148436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861599">
            <a:off x="9898555" y="-8415349"/>
            <a:ext cx="15730827" cy="15730827"/>
          </a:xfrm>
          <a:custGeom>
            <a:avLst/>
            <a:gdLst/>
            <a:ahLst/>
            <a:cxnLst/>
            <a:rect r="r" b="b" t="t" l="l"/>
            <a:pathLst>
              <a:path h="15730827" w="15730827">
                <a:moveTo>
                  <a:pt x="0" y="0"/>
                </a:moveTo>
                <a:lnTo>
                  <a:pt x="15730827" y="0"/>
                </a:lnTo>
                <a:lnTo>
                  <a:pt x="15730827" y="15730827"/>
                </a:lnTo>
                <a:lnTo>
                  <a:pt x="0" y="157308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7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14878" y="990189"/>
            <a:ext cx="9585093" cy="2056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93"/>
              </a:lnSpc>
            </a:pPr>
            <a:r>
              <a:rPr lang="en-US" sz="7993" spc="-271" b="true">
                <a:solidFill>
                  <a:srgbClr val="2E2E2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Our Team &amp; Responsibilities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8305800"/>
            <a:ext cx="1954473" cy="3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b="true" sz="2400" spc="120">
                <a:solidFill>
                  <a:srgbClr val="2E2E2E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PAGE 02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000387" y="3868529"/>
            <a:ext cx="11642029" cy="4194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35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    ◦    Sarvani: UI/UX Design &amp; Student Frontend</a:t>
            </a:r>
          </a:p>
          <a:p>
            <a:pPr algn="l">
              <a:lnSpc>
                <a:spcPts val="5600"/>
              </a:lnSpc>
            </a:pPr>
            <a:r>
              <a:rPr lang="en-US" sz="35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    ◦    Shivani: Faculty Frontend</a:t>
            </a:r>
          </a:p>
          <a:p>
            <a:pPr algn="l">
              <a:lnSpc>
                <a:spcPts val="5600"/>
              </a:lnSpc>
            </a:pPr>
            <a:r>
              <a:rPr lang="en-US" sz="35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    ◦    Varshika: Backend Integration</a:t>
            </a:r>
          </a:p>
          <a:p>
            <a:pPr algn="l">
              <a:lnSpc>
                <a:spcPts val="5600"/>
              </a:lnSpc>
            </a:pPr>
            <a:r>
              <a:rPr lang="en-US" sz="35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    ◦    Vign</a:t>
            </a:r>
            <a:r>
              <a:rPr lang="en-US" sz="35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esh: Database Management (MongoDB)</a:t>
            </a:r>
          </a:p>
          <a:p>
            <a:pPr algn="l">
              <a:lnSpc>
                <a:spcPts val="5600"/>
              </a:lnSpc>
            </a:pPr>
            <a:r>
              <a:rPr lang="en-US" sz="35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    ◦    Vivek:</a:t>
            </a:r>
            <a:r>
              <a:rPr lang="en-US" sz="35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 Deployment &amp; Testing</a:t>
            </a:r>
          </a:p>
          <a:p>
            <a:pPr algn="l">
              <a:lnSpc>
                <a:spcPts val="5600"/>
              </a:lnSpc>
            </a:pPr>
          </a:p>
        </p:txBody>
      </p:sp>
      <p:sp>
        <p:nvSpPr>
          <p:cNvPr name="AutoShape 8" id="8"/>
          <p:cNvSpPr/>
          <p:nvPr/>
        </p:nvSpPr>
        <p:spPr>
          <a:xfrm>
            <a:off x="8768013" y="1468894"/>
            <a:ext cx="1514537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014878" y="9248775"/>
            <a:ext cx="16230600" cy="0"/>
          </a:xfrm>
          <a:prstGeom prst="line">
            <a:avLst/>
          </a:prstGeom>
          <a:ln cap="flat" w="19050">
            <a:solidFill>
              <a:srgbClr val="2E2E2E"/>
            </a:solidFill>
            <a:prstDash val="solid"/>
            <a:headEnd type="oval" len="lg" w="lg"/>
            <a:tailEnd type="oval" len="lg" w="lg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EF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708834">
            <a:off x="9092087" y="5693113"/>
            <a:ext cx="15289153" cy="15289153"/>
          </a:xfrm>
          <a:custGeom>
            <a:avLst/>
            <a:gdLst/>
            <a:ahLst/>
            <a:cxnLst/>
            <a:rect r="r" b="b" t="t" l="l"/>
            <a:pathLst>
              <a:path h="15289153" w="15289153">
                <a:moveTo>
                  <a:pt x="0" y="0"/>
                </a:moveTo>
                <a:lnTo>
                  <a:pt x="15289153" y="0"/>
                </a:lnTo>
                <a:lnTo>
                  <a:pt x="15289153" y="15289153"/>
                </a:lnTo>
                <a:lnTo>
                  <a:pt x="0" y="152891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91265">
            <a:off x="4605490" y="-7568650"/>
            <a:ext cx="12199733" cy="12199733"/>
          </a:xfrm>
          <a:custGeom>
            <a:avLst/>
            <a:gdLst/>
            <a:ahLst/>
            <a:cxnLst/>
            <a:rect r="r" b="b" t="t" l="l"/>
            <a:pathLst>
              <a:path h="12199733" w="12199733">
                <a:moveTo>
                  <a:pt x="0" y="0"/>
                </a:moveTo>
                <a:lnTo>
                  <a:pt x="12199733" y="0"/>
                </a:lnTo>
                <a:lnTo>
                  <a:pt x="12199733" y="12199733"/>
                </a:lnTo>
                <a:lnTo>
                  <a:pt x="0" y="121997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8708834">
            <a:off x="8939687" y="5540713"/>
            <a:ext cx="15289153" cy="15289153"/>
          </a:xfrm>
          <a:custGeom>
            <a:avLst/>
            <a:gdLst/>
            <a:ahLst/>
            <a:cxnLst/>
            <a:rect r="r" b="b" t="t" l="l"/>
            <a:pathLst>
              <a:path h="15289153" w="15289153">
                <a:moveTo>
                  <a:pt x="0" y="0"/>
                </a:moveTo>
                <a:lnTo>
                  <a:pt x="15289153" y="0"/>
                </a:lnTo>
                <a:lnTo>
                  <a:pt x="15289153" y="15289153"/>
                </a:lnTo>
                <a:lnTo>
                  <a:pt x="0" y="152891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8402029">
            <a:off x="-4546005" y="5227541"/>
            <a:ext cx="12269998" cy="12269998"/>
          </a:xfrm>
          <a:custGeom>
            <a:avLst/>
            <a:gdLst/>
            <a:ahLst/>
            <a:cxnLst/>
            <a:rect r="r" b="b" t="t" l="l"/>
            <a:pathLst>
              <a:path h="12269998" w="12269998">
                <a:moveTo>
                  <a:pt x="0" y="0"/>
                </a:moveTo>
                <a:lnTo>
                  <a:pt x="12269998" y="0"/>
                </a:lnTo>
                <a:lnTo>
                  <a:pt x="12269998" y="12269999"/>
                </a:lnTo>
                <a:lnTo>
                  <a:pt x="0" y="122699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7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83557" y="614264"/>
            <a:ext cx="12295701" cy="244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47"/>
              </a:lnSpc>
            </a:pPr>
            <a:r>
              <a:rPr lang="en-US" sz="7989" spc="-271" b="true">
                <a:solidFill>
                  <a:srgbClr val="2E2E2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Core Features </a:t>
            </a:r>
          </a:p>
          <a:p>
            <a:pPr algn="just">
              <a:lnSpc>
                <a:spcPts val="9747"/>
              </a:lnSpc>
            </a:pPr>
            <a:r>
              <a:rPr lang="en-US" b="true" sz="7989" spc="-271">
                <a:solidFill>
                  <a:srgbClr val="2E2E2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Implemented</a:t>
            </a:r>
          </a:p>
        </p:txBody>
      </p:sp>
      <p:sp>
        <p:nvSpPr>
          <p:cNvPr name="AutoShape 7" id="7"/>
          <p:cNvSpPr/>
          <p:nvPr/>
        </p:nvSpPr>
        <p:spPr>
          <a:xfrm>
            <a:off x="7969345" y="1832842"/>
            <a:ext cx="1514537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028700" y="9267825"/>
            <a:ext cx="16230600" cy="0"/>
          </a:xfrm>
          <a:prstGeom prst="line">
            <a:avLst/>
          </a:prstGeom>
          <a:ln cap="flat" w="19050">
            <a:solidFill>
              <a:srgbClr val="2E2E2E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9" id="9"/>
          <p:cNvSpPr txBox="true"/>
          <p:nvPr/>
        </p:nvSpPr>
        <p:spPr>
          <a:xfrm rot="0">
            <a:off x="5133107" y="3583511"/>
            <a:ext cx="16092303" cy="4393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4804" indent="-297402" lvl="1">
              <a:lnSpc>
                <a:spcPts val="4407"/>
              </a:lnSpc>
              <a:buFont typeface="Arial"/>
              <a:buChar char="•"/>
            </a:pPr>
            <a:r>
              <a:rPr lang="en-US" sz="2754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Role-based L</a:t>
            </a:r>
            <a:r>
              <a:rPr lang="en-US" sz="2754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ogin (Student/Faculty)</a:t>
            </a:r>
          </a:p>
          <a:p>
            <a:pPr algn="l" marL="594804" indent="-297402" lvl="1">
              <a:lnSpc>
                <a:spcPts val="4407"/>
              </a:lnSpc>
              <a:buFont typeface="Arial"/>
              <a:buChar char="•"/>
            </a:pPr>
            <a:r>
              <a:rPr lang="en-US" sz="2754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Live Chat</a:t>
            </a:r>
          </a:p>
          <a:p>
            <a:pPr algn="l" marL="594804" indent="-297402" lvl="1">
              <a:lnSpc>
                <a:spcPts val="4407"/>
              </a:lnSpc>
              <a:buFont typeface="Arial"/>
              <a:buChar char="•"/>
            </a:pPr>
            <a:r>
              <a:rPr lang="en-US" sz="2754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Course Registration</a:t>
            </a:r>
          </a:p>
          <a:p>
            <a:pPr algn="l" marL="594804" indent="-297402" lvl="1">
              <a:lnSpc>
                <a:spcPts val="4407"/>
              </a:lnSpc>
              <a:buFont typeface="Arial"/>
              <a:buChar char="•"/>
            </a:pPr>
            <a:r>
              <a:rPr lang="en-US" sz="2754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Document Uploads</a:t>
            </a:r>
          </a:p>
          <a:p>
            <a:pPr algn="l" marL="594804" indent="-297402" lvl="1">
              <a:lnSpc>
                <a:spcPts val="4407"/>
              </a:lnSpc>
              <a:buFont typeface="Arial"/>
              <a:buChar char="•"/>
            </a:pPr>
            <a:r>
              <a:rPr lang="en-US" sz="2754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 Academic Schedules &amp; Results Access</a:t>
            </a:r>
          </a:p>
          <a:p>
            <a:pPr algn="l" marL="594804" indent="-297402" lvl="1">
              <a:lnSpc>
                <a:spcPts val="4407"/>
              </a:lnSpc>
              <a:buFont typeface="Arial"/>
              <a:buChar char="•"/>
            </a:pPr>
            <a:r>
              <a:rPr lang="en-US" sz="2754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Faculty Slot Booking</a:t>
            </a:r>
          </a:p>
          <a:p>
            <a:pPr algn="l" marL="594804" indent="-297402" lvl="1">
              <a:lnSpc>
                <a:spcPts val="4407"/>
              </a:lnSpc>
              <a:buFont typeface="Arial"/>
              <a:buChar char="•"/>
            </a:pPr>
            <a:r>
              <a:rPr lang="en-US" sz="2754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Digital Library Integration</a:t>
            </a:r>
          </a:p>
          <a:p>
            <a:pPr algn="l" marL="594804" indent="-297402" lvl="1">
              <a:lnSpc>
                <a:spcPts val="4407"/>
              </a:lnSpc>
              <a:buFont typeface="Arial"/>
              <a:buChar char="•"/>
            </a:pPr>
            <a:r>
              <a:rPr lang="en-US" sz="2754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Event Registration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8528422"/>
            <a:ext cx="1954473" cy="3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b="true" sz="2400" spc="120">
                <a:solidFill>
                  <a:srgbClr val="2E2E2E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PAGE 03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EF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708834">
            <a:off x="10643424" y="3381788"/>
            <a:ext cx="15289153" cy="15289153"/>
          </a:xfrm>
          <a:custGeom>
            <a:avLst/>
            <a:gdLst/>
            <a:ahLst/>
            <a:cxnLst/>
            <a:rect r="r" b="b" t="t" l="l"/>
            <a:pathLst>
              <a:path h="15289153" w="15289153">
                <a:moveTo>
                  <a:pt x="0" y="0"/>
                </a:moveTo>
                <a:lnTo>
                  <a:pt x="15289152" y="0"/>
                </a:lnTo>
                <a:lnTo>
                  <a:pt x="15289152" y="15289152"/>
                </a:lnTo>
                <a:lnTo>
                  <a:pt x="0" y="15289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8402029">
            <a:off x="-5106299" y="5666654"/>
            <a:ext cx="12269998" cy="12269998"/>
          </a:xfrm>
          <a:custGeom>
            <a:avLst/>
            <a:gdLst/>
            <a:ahLst/>
            <a:cxnLst/>
            <a:rect r="r" b="b" t="t" l="l"/>
            <a:pathLst>
              <a:path h="12269998" w="12269998">
                <a:moveTo>
                  <a:pt x="0" y="0"/>
                </a:moveTo>
                <a:lnTo>
                  <a:pt x="12269998" y="0"/>
                </a:lnTo>
                <a:lnTo>
                  <a:pt x="12269998" y="12269999"/>
                </a:lnTo>
                <a:lnTo>
                  <a:pt x="0" y="122699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991265">
            <a:off x="9147307" y="-9294852"/>
            <a:ext cx="12199733" cy="12199733"/>
          </a:xfrm>
          <a:custGeom>
            <a:avLst/>
            <a:gdLst/>
            <a:ahLst/>
            <a:cxnLst/>
            <a:rect r="r" b="b" t="t" l="l"/>
            <a:pathLst>
              <a:path h="12199733" w="12199733">
                <a:moveTo>
                  <a:pt x="0" y="0"/>
                </a:moveTo>
                <a:lnTo>
                  <a:pt x="12199734" y="0"/>
                </a:lnTo>
                <a:lnTo>
                  <a:pt x="12199734" y="12199734"/>
                </a:lnTo>
                <a:lnTo>
                  <a:pt x="0" y="121997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7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028700" y="9267825"/>
            <a:ext cx="16230600" cy="0"/>
          </a:xfrm>
          <a:prstGeom prst="line">
            <a:avLst/>
          </a:prstGeom>
          <a:ln cap="flat" w="19050">
            <a:solidFill>
              <a:srgbClr val="2E2E2E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6" id="6"/>
          <p:cNvSpPr txBox="true"/>
          <p:nvPr/>
        </p:nvSpPr>
        <p:spPr>
          <a:xfrm rot="0">
            <a:off x="1177943" y="763066"/>
            <a:ext cx="14836124" cy="197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10"/>
              </a:lnSpc>
            </a:pPr>
            <a:r>
              <a:rPr lang="en-US" sz="7610" spc="-258" b="true">
                <a:solidFill>
                  <a:srgbClr val="2E2E2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Requirements </a:t>
            </a:r>
          </a:p>
          <a:p>
            <a:pPr algn="l">
              <a:lnSpc>
                <a:spcPts val="7610"/>
              </a:lnSpc>
            </a:pPr>
            <a:r>
              <a:rPr lang="en-US" sz="7610" spc="-258" b="true">
                <a:solidFill>
                  <a:srgbClr val="2E2E2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Gathering Approach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05937" y="3751596"/>
            <a:ext cx="6042574" cy="1148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13"/>
              </a:lnSpc>
            </a:pPr>
            <a:r>
              <a:rPr lang="en-US" sz="3195" b="true">
                <a:solidFill>
                  <a:srgbClr val="2E2E2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User-Focused Methodology</a:t>
            </a:r>
          </a:p>
          <a:p>
            <a:pPr algn="ctr">
              <a:lnSpc>
                <a:spcPts val="4153"/>
              </a:lnSpc>
            </a:pPr>
            <a:r>
              <a:rPr lang="en-US" sz="2595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Engaging users directly</a:t>
            </a:r>
          </a:p>
        </p:txBody>
      </p:sp>
      <p:sp>
        <p:nvSpPr>
          <p:cNvPr name="AutoShape 8" id="8"/>
          <p:cNvSpPr/>
          <p:nvPr/>
        </p:nvSpPr>
        <p:spPr>
          <a:xfrm>
            <a:off x="8830335" y="1528743"/>
            <a:ext cx="1514537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1028700" y="8302990"/>
            <a:ext cx="1954473" cy="3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b="true" sz="2400" spc="120">
                <a:solidFill>
                  <a:srgbClr val="2E2E2E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PAGE 04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27441" y="3751596"/>
            <a:ext cx="5451121" cy="1148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3"/>
              </a:lnSpc>
            </a:pPr>
            <a:r>
              <a:rPr lang="en-US" sz="3195" b="true">
                <a:solidFill>
                  <a:srgbClr val="2E2E2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Surveys</a:t>
            </a:r>
          </a:p>
          <a:p>
            <a:pPr algn="just">
              <a:lnSpc>
                <a:spcPts val="4153"/>
              </a:lnSpc>
            </a:pPr>
            <a:r>
              <a:rPr lang="en-US" sz="2595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en-US" sz="2595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athering quantitative feedback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05937" y="5984431"/>
            <a:ext cx="6042574" cy="1148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3"/>
              </a:lnSpc>
            </a:pPr>
            <a:r>
              <a:rPr lang="en-US" sz="3195" b="true">
                <a:solidFill>
                  <a:srgbClr val="2E2E2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Informal Interviews</a:t>
            </a:r>
          </a:p>
          <a:p>
            <a:pPr algn="ctr">
              <a:lnSpc>
                <a:spcPts val="4153"/>
              </a:lnSpc>
            </a:pPr>
            <a:r>
              <a:rPr lang="en-US" sz="2595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US" sz="2595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nsights from students and faculty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27441" y="5984431"/>
            <a:ext cx="6342631" cy="1148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3"/>
              </a:lnSpc>
            </a:pPr>
            <a:r>
              <a:rPr lang="en-US" sz="3195" b="true">
                <a:solidFill>
                  <a:srgbClr val="2E2E2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Outcome</a:t>
            </a:r>
          </a:p>
          <a:p>
            <a:pPr algn="ctr">
              <a:lnSpc>
                <a:spcPts val="4153"/>
              </a:lnSpc>
            </a:pPr>
            <a:r>
              <a:rPr lang="en-US" sz="2595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Prioritized user needs and pain points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EF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127922" y="-8688570"/>
            <a:ext cx="33772940" cy="31850226"/>
            <a:chOff x="0" y="0"/>
            <a:chExt cx="45030587" cy="42466968"/>
          </a:xfrm>
        </p:grpSpPr>
        <p:sp>
          <p:nvSpPr>
            <p:cNvPr name="Freeform 3" id="3"/>
            <p:cNvSpPr/>
            <p:nvPr/>
          </p:nvSpPr>
          <p:spPr>
            <a:xfrm flipH="false" flipV="false" rot="991265">
              <a:off x="15351407" y="1977035"/>
              <a:ext cx="16266311" cy="16266311"/>
            </a:xfrm>
            <a:custGeom>
              <a:avLst/>
              <a:gdLst/>
              <a:ahLst/>
              <a:cxnLst/>
              <a:rect r="r" b="b" t="t" l="l"/>
              <a:pathLst>
                <a:path h="16266311" w="16266311">
                  <a:moveTo>
                    <a:pt x="0" y="0"/>
                  </a:moveTo>
                  <a:lnTo>
                    <a:pt x="16266311" y="0"/>
                  </a:lnTo>
                  <a:lnTo>
                    <a:pt x="16266311" y="16266311"/>
                  </a:lnTo>
                  <a:lnTo>
                    <a:pt x="0" y="162663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7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8708834">
              <a:off x="20648540" y="18084920"/>
              <a:ext cx="20385537" cy="20385537"/>
            </a:xfrm>
            <a:custGeom>
              <a:avLst/>
              <a:gdLst/>
              <a:ahLst/>
              <a:cxnLst/>
              <a:rect r="r" b="b" t="t" l="l"/>
              <a:pathLst>
                <a:path h="20385537" w="20385537">
                  <a:moveTo>
                    <a:pt x="0" y="0"/>
                  </a:moveTo>
                  <a:lnTo>
                    <a:pt x="20385536" y="0"/>
                  </a:lnTo>
                  <a:lnTo>
                    <a:pt x="20385536" y="20385537"/>
                  </a:lnTo>
                  <a:lnTo>
                    <a:pt x="0" y="2038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7000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-8402029">
              <a:off x="3343649" y="18615670"/>
              <a:ext cx="16359998" cy="16359998"/>
            </a:xfrm>
            <a:custGeom>
              <a:avLst/>
              <a:gdLst/>
              <a:ahLst/>
              <a:cxnLst/>
              <a:rect r="r" b="b" t="t" l="l"/>
              <a:pathLst>
                <a:path h="16359998" w="16359998">
                  <a:moveTo>
                    <a:pt x="0" y="0"/>
                  </a:moveTo>
                  <a:lnTo>
                    <a:pt x="16359998" y="0"/>
                  </a:lnTo>
                  <a:lnTo>
                    <a:pt x="16359998" y="16359998"/>
                  </a:lnTo>
                  <a:lnTo>
                    <a:pt x="0" y="163599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7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14681651" y="16074463"/>
              <a:ext cx="5532461" cy="16866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22"/>
                </a:lnSpc>
              </a:pPr>
              <a:r>
                <a:rPr lang="en-US" sz="4822" spc="-163" b="true">
                  <a:solidFill>
                    <a:srgbClr val="2E2E2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Stack</a:t>
              </a:r>
            </a:p>
            <a:p>
              <a:pPr algn="l">
                <a:lnSpc>
                  <a:spcPts val="4822"/>
                </a:lnSpc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16340045" y="18717511"/>
              <a:ext cx="9862556" cy="24958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22"/>
                </a:lnSpc>
              </a:pPr>
            </a:p>
            <a:p>
              <a:pPr algn="l">
                <a:lnSpc>
                  <a:spcPts val="4822"/>
                </a:lnSpc>
              </a:pPr>
              <a:r>
                <a:rPr lang="en-US" sz="4822" spc="-163" b="true">
                  <a:solidFill>
                    <a:srgbClr val="2E2E2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 Communic</a:t>
              </a:r>
              <a:r>
                <a:rPr lang="en-US" sz="4822" spc="-163" b="true">
                  <a:solidFill>
                    <a:srgbClr val="2E2E2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ation</a:t>
              </a:r>
            </a:p>
            <a:p>
              <a:pPr algn="l">
                <a:lnSpc>
                  <a:spcPts val="4822"/>
                </a:lnSpc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20887162" y="16074463"/>
              <a:ext cx="5532461" cy="8773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22"/>
                </a:lnSpc>
              </a:pPr>
              <a:r>
                <a:rPr lang="en-US" sz="4822" spc="-163" b="true">
                  <a:solidFill>
                    <a:srgbClr val="2E2E2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Architecture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2465979" y="17191241"/>
              <a:ext cx="7748134" cy="1212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57"/>
                </a:lnSpc>
              </a:pPr>
              <a:r>
                <a:rPr lang="en-US" sz="2411">
                  <a:solidFill>
                    <a:srgbClr val="2E2E2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MERN (MongoDB, Express.js, React, Node.js)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18375772" y="20760336"/>
              <a:ext cx="6224134" cy="5676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57"/>
                </a:lnSpc>
              </a:pPr>
              <a:r>
                <a:rPr lang="en-US" sz="2411">
                  <a:solidFill>
                    <a:srgbClr val="2E2E2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RESTful APIs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20887162" y="17513856"/>
              <a:ext cx="6224134" cy="5676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57"/>
                </a:lnSpc>
              </a:pPr>
              <a:r>
                <a:rPr lang="en-US" sz="2411">
                  <a:solidFill>
                    <a:srgbClr val="2E2E2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: Three-Tier Client-Server</a:t>
              </a:r>
            </a:p>
          </p:txBody>
        </p:sp>
        <p:sp>
          <p:nvSpPr>
            <p:cNvPr name="AutoShape 12" id="12"/>
            <p:cNvSpPr/>
            <p:nvPr/>
          </p:nvSpPr>
          <p:spPr>
            <a:xfrm flipV="true">
              <a:off x="12922400" y="18818062"/>
              <a:ext cx="14558856" cy="108507"/>
            </a:xfrm>
            <a:prstGeom prst="line">
              <a:avLst/>
            </a:prstGeom>
            <a:ln cap="flat" w="25400">
              <a:solidFill>
                <a:srgbClr val="2E2E2E"/>
              </a:solidFill>
              <a:prstDash val="solid"/>
              <a:headEnd type="oval" len="lg" w="lg"/>
              <a:tailEnd type="oval" len="lg" w="lg"/>
            </a:ln>
          </p:spPr>
        </p:sp>
        <p:sp>
          <p:nvSpPr>
            <p:cNvPr name="AutoShape 13" id="13"/>
            <p:cNvSpPr/>
            <p:nvPr/>
          </p:nvSpPr>
          <p:spPr>
            <a:xfrm flipV="true">
              <a:off x="20201828" y="15538117"/>
              <a:ext cx="12284" cy="3334198"/>
            </a:xfrm>
            <a:prstGeom prst="line">
              <a:avLst/>
            </a:prstGeom>
            <a:ln cap="flat" w="25400">
              <a:solidFill>
                <a:srgbClr val="2E2E2E"/>
              </a:solidFill>
              <a:prstDash val="solid"/>
              <a:headEnd type="oval" len="lg" w="lg"/>
              <a:tailEnd type="oval" len="lg" w="lg"/>
            </a:ln>
          </p:spPr>
        </p:sp>
      </p:grpSp>
      <p:sp>
        <p:nvSpPr>
          <p:cNvPr name="AutoShape 14" id="14"/>
          <p:cNvSpPr/>
          <p:nvPr/>
        </p:nvSpPr>
        <p:spPr>
          <a:xfrm>
            <a:off x="6873764" y="1420786"/>
            <a:ext cx="1514537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1028700" y="869997"/>
            <a:ext cx="13459133" cy="220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13"/>
              </a:lnSpc>
            </a:pPr>
            <a:r>
              <a:rPr lang="en-US" sz="8513" spc="-289" b="true">
                <a:solidFill>
                  <a:srgbClr val="2E2E2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Technical </a:t>
            </a:r>
          </a:p>
          <a:p>
            <a:pPr algn="l">
              <a:lnSpc>
                <a:spcPts val="8513"/>
              </a:lnSpc>
            </a:pPr>
            <a:r>
              <a:rPr lang="en-US" sz="8513" spc="-289" b="true">
                <a:solidFill>
                  <a:srgbClr val="2E2E2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Architecture</a:t>
            </a:r>
          </a:p>
        </p:txBody>
      </p:sp>
      <p:sp>
        <p:nvSpPr>
          <p:cNvPr name="AutoShape 16" id="16"/>
          <p:cNvSpPr/>
          <p:nvPr/>
        </p:nvSpPr>
        <p:spPr>
          <a:xfrm>
            <a:off x="1028700" y="9267825"/>
            <a:ext cx="16230600" cy="0"/>
          </a:xfrm>
          <a:prstGeom prst="line">
            <a:avLst/>
          </a:prstGeom>
          <a:ln cap="flat" w="19050">
            <a:solidFill>
              <a:srgbClr val="2E2E2E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1028700" y="8304029"/>
            <a:ext cx="1954473" cy="3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b="true" sz="2400" spc="120">
                <a:solidFill>
                  <a:srgbClr val="2E2E2E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PAGE 05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EF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708834">
            <a:off x="10643424" y="3381788"/>
            <a:ext cx="15289153" cy="15289153"/>
          </a:xfrm>
          <a:custGeom>
            <a:avLst/>
            <a:gdLst/>
            <a:ahLst/>
            <a:cxnLst/>
            <a:rect r="r" b="b" t="t" l="l"/>
            <a:pathLst>
              <a:path h="15289153" w="15289153">
                <a:moveTo>
                  <a:pt x="0" y="0"/>
                </a:moveTo>
                <a:lnTo>
                  <a:pt x="15289152" y="0"/>
                </a:lnTo>
                <a:lnTo>
                  <a:pt x="15289152" y="15289152"/>
                </a:lnTo>
                <a:lnTo>
                  <a:pt x="0" y="15289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8402029">
            <a:off x="-5106299" y="5666654"/>
            <a:ext cx="12269998" cy="12269998"/>
          </a:xfrm>
          <a:custGeom>
            <a:avLst/>
            <a:gdLst/>
            <a:ahLst/>
            <a:cxnLst/>
            <a:rect r="r" b="b" t="t" l="l"/>
            <a:pathLst>
              <a:path h="12269998" w="12269998">
                <a:moveTo>
                  <a:pt x="0" y="0"/>
                </a:moveTo>
                <a:lnTo>
                  <a:pt x="12269998" y="0"/>
                </a:lnTo>
                <a:lnTo>
                  <a:pt x="12269998" y="12269999"/>
                </a:lnTo>
                <a:lnTo>
                  <a:pt x="0" y="122699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991265">
            <a:off x="9147307" y="-9294852"/>
            <a:ext cx="12199733" cy="12199733"/>
          </a:xfrm>
          <a:custGeom>
            <a:avLst/>
            <a:gdLst/>
            <a:ahLst/>
            <a:cxnLst/>
            <a:rect r="r" b="b" t="t" l="l"/>
            <a:pathLst>
              <a:path h="12199733" w="12199733">
                <a:moveTo>
                  <a:pt x="0" y="0"/>
                </a:moveTo>
                <a:lnTo>
                  <a:pt x="12199734" y="0"/>
                </a:lnTo>
                <a:lnTo>
                  <a:pt x="12199734" y="12199734"/>
                </a:lnTo>
                <a:lnTo>
                  <a:pt x="0" y="121997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7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028700" y="9267825"/>
            <a:ext cx="16230600" cy="0"/>
          </a:xfrm>
          <a:prstGeom prst="line">
            <a:avLst/>
          </a:prstGeom>
          <a:ln cap="flat" w="19050">
            <a:solidFill>
              <a:srgbClr val="2E2E2E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6" id="6"/>
          <p:cNvSpPr txBox="true"/>
          <p:nvPr/>
        </p:nvSpPr>
        <p:spPr>
          <a:xfrm rot="0">
            <a:off x="615192" y="949379"/>
            <a:ext cx="14836124" cy="197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10"/>
              </a:lnSpc>
            </a:pPr>
            <a:r>
              <a:rPr lang="en-US" sz="7610" spc="-258" b="true">
                <a:solidFill>
                  <a:srgbClr val="2E2E2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Project Status</a:t>
            </a:r>
          </a:p>
          <a:p>
            <a:pPr algn="l">
              <a:lnSpc>
                <a:spcPts val="7610"/>
              </a:lnSpc>
            </a:pPr>
            <a:r>
              <a:rPr lang="en-US" sz="7610" spc="-258" b="true">
                <a:solidFill>
                  <a:srgbClr val="2E2E2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&amp; Future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311541" y="3419026"/>
            <a:ext cx="9443426" cy="4194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35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Achieved: Over 80% of Defined Objectives</a:t>
            </a:r>
          </a:p>
          <a:p>
            <a:pPr algn="l">
              <a:lnSpc>
                <a:spcPts val="5600"/>
              </a:lnSpc>
            </a:pPr>
          </a:p>
          <a:p>
            <a:pPr algn="l">
              <a:lnSpc>
                <a:spcPts val="5600"/>
              </a:lnSpc>
            </a:pPr>
            <a:r>
              <a:rPr lang="en-US" sz="35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 ◦ Future Roadmap:</a:t>
            </a:r>
          </a:p>
          <a:p>
            <a:pPr algn="l">
              <a:lnSpc>
                <a:spcPts val="5600"/>
              </a:lnSpc>
            </a:pPr>
            <a:r>
              <a:rPr lang="en-US" sz="35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 ▪ Fee Payment Integration</a:t>
            </a:r>
          </a:p>
          <a:p>
            <a:pPr algn="l">
              <a:lnSpc>
                <a:spcPts val="5600"/>
              </a:lnSpc>
            </a:pPr>
            <a:r>
              <a:rPr lang="en-US" sz="350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 ▪ Advanced Analytics Dashboards</a:t>
            </a:r>
          </a:p>
          <a:p>
            <a:pPr algn="l">
              <a:lnSpc>
                <a:spcPts val="5600"/>
              </a:lnSpc>
            </a:pPr>
          </a:p>
        </p:txBody>
      </p:sp>
      <p:sp>
        <p:nvSpPr>
          <p:cNvPr name="AutoShape 8" id="8"/>
          <p:cNvSpPr/>
          <p:nvPr/>
        </p:nvSpPr>
        <p:spPr>
          <a:xfrm>
            <a:off x="8033254" y="1855654"/>
            <a:ext cx="1514537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1028700" y="8302990"/>
            <a:ext cx="1954473" cy="3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b="true" sz="2400" spc="120">
                <a:solidFill>
                  <a:srgbClr val="2E2E2E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PAGE 06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EF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91265">
            <a:off x="9147307" y="-9294852"/>
            <a:ext cx="12199733" cy="12199733"/>
          </a:xfrm>
          <a:custGeom>
            <a:avLst/>
            <a:gdLst/>
            <a:ahLst/>
            <a:cxnLst/>
            <a:rect r="r" b="b" t="t" l="l"/>
            <a:pathLst>
              <a:path h="12199733" w="12199733">
                <a:moveTo>
                  <a:pt x="0" y="0"/>
                </a:moveTo>
                <a:lnTo>
                  <a:pt x="12199734" y="0"/>
                </a:lnTo>
                <a:lnTo>
                  <a:pt x="12199734" y="12199734"/>
                </a:lnTo>
                <a:lnTo>
                  <a:pt x="0" y="121997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708834">
            <a:off x="10643424" y="3381788"/>
            <a:ext cx="15289153" cy="15289153"/>
          </a:xfrm>
          <a:custGeom>
            <a:avLst/>
            <a:gdLst/>
            <a:ahLst/>
            <a:cxnLst/>
            <a:rect r="r" b="b" t="t" l="l"/>
            <a:pathLst>
              <a:path h="15289153" w="15289153">
                <a:moveTo>
                  <a:pt x="0" y="0"/>
                </a:moveTo>
                <a:lnTo>
                  <a:pt x="15289152" y="0"/>
                </a:lnTo>
                <a:lnTo>
                  <a:pt x="15289152" y="15289152"/>
                </a:lnTo>
                <a:lnTo>
                  <a:pt x="0" y="152891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8402029">
            <a:off x="-5106299" y="5666654"/>
            <a:ext cx="12269998" cy="12269998"/>
          </a:xfrm>
          <a:custGeom>
            <a:avLst/>
            <a:gdLst/>
            <a:ahLst/>
            <a:cxnLst/>
            <a:rect r="r" b="b" t="t" l="l"/>
            <a:pathLst>
              <a:path h="12269998" w="12269998">
                <a:moveTo>
                  <a:pt x="0" y="0"/>
                </a:moveTo>
                <a:lnTo>
                  <a:pt x="12269998" y="0"/>
                </a:lnTo>
                <a:lnTo>
                  <a:pt x="12269998" y="12269999"/>
                </a:lnTo>
                <a:lnTo>
                  <a:pt x="0" y="122699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7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143000"/>
            <a:ext cx="6236726" cy="1565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54"/>
              </a:lnSpc>
            </a:pPr>
            <a:r>
              <a:rPr lang="en-US" sz="6054" spc="-205" b="true">
                <a:solidFill>
                  <a:srgbClr val="2E2E2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Conclusion</a:t>
            </a:r>
          </a:p>
          <a:p>
            <a:pPr algn="l">
              <a:lnSpc>
                <a:spcPts val="6054"/>
              </a:lnSpc>
            </a:pPr>
          </a:p>
        </p:txBody>
      </p:sp>
      <p:sp>
        <p:nvSpPr>
          <p:cNvPr name="AutoShape 6" id="6"/>
          <p:cNvSpPr/>
          <p:nvPr/>
        </p:nvSpPr>
        <p:spPr>
          <a:xfrm>
            <a:off x="5703497" y="1448388"/>
            <a:ext cx="1514537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181100" y="9420225"/>
            <a:ext cx="16230600" cy="0"/>
          </a:xfrm>
          <a:prstGeom prst="line">
            <a:avLst/>
          </a:prstGeom>
          <a:ln cap="flat" w="19050">
            <a:solidFill>
              <a:srgbClr val="2E2E2E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TextBox 8" id="8"/>
          <p:cNvSpPr txBox="true"/>
          <p:nvPr/>
        </p:nvSpPr>
        <p:spPr>
          <a:xfrm rot="0">
            <a:off x="1028700" y="8528422"/>
            <a:ext cx="1954473" cy="3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b="true" sz="2400" spc="120">
                <a:solidFill>
                  <a:srgbClr val="2E2E2E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PAGE 07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10706" y="3212369"/>
            <a:ext cx="11693141" cy="4024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33"/>
              </a:lnSpc>
            </a:pPr>
            <a:r>
              <a:rPr lang="en-US" sz="2895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95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◦</a:t>
            </a:r>
            <a:r>
              <a:rPr lang="en-US" sz="2895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Simplifying University Processes</a:t>
            </a:r>
          </a:p>
          <a:p>
            <a:pPr algn="l">
              <a:lnSpc>
                <a:spcPts val="4633"/>
              </a:lnSpc>
            </a:pPr>
            <a:r>
              <a:rPr lang="en-US" sz="2895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 ◦ Potential to Enhance:</a:t>
            </a:r>
          </a:p>
          <a:p>
            <a:pPr algn="l">
              <a:lnSpc>
                <a:spcPts val="4633"/>
              </a:lnSpc>
            </a:pPr>
            <a:r>
              <a:rPr lang="en-US" sz="2895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      ▪ Collaboration</a:t>
            </a:r>
          </a:p>
          <a:p>
            <a:pPr algn="l">
              <a:lnSpc>
                <a:spcPts val="4633"/>
              </a:lnSpc>
            </a:pPr>
            <a:r>
              <a:rPr lang="en-US" sz="2895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      ▪ Transparency</a:t>
            </a:r>
          </a:p>
          <a:p>
            <a:pPr algn="l">
              <a:lnSpc>
                <a:spcPts val="4633"/>
              </a:lnSpc>
            </a:pPr>
            <a:r>
              <a:rPr lang="en-US" sz="2895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      ▪ Productivity</a:t>
            </a:r>
          </a:p>
          <a:p>
            <a:pPr algn="l">
              <a:lnSpc>
                <a:spcPts val="4633"/>
              </a:lnSpc>
            </a:pPr>
            <a:r>
              <a:rPr lang="en-US" sz="2895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 ◦ Strengths: Clean Design, Robust Backend, User-Centered</a:t>
            </a:r>
          </a:p>
          <a:p>
            <a:pPr algn="l">
              <a:lnSpc>
                <a:spcPts val="4633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EF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189276">
            <a:off x="7207998" y="6805646"/>
            <a:ext cx="8937933" cy="8937933"/>
          </a:xfrm>
          <a:custGeom>
            <a:avLst/>
            <a:gdLst/>
            <a:ahLst/>
            <a:cxnLst/>
            <a:rect r="r" b="b" t="t" l="l"/>
            <a:pathLst>
              <a:path h="8937933" w="8937933">
                <a:moveTo>
                  <a:pt x="0" y="0"/>
                </a:moveTo>
                <a:lnTo>
                  <a:pt x="8937933" y="0"/>
                </a:lnTo>
                <a:lnTo>
                  <a:pt x="8937933" y="8937933"/>
                </a:lnTo>
                <a:lnTo>
                  <a:pt x="0" y="89379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6123235">
            <a:off x="10935693" y="2204144"/>
            <a:ext cx="17696379" cy="17696379"/>
          </a:xfrm>
          <a:custGeom>
            <a:avLst/>
            <a:gdLst/>
            <a:ahLst/>
            <a:cxnLst/>
            <a:rect r="r" b="b" t="t" l="l"/>
            <a:pathLst>
              <a:path h="17696379" w="17696379">
                <a:moveTo>
                  <a:pt x="0" y="0"/>
                </a:moveTo>
                <a:lnTo>
                  <a:pt x="17696379" y="0"/>
                </a:lnTo>
                <a:lnTo>
                  <a:pt x="17696379" y="17696379"/>
                </a:lnTo>
                <a:lnTo>
                  <a:pt x="0" y="176963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66910" y="4467606"/>
            <a:ext cx="10557281" cy="1580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92"/>
              </a:lnSpc>
            </a:pPr>
            <a:r>
              <a:rPr lang="en-US" sz="11892" spc="-404" b="true">
                <a:solidFill>
                  <a:srgbClr val="2E2E2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You!</a:t>
            </a:r>
          </a:p>
        </p:txBody>
      </p:sp>
      <p:sp>
        <p:nvSpPr>
          <p:cNvPr name="AutoShape 5" id="5"/>
          <p:cNvSpPr/>
          <p:nvPr/>
        </p:nvSpPr>
        <p:spPr>
          <a:xfrm>
            <a:off x="4566910" y="1038225"/>
            <a:ext cx="15145374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028700" y="9267825"/>
            <a:ext cx="16230600" cy="0"/>
          </a:xfrm>
          <a:prstGeom prst="line">
            <a:avLst/>
          </a:prstGeom>
          <a:ln cap="flat" w="19050">
            <a:solidFill>
              <a:srgbClr val="2E2E2E"/>
            </a:solidFill>
            <a:prstDash val="solid"/>
            <a:headEnd type="oval" len="lg" w="lg"/>
            <a:tailEnd type="oval" len="lg" w="lg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DAGSaGDwFAo</dc:identifier>
  <dcterms:modified xsi:type="dcterms:W3CDTF">2011-08-01T06:04:30Z</dcterms:modified>
  <cp:revision>1</cp:revision>
  <dc:title>Programming</dc:title>
</cp:coreProperties>
</file>