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7" r:id="rId8"/>
    <p:sldId id="268" r:id="rId9"/>
    <p:sldId id="269" r:id="rId10"/>
    <p:sldId id="271" r:id="rId11"/>
    <p:sldId id="272" r:id="rId12"/>
    <p:sldId id="265" r:id="rId13"/>
    <p:sldId id="273" r:id="rId14"/>
    <p:sldId id="274" r:id="rId15"/>
    <p:sldId id="275" r:id="rId16"/>
    <p:sldId id="266" r:id="rId17"/>
    <p:sldId id="262" r:id="rId18"/>
    <p:sldId id="263" r:id="rId19"/>
    <p:sldId id="264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CDE4047-1C32-4014-837B-9234BB2F0F46}" type="datetimeFigureOut">
              <a:rPr lang="en-IN" smtClean="0"/>
              <a:pPr/>
              <a:t>18-07-2014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DFC9105-D472-4548-8203-413C89D3E19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4047-1C32-4014-837B-9234BB2F0F46}" type="datetimeFigureOut">
              <a:rPr lang="en-IN" smtClean="0"/>
              <a:pPr/>
              <a:t>18-07-2014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9105-D472-4548-8203-413C89D3E19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4047-1C32-4014-837B-9234BB2F0F46}" type="datetimeFigureOut">
              <a:rPr lang="en-IN" smtClean="0"/>
              <a:pPr/>
              <a:t>18-07-2014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9105-D472-4548-8203-413C89D3E19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CDE4047-1C32-4014-837B-9234BB2F0F46}" type="datetimeFigureOut">
              <a:rPr lang="en-IN" smtClean="0"/>
              <a:pPr/>
              <a:t>18-07-2014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DFC9105-D472-4548-8203-413C89D3E19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CDE4047-1C32-4014-837B-9234BB2F0F46}" type="datetimeFigureOut">
              <a:rPr lang="en-IN" smtClean="0"/>
              <a:pPr/>
              <a:t>18-07-2014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DFC9105-D472-4548-8203-413C89D3E19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4047-1C32-4014-837B-9234BB2F0F46}" type="datetimeFigureOut">
              <a:rPr lang="en-IN" smtClean="0"/>
              <a:pPr/>
              <a:t>18-07-2014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9105-D472-4548-8203-413C89D3E19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4047-1C32-4014-837B-9234BB2F0F46}" type="datetimeFigureOut">
              <a:rPr lang="en-IN" smtClean="0"/>
              <a:pPr/>
              <a:t>18-07-2014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9105-D472-4548-8203-413C89D3E19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CDE4047-1C32-4014-837B-9234BB2F0F46}" type="datetimeFigureOut">
              <a:rPr lang="en-IN" smtClean="0"/>
              <a:pPr/>
              <a:t>18-07-2014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DFC9105-D472-4548-8203-413C89D3E19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4047-1C32-4014-837B-9234BB2F0F46}" type="datetimeFigureOut">
              <a:rPr lang="en-IN" smtClean="0"/>
              <a:pPr/>
              <a:t>18-07-2014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9105-D472-4548-8203-413C89D3E19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CDE4047-1C32-4014-837B-9234BB2F0F46}" type="datetimeFigureOut">
              <a:rPr lang="en-IN" smtClean="0"/>
              <a:pPr/>
              <a:t>18-07-2014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DFC9105-D472-4548-8203-413C89D3E19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CDE4047-1C32-4014-837B-9234BB2F0F46}" type="datetimeFigureOut">
              <a:rPr lang="en-IN" smtClean="0"/>
              <a:pPr/>
              <a:t>18-07-2014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DFC9105-D472-4548-8203-413C89D3E19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CDE4047-1C32-4014-837B-9234BB2F0F46}" type="datetimeFigureOut">
              <a:rPr lang="en-IN" smtClean="0"/>
              <a:pPr/>
              <a:t>18-07-2014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DFC9105-D472-4548-8203-413C89D3E19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teganography" TargetMode="External"/><Relationship Id="rId2" Type="http://schemas.openxmlformats.org/officeDocument/2006/relationships/hyperlink" Target="http://en.wikipedia.org/wiki/Least_significant_bi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1700808"/>
            <a:ext cx="6172200" cy="1894362"/>
          </a:xfrm>
        </p:spPr>
        <p:txBody>
          <a:bodyPr>
            <a:noAutofit/>
          </a:bodyPr>
          <a:lstStyle/>
          <a:p>
            <a:r>
              <a:rPr lang="en-US" sz="4400" dirty="0" smtClean="0"/>
              <a:t>Extended Steganography</a:t>
            </a:r>
            <a:br>
              <a:rPr lang="en-US" sz="4400" dirty="0" smtClean="0"/>
            </a:b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 smtClean="0"/>
              <a:t>Group Members:</a:t>
            </a:r>
          </a:p>
          <a:p>
            <a:r>
              <a:rPr lang="en-US" dirty="0" smtClean="0"/>
              <a:t>S.Vivek Roshan(11311A12A8)</a:t>
            </a:r>
            <a:br>
              <a:rPr lang="en-US" dirty="0" smtClean="0"/>
            </a:br>
            <a:r>
              <a:rPr lang="en-US" dirty="0" err="1" smtClean="0"/>
              <a:t>K.S.S.Murthy</a:t>
            </a:r>
            <a:r>
              <a:rPr lang="en-US" dirty="0" smtClean="0"/>
              <a:t>(12315A1222)</a:t>
            </a:r>
          </a:p>
          <a:p>
            <a:r>
              <a:rPr lang="en-US" dirty="0" err="1" smtClean="0"/>
              <a:t>Y.Sai</a:t>
            </a:r>
            <a:r>
              <a:rPr lang="en-US" dirty="0" smtClean="0"/>
              <a:t> Krishna(11311A1274)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Procedure: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Method of Steganography, is achieved by LSB algorithm.</a:t>
            </a:r>
          </a:p>
          <a:p>
            <a:r>
              <a:rPr lang="en-US" dirty="0" smtClean="0"/>
              <a:t>LSB algorithm is the least significant bit algorithm, where the least significant bits of the bytes for the pixels are used to store the information.</a:t>
            </a:r>
          </a:p>
          <a:p>
            <a:r>
              <a:rPr lang="en-US" dirty="0" smtClean="0"/>
              <a:t>8 bits make up a byte, and the right most bit of the byte is called the least significant bit.</a:t>
            </a:r>
          </a:p>
          <a:p>
            <a:r>
              <a:rPr lang="en-US" dirty="0" smtClean="0"/>
              <a:t>As the name indicates, it has the least significance and have a value of 2^0 i.e.. 1.</a:t>
            </a: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Hence, embedding the text in these LSB’s would not effect the image .</a:t>
            </a:r>
          </a:p>
          <a:p>
            <a:r>
              <a:rPr lang="en-US" dirty="0" smtClean="0"/>
              <a:t>An image contains many pixels according to its resolution.</a:t>
            </a:r>
          </a:p>
          <a:p>
            <a:r>
              <a:rPr lang="en-US" dirty="0" smtClean="0"/>
              <a:t>Each pixel is associated with its RGB values, where each of it is a 8 bit value. So, each pixel is associated with 3 bytes.</a:t>
            </a:r>
          </a:p>
          <a:p>
            <a:r>
              <a:rPr lang="en-US" dirty="0" smtClean="0"/>
              <a:t>So we can embed 3 bits of our information, in one pixel.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LSB - Example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00100111 </a:t>
            </a:r>
            <a:r>
              <a:rPr lang="en-US" dirty="0" smtClean="0"/>
              <a:t>11101001 11001000</a:t>
            </a:r>
          </a:p>
          <a:p>
            <a:r>
              <a:rPr lang="en-US" dirty="0" smtClean="0"/>
              <a:t>00100111 11001000 11101001</a:t>
            </a:r>
          </a:p>
          <a:p>
            <a:r>
              <a:rPr lang="en-US" dirty="0" smtClean="0"/>
              <a:t>11001000 00100111 11101011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0010011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</a:t>
            </a:r>
            <a:r>
              <a:rPr lang="en-US" dirty="0" smtClean="0"/>
              <a:t>1110100</a:t>
            </a:r>
            <a:r>
              <a:rPr lang="en-US" b="1" u="sng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0</a:t>
            </a:r>
            <a:r>
              <a:rPr lang="en-US" dirty="0" smtClean="0"/>
              <a:t> 1100100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dirty="0" smtClean="0"/>
              <a:t>0010011</a:t>
            </a:r>
            <a:r>
              <a:rPr lang="en-US" b="1" u="sng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0</a:t>
            </a:r>
            <a:r>
              <a:rPr lang="en-US" dirty="0" smtClean="0"/>
              <a:t> 1100100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 1110100</a:t>
            </a:r>
            <a:r>
              <a:rPr lang="en-US" b="1" u="sng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0</a:t>
            </a:r>
            <a:endParaRPr lang="en-US" b="1" u="sng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1100100</a:t>
            </a:r>
            <a:r>
              <a:rPr lang="en-US" b="1" u="sng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0</a:t>
            </a:r>
            <a:r>
              <a:rPr lang="en-US" dirty="0" smtClean="0"/>
              <a:t> 0010011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11101011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67544" y="1556792"/>
            <a:ext cx="70567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smtClean="0"/>
              <a:t>A sample </a:t>
            </a:r>
            <a:r>
              <a:rPr lang="en-US" sz="2400" dirty="0" smtClean="0"/>
              <a:t>character of </a:t>
            </a:r>
            <a:r>
              <a:rPr lang="en-US" sz="2400" dirty="0" smtClean="0"/>
              <a:t>data </a:t>
            </a:r>
            <a:r>
              <a:rPr lang="en-US" sz="2400" dirty="0" smtClean="0"/>
              <a:t>needs </a:t>
            </a:r>
            <a:r>
              <a:rPr lang="en-US" sz="2400" dirty="0" smtClean="0"/>
              <a:t>3 pixels (9 bytes)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   </a:t>
            </a: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771800" y="3861048"/>
            <a:ext cx="0" cy="685800"/>
          </a:xfrm>
          <a:prstGeom prst="line">
            <a:avLst/>
          </a:prstGeom>
          <a:noFill/>
          <a:ln w="165100">
            <a:solidFill>
              <a:schemeClr val="accent2"/>
            </a:solidFill>
            <a:round/>
            <a:headEnd/>
            <a:tailEnd type="stealth" w="lg" len="sm"/>
          </a:ln>
          <a:effectLst/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5436096" y="2276872"/>
            <a:ext cx="2362200" cy="3810000"/>
          </a:xfrm>
          <a:prstGeom prst="rect">
            <a:avLst/>
          </a:prstGeom>
          <a:solidFill>
            <a:schemeClr val="accent2"/>
          </a:solidFill>
          <a:ln w="34925" cap="flat">
            <a:solidFill>
              <a:srgbClr val="FFFFFF"/>
            </a:solidFill>
          </a:ln>
        </p:spPr>
        <p:txBody>
          <a:bodyPr/>
          <a:lstStyle/>
          <a:p>
            <a:pPr marL="274320" marR="0" lvl="0" indent="-27432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Inserting </a:t>
            </a:r>
          </a:p>
          <a:p>
            <a:pPr marL="274320" marR="0" lvl="0" indent="-27432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binary</a:t>
            </a:r>
          </a:p>
          <a:p>
            <a:pPr marL="274320" marR="0" lvl="0" indent="-27432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 for </a:t>
            </a:r>
          </a:p>
          <a:p>
            <a:pPr marL="274320" marR="0" lvl="0" indent="-27432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</a:p>
          <a:p>
            <a:pPr marL="274320" marR="0" lvl="0" indent="-27432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(10000001)</a:t>
            </a:r>
          </a:p>
          <a:p>
            <a:pPr marL="274320" marR="0" lvl="0" indent="-27432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changes </a:t>
            </a:r>
          </a:p>
          <a:p>
            <a:pPr marL="274320" marR="0" lvl="0" indent="-27432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bits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MODULES: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Dealing with the project, the modules involved is</a:t>
            </a:r>
            <a:r>
              <a:rPr lang="en-IN" dirty="0" smtClean="0"/>
              <a:t>,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Cryptographic module.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Steganographic module.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Interface module.</a:t>
            </a:r>
          </a:p>
          <a:p>
            <a:r>
              <a:rPr lang="en-US" u="sng" dirty="0" smtClean="0">
                <a:solidFill>
                  <a:schemeClr val="accent4">
                    <a:lumMod val="50000"/>
                  </a:schemeClr>
                </a:solidFill>
              </a:rPr>
              <a:t>Cryptographic module</a:t>
            </a:r>
            <a:r>
              <a:rPr lang="en-US" dirty="0" smtClean="0"/>
              <a:t>: This module deals with the encryption and decryption part of the information to be hidden.</a:t>
            </a:r>
          </a:p>
          <a:p>
            <a:r>
              <a:rPr lang="en-US" u="sng" dirty="0" smtClean="0">
                <a:solidFill>
                  <a:schemeClr val="accent4">
                    <a:lumMod val="50000"/>
                  </a:schemeClr>
                </a:solidFill>
              </a:rPr>
              <a:t>Steganographic module</a:t>
            </a:r>
            <a:r>
              <a:rPr lang="en-US" dirty="0" smtClean="0"/>
              <a:t>: This module deals with the method of hiding the data inside an image and retrieving the stored message from the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accent4">
                    <a:lumMod val="50000"/>
                  </a:schemeClr>
                </a:solidFill>
              </a:rPr>
              <a:t>Interface Module</a:t>
            </a:r>
            <a:r>
              <a:rPr lang="en-US" dirty="0" smtClean="0"/>
              <a:t>: This module works with creating an Interface(GUI), in order to have a user friendly interface.</a:t>
            </a:r>
          </a:p>
          <a:p>
            <a:r>
              <a:rPr lang="en-US" dirty="0" smtClean="0"/>
              <a:t>A user friendly graphical user interface can be created with the help of java swings.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051720" y="1340768"/>
            <a:ext cx="6172200" cy="1894362"/>
          </a:xfrm>
        </p:spPr>
        <p:txBody>
          <a:bodyPr/>
          <a:lstStyle/>
          <a:p>
            <a:r>
              <a:rPr lang="en-US" u="sng" dirty="0" smtClean="0"/>
              <a:t>An overview of the project</a:t>
            </a:r>
            <a:endParaRPr lang="en-IN" u="sn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Sender Side: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Encryption</a:t>
            </a:r>
            <a:endParaRPr lang="en-IN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924944"/>
            <a:ext cx="1637686" cy="16543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2996952"/>
            <a:ext cx="1638300" cy="16478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Right Arrow 8"/>
          <p:cNvSpPr/>
          <p:nvPr/>
        </p:nvSpPr>
        <p:spPr>
          <a:xfrm>
            <a:off x="3347864" y="3717032"/>
            <a:ext cx="1944216" cy="2880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475656" y="2276872"/>
            <a:ext cx="237626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Confidential information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292080" y="2420888"/>
            <a:ext cx="187220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Encrypted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hiding process</a:t>
            </a:r>
            <a:endParaRPr lang="en-IN" dirty="0"/>
          </a:p>
        </p:txBody>
      </p:sp>
      <p:pic>
        <p:nvPicPr>
          <p:cNvPr id="1026" name="Picture 2" descr="C:\Users\indra\Pictures\Desktop\encrption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628800"/>
            <a:ext cx="6229350" cy="48196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Receiver side: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Retrieval process:</a:t>
            </a:r>
            <a:endParaRPr lang="en-IN" dirty="0"/>
          </a:p>
        </p:txBody>
      </p:sp>
      <p:pic>
        <p:nvPicPr>
          <p:cNvPr id="2050" name="Picture 2" descr="C:\Users\indra\Pictures\Desktop\decrption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8869" y="1600200"/>
            <a:ext cx="6224261" cy="48736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decryption</a:t>
            </a:r>
            <a:endParaRPr lang="en-IN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924944"/>
            <a:ext cx="1637686" cy="16543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2996952"/>
            <a:ext cx="1638300" cy="16478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Right Arrow 8"/>
          <p:cNvSpPr/>
          <p:nvPr/>
        </p:nvSpPr>
        <p:spPr>
          <a:xfrm>
            <a:off x="3347864" y="3717032"/>
            <a:ext cx="1944216" cy="2880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187624" y="2492896"/>
            <a:ext cx="26388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Encrypted Information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20072" y="2348880"/>
            <a:ext cx="237626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Confidential information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OUTLINE: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1</a:t>
            </a:r>
            <a:r>
              <a:rPr lang="en-US" sz="3200" dirty="0" smtClean="0"/>
              <a:t>.</a:t>
            </a:r>
            <a:r>
              <a:rPr lang="en-US" dirty="0" smtClean="0"/>
              <a:t>Abstract</a:t>
            </a:r>
          </a:p>
          <a:p>
            <a:pPr marL="457200" indent="-457200">
              <a:buNone/>
            </a:pPr>
            <a:r>
              <a:rPr lang="en-US" dirty="0" smtClean="0"/>
              <a:t>2.Introduction</a:t>
            </a:r>
          </a:p>
          <a:p>
            <a:pPr marL="457200" indent="-457200">
              <a:buNone/>
            </a:pPr>
            <a:r>
              <a:rPr lang="en-US" dirty="0" smtClean="0"/>
              <a:t>3.Existing System</a:t>
            </a:r>
          </a:p>
          <a:p>
            <a:pPr marL="457200" indent="-457200">
              <a:buNone/>
            </a:pPr>
            <a:r>
              <a:rPr lang="en-US" dirty="0" smtClean="0"/>
              <a:t>4.Proposed </a:t>
            </a:r>
            <a:r>
              <a:rPr lang="en-US" dirty="0" smtClean="0"/>
              <a:t>System</a:t>
            </a:r>
          </a:p>
          <a:p>
            <a:pPr marL="457200" indent="-457200">
              <a:buNone/>
            </a:pPr>
            <a:r>
              <a:rPr lang="en-US" dirty="0" smtClean="0"/>
              <a:t>5.Procedure </a:t>
            </a: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6</a:t>
            </a:r>
            <a:r>
              <a:rPr lang="en-US" dirty="0" smtClean="0"/>
              <a:t>.Modules an overview</a:t>
            </a: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7</a:t>
            </a:r>
            <a:r>
              <a:rPr lang="en-US" dirty="0" smtClean="0"/>
              <a:t>.Specifications</a:t>
            </a: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8</a:t>
            </a:r>
            <a:r>
              <a:rPr lang="en-US" dirty="0" smtClean="0"/>
              <a:t>.Conclusions and limitations</a:t>
            </a: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9</a:t>
            </a:r>
            <a:r>
              <a:rPr lang="en-US" dirty="0" smtClean="0"/>
              <a:t>.References</a:t>
            </a: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Specifications: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Software Requirements:</a:t>
            </a:r>
            <a:endParaRPr lang="en-IN" dirty="0" smtClean="0"/>
          </a:p>
          <a:p>
            <a:pPr lvl="0"/>
            <a:r>
              <a:rPr lang="en-US" dirty="0" smtClean="0"/>
              <a:t>Operating System: Windows</a:t>
            </a:r>
            <a:endParaRPr lang="en-IN" dirty="0" smtClean="0"/>
          </a:p>
          <a:p>
            <a:pPr lvl="0"/>
            <a:r>
              <a:rPr lang="en-US" dirty="0" smtClean="0"/>
              <a:t>Java </a:t>
            </a:r>
            <a:r>
              <a:rPr lang="en-US" dirty="0" smtClean="0"/>
              <a:t>version above 1.5.0 </a:t>
            </a:r>
            <a:endParaRPr lang="en-IN" dirty="0" smtClean="0"/>
          </a:p>
          <a:p>
            <a:pPr lvl="0">
              <a:buNone/>
            </a:pPr>
            <a:r>
              <a:rPr lang="en-US" dirty="0" smtClean="0"/>
              <a:t> </a:t>
            </a:r>
            <a:endParaRPr lang="en-IN" dirty="0" smtClean="0"/>
          </a:p>
          <a:p>
            <a:r>
              <a:rPr lang="en-US" b="1" dirty="0" smtClean="0"/>
              <a:t>Hardware Requirements</a:t>
            </a:r>
            <a:r>
              <a:rPr lang="en-US" b="1" dirty="0" smtClean="0"/>
              <a:t>:</a:t>
            </a:r>
            <a:endParaRPr lang="en-IN" dirty="0" smtClean="0"/>
          </a:p>
          <a:p>
            <a:pPr lvl="0"/>
            <a:r>
              <a:rPr lang="en-US" dirty="0" smtClean="0"/>
              <a:t>RAM                  </a:t>
            </a:r>
            <a:r>
              <a:rPr lang="en-US" dirty="0" smtClean="0"/>
              <a:t>-</a:t>
            </a:r>
            <a:r>
              <a:rPr lang="en-US" dirty="0" smtClean="0"/>
              <a:t>1GB</a:t>
            </a:r>
          </a:p>
          <a:p>
            <a:pPr lvl="0"/>
            <a:r>
              <a:rPr lang="en-US" dirty="0" smtClean="0"/>
              <a:t>HARD </a:t>
            </a:r>
            <a:r>
              <a:rPr lang="en-US" dirty="0" smtClean="0"/>
              <a:t>DISK        -</a:t>
            </a:r>
            <a:r>
              <a:rPr lang="en-US" dirty="0" smtClean="0"/>
              <a:t>80GB</a:t>
            </a:r>
          </a:p>
          <a:p>
            <a:pPr lvl="0"/>
            <a:r>
              <a:rPr lang="en-US" dirty="0" smtClean="0"/>
              <a:t>PROCESSOR      </a:t>
            </a:r>
            <a:r>
              <a:rPr lang="en-US" dirty="0" smtClean="0"/>
              <a:t>-Intel </a:t>
            </a:r>
            <a:r>
              <a:rPr lang="en-US" dirty="0" smtClean="0"/>
              <a:t>pentium4     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2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332656"/>
            <a:ext cx="7467600" cy="5953872"/>
          </a:xfrm>
        </p:spPr>
        <p:txBody>
          <a:bodyPr/>
          <a:lstStyle/>
          <a:p>
            <a:r>
              <a:rPr lang="en-US" b="1" u="sng" dirty="0" smtClean="0"/>
              <a:t>Conclusions:</a:t>
            </a:r>
            <a:endParaRPr lang="en-US" dirty="0" smtClean="0"/>
          </a:p>
          <a:p>
            <a:r>
              <a:rPr lang="en-US" dirty="0" smtClean="0"/>
              <a:t>With the help of Steganography, one can send their confidential data such as passwords etc. without any problem or threat.</a:t>
            </a:r>
          </a:p>
          <a:p>
            <a:r>
              <a:rPr lang="en-US" dirty="0" smtClean="0"/>
              <a:t>Nations important information must be very secretive and must not be exposed to risk</a:t>
            </a:r>
          </a:p>
          <a:p>
            <a:r>
              <a:rPr lang="en-US" dirty="0" smtClean="0"/>
              <a:t>Steganography provides all the requirements for safe communication.</a:t>
            </a:r>
          </a:p>
          <a:p>
            <a:r>
              <a:rPr lang="en-US" b="1" u="sng" dirty="0" smtClean="0"/>
              <a:t>Limitations:</a:t>
            </a:r>
          </a:p>
          <a:p>
            <a:r>
              <a:rPr lang="en-US" dirty="0" smtClean="0"/>
              <a:t>The Size of the image must be considerably big, in order to accommodate the huge data inside it.</a:t>
            </a:r>
          </a:p>
          <a:p>
            <a:r>
              <a:rPr lang="en-US" dirty="0" smtClean="0"/>
              <a:t>A .bmp image, when analyzed with different tools would expose that some </a:t>
            </a:r>
            <a:r>
              <a:rPr lang="en-US" dirty="0" err="1" smtClean="0"/>
              <a:t>chages</a:t>
            </a:r>
            <a:r>
              <a:rPr lang="en-US" dirty="0" smtClean="0"/>
              <a:t> have been done in an image.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References: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Google.com</a:t>
            </a:r>
          </a:p>
          <a:p>
            <a:r>
              <a:rPr lang="en-IN" dirty="0" smtClean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en.wikipedia.org/wiki/Least_significant_bit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http://</a:t>
            </a:r>
            <a:r>
              <a:rPr lang="en-IN" dirty="0" smtClean="0">
                <a:hlinkClick r:id="rId3"/>
              </a:rPr>
              <a:t>en.wikipedia.org/wiki/Steganography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71600" y="908720"/>
            <a:ext cx="7467600" cy="4873752"/>
          </a:xfrm>
        </p:spPr>
        <p:txBody>
          <a:bodyPr/>
          <a:lstStyle/>
          <a:p>
            <a:r>
              <a:rPr lang="en-US" sz="4400" b="1" u="sng" dirty="0" smtClean="0">
                <a:solidFill>
                  <a:schemeClr val="accent1"/>
                </a:solidFill>
              </a:rPr>
              <a:t>Send Your Data Safe.</a:t>
            </a:r>
          </a:p>
          <a:p>
            <a:pPr>
              <a:buNone/>
            </a:pPr>
            <a:endParaRPr lang="en-US" sz="44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sz="44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chemeClr val="accent1"/>
                </a:solidFill>
              </a:rPr>
              <a:t>	</a:t>
            </a:r>
            <a:r>
              <a:rPr lang="en-US" sz="4400" dirty="0" smtClean="0">
                <a:solidFill>
                  <a:schemeClr val="accent1"/>
                </a:solidFill>
              </a:rPr>
              <a:t>		Thank You</a:t>
            </a:r>
            <a:endParaRPr lang="en-IN" sz="4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 smtClean="0"/>
              <a:t>abstract</a:t>
            </a:r>
            <a:endParaRPr lang="en-IN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Cryptography is a technique of encrypting and decrypting the information, in such a way that only the intended recipient would know the required keys for the text, to </a:t>
            </a:r>
            <a:r>
              <a:rPr lang="en-US" dirty="0" smtClean="0"/>
              <a:t>decrypt the </a:t>
            </a:r>
            <a:r>
              <a:rPr lang="en-US" dirty="0" smtClean="0"/>
              <a:t>data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Whereas, Steganography is a </a:t>
            </a:r>
            <a:r>
              <a:rPr lang="en-US" dirty="0" smtClean="0"/>
              <a:t>technique, </a:t>
            </a:r>
            <a:r>
              <a:rPr lang="en-US" dirty="0" smtClean="0"/>
              <a:t>where we entirely hide the information inside an other, in such a way that only the intended recipient would know the existence of the information.</a:t>
            </a:r>
          </a:p>
          <a:p>
            <a:r>
              <a:rPr lang="en-US" dirty="0" smtClean="0"/>
              <a:t>All the confidential, important information can be hidden inside an other information and can be sent to the valid recipient without facing any </a:t>
            </a:r>
            <a:r>
              <a:rPr lang="en-US" dirty="0" smtClean="0"/>
              <a:t>threats</a:t>
            </a:r>
            <a:endParaRPr lang="en-IN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908720"/>
            <a:ext cx="7467600" cy="4873752"/>
          </a:xfrm>
        </p:spPr>
        <p:txBody>
          <a:bodyPr/>
          <a:lstStyle/>
          <a:p>
            <a:r>
              <a:rPr lang="en-US" dirty="0" smtClean="0"/>
              <a:t>Steganography can be done in different ways such as Image Steganography, Audio Steganography, Video Steganography </a:t>
            </a:r>
          </a:p>
          <a:p>
            <a:r>
              <a:rPr lang="en-US" dirty="0" smtClean="0"/>
              <a:t>Image Steganography is widely chosen, because of less memory requirement, wide usage without arising any doubt to the interloper about the data</a:t>
            </a:r>
          </a:p>
          <a:p>
            <a:r>
              <a:rPr lang="en-US" dirty="0" smtClean="0"/>
              <a:t>Extended Steganography is the technique of, combining the Steganography with the cryptography.</a:t>
            </a:r>
          </a:p>
          <a:p>
            <a:r>
              <a:rPr lang="en-US" dirty="0" smtClean="0"/>
              <a:t>Initially the text is encrypted, then hidden inside an image, so even if an intruder retrieve the message from an image, it would be encrypted.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u="sng" dirty="0" smtClean="0"/>
              <a:t>INTRODUCTION: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present world, technological development is rapidly seen everywhere. </a:t>
            </a:r>
          </a:p>
          <a:p>
            <a:r>
              <a:rPr lang="en-US" dirty="0" smtClean="0"/>
              <a:t>The impact of the development is becoming a cause for some negative side effects.</a:t>
            </a:r>
          </a:p>
          <a:p>
            <a:r>
              <a:rPr lang="en-US" dirty="0" smtClean="0"/>
              <a:t>The field of communication is the main victim, facing different threats from those negative side effects</a:t>
            </a:r>
          </a:p>
          <a:p>
            <a:r>
              <a:rPr lang="en-US" dirty="0" smtClean="0"/>
              <a:t>One of the different solutions found, in order to face different threats is Steganography.</a:t>
            </a:r>
          </a:p>
          <a:p>
            <a:r>
              <a:rPr lang="en-US" dirty="0" smtClean="0"/>
              <a:t>Steganography is completely different from Cryptography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7467600" cy="6069288"/>
          </a:xfrm>
        </p:spPr>
        <p:txBody>
          <a:bodyPr>
            <a:normAutofit/>
          </a:bodyPr>
          <a:lstStyle/>
          <a:p>
            <a:r>
              <a:rPr lang="en-US" dirty="0" smtClean="0"/>
              <a:t>Steganography is the art of hiding information in other information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Cryptography is the process of transforming the text into an obscured text, which can be decoded with the help of a key</a:t>
            </a:r>
            <a:endParaRPr lang="en-US" dirty="0" smtClean="0"/>
          </a:p>
          <a:p>
            <a:r>
              <a:rPr lang="en-IN" dirty="0" smtClean="0"/>
              <a:t>One </a:t>
            </a:r>
            <a:r>
              <a:rPr lang="en-IN" dirty="0" smtClean="0"/>
              <a:t>of the reasons that intruders can be successful is, the most of the information they acquire from a system is in a form that they can read and comprehend.</a:t>
            </a:r>
          </a:p>
          <a:p>
            <a:r>
              <a:rPr lang="en-IN" dirty="0" smtClean="0"/>
              <a:t>One solution to this problem is Steganography, where  the important and confidential information is hidden inside an image, in such a way that no one apart from the intended recipient knows the existence of the message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Existing System: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Due to the increase in the cyber crimes, the field of communication has been facing many serious threats.</a:t>
            </a:r>
          </a:p>
          <a:p>
            <a:r>
              <a:rPr lang="en-US" dirty="0" smtClean="0"/>
              <a:t>One of the conventional method for ensuring the threat free communication is cryptography</a:t>
            </a:r>
          </a:p>
          <a:p>
            <a:r>
              <a:rPr lang="en-US" dirty="0" smtClean="0"/>
              <a:t>In cryptography, the message or the text is made obscure, in such a way that it is not understood by any others except the intended recipient.</a:t>
            </a:r>
          </a:p>
          <a:p>
            <a:r>
              <a:rPr lang="en-US" dirty="0" smtClean="0"/>
              <a:t> But, in the present Scenario, with the rapid increase in the development, the ciphered text is also being deciphered.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type of cyber crimes can be ceased, if we hide the ciphered text in an other information(such as an image ).</a:t>
            </a:r>
          </a:p>
          <a:p>
            <a:r>
              <a:rPr lang="en-US" dirty="0" smtClean="0"/>
              <a:t>So, by hiding the ciphered text in an image, the opponent would never know the existence of the confidential data inside it. 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Proposed System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System under proposal is “Extended Steganography”.</a:t>
            </a:r>
          </a:p>
          <a:p>
            <a:r>
              <a:rPr lang="en-US" dirty="0" smtClean="0"/>
              <a:t>Image Steganography is the process of hiding the information inside an image, so that the confidential information is not exposed to risk</a:t>
            </a:r>
          </a:p>
          <a:p>
            <a:r>
              <a:rPr lang="en-US" dirty="0" smtClean="0"/>
              <a:t>With the help of Steganography, important messages, confidential data can be sent, without exposing the data to the opponent.</a:t>
            </a:r>
          </a:p>
          <a:p>
            <a:r>
              <a:rPr lang="en-US" dirty="0" smtClean="0"/>
              <a:t>It has many applications, For Ex: The major of the army sending the message troop “to attack”.</a:t>
            </a:r>
          </a:p>
          <a:p>
            <a:r>
              <a:rPr lang="en-US" dirty="0" smtClean="0"/>
              <a:t>We can encrypt it, hide the data and can send it over the internet safely.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8Expressions</Template>
  <TotalTime>197</TotalTime>
  <Words>1044</Words>
  <Application>Microsoft Office PowerPoint</Application>
  <PresentationFormat>On-screen Show (4:3)</PresentationFormat>
  <Paragraphs>120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Oriel</vt:lpstr>
      <vt:lpstr>Extended Steganography </vt:lpstr>
      <vt:lpstr>OUTLINE:</vt:lpstr>
      <vt:lpstr>abstract</vt:lpstr>
      <vt:lpstr>Slide 4</vt:lpstr>
      <vt:lpstr> INTRODUCTION:</vt:lpstr>
      <vt:lpstr>Slide 6</vt:lpstr>
      <vt:lpstr>Existing System:</vt:lpstr>
      <vt:lpstr>Slide 8</vt:lpstr>
      <vt:lpstr>Proposed System</vt:lpstr>
      <vt:lpstr>Procedure:</vt:lpstr>
      <vt:lpstr>Slide 11</vt:lpstr>
      <vt:lpstr>LSB - Example</vt:lpstr>
      <vt:lpstr>MODULES:</vt:lpstr>
      <vt:lpstr>Slide 14</vt:lpstr>
      <vt:lpstr>An overview of the project</vt:lpstr>
      <vt:lpstr>Sender Side: Encryption</vt:lpstr>
      <vt:lpstr>hiding process</vt:lpstr>
      <vt:lpstr>Receiver side: Retrieval process:</vt:lpstr>
      <vt:lpstr>decryption</vt:lpstr>
      <vt:lpstr>Specifications:</vt:lpstr>
      <vt:lpstr>Slide 21</vt:lpstr>
      <vt:lpstr>References:</vt:lpstr>
      <vt:lpstr>Slide 23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Extended Steganography </dc:title>
  <dc:creator>indra</dc:creator>
  <cp:lastModifiedBy>indra</cp:lastModifiedBy>
  <cp:revision>6</cp:revision>
  <dcterms:created xsi:type="dcterms:W3CDTF">2014-07-17T16:44:55Z</dcterms:created>
  <dcterms:modified xsi:type="dcterms:W3CDTF">2014-07-18T15:50:27Z</dcterms:modified>
</cp:coreProperties>
</file>