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3" r:id="rId5"/>
    <p:sldId id="259" r:id="rId6"/>
    <p:sldId id="281" r:id="rId7"/>
    <p:sldId id="282" r:id="rId8"/>
    <p:sldId id="260" r:id="rId9"/>
    <p:sldId id="261" r:id="rId10"/>
    <p:sldId id="262" r:id="rId11"/>
    <p:sldId id="263" r:id="rId12"/>
    <p:sldId id="264" r:id="rId13"/>
    <p:sldId id="265" r:id="rId14"/>
    <p:sldId id="266" r:id="rId15"/>
    <p:sldId id="267"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899592-7E9D-47D2-A729-06EC4A85DB59}"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531935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899592-7E9D-47D2-A729-06EC4A85DB59}"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1974415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A2899592-7E9D-47D2-A729-06EC4A85DB59}"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1668262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A2899592-7E9D-47D2-A729-06EC4A85DB59}" type="datetimeFigureOut">
              <a:rPr lang="en-IN" smtClean="0"/>
              <a:t>24-01-2023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2282976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99592-7E9D-47D2-A729-06EC4A85DB59}"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1063645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99592-7E9D-47D2-A729-06EC4A85DB59}"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30791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99592-7E9D-47D2-A729-06EC4A85DB59}"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2909209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899592-7E9D-47D2-A729-06EC4A85DB59}"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801948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899592-7E9D-47D2-A729-06EC4A85DB59}"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3408768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899592-7E9D-47D2-A729-06EC4A85DB59}" type="datetimeFigureOut">
              <a:rPr lang="en-IN" smtClean="0"/>
              <a:t>24-01-2023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3009802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899592-7E9D-47D2-A729-06EC4A85DB59}" type="datetimeFigureOut">
              <a:rPr lang="en-IN" smtClean="0"/>
              <a:t>24-01-2023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307022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899592-7E9D-47D2-A729-06EC4A85DB59}" type="datetimeFigureOut">
              <a:rPr lang="en-IN" smtClean="0"/>
              <a:t>24-01-2023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96185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899592-7E9D-47D2-A729-06EC4A85DB59}"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3436814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A2899592-7E9D-47D2-A729-06EC4A85DB59}" type="datetimeFigureOut">
              <a:rPr lang="en-IN" smtClean="0"/>
              <a:t>24-01-2023</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4117064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2899592-7E9D-47D2-A729-06EC4A85DB59}" type="datetimeFigureOut">
              <a:rPr lang="en-IN" smtClean="0"/>
              <a:t>24-01-2023</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97F9B82-D10A-4299-BBF7-507201D47D2C}" type="slidenum">
              <a:rPr lang="en-IN" smtClean="0"/>
              <a:t>‹#›</a:t>
            </a:fld>
            <a:endParaRPr lang="en-IN"/>
          </a:p>
        </p:txBody>
      </p:sp>
    </p:spTree>
    <p:extLst>
      <p:ext uri="{BB962C8B-B14F-4D97-AF65-F5344CB8AC3E}">
        <p14:creationId xmlns:p14="http://schemas.microsoft.com/office/powerpoint/2010/main" val="14559187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9FBA0-AA9D-44D4-A51E-E18D6AA5041B}"/>
              </a:ext>
            </a:extLst>
          </p:cNvPr>
          <p:cNvSpPr>
            <a:spLocks noGrp="1"/>
          </p:cNvSpPr>
          <p:nvPr>
            <p:ph type="ctrTitle"/>
          </p:nvPr>
        </p:nvSpPr>
        <p:spPr/>
        <p:txBody>
          <a:bodyPr/>
          <a:lstStyle/>
          <a:p>
            <a:r>
              <a:rPr lang="en-IN" dirty="0"/>
              <a:t>Telecom Churn Case Study</a:t>
            </a:r>
          </a:p>
        </p:txBody>
      </p:sp>
      <p:sp>
        <p:nvSpPr>
          <p:cNvPr id="3" name="Subtitle 2">
            <a:extLst>
              <a:ext uri="{FF2B5EF4-FFF2-40B4-BE49-F238E27FC236}">
                <a16:creationId xmlns:a16="http://schemas.microsoft.com/office/drawing/2014/main" id="{0F164132-711A-4081-99D3-757CBB90E0A6}"/>
              </a:ext>
            </a:extLst>
          </p:cNvPr>
          <p:cNvSpPr>
            <a:spLocks noGrp="1"/>
          </p:cNvSpPr>
          <p:nvPr>
            <p:ph type="subTitle" idx="1"/>
          </p:nvPr>
        </p:nvSpPr>
        <p:spPr>
          <a:xfrm>
            <a:off x="810001" y="5576683"/>
            <a:ext cx="10572000" cy="859977"/>
          </a:xfrm>
        </p:spPr>
        <p:txBody>
          <a:bodyPr>
            <a:normAutofit lnSpcReduction="10000"/>
          </a:bodyPr>
          <a:lstStyle/>
          <a:p>
            <a:r>
              <a:rPr lang="en-IN" sz="2400" dirty="0"/>
              <a:t>Name : </a:t>
            </a:r>
            <a:r>
              <a:rPr lang="en-IN" sz="2400" b="1" dirty="0"/>
              <a:t>Swapnil Johri &amp; Vivek Sharma</a:t>
            </a:r>
          </a:p>
          <a:p>
            <a:r>
              <a:rPr lang="en-IN" b="1" dirty="0"/>
              <a:t> </a:t>
            </a:r>
          </a:p>
        </p:txBody>
      </p:sp>
    </p:spTree>
    <p:extLst>
      <p:ext uri="{BB962C8B-B14F-4D97-AF65-F5344CB8AC3E}">
        <p14:creationId xmlns:p14="http://schemas.microsoft.com/office/powerpoint/2010/main" val="242582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761D-CAEB-491E-9D85-84C9C6E6CAA1}"/>
              </a:ext>
            </a:extLst>
          </p:cNvPr>
          <p:cNvSpPr>
            <a:spLocks noGrp="1"/>
          </p:cNvSpPr>
          <p:nvPr>
            <p:ph type="title"/>
          </p:nvPr>
        </p:nvSpPr>
        <p:spPr/>
        <p:txBody>
          <a:bodyPr/>
          <a:lstStyle/>
          <a:p>
            <a:r>
              <a:rPr lang="en-US" sz="3600" dirty="0"/>
              <a:t>3. Churn v/s Tenure Boxplot</a:t>
            </a:r>
            <a:endParaRPr lang="en-IN" sz="3600" dirty="0"/>
          </a:p>
        </p:txBody>
      </p:sp>
      <p:sp>
        <p:nvSpPr>
          <p:cNvPr id="4" name="Content Placeholder 2">
            <a:extLst>
              <a:ext uri="{FF2B5EF4-FFF2-40B4-BE49-F238E27FC236}">
                <a16:creationId xmlns:a16="http://schemas.microsoft.com/office/drawing/2014/main" id="{BDC7880E-2BD1-45C5-A3FB-93839034FDCB}"/>
              </a:ext>
            </a:extLst>
          </p:cNvPr>
          <p:cNvSpPr>
            <a:spLocks noGrp="1"/>
          </p:cNvSpPr>
          <p:nvPr>
            <p:ph idx="1"/>
          </p:nvPr>
        </p:nvSpPr>
        <p:spPr>
          <a:xfrm>
            <a:off x="818712" y="2222287"/>
            <a:ext cx="4120841" cy="4188525"/>
          </a:xfrm>
        </p:spPr>
        <p:txBody>
          <a:bodyPr/>
          <a:lstStyle/>
          <a:p>
            <a:pPr marL="0" indent="0" algn="l">
              <a:buNone/>
            </a:pPr>
            <a:r>
              <a:rPr lang="en-US" b="0" i="0" dirty="0">
                <a:effectLst/>
                <a:latin typeface="Helvetica Neue"/>
              </a:rPr>
              <a:t>From the above plot , its clear tenured customers do no churn and they keep availing telecom services</a:t>
            </a:r>
            <a:endParaRPr lang="en-IN" dirty="0"/>
          </a:p>
        </p:txBody>
      </p:sp>
      <p:pic>
        <p:nvPicPr>
          <p:cNvPr id="6" name="Picture 5">
            <a:extLst>
              <a:ext uri="{FF2B5EF4-FFF2-40B4-BE49-F238E27FC236}">
                <a16:creationId xmlns:a16="http://schemas.microsoft.com/office/drawing/2014/main" id="{E3469794-B671-83D8-6496-826C9B3A7620}"/>
              </a:ext>
            </a:extLst>
          </p:cNvPr>
          <p:cNvPicPr>
            <a:picLocks noChangeAspect="1"/>
          </p:cNvPicPr>
          <p:nvPr/>
        </p:nvPicPr>
        <p:blipFill>
          <a:blip r:embed="rId2"/>
          <a:stretch>
            <a:fillRect/>
          </a:stretch>
        </p:blipFill>
        <p:spPr>
          <a:xfrm>
            <a:off x="5405828" y="2222287"/>
            <a:ext cx="6553089" cy="4264326"/>
          </a:xfrm>
          <a:prstGeom prst="rect">
            <a:avLst/>
          </a:prstGeom>
        </p:spPr>
      </p:pic>
    </p:spTree>
    <p:extLst>
      <p:ext uri="{BB962C8B-B14F-4D97-AF65-F5344CB8AC3E}">
        <p14:creationId xmlns:p14="http://schemas.microsoft.com/office/powerpoint/2010/main" val="2897625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761D-CAEB-491E-9D85-84C9C6E6CAA1}"/>
              </a:ext>
            </a:extLst>
          </p:cNvPr>
          <p:cNvSpPr>
            <a:spLocks noGrp="1"/>
          </p:cNvSpPr>
          <p:nvPr>
            <p:ph type="title"/>
          </p:nvPr>
        </p:nvSpPr>
        <p:spPr>
          <a:xfrm>
            <a:off x="810000" y="322732"/>
            <a:ext cx="10571998" cy="1157662"/>
          </a:xfrm>
        </p:spPr>
        <p:txBody>
          <a:bodyPr/>
          <a:lstStyle/>
          <a:p>
            <a:r>
              <a:rPr lang="en-US" sz="3600" dirty="0"/>
              <a:t>4. Distribution of total_rech_data_8 variable</a:t>
            </a:r>
            <a:endParaRPr lang="en-IN" sz="3600" dirty="0"/>
          </a:p>
        </p:txBody>
      </p:sp>
      <p:pic>
        <p:nvPicPr>
          <p:cNvPr id="5" name="Picture 4">
            <a:extLst>
              <a:ext uri="{FF2B5EF4-FFF2-40B4-BE49-F238E27FC236}">
                <a16:creationId xmlns:a16="http://schemas.microsoft.com/office/drawing/2014/main" id="{9CB4D9F2-4A2A-BC12-746C-33133254A7DD}"/>
              </a:ext>
            </a:extLst>
          </p:cNvPr>
          <p:cNvPicPr>
            <a:picLocks noChangeAspect="1"/>
          </p:cNvPicPr>
          <p:nvPr/>
        </p:nvPicPr>
        <p:blipFill>
          <a:blip r:embed="rId2"/>
          <a:stretch>
            <a:fillRect/>
          </a:stretch>
        </p:blipFill>
        <p:spPr>
          <a:xfrm>
            <a:off x="810000" y="2163293"/>
            <a:ext cx="10757647" cy="4371975"/>
          </a:xfrm>
          <a:prstGeom prst="rect">
            <a:avLst/>
          </a:prstGeom>
        </p:spPr>
      </p:pic>
    </p:spTree>
    <p:extLst>
      <p:ext uri="{BB962C8B-B14F-4D97-AF65-F5344CB8AC3E}">
        <p14:creationId xmlns:p14="http://schemas.microsoft.com/office/powerpoint/2010/main" val="2086001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761D-CAEB-491E-9D85-84C9C6E6CAA1}"/>
              </a:ext>
            </a:extLst>
          </p:cNvPr>
          <p:cNvSpPr>
            <a:spLocks noGrp="1"/>
          </p:cNvSpPr>
          <p:nvPr>
            <p:ph type="title"/>
          </p:nvPr>
        </p:nvSpPr>
        <p:spPr>
          <a:xfrm>
            <a:off x="810001" y="366506"/>
            <a:ext cx="10571998" cy="1211282"/>
          </a:xfrm>
        </p:spPr>
        <p:txBody>
          <a:bodyPr/>
          <a:lstStyle/>
          <a:p>
            <a:r>
              <a:rPr lang="en-US" sz="3600" dirty="0"/>
              <a:t>5. Distribution of total_rech_num_8 variable</a:t>
            </a:r>
            <a:endParaRPr lang="en-IN" sz="3600" dirty="0"/>
          </a:p>
        </p:txBody>
      </p:sp>
      <p:pic>
        <p:nvPicPr>
          <p:cNvPr id="7" name="Picture 6">
            <a:extLst>
              <a:ext uri="{FF2B5EF4-FFF2-40B4-BE49-F238E27FC236}">
                <a16:creationId xmlns:a16="http://schemas.microsoft.com/office/drawing/2014/main" id="{7FE6E517-E289-880E-5BCA-6015EA14D1D3}"/>
              </a:ext>
            </a:extLst>
          </p:cNvPr>
          <p:cNvPicPr>
            <a:picLocks noChangeAspect="1"/>
          </p:cNvPicPr>
          <p:nvPr/>
        </p:nvPicPr>
        <p:blipFill>
          <a:blip r:embed="rId2"/>
          <a:stretch>
            <a:fillRect/>
          </a:stretch>
        </p:blipFill>
        <p:spPr>
          <a:xfrm>
            <a:off x="1285875" y="2177346"/>
            <a:ext cx="9620250" cy="4457700"/>
          </a:xfrm>
          <a:prstGeom prst="rect">
            <a:avLst/>
          </a:prstGeom>
        </p:spPr>
      </p:pic>
    </p:spTree>
    <p:extLst>
      <p:ext uri="{BB962C8B-B14F-4D97-AF65-F5344CB8AC3E}">
        <p14:creationId xmlns:p14="http://schemas.microsoft.com/office/powerpoint/2010/main" val="3543371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761D-CAEB-491E-9D85-84C9C6E6CAA1}"/>
              </a:ext>
            </a:extLst>
          </p:cNvPr>
          <p:cNvSpPr>
            <a:spLocks noGrp="1"/>
          </p:cNvSpPr>
          <p:nvPr>
            <p:ph type="title"/>
          </p:nvPr>
        </p:nvSpPr>
        <p:spPr>
          <a:xfrm>
            <a:off x="810000" y="393400"/>
            <a:ext cx="10571998" cy="970450"/>
          </a:xfrm>
        </p:spPr>
        <p:txBody>
          <a:bodyPr/>
          <a:lstStyle/>
          <a:p>
            <a:r>
              <a:rPr lang="en-US" sz="3600" dirty="0"/>
              <a:t>6. Accuracy sensitivity and specificity for various probabilities</a:t>
            </a:r>
            <a:endParaRPr lang="en-IN" sz="3600" dirty="0"/>
          </a:p>
        </p:txBody>
      </p:sp>
      <p:sp>
        <p:nvSpPr>
          <p:cNvPr id="4" name="Content Placeholder 2">
            <a:extLst>
              <a:ext uri="{FF2B5EF4-FFF2-40B4-BE49-F238E27FC236}">
                <a16:creationId xmlns:a16="http://schemas.microsoft.com/office/drawing/2014/main" id="{BDC7880E-2BD1-45C5-A3FB-93839034FDCB}"/>
              </a:ext>
            </a:extLst>
          </p:cNvPr>
          <p:cNvSpPr>
            <a:spLocks noGrp="1"/>
          </p:cNvSpPr>
          <p:nvPr>
            <p:ph idx="1"/>
          </p:nvPr>
        </p:nvSpPr>
        <p:spPr>
          <a:xfrm>
            <a:off x="322728" y="4276165"/>
            <a:ext cx="4840943" cy="2358765"/>
          </a:xfrm>
        </p:spPr>
        <p:txBody>
          <a:bodyPr>
            <a:normAutofit/>
          </a:bodyPr>
          <a:lstStyle/>
          <a:p>
            <a:pPr marL="0" indent="0" algn="l">
              <a:buNone/>
            </a:pPr>
            <a:r>
              <a:rPr lang="en-US" b="0" i="0" dirty="0">
                <a:effectLst/>
                <a:latin typeface="Helvetica Neue"/>
              </a:rPr>
              <a:t>Initially we selected the </a:t>
            </a:r>
            <a:r>
              <a:rPr lang="en-US" b="0" i="0" dirty="0" err="1">
                <a:effectLst/>
                <a:latin typeface="Helvetica Neue"/>
              </a:rPr>
              <a:t>optimm</a:t>
            </a:r>
            <a:r>
              <a:rPr lang="en-US" b="0" i="0" dirty="0">
                <a:effectLst/>
                <a:latin typeface="Helvetica Neue"/>
              </a:rPr>
              <a:t> point of classification as 0.5.</a:t>
            </a:r>
          </a:p>
          <a:p>
            <a:pPr marL="0" indent="0" algn="l">
              <a:buNone/>
            </a:pPr>
            <a:endParaRPr lang="en-US" b="0" i="0" dirty="0">
              <a:effectLst/>
              <a:latin typeface="Helvetica Neue"/>
            </a:endParaRPr>
          </a:p>
          <a:p>
            <a:pPr marL="0" indent="0" algn="l">
              <a:buNone/>
            </a:pPr>
            <a:r>
              <a:rPr lang="en-US" b="0" i="0" dirty="0">
                <a:effectLst/>
                <a:latin typeface="Helvetica Neue"/>
              </a:rPr>
              <a:t>From the above graph, we can see the optimum cutoff is slightly higher than 0.5 but lies lower than 0.6. So lets </a:t>
            </a:r>
            <a:r>
              <a:rPr lang="en-US" b="0" i="0" dirty="0" err="1">
                <a:effectLst/>
                <a:latin typeface="Helvetica Neue"/>
              </a:rPr>
              <a:t>tweek</a:t>
            </a:r>
            <a:r>
              <a:rPr lang="en-US" b="0" i="0" dirty="0">
                <a:effectLst/>
                <a:latin typeface="Helvetica Neue"/>
              </a:rPr>
              <a:t> a little more within this range.</a:t>
            </a:r>
          </a:p>
        </p:txBody>
      </p:sp>
      <p:pic>
        <p:nvPicPr>
          <p:cNvPr id="5" name="Picture 4">
            <a:extLst>
              <a:ext uri="{FF2B5EF4-FFF2-40B4-BE49-F238E27FC236}">
                <a16:creationId xmlns:a16="http://schemas.microsoft.com/office/drawing/2014/main" id="{D404E17D-C636-0349-86E2-31EB84FB88AA}"/>
              </a:ext>
            </a:extLst>
          </p:cNvPr>
          <p:cNvPicPr>
            <a:picLocks noChangeAspect="1"/>
          </p:cNvPicPr>
          <p:nvPr/>
        </p:nvPicPr>
        <p:blipFill>
          <a:blip r:embed="rId2"/>
          <a:stretch>
            <a:fillRect/>
          </a:stretch>
        </p:blipFill>
        <p:spPr>
          <a:xfrm>
            <a:off x="5647092" y="2511799"/>
            <a:ext cx="6222180" cy="4123131"/>
          </a:xfrm>
          <a:prstGeom prst="rect">
            <a:avLst/>
          </a:prstGeom>
        </p:spPr>
      </p:pic>
      <p:pic>
        <p:nvPicPr>
          <p:cNvPr id="8" name="Picture 7">
            <a:extLst>
              <a:ext uri="{FF2B5EF4-FFF2-40B4-BE49-F238E27FC236}">
                <a16:creationId xmlns:a16="http://schemas.microsoft.com/office/drawing/2014/main" id="{E4A97F21-90E6-9275-8FE7-05DED9129927}"/>
              </a:ext>
            </a:extLst>
          </p:cNvPr>
          <p:cNvPicPr>
            <a:picLocks noChangeAspect="1"/>
          </p:cNvPicPr>
          <p:nvPr/>
        </p:nvPicPr>
        <p:blipFill>
          <a:blip r:embed="rId3"/>
          <a:stretch>
            <a:fillRect/>
          </a:stretch>
        </p:blipFill>
        <p:spPr>
          <a:xfrm>
            <a:off x="416520" y="2232211"/>
            <a:ext cx="4653357" cy="1940859"/>
          </a:xfrm>
          <a:prstGeom prst="rect">
            <a:avLst/>
          </a:prstGeom>
        </p:spPr>
      </p:pic>
    </p:spTree>
    <p:extLst>
      <p:ext uri="{BB962C8B-B14F-4D97-AF65-F5344CB8AC3E}">
        <p14:creationId xmlns:p14="http://schemas.microsoft.com/office/powerpoint/2010/main" val="2785648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761D-CAEB-491E-9D85-84C9C6E6CAA1}"/>
              </a:ext>
            </a:extLst>
          </p:cNvPr>
          <p:cNvSpPr>
            <a:spLocks noGrp="1"/>
          </p:cNvSpPr>
          <p:nvPr>
            <p:ph type="title"/>
          </p:nvPr>
        </p:nvSpPr>
        <p:spPr>
          <a:xfrm>
            <a:off x="810000" y="420294"/>
            <a:ext cx="10571998" cy="970450"/>
          </a:xfrm>
        </p:spPr>
        <p:txBody>
          <a:bodyPr/>
          <a:lstStyle/>
          <a:p>
            <a:r>
              <a:rPr lang="en-US" sz="3600" dirty="0"/>
              <a:t>7. Accuracy sensitivity and specificity for various probabilities calculated above</a:t>
            </a:r>
            <a:endParaRPr lang="en-IN" sz="3600" dirty="0"/>
          </a:p>
        </p:txBody>
      </p:sp>
      <p:sp>
        <p:nvSpPr>
          <p:cNvPr id="4" name="Content Placeholder 2">
            <a:extLst>
              <a:ext uri="{FF2B5EF4-FFF2-40B4-BE49-F238E27FC236}">
                <a16:creationId xmlns:a16="http://schemas.microsoft.com/office/drawing/2014/main" id="{BDC7880E-2BD1-45C5-A3FB-93839034FDCB}"/>
              </a:ext>
            </a:extLst>
          </p:cNvPr>
          <p:cNvSpPr>
            <a:spLocks noGrp="1"/>
          </p:cNvSpPr>
          <p:nvPr>
            <p:ph idx="1"/>
          </p:nvPr>
        </p:nvSpPr>
        <p:spPr>
          <a:xfrm>
            <a:off x="406336" y="4858871"/>
            <a:ext cx="2964394" cy="1775012"/>
          </a:xfrm>
        </p:spPr>
        <p:txBody>
          <a:bodyPr>
            <a:normAutofit/>
          </a:bodyPr>
          <a:lstStyle/>
          <a:p>
            <a:pPr marL="0" indent="0" algn="l">
              <a:buNone/>
            </a:pPr>
            <a:r>
              <a:rPr lang="en-US" b="0" i="0" dirty="0">
                <a:effectLst/>
                <a:latin typeface="Helvetica Neue"/>
              </a:rPr>
              <a:t>From the above graph we can conclude, the optimal cutoff point in the probability to define the predicted churn </a:t>
            </a:r>
            <a:r>
              <a:rPr lang="en-US" b="0" i="0" dirty="0" err="1">
                <a:effectLst/>
                <a:latin typeface="Helvetica Neue"/>
              </a:rPr>
              <a:t>variabe</a:t>
            </a:r>
            <a:r>
              <a:rPr lang="en-US" b="0" i="0" dirty="0">
                <a:effectLst/>
                <a:latin typeface="Helvetica Neue"/>
              </a:rPr>
              <a:t> converges at 0.54</a:t>
            </a:r>
          </a:p>
        </p:txBody>
      </p:sp>
      <p:pic>
        <p:nvPicPr>
          <p:cNvPr id="6" name="Picture 5">
            <a:extLst>
              <a:ext uri="{FF2B5EF4-FFF2-40B4-BE49-F238E27FC236}">
                <a16:creationId xmlns:a16="http://schemas.microsoft.com/office/drawing/2014/main" id="{59555771-407B-5463-55F2-44D15F1864C3}"/>
              </a:ext>
            </a:extLst>
          </p:cNvPr>
          <p:cNvPicPr>
            <a:picLocks noChangeAspect="1"/>
          </p:cNvPicPr>
          <p:nvPr/>
        </p:nvPicPr>
        <p:blipFill>
          <a:blip r:embed="rId2"/>
          <a:stretch>
            <a:fillRect/>
          </a:stretch>
        </p:blipFill>
        <p:spPr>
          <a:xfrm>
            <a:off x="417980" y="2181225"/>
            <a:ext cx="5319432" cy="2495550"/>
          </a:xfrm>
          <a:prstGeom prst="rect">
            <a:avLst/>
          </a:prstGeom>
        </p:spPr>
      </p:pic>
      <p:pic>
        <p:nvPicPr>
          <p:cNvPr id="8" name="Picture 7">
            <a:extLst>
              <a:ext uri="{FF2B5EF4-FFF2-40B4-BE49-F238E27FC236}">
                <a16:creationId xmlns:a16="http://schemas.microsoft.com/office/drawing/2014/main" id="{4626E30B-1E9B-7816-D8BB-9597F12ECDF7}"/>
              </a:ext>
            </a:extLst>
          </p:cNvPr>
          <p:cNvPicPr>
            <a:picLocks noChangeAspect="1"/>
          </p:cNvPicPr>
          <p:nvPr/>
        </p:nvPicPr>
        <p:blipFill>
          <a:blip r:embed="rId3"/>
          <a:stretch>
            <a:fillRect/>
          </a:stretch>
        </p:blipFill>
        <p:spPr>
          <a:xfrm>
            <a:off x="5903556" y="2181225"/>
            <a:ext cx="5977481" cy="4363010"/>
          </a:xfrm>
          <a:prstGeom prst="rect">
            <a:avLst/>
          </a:prstGeom>
        </p:spPr>
      </p:pic>
    </p:spTree>
    <p:extLst>
      <p:ext uri="{BB962C8B-B14F-4D97-AF65-F5344CB8AC3E}">
        <p14:creationId xmlns:p14="http://schemas.microsoft.com/office/powerpoint/2010/main" val="37649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761D-CAEB-491E-9D85-84C9C6E6CAA1}"/>
              </a:ext>
            </a:extLst>
          </p:cNvPr>
          <p:cNvSpPr>
            <a:spLocks noGrp="1"/>
          </p:cNvSpPr>
          <p:nvPr>
            <p:ph type="title"/>
          </p:nvPr>
        </p:nvSpPr>
        <p:spPr>
          <a:xfrm>
            <a:off x="810000" y="420294"/>
            <a:ext cx="10571998" cy="970450"/>
          </a:xfrm>
        </p:spPr>
        <p:txBody>
          <a:bodyPr/>
          <a:lstStyle/>
          <a:p>
            <a:r>
              <a:rPr lang="en-US" sz="3600" dirty="0"/>
              <a:t>8. ROC Curve for Test Dataset </a:t>
            </a:r>
            <a:endParaRPr lang="en-IN" sz="3600" dirty="0"/>
          </a:p>
        </p:txBody>
      </p:sp>
      <p:sp>
        <p:nvSpPr>
          <p:cNvPr id="4" name="Content Placeholder 2">
            <a:extLst>
              <a:ext uri="{FF2B5EF4-FFF2-40B4-BE49-F238E27FC236}">
                <a16:creationId xmlns:a16="http://schemas.microsoft.com/office/drawing/2014/main" id="{BDC7880E-2BD1-45C5-A3FB-93839034FDCB}"/>
              </a:ext>
            </a:extLst>
          </p:cNvPr>
          <p:cNvSpPr>
            <a:spLocks noGrp="1"/>
          </p:cNvSpPr>
          <p:nvPr>
            <p:ph idx="1"/>
          </p:nvPr>
        </p:nvSpPr>
        <p:spPr>
          <a:xfrm>
            <a:off x="818712" y="2222287"/>
            <a:ext cx="4120841" cy="4188525"/>
          </a:xfrm>
        </p:spPr>
        <p:txBody>
          <a:bodyPr>
            <a:normAutofit/>
          </a:bodyPr>
          <a:lstStyle/>
          <a:p>
            <a:pPr marL="0" indent="0" algn="l">
              <a:buNone/>
            </a:pPr>
            <a:r>
              <a:rPr lang="en-US" b="0" i="0" dirty="0">
                <a:effectLst/>
                <a:latin typeface="Helvetica Neue"/>
              </a:rPr>
              <a:t>The AUC score for train dataset is 0.90 and the test dataset is 0.87.</a:t>
            </a:r>
          </a:p>
          <a:p>
            <a:pPr marL="0" indent="0" algn="l">
              <a:buNone/>
            </a:pPr>
            <a:r>
              <a:rPr lang="en-US" b="0" i="0" dirty="0">
                <a:effectLst/>
                <a:latin typeface="Helvetica Neue"/>
              </a:rPr>
              <a:t>This model can be considered as a good model.</a:t>
            </a:r>
          </a:p>
        </p:txBody>
      </p:sp>
      <p:pic>
        <p:nvPicPr>
          <p:cNvPr id="5" name="Picture 4">
            <a:extLst>
              <a:ext uri="{FF2B5EF4-FFF2-40B4-BE49-F238E27FC236}">
                <a16:creationId xmlns:a16="http://schemas.microsoft.com/office/drawing/2014/main" id="{1C1A4FA6-0BF2-D7FE-88F5-90BAFB17A69B}"/>
              </a:ext>
            </a:extLst>
          </p:cNvPr>
          <p:cNvPicPr>
            <a:picLocks noChangeAspect="1"/>
          </p:cNvPicPr>
          <p:nvPr/>
        </p:nvPicPr>
        <p:blipFill>
          <a:blip r:embed="rId2"/>
          <a:stretch>
            <a:fillRect/>
          </a:stretch>
        </p:blipFill>
        <p:spPr>
          <a:xfrm>
            <a:off x="5678178" y="2204357"/>
            <a:ext cx="5695110" cy="4365816"/>
          </a:xfrm>
          <a:prstGeom prst="rect">
            <a:avLst/>
          </a:prstGeom>
        </p:spPr>
      </p:pic>
    </p:spTree>
    <p:extLst>
      <p:ext uri="{BB962C8B-B14F-4D97-AF65-F5344CB8AC3E}">
        <p14:creationId xmlns:p14="http://schemas.microsoft.com/office/powerpoint/2010/main" val="237847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761D-CAEB-491E-9D85-84C9C6E6CAA1}"/>
              </a:ext>
            </a:extLst>
          </p:cNvPr>
          <p:cNvSpPr>
            <a:spLocks noGrp="1"/>
          </p:cNvSpPr>
          <p:nvPr>
            <p:ph type="title"/>
          </p:nvPr>
        </p:nvSpPr>
        <p:spPr>
          <a:xfrm>
            <a:off x="810001" y="313932"/>
            <a:ext cx="10571998" cy="970450"/>
          </a:xfrm>
        </p:spPr>
        <p:txBody>
          <a:bodyPr/>
          <a:lstStyle/>
          <a:p>
            <a:r>
              <a:rPr lang="en-US" sz="4800" dirty="0"/>
              <a:t>Conclusion</a:t>
            </a:r>
            <a:endParaRPr lang="en-IN" sz="4800" dirty="0"/>
          </a:p>
        </p:txBody>
      </p:sp>
      <p:sp>
        <p:nvSpPr>
          <p:cNvPr id="4" name="Content Placeholder 2">
            <a:extLst>
              <a:ext uri="{FF2B5EF4-FFF2-40B4-BE49-F238E27FC236}">
                <a16:creationId xmlns:a16="http://schemas.microsoft.com/office/drawing/2014/main" id="{BDC7880E-2BD1-45C5-A3FB-93839034FDCB}"/>
              </a:ext>
            </a:extLst>
          </p:cNvPr>
          <p:cNvSpPr>
            <a:spLocks noGrp="1"/>
          </p:cNvSpPr>
          <p:nvPr>
            <p:ph idx="1"/>
          </p:nvPr>
        </p:nvSpPr>
        <p:spPr>
          <a:xfrm>
            <a:off x="818712" y="2222287"/>
            <a:ext cx="10647147" cy="4321781"/>
          </a:xfrm>
        </p:spPr>
        <p:txBody>
          <a:bodyPr>
            <a:normAutofit/>
          </a:bodyPr>
          <a:lstStyle/>
          <a:p>
            <a:pPr marL="0" indent="0" algn="l">
              <a:buNone/>
            </a:pPr>
            <a:r>
              <a:rPr lang="en-US" b="1" i="0" u="sng" dirty="0">
                <a:effectLst/>
                <a:latin typeface="Helvetica Neue"/>
              </a:rPr>
              <a:t>Valuable Insights</a:t>
            </a:r>
          </a:p>
          <a:p>
            <a:pPr algn="l"/>
            <a:r>
              <a:rPr lang="en-US" b="1" i="0" dirty="0">
                <a:effectLst/>
                <a:latin typeface="Helvetica Neue"/>
              </a:rPr>
              <a:t>The Sensitivity, Specificity, Accuracy, Precision and Recall score we got from test set are almost accurate.</a:t>
            </a:r>
          </a:p>
          <a:p>
            <a:pPr algn="l"/>
            <a:r>
              <a:rPr lang="en-US" b="1" i="0" dirty="0">
                <a:effectLst/>
                <a:latin typeface="Helvetica Neue"/>
              </a:rPr>
              <a:t>Recall score is high than precision score which is a sign of good model.</a:t>
            </a:r>
          </a:p>
          <a:p>
            <a:pPr algn="l"/>
            <a:r>
              <a:rPr lang="en-US" b="1" i="0" dirty="0">
                <a:effectLst/>
                <a:latin typeface="Helvetica Neue"/>
              </a:rPr>
              <a:t>In business terms, this model has an ability to adjust with the company’s requirements in coming future.</a:t>
            </a:r>
          </a:p>
        </p:txBody>
      </p:sp>
    </p:spTree>
    <p:extLst>
      <p:ext uri="{BB962C8B-B14F-4D97-AF65-F5344CB8AC3E}">
        <p14:creationId xmlns:p14="http://schemas.microsoft.com/office/powerpoint/2010/main" val="2378510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913B-E4C6-4FCB-8E68-EF1739A61A18}"/>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id="{83BB28EC-24F6-4D40-B0E8-484D127E481A}"/>
              </a:ext>
            </a:extLst>
          </p:cNvPr>
          <p:cNvSpPr>
            <a:spLocks noGrp="1"/>
          </p:cNvSpPr>
          <p:nvPr>
            <p:ph idx="1"/>
          </p:nvPr>
        </p:nvSpPr>
        <p:spPr>
          <a:xfrm>
            <a:off x="818712" y="2222287"/>
            <a:ext cx="4192559" cy="4188525"/>
          </a:xfrm>
        </p:spPr>
        <p:txBody>
          <a:bodyPr>
            <a:normAutofit fontScale="70000" lnSpcReduction="20000"/>
          </a:bodyPr>
          <a:lstStyle/>
          <a:p>
            <a:pPr marL="457200" lvl="0" indent="-342900" algn="l" rtl="0">
              <a:spcBef>
                <a:spcPts val="0"/>
              </a:spcBef>
              <a:spcAft>
                <a:spcPts val="0"/>
              </a:spcAft>
              <a:buSzPts val="1800"/>
              <a:buFont typeface="Verdana"/>
              <a:buChar char="●"/>
            </a:pPr>
            <a:r>
              <a:rPr lang="en-US" sz="2400" dirty="0">
                <a:latin typeface="Verdana"/>
                <a:ea typeface="Verdana"/>
                <a:cs typeface="Verdana"/>
                <a:sym typeface="Verdana"/>
              </a:rPr>
              <a:t>In the telecom industry, customers are able to choose from multiple service providers and actively switch from one operator to another. In this highly competitive market, the telecommunications industry experiences an average of 15-25% annual churn rate. </a:t>
            </a:r>
          </a:p>
          <a:p>
            <a:pPr marL="457200" lvl="0" indent="-342900" algn="l" rtl="0">
              <a:spcBef>
                <a:spcPts val="0"/>
              </a:spcBef>
              <a:spcAft>
                <a:spcPts val="0"/>
              </a:spcAft>
              <a:buSzPts val="1800"/>
              <a:buFont typeface="Verdana"/>
              <a:buChar char="●"/>
            </a:pPr>
            <a:endParaRPr lang="en-US" sz="2400" dirty="0">
              <a:latin typeface="Verdana"/>
              <a:ea typeface="Verdana"/>
              <a:cs typeface="Verdana"/>
              <a:sym typeface="Verdana"/>
            </a:endParaRPr>
          </a:p>
          <a:p>
            <a:pPr marL="457200" lvl="0" indent="-342900" algn="l" rtl="0">
              <a:spcBef>
                <a:spcPts val="0"/>
              </a:spcBef>
              <a:spcAft>
                <a:spcPts val="0"/>
              </a:spcAft>
              <a:buSzPts val="1800"/>
              <a:buFont typeface="Verdana"/>
              <a:buChar char="●"/>
            </a:pPr>
            <a:r>
              <a:rPr lang="en-US" sz="2400" dirty="0">
                <a:latin typeface="Verdana"/>
                <a:ea typeface="Verdana"/>
                <a:cs typeface="Verdana"/>
                <a:sym typeface="Verdana"/>
              </a:rPr>
              <a:t>Given the fact that it costs 5-10 times more to acquire a new customer than to retain an existing one, customer retention has now become even more important than customer acquisition.</a:t>
            </a:r>
          </a:p>
          <a:p>
            <a:pPr marL="114300" lvl="0" indent="0" algn="l" rtl="0">
              <a:spcBef>
                <a:spcPts val="0"/>
              </a:spcBef>
              <a:spcAft>
                <a:spcPts val="0"/>
              </a:spcAft>
              <a:buSzPts val="1800"/>
              <a:buNone/>
            </a:pPr>
            <a:endParaRPr lang="en-US" sz="2400" dirty="0">
              <a:latin typeface="Verdana"/>
              <a:ea typeface="Verdana"/>
              <a:cs typeface="Verdana"/>
              <a:sym typeface="Verdana"/>
            </a:endParaRPr>
          </a:p>
        </p:txBody>
      </p:sp>
      <p:sp>
        <p:nvSpPr>
          <p:cNvPr id="7" name="Content Placeholder 2">
            <a:extLst>
              <a:ext uri="{FF2B5EF4-FFF2-40B4-BE49-F238E27FC236}">
                <a16:creationId xmlns:a16="http://schemas.microsoft.com/office/drawing/2014/main" id="{06D63668-CDC1-44E9-8DD4-6F903C08E552}"/>
              </a:ext>
            </a:extLst>
          </p:cNvPr>
          <p:cNvSpPr txBox="1">
            <a:spLocks/>
          </p:cNvSpPr>
          <p:nvPr/>
        </p:nvSpPr>
        <p:spPr>
          <a:xfrm>
            <a:off x="7180729" y="2222287"/>
            <a:ext cx="4192559" cy="4188525"/>
          </a:xfrm>
          <a:prstGeom prst="rect">
            <a:avLst/>
          </a:prstGeom>
          <a:effectLst>
            <a:outerShdw blurRad="50800" dir="14400000">
              <a:srgbClr val="000000">
                <a:alpha val="40000"/>
              </a:srgbClr>
            </a:outerShdw>
          </a:effectLst>
        </p:spPr>
        <p:txBody>
          <a:bodyPr vert="horz" lIns="91440" tIns="45720" rIns="91440" bIns="45720" rtlCol="0" anchor="ctr">
            <a:normAutofit fontScale="62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lvl="0" indent="-342900" algn="l" rtl="0">
              <a:spcBef>
                <a:spcPts val="0"/>
              </a:spcBef>
              <a:spcAft>
                <a:spcPts val="0"/>
              </a:spcAft>
              <a:buSzPts val="1800"/>
              <a:buFont typeface="Verdana"/>
              <a:buChar char="●"/>
            </a:pPr>
            <a:r>
              <a:rPr lang="en-US" sz="2400" dirty="0">
                <a:latin typeface="Verdana"/>
                <a:ea typeface="Verdana"/>
                <a:cs typeface="Verdana"/>
                <a:sym typeface="Verdana"/>
              </a:rPr>
              <a:t>There are two main models of payment in the telecom industry –</a:t>
            </a:r>
          </a:p>
          <a:p>
            <a:pPr marL="457200" lvl="0" indent="-342900" algn="l" rtl="0">
              <a:spcBef>
                <a:spcPts val="0"/>
              </a:spcBef>
              <a:spcAft>
                <a:spcPts val="0"/>
              </a:spcAft>
              <a:buSzPts val="1800"/>
              <a:buFont typeface="Verdana"/>
              <a:buChar char="●"/>
            </a:pPr>
            <a:endParaRPr lang="en-US" sz="2400" dirty="0">
              <a:latin typeface="Verdana"/>
              <a:ea typeface="Verdana"/>
              <a:cs typeface="Verdana"/>
              <a:sym typeface="Verdana"/>
            </a:endParaRPr>
          </a:p>
          <a:p>
            <a:pPr marL="457200" lvl="0" indent="-342900" algn="l" rtl="0">
              <a:spcBef>
                <a:spcPts val="0"/>
              </a:spcBef>
              <a:spcAft>
                <a:spcPts val="0"/>
              </a:spcAft>
              <a:buSzPts val="1800"/>
              <a:buFont typeface="Verdana"/>
              <a:buChar char="●"/>
            </a:pPr>
            <a:r>
              <a:rPr lang="en-US" sz="2400" dirty="0">
                <a:latin typeface="Verdana"/>
                <a:ea typeface="Verdana"/>
                <a:cs typeface="Verdana"/>
                <a:sym typeface="Verdana"/>
              </a:rPr>
              <a:t>postpaid (customers pay a monthly/annual bill after using the services) and prepaid (customers pay/recharge with a certain amount in advance and then use the services). In the postpaid model, when customers want to switch to another operator, they usually inform the existing operator to terminate the services, and you directly know that this is an instance of churn.</a:t>
            </a:r>
          </a:p>
          <a:p>
            <a:pPr marL="457200" lvl="0" indent="-342900" algn="l" rtl="0">
              <a:spcBef>
                <a:spcPts val="0"/>
              </a:spcBef>
              <a:spcAft>
                <a:spcPts val="0"/>
              </a:spcAft>
              <a:buSzPts val="1800"/>
              <a:buFont typeface="Verdana"/>
              <a:buChar char="●"/>
            </a:pPr>
            <a:endParaRPr lang="en-US" sz="2400" dirty="0">
              <a:latin typeface="Verdana"/>
              <a:ea typeface="Verdana"/>
              <a:cs typeface="Verdana"/>
              <a:sym typeface="Verdana"/>
            </a:endParaRPr>
          </a:p>
          <a:p>
            <a:pPr marL="457200" lvl="0" indent="-342900" algn="l" rtl="0">
              <a:spcBef>
                <a:spcPts val="0"/>
              </a:spcBef>
              <a:spcAft>
                <a:spcPts val="0"/>
              </a:spcAft>
              <a:buSzPts val="1800"/>
              <a:buFont typeface="Verdana"/>
              <a:buChar char="●"/>
            </a:pPr>
            <a:r>
              <a:rPr lang="en-US" sz="2400" dirty="0">
                <a:latin typeface="Verdana"/>
                <a:ea typeface="Verdana"/>
                <a:cs typeface="Verdana"/>
                <a:sym typeface="Verdana"/>
              </a:rPr>
              <a:t>In the postpaid model, when customers want to switch to another operator, they usually inform the existing operator to terminate the services, and you directly know that this is an instance of churn.</a:t>
            </a:r>
          </a:p>
        </p:txBody>
      </p:sp>
    </p:spTree>
    <p:extLst>
      <p:ext uri="{BB962C8B-B14F-4D97-AF65-F5344CB8AC3E}">
        <p14:creationId xmlns:p14="http://schemas.microsoft.com/office/powerpoint/2010/main" val="199160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BD611-916E-481F-A274-CC4369A3AD8C}"/>
              </a:ext>
            </a:extLst>
          </p:cNvPr>
          <p:cNvSpPr>
            <a:spLocks noGrp="1"/>
          </p:cNvSpPr>
          <p:nvPr>
            <p:ph type="title"/>
          </p:nvPr>
        </p:nvSpPr>
        <p:spPr/>
        <p:txBody>
          <a:bodyPr/>
          <a:lstStyle/>
          <a:p>
            <a:r>
              <a:rPr lang="en" dirty="0"/>
              <a:t>Defenition of Churns</a:t>
            </a:r>
            <a:endParaRPr lang="en-IN" dirty="0"/>
          </a:p>
        </p:txBody>
      </p:sp>
      <p:sp>
        <p:nvSpPr>
          <p:cNvPr id="3" name="Content Placeholder 2">
            <a:extLst>
              <a:ext uri="{FF2B5EF4-FFF2-40B4-BE49-F238E27FC236}">
                <a16:creationId xmlns:a16="http://schemas.microsoft.com/office/drawing/2014/main" id="{A4EE1FC1-2D55-42FA-9DA4-4966439DF3A0}"/>
              </a:ext>
            </a:extLst>
          </p:cNvPr>
          <p:cNvSpPr>
            <a:spLocks noGrp="1"/>
          </p:cNvSpPr>
          <p:nvPr>
            <p:ph idx="1"/>
          </p:nvPr>
        </p:nvSpPr>
        <p:spPr>
          <a:xfrm>
            <a:off x="810000" y="2700638"/>
            <a:ext cx="10252700" cy="3395362"/>
          </a:xfrm>
        </p:spPr>
        <p:txBody>
          <a:bodyPr anchor="ctr">
            <a:normAutofit fontScale="70000" lnSpcReduction="20000"/>
          </a:bodyPr>
          <a:lstStyle/>
          <a:p>
            <a:pPr marL="0" indent="0">
              <a:buNone/>
            </a:pPr>
            <a:r>
              <a:rPr lang="en-US" sz="1800" dirty="0"/>
              <a:t>There are various ways to define churn, such as:</a:t>
            </a:r>
          </a:p>
          <a:p>
            <a:pPr>
              <a:buAutoNum type="arabicPeriod"/>
            </a:pPr>
            <a:endParaRPr lang="en-US" sz="1800" dirty="0"/>
          </a:p>
          <a:p>
            <a:pPr>
              <a:buAutoNum type="arabicPeriod"/>
            </a:pPr>
            <a:r>
              <a:rPr lang="en-US" sz="1800" dirty="0"/>
              <a:t>Revenue-based churn: Customers who have not </a:t>
            </a:r>
            <a:r>
              <a:rPr lang="en-US" sz="1800" dirty="0" err="1"/>
              <a:t>utilised</a:t>
            </a:r>
            <a:r>
              <a:rPr lang="en-US" sz="1800" dirty="0"/>
              <a:t> any revenue-generating facilities such as mobile internet, outgoing calls, SMS etc. over a given period of time. One could also use aggregate metrics such as ‘customers who have generated less than INR 4 per month in total/average/median revenue’. The main shortcoming of this definition is that there are customers who only receive calls/</a:t>
            </a:r>
            <a:r>
              <a:rPr lang="en-US" sz="1800" dirty="0" err="1"/>
              <a:t>SMSes</a:t>
            </a:r>
            <a:r>
              <a:rPr lang="en-US" sz="1800" dirty="0"/>
              <a:t> from their wage-earning counterparts, i.e. they don’t generate revenue but use the services. For example, many users in rural areas only receive calls from their wage-earning siblings in urban areas.</a:t>
            </a:r>
          </a:p>
          <a:p>
            <a:pPr>
              <a:buAutoNum type="arabicPeriod"/>
            </a:pPr>
            <a:endParaRPr lang="en-US" sz="1800" dirty="0"/>
          </a:p>
          <a:p>
            <a:pPr>
              <a:buAutoNum type="arabicPeriod"/>
            </a:pPr>
            <a:r>
              <a:rPr lang="en-US" sz="1800" dirty="0"/>
              <a:t>Usage-based churn: Customers who have not done any usage, either incoming or outgoing - in terms of calls, internet etc. over a period of time. A potential shortcoming of this definition is that when the customer has stopped using the services for a while, it may be too late to take any corrective actions to retain them. For e.g., if you define churn based on a ‘two-months zero usage’ period, predicting churn could be useless since by that time the customer would have already switched to another operator.</a:t>
            </a:r>
          </a:p>
          <a:p>
            <a:pPr>
              <a:buAutoNum type="arabicPeriod"/>
            </a:pPr>
            <a:endParaRPr lang="en-US" sz="1800" dirty="0"/>
          </a:p>
          <a:p>
            <a:pPr marL="0" indent="0">
              <a:buNone/>
            </a:pPr>
            <a:r>
              <a:rPr lang="en-US" sz="1800" dirty="0"/>
              <a:t>In this project, you will use the usage-based definition to define churn.</a:t>
            </a:r>
          </a:p>
        </p:txBody>
      </p:sp>
    </p:spTree>
    <p:extLst>
      <p:ext uri="{BB962C8B-B14F-4D97-AF65-F5344CB8AC3E}">
        <p14:creationId xmlns:p14="http://schemas.microsoft.com/office/powerpoint/2010/main" val="2956980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BD611-916E-481F-A274-CC4369A3AD8C}"/>
              </a:ext>
            </a:extLst>
          </p:cNvPr>
          <p:cNvSpPr>
            <a:spLocks noGrp="1"/>
          </p:cNvSpPr>
          <p:nvPr>
            <p:ph type="title"/>
          </p:nvPr>
        </p:nvSpPr>
        <p:spPr/>
        <p:txBody>
          <a:bodyPr/>
          <a:lstStyle/>
          <a:p>
            <a:r>
              <a:rPr lang="en-US" sz="3200" dirty="0"/>
              <a:t>Understanding customer behavior during churn</a:t>
            </a:r>
            <a:endParaRPr lang="en-IN" sz="3200" dirty="0"/>
          </a:p>
        </p:txBody>
      </p:sp>
      <p:sp>
        <p:nvSpPr>
          <p:cNvPr id="3" name="Content Placeholder 2">
            <a:extLst>
              <a:ext uri="{FF2B5EF4-FFF2-40B4-BE49-F238E27FC236}">
                <a16:creationId xmlns:a16="http://schemas.microsoft.com/office/drawing/2014/main" id="{A4EE1FC1-2D55-42FA-9DA4-4966439DF3A0}"/>
              </a:ext>
            </a:extLst>
          </p:cNvPr>
          <p:cNvSpPr>
            <a:spLocks noGrp="1"/>
          </p:cNvSpPr>
          <p:nvPr>
            <p:ph idx="1"/>
          </p:nvPr>
        </p:nvSpPr>
        <p:spPr>
          <a:xfrm>
            <a:off x="980329" y="2501154"/>
            <a:ext cx="10252700" cy="3702424"/>
          </a:xfrm>
        </p:spPr>
        <p:txBody>
          <a:bodyPr anchor="ctr">
            <a:normAutofit fontScale="70000" lnSpcReduction="20000"/>
          </a:bodyPr>
          <a:lstStyle/>
          <a:p>
            <a:pPr marL="0" indent="0">
              <a:buNone/>
            </a:pPr>
            <a:r>
              <a:rPr lang="en-US" sz="1800" dirty="0"/>
              <a:t>Customers usually do not decide to switch to another competitor instantly, but rather over a period of time (this is especially applicable to high-value customers). In churn prediction, we assume that there are three phases of customer lifecycle :</a:t>
            </a:r>
          </a:p>
          <a:p>
            <a:pPr marL="0" indent="0">
              <a:buNone/>
            </a:pPr>
            <a:endParaRPr lang="en-US" sz="1800" dirty="0"/>
          </a:p>
          <a:p>
            <a:pPr>
              <a:buFont typeface="+mj-lt"/>
              <a:buAutoNum type="arabicPeriod"/>
            </a:pPr>
            <a:r>
              <a:rPr lang="en-US" sz="1800" dirty="0"/>
              <a:t>The ‘good’ phase: In this phase, the customer is happy with the service and behaves as usual.</a:t>
            </a:r>
          </a:p>
          <a:p>
            <a:pPr>
              <a:buFont typeface="+mj-lt"/>
              <a:buAutoNum type="arabicPeriod"/>
            </a:pPr>
            <a:endParaRPr lang="en-US" sz="1800" dirty="0"/>
          </a:p>
          <a:p>
            <a:pPr>
              <a:buFont typeface="+mj-lt"/>
              <a:buAutoNum type="arabicPeriod"/>
            </a:pPr>
            <a:r>
              <a:rPr lang="en-US" sz="1800" dirty="0"/>
              <a:t>The ‘action’ phase: The customer experience starts to sore in this phase, for e.g. he/she gets a compelling offer from a competitor, faces unjust charges, becomes unhappy with service quality etc. In this phase, the customer usually shows different </a:t>
            </a:r>
            <a:r>
              <a:rPr lang="en-US" sz="1800" dirty="0" err="1"/>
              <a:t>behaviour</a:t>
            </a:r>
            <a:r>
              <a:rPr lang="en-US" sz="1800" dirty="0"/>
              <a:t> than the ‘good’ months. Also, it is crucial to identify high-churn-risk customers in this phase, since some corrective actions can be taken at this point (such as matching the competitor’s offer/improving the service quality etc.)</a:t>
            </a:r>
          </a:p>
          <a:p>
            <a:pPr>
              <a:buFont typeface="+mj-lt"/>
              <a:buAutoNum type="arabicPeriod"/>
            </a:pPr>
            <a:endParaRPr lang="en-US" sz="1800" dirty="0"/>
          </a:p>
          <a:p>
            <a:pPr>
              <a:buFont typeface="+mj-lt"/>
              <a:buAutoNum type="arabicPeriod"/>
            </a:pPr>
            <a:r>
              <a:rPr lang="en-US" sz="1800" dirty="0"/>
              <a:t>The ‘churn’ phase: In this phase, the customer is said to have churned. You define churn based on this phase. Also, it is important to note that at the time of prediction (i.e. the action months), this data is not available to you for prediction. Thus, after tagging churn as 1/0 based on this phase, you discard all data corresponding to this phase.</a:t>
            </a:r>
          </a:p>
          <a:p>
            <a:pPr marL="0" indent="0">
              <a:buNone/>
            </a:pPr>
            <a:endParaRPr lang="en-US" sz="1800" dirty="0"/>
          </a:p>
          <a:p>
            <a:pPr marL="0" indent="0">
              <a:buNone/>
            </a:pPr>
            <a:r>
              <a:rPr lang="en-US" sz="1800" dirty="0"/>
              <a:t>In this case, since you are working over a four-month window, the first two months are the ‘good’ phase, the third month is the ‘action’ phase, while the fourth month is the ‘churn’ phase.</a:t>
            </a:r>
          </a:p>
        </p:txBody>
      </p:sp>
    </p:spTree>
    <p:extLst>
      <p:ext uri="{BB962C8B-B14F-4D97-AF65-F5344CB8AC3E}">
        <p14:creationId xmlns:p14="http://schemas.microsoft.com/office/powerpoint/2010/main" val="1945915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6199F9-6E1F-46CC-846E-BC1DF27302EE}"/>
              </a:ext>
            </a:extLst>
          </p:cNvPr>
          <p:cNvSpPr>
            <a:spLocks noGrp="1"/>
          </p:cNvSpPr>
          <p:nvPr>
            <p:ph idx="1"/>
          </p:nvPr>
        </p:nvSpPr>
        <p:spPr>
          <a:xfrm>
            <a:off x="818712" y="1621651"/>
            <a:ext cx="10554574" cy="3636511"/>
          </a:xfrm>
        </p:spPr>
        <p:txBody>
          <a:bodyPr>
            <a:normAutofit/>
          </a:bodyPr>
          <a:lstStyle/>
          <a:p>
            <a:pPr marL="0" indent="0" algn="ctr">
              <a:buNone/>
            </a:pPr>
            <a:r>
              <a:rPr lang="en-IN" sz="8800" dirty="0"/>
              <a:t>Implementation</a:t>
            </a:r>
          </a:p>
        </p:txBody>
      </p:sp>
    </p:spTree>
    <p:extLst>
      <p:ext uri="{BB962C8B-B14F-4D97-AF65-F5344CB8AC3E}">
        <p14:creationId xmlns:p14="http://schemas.microsoft.com/office/powerpoint/2010/main" val="2582135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913B-E4C6-4FCB-8E68-EF1739A61A18}"/>
              </a:ext>
            </a:extLst>
          </p:cNvPr>
          <p:cNvSpPr>
            <a:spLocks noGrp="1"/>
          </p:cNvSpPr>
          <p:nvPr>
            <p:ph type="title"/>
          </p:nvPr>
        </p:nvSpPr>
        <p:spPr/>
        <p:txBody>
          <a:bodyPr/>
          <a:lstStyle/>
          <a:p>
            <a:r>
              <a:rPr lang="en-IN" dirty="0"/>
              <a:t>Implementation Measures</a:t>
            </a:r>
          </a:p>
        </p:txBody>
      </p:sp>
      <p:sp>
        <p:nvSpPr>
          <p:cNvPr id="3" name="Content Placeholder 2">
            <a:extLst>
              <a:ext uri="{FF2B5EF4-FFF2-40B4-BE49-F238E27FC236}">
                <a16:creationId xmlns:a16="http://schemas.microsoft.com/office/drawing/2014/main" id="{83BB28EC-24F6-4D40-B0E8-484D127E481A}"/>
              </a:ext>
            </a:extLst>
          </p:cNvPr>
          <p:cNvSpPr>
            <a:spLocks noGrp="1"/>
          </p:cNvSpPr>
          <p:nvPr>
            <p:ph idx="1"/>
          </p:nvPr>
        </p:nvSpPr>
        <p:spPr>
          <a:xfrm>
            <a:off x="818712" y="2222287"/>
            <a:ext cx="4192559" cy="4188525"/>
          </a:xfrm>
        </p:spPr>
        <p:txBody>
          <a:bodyPr>
            <a:normAutofit fontScale="62500" lnSpcReduction="20000"/>
          </a:bodyPr>
          <a:lstStyle/>
          <a:p>
            <a:pPr marL="571500" indent="-457200">
              <a:spcBef>
                <a:spcPts val="0"/>
              </a:spcBef>
              <a:spcAft>
                <a:spcPts val="0"/>
              </a:spcAft>
              <a:buSzPts val="1800"/>
              <a:buFont typeface="+mj-lt"/>
              <a:buAutoNum type="arabicPeriod"/>
            </a:pPr>
            <a:r>
              <a:rPr lang="en-IN" sz="2400" dirty="0">
                <a:solidFill>
                  <a:schemeClr val="lt1"/>
                </a:solidFill>
              </a:rPr>
              <a:t>Data Gathering : </a:t>
            </a:r>
            <a:r>
              <a:rPr lang="en-US" sz="2400" dirty="0"/>
              <a:t>Loading &amp; Observing the past data provided by the Company</a:t>
            </a:r>
          </a:p>
          <a:p>
            <a:pPr marL="571500" indent="-457200">
              <a:spcBef>
                <a:spcPts val="0"/>
              </a:spcBef>
              <a:spcAft>
                <a:spcPts val="0"/>
              </a:spcAft>
              <a:buSzPts val="1800"/>
              <a:buFont typeface="+mj-lt"/>
              <a:buAutoNum type="arabicPeriod"/>
            </a:pPr>
            <a:endParaRPr lang="en-US" sz="2400" dirty="0"/>
          </a:p>
          <a:p>
            <a:pPr marL="571500" indent="-457200">
              <a:spcBef>
                <a:spcPts val="0"/>
              </a:spcBef>
              <a:spcAft>
                <a:spcPts val="0"/>
              </a:spcAft>
              <a:buSzPts val="1800"/>
              <a:buFont typeface="+mj-lt"/>
              <a:buAutoNum type="arabicPeriod"/>
            </a:pPr>
            <a:r>
              <a:rPr lang="en-IN" sz="2400" dirty="0">
                <a:solidFill>
                  <a:schemeClr val="lt1"/>
                </a:solidFill>
              </a:rPr>
              <a:t>Data Cleaning : </a:t>
            </a:r>
            <a:r>
              <a:rPr lang="en-US" sz="2400" dirty="0"/>
              <a:t>Duplicate removal, null value treatment, unnecessary column elimination, etc.</a:t>
            </a:r>
          </a:p>
          <a:p>
            <a:pPr marL="571500" indent="-457200">
              <a:spcBef>
                <a:spcPts val="0"/>
              </a:spcBef>
              <a:spcAft>
                <a:spcPts val="0"/>
              </a:spcAft>
              <a:buSzPts val="1800"/>
              <a:buFont typeface="+mj-lt"/>
              <a:buAutoNum type="arabicPeriod"/>
            </a:pPr>
            <a:endParaRPr lang="en-US" sz="2400" dirty="0"/>
          </a:p>
          <a:p>
            <a:pPr marL="571500" indent="-457200">
              <a:spcBef>
                <a:spcPts val="0"/>
              </a:spcBef>
              <a:spcAft>
                <a:spcPts val="0"/>
              </a:spcAft>
              <a:buSzPts val="1800"/>
              <a:buFont typeface="+mj-lt"/>
              <a:buAutoNum type="arabicPeriod"/>
            </a:pPr>
            <a:r>
              <a:rPr lang="en-IN" sz="2400" dirty="0">
                <a:solidFill>
                  <a:schemeClr val="lt1"/>
                </a:solidFill>
              </a:rPr>
              <a:t>Performing EDA : </a:t>
            </a:r>
            <a:r>
              <a:rPr lang="en-US" sz="2400" dirty="0"/>
              <a:t>Univariate, Bivariate, and Heatmap for numerical and categorical columns</a:t>
            </a:r>
          </a:p>
          <a:p>
            <a:pPr marL="571500" indent="-457200">
              <a:spcBef>
                <a:spcPts val="0"/>
              </a:spcBef>
              <a:spcAft>
                <a:spcPts val="0"/>
              </a:spcAft>
              <a:buSzPts val="1800"/>
              <a:buFont typeface="+mj-lt"/>
              <a:buAutoNum type="arabicPeriod"/>
            </a:pPr>
            <a:endParaRPr lang="en-US" sz="2400" dirty="0"/>
          </a:p>
          <a:p>
            <a:pPr marL="571500" indent="-457200">
              <a:spcBef>
                <a:spcPts val="0"/>
              </a:spcBef>
              <a:spcAft>
                <a:spcPts val="0"/>
              </a:spcAft>
              <a:buSzPts val="1800"/>
              <a:buFont typeface="+mj-lt"/>
              <a:buAutoNum type="arabicPeriod"/>
            </a:pPr>
            <a:r>
              <a:rPr lang="en-IN" sz="2400" dirty="0">
                <a:solidFill>
                  <a:schemeClr val="lt1"/>
                </a:solidFill>
              </a:rPr>
              <a:t>Data Preparation : </a:t>
            </a:r>
            <a:r>
              <a:rPr lang="en-IN" sz="2400" dirty="0"/>
              <a:t>Outlier Treatment, Feature-Standardization</a:t>
            </a:r>
          </a:p>
          <a:p>
            <a:pPr marL="571500" indent="-457200">
              <a:spcBef>
                <a:spcPts val="0"/>
              </a:spcBef>
              <a:spcAft>
                <a:spcPts val="0"/>
              </a:spcAft>
              <a:buSzPts val="1800"/>
              <a:buFont typeface="+mj-lt"/>
              <a:buAutoNum type="arabicPeriod"/>
            </a:pPr>
            <a:endParaRPr lang="en-IN" sz="2400" dirty="0"/>
          </a:p>
          <a:p>
            <a:pPr marL="571500" indent="-457200">
              <a:spcBef>
                <a:spcPts val="0"/>
              </a:spcBef>
              <a:spcAft>
                <a:spcPts val="0"/>
              </a:spcAft>
              <a:buSzPts val="1800"/>
              <a:buFont typeface="+mj-lt"/>
              <a:buAutoNum type="arabicPeriod"/>
            </a:pPr>
            <a:r>
              <a:rPr lang="en-IN" sz="2400" dirty="0">
                <a:solidFill>
                  <a:schemeClr val="lt1"/>
                </a:solidFill>
              </a:rPr>
              <a:t>Model Building : </a:t>
            </a:r>
            <a:r>
              <a:rPr lang="en-US" sz="2400" dirty="0"/>
              <a:t>Performing pre-requisites for RFE and Logistic Regression</a:t>
            </a:r>
            <a:endParaRPr lang="en-IN" sz="2400" dirty="0">
              <a:solidFill>
                <a:schemeClr val="lt1"/>
              </a:solidFill>
            </a:endParaRPr>
          </a:p>
        </p:txBody>
      </p:sp>
      <p:sp>
        <p:nvSpPr>
          <p:cNvPr id="7" name="Content Placeholder 2">
            <a:extLst>
              <a:ext uri="{FF2B5EF4-FFF2-40B4-BE49-F238E27FC236}">
                <a16:creationId xmlns:a16="http://schemas.microsoft.com/office/drawing/2014/main" id="{06D63668-CDC1-44E9-8DD4-6F903C08E552}"/>
              </a:ext>
            </a:extLst>
          </p:cNvPr>
          <p:cNvSpPr txBox="1">
            <a:spLocks/>
          </p:cNvSpPr>
          <p:nvPr/>
        </p:nvSpPr>
        <p:spPr>
          <a:xfrm>
            <a:off x="7180729" y="2222287"/>
            <a:ext cx="4192559" cy="4188525"/>
          </a:xfrm>
          <a:prstGeom prst="rect">
            <a:avLst/>
          </a:prstGeom>
          <a:effectLst>
            <a:outerShdw blurRad="50800" dir="14400000">
              <a:srgbClr val="000000">
                <a:alpha val="40000"/>
              </a:srgbClr>
            </a:outerShdw>
          </a:effectLst>
        </p:spPr>
        <p:txBody>
          <a:bodyPr vert="horz" lIns="91440" tIns="45720" rIns="91440" bIns="45720" rtlCol="0" anchor="ctr">
            <a:normAutofit fontScale="70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indent="-457200">
              <a:spcBef>
                <a:spcPts val="0"/>
              </a:spcBef>
              <a:spcAft>
                <a:spcPts val="0"/>
              </a:spcAft>
              <a:buFont typeface="+mj-lt"/>
              <a:buAutoNum type="arabicPeriod" startAt="6"/>
            </a:pPr>
            <a:r>
              <a:rPr lang="en-IN" sz="2400" dirty="0">
                <a:solidFill>
                  <a:schemeClr val="lt1"/>
                </a:solidFill>
              </a:rPr>
              <a:t>Feature Selection : </a:t>
            </a:r>
            <a:r>
              <a:rPr lang="en-US" sz="2400" dirty="0"/>
              <a:t>Selection of top 25 features using RFE</a:t>
            </a:r>
          </a:p>
          <a:p>
            <a:pPr marL="457200" indent="-457200">
              <a:spcBef>
                <a:spcPts val="0"/>
              </a:spcBef>
              <a:spcAft>
                <a:spcPts val="0"/>
              </a:spcAft>
              <a:buFont typeface="+mj-lt"/>
              <a:buAutoNum type="arabicPeriod" startAt="6"/>
            </a:pPr>
            <a:endParaRPr lang="en-US" sz="2400" dirty="0"/>
          </a:p>
          <a:p>
            <a:pPr marL="457200" indent="-457200">
              <a:spcBef>
                <a:spcPts val="0"/>
              </a:spcBef>
              <a:spcAft>
                <a:spcPts val="0"/>
              </a:spcAft>
              <a:buFont typeface="+mj-lt"/>
              <a:buAutoNum type="arabicPeriod" startAt="6"/>
            </a:pPr>
            <a:r>
              <a:rPr lang="en-IN" sz="2400" dirty="0">
                <a:solidFill>
                  <a:schemeClr val="lt1"/>
                </a:solidFill>
              </a:rPr>
              <a:t>Model Building : </a:t>
            </a:r>
            <a:r>
              <a:rPr lang="en-US" sz="2400" dirty="0"/>
              <a:t>Model building using RFE for selected columns</a:t>
            </a:r>
          </a:p>
          <a:p>
            <a:pPr marL="457200" indent="-457200">
              <a:spcBef>
                <a:spcPts val="0"/>
              </a:spcBef>
              <a:spcAft>
                <a:spcPts val="0"/>
              </a:spcAft>
              <a:buFont typeface="+mj-lt"/>
              <a:buAutoNum type="arabicPeriod" startAt="6"/>
            </a:pPr>
            <a:endParaRPr lang="en-US" sz="2400" dirty="0"/>
          </a:p>
          <a:p>
            <a:pPr marL="457200" indent="-457200">
              <a:spcBef>
                <a:spcPts val="0"/>
              </a:spcBef>
              <a:spcAft>
                <a:spcPts val="0"/>
              </a:spcAft>
              <a:buFont typeface="+mj-lt"/>
              <a:buAutoNum type="arabicPeriod" startAt="6"/>
            </a:pPr>
            <a:r>
              <a:rPr lang="en-IN" sz="2400" dirty="0">
                <a:solidFill>
                  <a:schemeClr val="lt1"/>
                </a:solidFill>
              </a:rPr>
              <a:t>Model Improvement : </a:t>
            </a:r>
            <a:r>
              <a:rPr lang="en-US" sz="2400" dirty="0"/>
              <a:t>Reduction of columns and Model re-building</a:t>
            </a:r>
          </a:p>
          <a:p>
            <a:pPr marL="457200" indent="-457200">
              <a:spcBef>
                <a:spcPts val="0"/>
              </a:spcBef>
              <a:spcAft>
                <a:spcPts val="0"/>
              </a:spcAft>
              <a:buFont typeface="+mj-lt"/>
              <a:buAutoNum type="arabicPeriod" startAt="6"/>
            </a:pPr>
            <a:endParaRPr lang="en-US" sz="2400" dirty="0"/>
          </a:p>
          <a:p>
            <a:pPr marL="457200" indent="-457200">
              <a:spcBef>
                <a:spcPts val="0"/>
              </a:spcBef>
              <a:spcAft>
                <a:spcPts val="0"/>
              </a:spcAft>
              <a:buFont typeface="+mj-lt"/>
              <a:buAutoNum type="arabicPeriod" startAt="6"/>
            </a:pPr>
            <a:r>
              <a:rPr lang="en-IN" sz="2400" dirty="0">
                <a:solidFill>
                  <a:schemeClr val="lt1"/>
                </a:solidFill>
              </a:rPr>
              <a:t>Final Model : </a:t>
            </a:r>
            <a:r>
              <a:rPr lang="en-US" sz="2400" dirty="0"/>
              <a:t>Final Model Analysis and performance on Test Data</a:t>
            </a:r>
          </a:p>
          <a:p>
            <a:pPr marL="457200" indent="-457200">
              <a:spcBef>
                <a:spcPts val="0"/>
              </a:spcBef>
              <a:spcAft>
                <a:spcPts val="0"/>
              </a:spcAft>
              <a:buFont typeface="+mj-lt"/>
              <a:buAutoNum type="arabicPeriod" startAt="6"/>
            </a:pPr>
            <a:endParaRPr lang="en-US" sz="2400" dirty="0"/>
          </a:p>
          <a:p>
            <a:pPr marL="457200" indent="-457200">
              <a:spcBef>
                <a:spcPts val="0"/>
              </a:spcBef>
              <a:spcAft>
                <a:spcPts val="0"/>
              </a:spcAft>
              <a:buFont typeface="+mj-lt"/>
              <a:buAutoNum type="arabicPeriod" startAt="6"/>
            </a:pPr>
            <a:r>
              <a:rPr lang="en-IN" sz="2400" dirty="0">
                <a:solidFill>
                  <a:schemeClr val="lt1"/>
                </a:solidFill>
              </a:rPr>
              <a:t>Verifying with PCA : </a:t>
            </a:r>
            <a:r>
              <a:rPr lang="en-US" sz="2400" dirty="0"/>
              <a:t>Verifying our Final Model Accuracy etc. with model built with PCA</a:t>
            </a:r>
          </a:p>
        </p:txBody>
      </p:sp>
    </p:spTree>
    <p:extLst>
      <p:ext uri="{BB962C8B-B14F-4D97-AF65-F5344CB8AC3E}">
        <p14:creationId xmlns:p14="http://schemas.microsoft.com/office/powerpoint/2010/main" val="1512166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6199F9-6E1F-46CC-846E-BC1DF27302EE}"/>
              </a:ext>
            </a:extLst>
          </p:cNvPr>
          <p:cNvSpPr>
            <a:spLocks noGrp="1"/>
          </p:cNvSpPr>
          <p:nvPr>
            <p:ph idx="1"/>
          </p:nvPr>
        </p:nvSpPr>
        <p:spPr>
          <a:xfrm>
            <a:off x="818712" y="1621651"/>
            <a:ext cx="10554574" cy="3636511"/>
          </a:xfrm>
        </p:spPr>
        <p:txBody>
          <a:bodyPr>
            <a:normAutofit/>
          </a:bodyPr>
          <a:lstStyle/>
          <a:p>
            <a:pPr marL="0" indent="0" algn="ctr">
              <a:buNone/>
            </a:pPr>
            <a:r>
              <a:rPr lang="en-IN" sz="8800" dirty="0"/>
              <a:t>Plots Used</a:t>
            </a:r>
          </a:p>
        </p:txBody>
      </p:sp>
    </p:spTree>
    <p:extLst>
      <p:ext uri="{BB962C8B-B14F-4D97-AF65-F5344CB8AC3E}">
        <p14:creationId xmlns:p14="http://schemas.microsoft.com/office/powerpoint/2010/main" val="4118717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761D-CAEB-491E-9D85-84C9C6E6CAA1}"/>
              </a:ext>
            </a:extLst>
          </p:cNvPr>
          <p:cNvSpPr>
            <a:spLocks noGrp="1"/>
          </p:cNvSpPr>
          <p:nvPr>
            <p:ph type="title"/>
          </p:nvPr>
        </p:nvSpPr>
        <p:spPr/>
        <p:txBody>
          <a:bodyPr/>
          <a:lstStyle/>
          <a:p>
            <a:r>
              <a:rPr lang="en-US" sz="3600" dirty="0"/>
              <a:t>1. Churn/Non Churn percentage</a:t>
            </a:r>
            <a:endParaRPr lang="en-IN" sz="3600" dirty="0"/>
          </a:p>
        </p:txBody>
      </p:sp>
      <p:sp>
        <p:nvSpPr>
          <p:cNvPr id="4" name="Content Placeholder 2">
            <a:extLst>
              <a:ext uri="{FF2B5EF4-FFF2-40B4-BE49-F238E27FC236}">
                <a16:creationId xmlns:a16="http://schemas.microsoft.com/office/drawing/2014/main" id="{BDC7880E-2BD1-45C5-A3FB-93839034FDCB}"/>
              </a:ext>
            </a:extLst>
          </p:cNvPr>
          <p:cNvSpPr>
            <a:spLocks noGrp="1"/>
          </p:cNvSpPr>
          <p:nvPr>
            <p:ph idx="1"/>
          </p:nvPr>
        </p:nvSpPr>
        <p:spPr>
          <a:xfrm>
            <a:off x="442194" y="2257620"/>
            <a:ext cx="4120841" cy="4188525"/>
          </a:xfrm>
        </p:spPr>
        <p:txBody>
          <a:bodyPr/>
          <a:lstStyle/>
          <a:p>
            <a:pPr marL="0" indent="0" algn="l">
              <a:buNone/>
            </a:pPr>
            <a:endParaRPr lang="en-US" sz="2400" b="1" i="0" dirty="0">
              <a:effectLst/>
              <a:latin typeface="Helvetica Neue"/>
            </a:endParaRPr>
          </a:p>
          <a:p>
            <a:pPr marL="0" indent="0" algn="l">
              <a:buNone/>
            </a:pPr>
            <a:r>
              <a:rPr lang="en-US" b="0" i="0" dirty="0">
                <a:effectLst/>
                <a:latin typeface="Helvetica Neue"/>
              </a:rPr>
              <a:t>Since this variable churn is the target variable, all the columns relating to this variable(i.e. all columns with suffix _9) can be dropped from the dataset. </a:t>
            </a:r>
          </a:p>
        </p:txBody>
      </p:sp>
      <p:pic>
        <p:nvPicPr>
          <p:cNvPr id="6" name="Picture 5">
            <a:extLst>
              <a:ext uri="{FF2B5EF4-FFF2-40B4-BE49-F238E27FC236}">
                <a16:creationId xmlns:a16="http://schemas.microsoft.com/office/drawing/2014/main" id="{E9B6958D-5AD5-8B7B-2F5F-49CBC20BCC8C}"/>
              </a:ext>
            </a:extLst>
          </p:cNvPr>
          <p:cNvPicPr>
            <a:picLocks noChangeAspect="1"/>
          </p:cNvPicPr>
          <p:nvPr/>
        </p:nvPicPr>
        <p:blipFill>
          <a:blip r:embed="rId2"/>
          <a:stretch>
            <a:fillRect/>
          </a:stretch>
        </p:blipFill>
        <p:spPr>
          <a:xfrm>
            <a:off x="4724400" y="2165894"/>
            <a:ext cx="7366467" cy="4371975"/>
          </a:xfrm>
          <a:prstGeom prst="rect">
            <a:avLst/>
          </a:prstGeom>
        </p:spPr>
      </p:pic>
    </p:spTree>
    <p:extLst>
      <p:ext uri="{BB962C8B-B14F-4D97-AF65-F5344CB8AC3E}">
        <p14:creationId xmlns:p14="http://schemas.microsoft.com/office/powerpoint/2010/main" val="1582917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761D-CAEB-491E-9D85-84C9C6E6CAA1}"/>
              </a:ext>
            </a:extLst>
          </p:cNvPr>
          <p:cNvSpPr>
            <a:spLocks noGrp="1"/>
          </p:cNvSpPr>
          <p:nvPr>
            <p:ph type="title"/>
          </p:nvPr>
        </p:nvSpPr>
        <p:spPr>
          <a:xfrm>
            <a:off x="170328" y="197224"/>
            <a:ext cx="6024284" cy="1425388"/>
          </a:xfrm>
        </p:spPr>
        <p:txBody>
          <a:bodyPr/>
          <a:lstStyle/>
          <a:p>
            <a:r>
              <a:rPr lang="en-US" sz="3600" dirty="0"/>
              <a:t>2. Tenure Range v/s Churn</a:t>
            </a:r>
            <a:endParaRPr lang="en-IN" sz="3600" dirty="0"/>
          </a:p>
        </p:txBody>
      </p:sp>
      <p:sp>
        <p:nvSpPr>
          <p:cNvPr id="4" name="Content Placeholder 2">
            <a:extLst>
              <a:ext uri="{FF2B5EF4-FFF2-40B4-BE49-F238E27FC236}">
                <a16:creationId xmlns:a16="http://schemas.microsoft.com/office/drawing/2014/main" id="{BDC7880E-2BD1-45C5-A3FB-93839034FDCB}"/>
              </a:ext>
            </a:extLst>
          </p:cNvPr>
          <p:cNvSpPr>
            <a:spLocks noGrp="1"/>
          </p:cNvSpPr>
          <p:nvPr>
            <p:ph idx="1"/>
          </p:nvPr>
        </p:nvSpPr>
        <p:spPr>
          <a:xfrm>
            <a:off x="818712" y="2222287"/>
            <a:ext cx="4120841" cy="4188525"/>
          </a:xfrm>
        </p:spPr>
        <p:txBody>
          <a:bodyPr/>
          <a:lstStyle/>
          <a:p>
            <a:pPr marL="0" indent="0" algn="l">
              <a:buNone/>
            </a:pPr>
            <a:r>
              <a:rPr lang="en-US" b="0" i="0" dirty="0">
                <a:effectLst/>
                <a:latin typeface="Helvetica Neue"/>
              </a:rPr>
              <a:t>It can be seen that the maximum churn rate happens within 0-6 month, but it gradually decreases as the customer retains in the network.</a:t>
            </a:r>
          </a:p>
          <a:p>
            <a:pPr marL="0" indent="0" algn="l">
              <a:buNone/>
            </a:pPr>
            <a:endParaRPr lang="en-US" b="0" i="0" dirty="0">
              <a:effectLst/>
              <a:latin typeface="Helvetica Neue"/>
            </a:endParaRPr>
          </a:p>
          <a:p>
            <a:pPr marL="0" indent="0" algn="l">
              <a:buNone/>
            </a:pPr>
            <a:r>
              <a:rPr lang="en-US" b="0" i="0" dirty="0">
                <a:effectLst/>
                <a:latin typeface="Helvetica Neue"/>
              </a:rPr>
              <a:t>The average revenue per user is good phase of customer is given by arpu_6 and arpu_7. since we have two </a:t>
            </a:r>
            <a:r>
              <a:rPr lang="en-US" b="0" i="0" dirty="0" err="1">
                <a:effectLst/>
                <a:latin typeface="Helvetica Neue"/>
              </a:rPr>
              <a:t>seperate</a:t>
            </a:r>
            <a:r>
              <a:rPr lang="en-US" b="0" i="0" dirty="0">
                <a:effectLst/>
                <a:latin typeface="Helvetica Neue"/>
              </a:rPr>
              <a:t> averages, lets take an average to these two and drop the other columns.</a:t>
            </a:r>
            <a:endParaRPr lang="en-IN" dirty="0"/>
          </a:p>
        </p:txBody>
      </p:sp>
      <p:pic>
        <p:nvPicPr>
          <p:cNvPr id="6" name="Picture 5">
            <a:extLst>
              <a:ext uri="{FF2B5EF4-FFF2-40B4-BE49-F238E27FC236}">
                <a16:creationId xmlns:a16="http://schemas.microsoft.com/office/drawing/2014/main" id="{C25C54B7-A3AC-0BA2-F02B-164637981F84}"/>
              </a:ext>
            </a:extLst>
          </p:cNvPr>
          <p:cNvPicPr>
            <a:picLocks noChangeAspect="1"/>
          </p:cNvPicPr>
          <p:nvPr/>
        </p:nvPicPr>
        <p:blipFill>
          <a:blip r:embed="rId2"/>
          <a:stretch>
            <a:fillRect/>
          </a:stretch>
        </p:blipFill>
        <p:spPr>
          <a:xfrm>
            <a:off x="5773271" y="2133600"/>
            <a:ext cx="6119251" cy="4527176"/>
          </a:xfrm>
          <a:prstGeom prst="rect">
            <a:avLst/>
          </a:prstGeom>
        </p:spPr>
      </p:pic>
    </p:spTree>
    <p:extLst>
      <p:ext uri="{BB962C8B-B14F-4D97-AF65-F5344CB8AC3E}">
        <p14:creationId xmlns:p14="http://schemas.microsoft.com/office/powerpoint/2010/main" val="16607775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146</TotalTime>
  <Words>1202</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Helvetica Neue</vt:lpstr>
      <vt:lpstr>Verdana</vt:lpstr>
      <vt:lpstr>Wingdings 2</vt:lpstr>
      <vt:lpstr>Quotable</vt:lpstr>
      <vt:lpstr>Telecom Churn Case Study</vt:lpstr>
      <vt:lpstr>Background</vt:lpstr>
      <vt:lpstr>Defenition of Churns</vt:lpstr>
      <vt:lpstr>Understanding customer behavior during churn</vt:lpstr>
      <vt:lpstr>PowerPoint Presentation</vt:lpstr>
      <vt:lpstr>Implementation Measures</vt:lpstr>
      <vt:lpstr>PowerPoint Presentation</vt:lpstr>
      <vt:lpstr>1. Churn/Non Churn percentage</vt:lpstr>
      <vt:lpstr>2. Tenure Range v/s Churn</vt:lpstr>
      <vt:lpstr>3. Churn v/s Tenure Boxplot</vt:lpstr>
      <vt:lpstr>4. Distribution of total_rech_data_8 variable</vt:lpstr>
      <vt:lpstr>5. Distribution of total_rech_num_8 variable</vt:lpstr>
      <vt:lpstr>6. Accuracy sensitivity and specificity for various probabilities</vt:lpstr>
      <vt:lpstr>7. Accuracy sensitivity and specificity for various probabilities calculated above</vt:lpstr>
      <vt:lpstr>8. ROC Curve for Test Dataset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Assignment</dc:title>
  <dc:creator>Swapnil Johri</dc:creator>
  <cp:lastModifiedBy>Swapnil Johri</cp:lastModifiedBy>
  <cp:revision>3</cp:revision>
  <dcterms:created xsi:type="dcterms:W3CDTF">2022-04-03T15:15:21Z</dcterms:created>
  <dcterms:modified xsi:type="dcterms:W3CDTF">2023-01-24T16:20:23Z</dcterms:modified>
</cp:coreProperties>
</file>