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12192000" cy="6858000"/>
  <p:embeddedFontLst>
    <p:embeddedFont>
      <p:font typeface="Lustria"/>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001081-D00C-4AE0-A4F4-A67F6D244664}">
  <a:tblStyle styleId="{6D001081-D00C-4AE0-A4F4-A67F6D24466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ustri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12e4d26d37b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6" name="Google Shape;46;g12e4d26d37b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e510d0b9e_0_1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e510d0b9e_0_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510d0b9e_0_2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510d0b9e_0_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e4d26d37b_0_2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e4d26d37b_0_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e4d26d37b_1_9: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e4d26d37b_1_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e4d26d37b_1_1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e4d26d37b_1_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510d0b9e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510d0b9e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510d0b9e_0_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510d0b9e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2175383" y="2277516"/>
            <a:ext cx="7841233" cy="14897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600">
                <a:solidFill>
                  <a:schemeClr val="lt1"/>
                </a:solidFill>
                <a:latin typeface="Lustria"/>
                <a:ea typeface="Lustria"/>
                <a:cs typeface="Lustria"/>
                <a:sym typeface="Lust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1312799" y="2327275"/>
            <a:ext cx="9566275" cy="371284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4512436" y="1292428"/>
            <a:ext cx="3167126" cy="636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b="0" l="0" r="0" t="0"/>
          <a:stretch/>
        </p:blipFill>
        <p:spPr>
          <a:xfrm>
            <a:off x="0" y="0"/>
            <a:ext cx="12192000" cy="6857999"/>
          </a:xfrm>
          <a:prstGeom prst="rect">
            <a:avLst/>
          </a:prstGeom>
          <a:noFill/>
          <a:ln>
            <a:noFill/>
          </a:ln>
        </p:spPr>
      </p:pic>
      <p:pic>
        <p:nvPicPr>
          <p:cNvPr id="30" name="Google Shape;30;p5"/>
          <p:cNvPicPr preferRelativeResize="0"/>
          <p:nvPr/>
        </p:nvPicPr>
        <p:blipFill rotWithShape="1">
          <a:blip r:embed="rId3">
            <a:alphaModFix/>
          </a:blip>
          <a:srcRect b="0" l="0" r="0" t="0"/>
          <a:stretch/>
        </p:blipFill>
        <p:spPr>
          <a:xfrm>
            <a:off x="2718816" y="618680"/>
            <a:ext cx="6789166" cy="967549"/>
          </a:xfrm>
          <a:prstGeom prst="rect">
            <a:avLst/>
          </a:prstGeom>
          <a:noFill/>
          <a:ln>
            <a:noFill/>
          </a:ln>
        </p:spPr>
      </p:pic>
      <p:sp>
        <p:nvSpPr>
          <p:cNvPr id="31" name="Google Shape;31;p5"/>
          <p:cNvSpPr txBox="1"/>
          <p:nvPr>
            <p:ph type="title"/>
          </p:nvPr>
        </p:nvSpPr>
        <p:spPr>
          <a:xfrm>
            <a:off x="2175383" y="2277516"/>
            <a:ext cx="7841233" cy="14897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600">
                <a:solidFill>
                  <a:schemeClr val="lt1"/>
                </a:solidFill>
                <a:latin typeface="Lustria"/>
                <a:ea typeface="Lustria"/>
                <a:cs typeface="Lustria"/>
                <a:sym typeface="Lust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0" t="0"/>
          <a:stretch/>
        </p:blipFill>
        <p:spPr>
          <a:xfrm>
            <a:off x="0" y="0"/>
            <a:ext cx="12192000" cy="6857999"/>
          </a:xfrm>
          <a:prstGeom prst="rect">
            <a:avLst/>
          </a:prstGeom>
          <a:noFill/>
          <a:ln>
            <a:noFill/>
          </a:ln>
        </p:spPr>
      </p:pic>
      <p:pic>
        <p:nvPicPr>
          <p:cNvPr id="39" name="Google Shape;39;p6"/>
          <p:cNvPicPr preferRelativeResize="0"/>
          <p:nvPr/>
        </p:nvPicPr>
        <p:blipFill rotWithShape="1">
          <a:blip r:embed="rId3">
            <a:alphaModFix/>
          </a:blip>
          <a:srcRect b="0" l="0" r="0" t="0"/>
          <a:stretch/>
        </p:blipFill>
        <p:spPr>
          <a:xfrm>
            <a:off x="1447800" y="1959864"/>
            <a:ext cx="9395206" cy="2683510"/>
          </a:xfrm>
          <a:prstGeom prst="rect">
            <a:avLst/>
          </a:prstGeom>
          <a:noFill/>
          <a:ln>
            <a:noFill/>
          </a:ln>
        </p:spPr>
      </p:pic>
      <p:sp>
        <p:nvSpPr>
          <p:cNvPr id="40" name="Google Shape;40;p6"/>
          <p:cNvSpPr txBox="1"/>
          <p:nvPr>
            <p:ph type="title"/>
          </p:nvPr>
        </p:nvSpPr>
        <p:spPr>
          <a:xfrm>
            <a:off x="2175383" y="2277516"/>
            <a:ext cx="7841233" cy="148971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9600">
                <a:solidFill>
                  <a:schemeClr val="lt1"/>
                </a:solidFill>
                <a:latin typeface="Lustria"/>
                <a:ea typeface="Lustria"/>
                <a:cs typeface="Lustria"/>
                <a:sym typeface="Lust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7999"/>
          </a:xfrm>
          <a:prstGeom prst="rect">
            <a:avLst/>
          </a:prstGeom>
          <a:noFill/>
          <a:ln>
            <a:noFill/>
          </a:ln>
        </p:spPr>
      </p:pic>
      <p:sp>
        <p:nvSpPr>
          <p:cNvPr id="7" name="Google Shape;7;p1"/>
          <p:cNvSpPr txBox="1"/>
          <p:nvPr>
            <p:ph type="title"/>
          </p:nvPr>
        </p:nvSpPr>
        <p:spPr>
          <a:xfrm>
            <a:off x="2175383" y="2277516"/>
            <a:ext cx="7841233" cy="148971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9600" u="none" cap="none" strike="noStrike">
                <a:solidFill>
                  <a:schemeClr val="lt1"/>
                </a:solidFill>
                <a:latin typeface="Lustria"/>
                <a:ea typeface="Lustria"/>
                <a:cs typeface="Lustria"/>
                <a:sym typeface="Lust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312799" y="2327275"/>
            <a:ext cx="9566275" cy="371284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9.png"/><Relationship Id="rId10" Type="http://schemas.openxmlformats.org/officeDocument/2006/relationships/image" Target="../media/image27.png"/><Relationship Id="rId9"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7.png"/><Relationship Id="rId8" Type="http://schemas.openxmlformats.org/officeDocument/2006/relationships/image" Target="../media/image25.png"/></Relationships>
</file>

<file path=ppt/slides/_rels/slide5.xml.rels><?xml version="1.0" encoding="UTF-8" standalone="yes"?><Relationships xmlns="http://schemas.openxmlformats.org/package/2006/relationships"><Relationship Id="rId20" Type="http://schemas.openxmlformats.org/officeDocument/2006/relationships/image" Target="../media/image41.png"/><Relationship Id="rId11" Type="http://schemas.openxmlformats.org/officeDocument/2006/relationships/image" Target="../media/image24.png"/><Relationship Id="rId10" Type="http://schemas.openxmlformats.org/officeDocument/2006/relationships/image" Target="../media/image22.png"/><Relationship Id="rId21" Type="http://schemas.openxmlformats.org/officeDocument/2006/relationships/image" Target="../media/image38.png"/><Relationship Id="rId13" Type="http://schemas.openxmlformats.org/officeDocument/2006/relationships/image" Target="../media/image30.png"/><Relationship Id="rId12"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29.png"/><Relationship Id="rId9" Type="http://schemas.openxmlformats.org/officeDocument/2006/relationships/image" Target="../media/image28.png"/><Relationship Id="rId15" Type="http://schemas.openxmlformats.org/officeDocument/2006/relationships/image" Target="../media/image43.png"/><Relationship Id="rId14" Type="http://schemas.openxmlformats.org/officeDocument/2006/relationships/image" Target="../media/image32.png"/><Relationship Id="rId17" Type="http://schemas.openxmlformats.org/officeDocument/2006/relationships/image" Target="../media/image34.png"/><Relationship Id="rId16" Type="http://schemas.openxmlformats.org/officeDocument/2006/relationships/image" Target="../media/image35.png"/><Relationship Id="rId5" Type="http://schemas.openxmlformats.org/officeDocument/2006/relationships/image" Target="../media/image23.png"/><Relationship Id="rId19" Type="http://schemas.openxmlformats.org/officeDocument/2006/relationships/image" Target="../media/image37.png"/><Relationship Id="rId6" Type="http://schemas.openxmlformats.org/officeDocument/2006/relationships/image" Target="../media/image31.png"/><Relationship Id="rId18" Type="http://schemas.openxmlformats.org/officeDocument/2006/relationships/image" Target="../media/image36.png"/><Relationship Id="rId7" Type="http://schemas.openxmlformats.org/officeDocument/2006/relationships/image" Target="../media/image20.png"/><Relationship Id="rId8"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9.png"/><Relationship Id="rId4" Type="http://schemas.openxmlformats.org/officeDocument/2006/relationships/image" Target="../media/image46.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0.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9.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nvSpPr>
        <p:spPr>
          <a:xfrm>
            <a:off x="2913150" y="5657400"/>
            <a:ext cx="67083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rgbClr val="FFFFFF"/>
                </a:solidFill>
              </a:rPr>
              <a:t>Department of Information Science and Engineering</a:t>
            </a:r>
            <a:endParaRPr b="1" sz="2000">
              <a:solidFill>
                <a:srgbClr val="FFFFFF"/>
              </a:solidFill>
            </a:endParaRPr>
          </a:p>
          <a:p>
            <a:pPr indent="0" lvl="0" marL="0" rtl="0" algn="ctr">
              <a:lnSpc>
                <a:spcPct val="115000"/>
              </a:lnSpc>
              <a:spcBef>
                <a:spcPts val="0"/>
              </a:spcBef>
              <a:spcAft>
                <a:spcPts val="0"/>
              </a:spcAft>
              <a:buNone/>
            </a:pPr>
            <a:r>
              <a:rPr b="1" lang="en-US" sz="2000">
                <a:solidFill>
                  <a:srgbClr val="FFFFFF"/>
                </a:solidFill>
              </a:rPr>
              <a:t> RNS Institute of Technology</a:t>
            </a:r>
            <a:endParaRPr b="1" sz="2000">
              <a:solidFill>
                <a:srgbClr val="FFFFFF"/>
              </a:solidFill>
            </a:endParaRPr>
          </a:p>
          <a:p>
            <a:pPr indent="0" lvl="0" marL="0" rtl="0" algn="ctr">
              <a:lnSpc>
                <a:spcPct val="115000"/>
              </a:lnSpc>
              <a:spcBef>
                <a:spcPts val="0"/>
              </a:spcBef>
              <a:spcAft>
                <a:spcPts val="0"/>
              </a:spcAft>
              <a:buNone/>
            </a:pPr>
            <a:r>
              <a:rPr b="1" lang="en-US" sz="2000">
                <a:solidFill>
                  <a:srgbClr val="FFFFFF"/>
                </a:solidFill>
              </a:rPr>
              <a:t>2021-22</a:t>
            </a:r>
            <a:endParaRPr b="1" sz="2000">
              <a:solidFill>
                <a:srgbClr val="FFFFFF"/>
              </a:solidFill>
            </a:endParaRPr>
          </a:p>
        </p:txBody>
      </p:sp>
      <p:pic>
        <p:nvPicPr>
          <p:cNvPr id="49" name="Google Shape;49;p7"/>
          <p:cNvPicPr preferRelativeResize="0"/>
          <p:nvPr/>
        </p:nvPicPr>
        <p:blipFill>
          <a:blip r:embed="rId3">
            <a:alphaModFix/>
          </a:blip>
          <a:stretch>
            <a:fillRect/>
          </a:stretch>
        </p:blipFill>
        <p:spPr>
          <a:xfrm>
            <a:off x="5234350" y="3921375"/>
            <a:ext cx="1781900" cy="1736025"/>
          </a:xfrm>
          <a:prstGeom prst="rect">
            <a:avLst/>
          </a:prstGeom>
          <a:noFill/>
          <a:ln>
            <a:noFill/>
          </a:ln>
        </p:spPr>
      </p:pic>
      <p:pic>
        <p:nvPicPr>
          <p:cNvPr id="50" name="Google Shape;50;p7"/>
          <p:cNvPicPr preferRelativeResize="0"/>
          <p:nvPr/>
        </p:nvPicPr>
        <p:blipFill>
          <a:blip r:embed="rId4">
            <a:alphaModFix/>
          </a:blip>
          <a:stretch>
            <a:fillRect/>
          </a:stretch>
        </p:blipFill>
        <p:spPr>
          <a:xfrm>
            <a:off x="5234350" y="82050"/>
            <a:ext cx="1658825" cy="1846375"/>
          </a:xfrm>
          <a:prstGeom prst="rect">
            <a:avLst/>
          </a:prstGeom>
          <a:noFill/>
          <a:ln>
            <a:noFill/>
          </a:ln>
        </p:spPr>
      </p:pic>
      <p:sp>
        <p:nvSpPr>
          <p:cNvPr id="51" name="Google Shape;51;p7"/>
          <p:cNvSpPr txBox="1"/>
          <p:nvPr/>
        </p:nvSpPr>
        <p:spPr>
          <a:xfrm>
            <a:off x="4237875" y="1928425"/>
            <a:ext cx="4576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2"/>
                </a:solidFill>
              </a:rPr>
              <a:t>   </a:t>
            </a:r>
            <a:r>
              <a:rPr b="1" lang="en-US" sz="2200">
                <a:solidFill>
                  <a:schemeClr val="lt2"/>
                </a:solidFill>
              </a:rPr>
              <a:t>Internship Presentation</a:t>
            </a:r>
            <a:endParaRPr b="1" sz="2200">
              <a:solidFill>
                <a:schemeClr val="lt2"/>
              </a:solidFill>
            </a:endParaRPr>
          </a:p>
          <a:p>
            <a:pPr indent="0" lvl="0" marL="0" rtl="0" algn="l">
              <a:spcBef>
                <a:spcPts val="0"/>
              </a:spcBef>
              <a:spcAft>
                <a:spcPts val="0"/>
              </a:spcAft>
              <a:buNone/>
            </a:pPr>
            <a:r>
              <a:rPr b="1" lang="en-US" sz="2200">
                <a:solidFill>
                  <a:schemeClr val="lt2"/>
                </a:solidFill>
              </a:rPr>
              <a:t>                    on</a:t>
            </a:r>
            <a:endParaRPr b="1" sz="2200">
              <a:solidFill>
                <a:schemeClr val="lt2"/>
              </a:solidFill>
            </a:endParaRPr>
          </a:p>
          <a:p>
            <a:pPr indent="0" lvl="0" marL="0" rtl="0" algn="l">
              <a:spcBef>
                <a:spcPts val="0"/>
              </a:spcBef>
              <a:spcAft>
                <a:spcPts val="0"/>
              </a:spcAft>
              <a:buNone/>
            </a:pPr>
            <a:r>
              <a:rPr b="1" lang="en-US" sz="2200">
                <a:solidFill>
                  <a:schemeClr val="lt2"/>
                </a:solidFill>
              </a:rPr>
              <a:t>”Foriegn Direct Investment”</a:t>
            </a:r>
            <a:endParaRPr sz="1200">
              <a:solidFill>
                <a:schemeClr val="lt2"/>
              </a:solidFill>
            </a:endParaRPr>
          </a:p>
        </p:txBody>
      </p:sp>
      <p:sp>
        <p:nvSpPr>
          <p:cNvPr id="52" name="Google Shape;52;p7"/>
          <p:cNvSpPr txBox="1"/>
          <p:nvPr/>
        </p:nvSpPr>
        <p:spPr>
          <a:xfrm>
            <a:off x="314975" y="3316375"/>
            <a:ext cx="3000000" cy="1169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000">
                <a:solidFill>
                  <a:srgbClr val="FFFFFF"/>
                </a:solidFill>
              </a:rPr>
              <a:t>Student:</a:t>
            </a:r>
            <a:r>
              <a:rPr lang="en-US" sz="2400">
                <a:solidFill>
                  <a:srgbClr val="FFFFFF"/>
                </a:solidFill>
              </a:rPr>
              <a:t>     	</a:t>
            </a:r>
            <a:endParaRPr sz="2400">
              <a:solidFill>
                <a:srgbClr val="FFFFFF"/>
              </a:solidFill>
            </a:endParaRPr>
          </a:p>
          <a:p>
            <a:pPr indent="0" lvl="0" marL="457200" rtl="0" algn="l">
              <a:lnSpc>
                <a:spcPct val="90000"/>
              </a:lnSpc>
              <a:spcBef>
                <a:spcPts val="0"/>
              </a:spcBef>
              <a:spcAft>
                <a:spcPts val="0"/>
              </a:spcAft>
              <a:buNone/>
            </a:pPr>
            <a:r>
              <a:rPr lang="en-US" sz="2000">
                <a:solidFill>
                  <a:srgbClr val="FFFFFF"/>
                </a:solidFill>
              </a:rPr>
              <a:t>Name: Vivek Singh</a:t>
            </a:r>
            <a:endParaRPr sz="2000">
              <a:solidFill>
                <a:srgbClr val="FFFFFF"/>
              </a:solidFill>
            </a:endParaRPr>
          </a:p>
          <a:p>
            <a:pPr indent="0" lvl="0" marL="457200" rtl="0" algn="l">
              <a:lnSpc>
                <a:spcPct val="90000"/>
              </a:lnSpc>
              <a:spcBef>
                <a:spcPts val="0"/>
              </a:spcBef>
              <a:spcAft>
                <a:spcPts val="0"/>
              </a:spcAft>
              <a:buNone/>
            </a:pPr>
            <a:r>
              <a:rPr lang="en-US" sz="2000">
                <a:solidFill>
                  <a:srgbClr val="FFFFFF"/>
                </a:solidFill>
              </a:rPr>
              <a:t>Usn: 1RN19IS179</a:t>
            </a:r>
            <a:endParaRPr sz="2000">
              <a:solidFill>
                <a:srgbClr val="FFFFFF"/>
              </a:solidFill>
            </a:endParaRPr>
          </a:p>
        </p:txBody>
      </p:sp>
      <p:sp>
        <p:nvSpPr>
          <p:cNvPr id="53" name="Google Shape;53;p7"/>
          <p:cNvSpPr txBox="1"/>
          <p:nvPr/>
        </p:nvSpPr>
        <p:spPr>
          <a:xfrm>
            <a:off x="8137800" y="3316375"/>
            <a:ext cx="4054200" cy="1169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000">
                <a:solidFill>
                  <a:schemeClr val="lt2"/>
                </a:solidFill>
              </a:rPr>
              <a:t>Student:</a:t>
            </a:r>
            <a:r>
              <a:rPr lang="en-US" sz="2400">
                <a:solidFill>
                  <a:schemeClr val="lt2"/>
                </a:solidFill>
              </a:rPr>
              <a:t>     	</a:t>
            </a:r>
            <a:endParaRPr sz="2400">
              <a:solidFill>
                <a:schemeClr val="lt2"/>
              </a:solidFill>
            </a:endParaRPr>
          </a:p>
          <a:p>
            <a:pPr indent="0" lvl="0" marL="457200" rtl="0" algn="l">
              <a:lnSpc>
                <a:spcPct val="90000"/>
              </a:lnSpc>
              <a:spcBef>
                <a:spcPts val="0"/>
              </a:spcBef>
              <a:spcAft>
                <a:spcPts val="0"/>
              </a:spcAft>
              <a:buNone/>
            </a:pPr>
            <a:r>
              <a:rPr lang="en-US" sz="2000">
                <a:solidFill>
                  <a:schemeClr val="lt2"/>
                </a:solidFill>
              </a:rPr>
              <a:t>Name: Sumant Kumar Yadav</a:t>
            </a:r>
            <a:endParaRPr sz="2000">
              <a:solidFill>
                <a:schemeClr val="lt2"/>
              </a:solidFill>
            </a:endParaRPr>
          </a:p>
          <a:p>
            <a:pPr indent="0" lvl="0" marL="457200" rtl="0" algn="l">
              <a:lnSpc>
                <a:spcPct val="90000"/>
              </a:lnSpc>
              <a:spcBef>
                <a:spcPts val="0"/>
              </a:spcBef>
              <a:spcAft>
                <a:spcPts val="0"/>
              </a:spcAft>
              <a:buNone/>
            </a:pPr>
            <a:r>
              <a:rPr lang="en-US" sz="2000">
                <a:solidFill>
                  <a:schemeClr val="lt2"/>
                </a:solidFill>
              </a:rPr>
              <a:t>Usn: 1RN20IS416</a:t>
            </a:r>
            <a:endParaRPr sz="20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ctrTitle"/>
          </p:nvPr>
        </p:nvSpPr>
        <p:spPr>
          <a:xfrm>
            <a:off x="4008145" y="93850"/>
            <a:ext cx="36969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200"/>
              <a:t>Proportion FDI</a:t>
            </a:r>
            <a:endParaRPr sz="2800"/>
          </a:p>
        </p:txBody>
      </p:sp>
      <p:sp>
        <p:nvSpPr>
          <p:cNvPr id="160" name="Google Shape;160;p16"/>
          <p:cNvSpPr txBox="1"/>
          <p:nvPr>
            <p:ph idx="1" type="subTitle"/>
          </p:nvPr>
        </p:nvSpPr>
        <p:spPr>
          <a:xfrm>
            <a:off x="383250" y="6180225"/>
            <a:ext cx="10831500" cy="384900"/>
          </a:xfrm>
          <a:prstGeom prst="rect">
            <a:avLst/>
          </a:prstGeom>
        </p:spPr>
        <p:txBody>
          <a:bodyPr anchorCtr="0" anchor="t" bIns="0" lIns="0" spcFirstLastPara="1" rIns="0" wrap="square" tIns="0">
            <a:spAutoFit/>
          </a:bodyPr>
          <a:lstStyle/>
          <a:p>
            <a:pPr indent="-381000" lvl="0" marL="457200" rtl="0" algn="l">
              <a:spcBef>
                <a:spcPts val="0"/>
              </a:spcBef>
              <a:spcAft>
                <a:spcPts val="0"/>
              </a:spcAft>
              <a:buClr>
                <a:schemeClr val="lt1"/>
              </a:buClr>
              <a:buSzPts val="2400"/>
              <a:buChar char="●"/>
            </a:pPr>
            <a:r>
              <a:rPr lang="en-US" sz="2500">
                <a:solidFill>
                  <a:schemeClr val="lt1"/>
                </a:solidFill>
              </a:rPr>
              <a:t>It shows the </a:t>
            </a:r>
            <a:r>
              <a:rPr lang="en-US" sz="2500">
                <a:solidFill>
                  <a:schemeClr val="lt1"/>
                </a:solidFill>
              </a:rPr>
              <a:t>uneven</a:t>
            </a:r>
            <a:r>
              <a:rPr lang="en-US" sz="2500">
                <a:solidFill>
                  <a:schemeClr val="lt1"/>
                </a:solidFill>
              </a:rPr>
              <a:t> proportion between the given sectors.</a:t>
            </a:r>
            <a:endParaRPr sz="2500">
              <a:solidFill>
                <a:schemeClr val="lt1"/>
              </a:solidFill>
            </a:endParaRPr>
          </a:p>
        </p:txBody>
      </p:sp>
      <p:pic>
        <p:nvPicPr>
          <p:cNvPr id="161" name="Google Shape;161;p16"/>
          <p:cNvPicPr preferRelativeResize="0"/>
          <p:nvPr/>
        </p:nvPicPr>
        <p:blipFill>
          <a:blip r:embed="rId3">
            <a:alphaModFix/>
          </a:blip>
          <a:stretch>
            <a:fillRect/>
          </a:stretch>
        </p:blipFill>
        <p:spPr>
          <a:xfrm>
            <a:off x="383250" y="768000"/>
            <a:ext cx="11497226" cy="50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ctrTitle"/>
          </p:nvPr>
        </p:nvSpPr>
        <p:spPr>
          <a:xfrm>
            <a:off x="5084094" y="324225"/>
            <a:ext cx="2023800" cy="492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200"/>
              <a:t>Cluster</a:t>
            </a:r>
            <a:endParaRPr sz="3200"/>
          </a:p>
        </p:txBody>
      </p:sp>
      <p:pic>
        <p:nvPicPr>
          <p:cNvPr id="167" name="Google Shape;167;p17"/>
          <p:cNvPicPr preferRelativeResize="0"/>
          <p:nvPr/>
        </p:nvPicPr>
        <p:blipFill>
          <a:blip r:embed="rId3">
            <a:alphaModFix/>
          </a:blip>
          <a:stretch>
            <a:fillRect/>
          </a:stretch>
        </p:blipFill>
        <p:spPr>
          <a:xfrm>
            <a:off x="2400300" y="1190075"/>
            <a:ext cx="7442950" cy="53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nvSpPr>
        <p:spPr>
          <a:xfrm>
            <a:off x="538425" y="5743875"/>
            <a:ext cx="10766400" cy="9357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Rockwell"/>
                <a:ea typeface="Rockwell"/>
                <a:cs typeface="Rockwell"/>
                <a:sym typeface="Rockwell"/>
              </a:rPr>
              <a:t>Service Sector received around</a:t>
            </a:r>
            <a:r>
              <a:rPr lang="en-US" sz="2000">
                <a:solidFill>
                  <a:srgbClr val="FFFFFF"/>
                </a:solidFill>
                <a:latin typeface="Rockwell"/>
                <a:ea typeface="Rockwell"/>
                <a:cs typeface="Rockwell"/>
                <a:sym typeface="Rockwell"/>
              </a:rPr>
              <a:t> </a:t>
            </a:r>
            <a:r>
              <a:rPr lang="en-US" sz="2000">
                <a:solidFill>
                  <a:srgbClr val="FFFFFF"/>
                </a:solidFill>
                <a:latin typeface="Times New Roman"/>
                <a:ea typeface="Times New Roman"/>
                <a:cs typeface="Times New Roman"/>
                <a:sym typeface="Times New Roman"/>
              </a:rPr>
              <a:t>₹</a:t>
            </a:r>
            <a:r>
              <a:rPr lang="en-US" sz="2000">
                <a:solidFill>
                  <a:srgbClr val="FFFFFF"/>
                </a:solidFill>
                <a:latin typeface="Rockwell"/>
                <a:ea typeface="Rockwell"/>
                <a:cs typeface="Rockwell"/>
                <a:sym typeface="Rockwell"/>
              </a:rPr>
              <a:t>2</a:t>
            </a:r>
            <a:r>
              <a:rPr lang="en-US" sz="2000">
                <a:solidFill>
                  <a:srgbClr val="FFFFFF"/>
                </a:solidFill>
                <a:latin typeface="Rockwell"/>
                <a:ea typeface="Rockwell"/>
                <a:cs typeface="Rockwell"/>
                <a:sym typeface="Rockwell"/>
              </a:rPr>
              <a:t>kCr FDI from FY 2000-01 to  </a:t>
            </a:r>
            <a:r>
              <a:rPr lang="en-US" sz="2000">
                <a:solidFill>
                  <a:schemeClr val="lt1"/>
                </a:solidFill>
                <a:latin typeface="Rockwell"/>
                <a:ea typeface="Rockwell"/>
                <a:cs typeface="Rockwell"/>
                <a:sym typeface="Rockwell"/>
              </a:rPr>
              <a:t> </a:t>
            </a:r>
            <a:r>
              <a:rPr lang="en-US" sz="2000">
                <a:solidFill>
                  <a:schemeClr val="lt1"/>
                </a:solidFill>
                <a:latin typeface="Times New Roman"/>
                <a:ea typeface="Times New Roman"/>
                <a:cs typeface="Times New Roman"/>
                <a:sym typeface="Times New Roman"/>
              </a:rPr>
              <a:t>₹44kCr in </a:t>
            </a:r>
            <a:r>
              <a:rPr lang="en-US" sz="2000">
                <a:solidFill>
                  <a:srgbClr val="FFFFFF"/>
                </a:solidFill>
                <a:latin typeface="Rockwell"/>
                <a:ea typeface="Rockwell"/>
                <a:cs typeface="Rockwell"/>
                <a:sym typeface="Rockwell"/>
              </a:rPr>
              <a:t>FY 2015-16   </a:t>
            </a:r>
            <a:endParaRPr sz="2000">
              <a:solidFill>
                <a:srgbClr val="FFFFFF"/>
              </a:solidFill>
              <a:latin typeface="Rockwell"/>
              <a:ea typeface="Rockwell"/>
              <a:cs typeface="Rockwell"/>
              <a:sym typeface="Rockwell"/>
            </a:endParaRPr>
          </a:p>
          <a:p>
            <a:pPr indent="0" lvl="0" marL="12700" rtl="0" algn="l">
              <a:lnSpc>
                <a:spcPct val="100000"/>
              </a:lnSpc>
              <a:spcBef>
                <a:spcPts val="0"/>
              </a:spcBef>
              <a:spcAft>
                <a:spcPts val="0"/>
              </a:spcAft>
              <a:buNone/>
            </a:pPr>
            <a:r>
              <a:rPr lang="en-US" sz="2000">
                <a:solidFill>
                  <a:srgbClr val="FFFFFF"/>
                </a:solidFill>
                <a:latin typeface="Rockwell"/>
                <a:ea typeface="Rockwell"/>
                <a:cs typeface="Rockwell"/>
                <a:sym typeface="Rockwell"/>
              </a:rPr>
              <a:t>       which was the highest, details regarding other sectors are also available.</a:t>
            </a:r>
            <a:endParaRPr sz="2000">
              <a:latin typeface="Rockwell"/>
              <a:ea typeface="Rockwell"/>
              <a:cs typeface="Rockwell"/>
              <a:sym typeface="Rockwell"/>
            </a:endParaRPr>
          </a:p>
          <a:p>
            <a:pPr indent="0" lvl="0" marL="12700" rtl="0" algn="l">
              <a:lnSpc>
                <a:spcPct val="100000"/>
              </a:lnSpc>
              <a:spcBef>
                <a:spcPts val="5"/>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Rockwell"/>
                <a:ea typeface="Rockwell"/>
                <a:cs typeface="Rockwell"/>
                <a:sym typeface="Rockwell"/>
              </a:rPr>
              <a:t>From the Sector group -chart we can see the trend of FDI Inflow.</a:t>
            </a:r>
            <a:endParaRPr sz="2000">
              <a:latin typeface="Rockwell"/>
              <a:ea typeface="Rockwell"/>
              <a:cs typeface="Rockwell"/>
              <a:sym typeface="Rockwell"/>
            </a:endParaRPr>
          </a:p>
        </p:txBody>
      </p:sp>
      <p:pic>
        <p:nvPicPr>
          <p:cNvPr id="173" name="Google Shape;173;p18"/>
          <p:cNvPicPr preferRelativeResize="0"/>
          <p:nvPr/>
        </p:nvPicPr>
        <p:blipFill>
          <a:blip r:embed="rId3">
            <a:alphaModFix/>
          </a:blip>
          <a:stretch>
            <a:fillRect/>
          </a:stretch>
        </p:blipFill>
        <p:spPr>
          <a:xfrm>
            <a:off x="158263" y="181525"/>
            <a:ext cx="11875476" cy="53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nvSpPr>
        <p:spPr>
          <a:xfrm>
            <a:off x="78739" y="5716625"/>
            <a:ext cx="11695500" cy="10305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1500">
                <a:solidFill>
                  <a:srgbClr val="FFFFFF"/>
                </a:solidFill>
                <a:latin typeface="Times New Roman"/>
                <a:ea typeface="Times New Roman"/>
                <a:cs typeface="Times New Roman"/>
                <a:sym typeface="Times New Roman"/>
              </a:rPr>
              <a:t>Among Top 5 Sectors Service sector has the highest FDI inflow having 17%, followed by the Computer Software and Hardware, Telecommunication,</a:t>
            </a:r>
            <a:endParaRPr sz="1500">
              <a:latin typeface="Times New Roman"/>
              <a:ea typeface="Times New Roman"/>
              <a:cs typeface="Times New Roman"/>
              <a:sym typeface="Times New Roman"/>
            </a:endParaRPr>
          </a:p>
          <a:p>
            <a:pPr indent="0" lvl="0" marL="12700" rtl="0" algn="l">
              <a:lnSpc>
                <a:spcPct val="100000"/>
              </a:lnSpc>
              <a:spcBef>
                <a:spcPts val="0"/>
              </a:spcBef>
              <a:spcAft>
                <a:spcPts val="0"/>
              </a:spcAft>
              <a:buNone/>
            </a:pPr>
            <a:r>
              <a:rPr lang="en-US" sz="1500">
                <a:solidFill>
                  <a:srgbClr val="FFFFFF"/>
                </a:solidFill>
                <a:latin typeface="Times New Roman"/>
                <a:ea typeface="Times New Roman"/>
                <a:cs typeface="Times New Roman"/>
                <a:sym typeface="Times New Roman"/>
              </a:rPr>
              <a:t>Construction development, Automobile Industry sector having 7.12%, 6.53 %, 4.54%, 11.69% respectively.</a:t>
            </a:r>
            <a:endParaRPr sz="1500">
              <a:latin typeface="Times New Roman"/>
              <a:ea typeface="Times New Roman"/>
              <a:cs typeface="Times New Roman"/>
              <a:sym typeface="Times New Roman"/>
            </a:endParaRPr>
          </a:p>
          <a:p>
            <a:pPr indent="0" lvl="0" marL="12700" marR="24130" rtl="0" algn="l">
              <a:lnSpc>
                <a:spcPct val="100000"/>
              </a:lnSpc>
              <a:spcBef>
                <a:spcPts val="725"/>
              </a:spcBef>
              <a:spcAft>
                <a:spcPts val="0"/>
              </a:spcAft>
              <a:buNone/>
            </a:pPr>
            <a:r>
              <a:rPr lang="en-US" sz="1500">
                <a:solidFill>
                  <a:srgbClr val="FFFFFF"/>
                </a:solidFill>
                <a:latin typeface="Times New Roman"/>
                <a:ea typeface="Times New Roman"/>
                <a:cs typeface="Times New Roman"/>
                <a:sym typeface="Times New Roman"/>
              </a:rPr>
              <a:t>Among Bottom 5 Sectors COIR has the lowest FDI Inflow 1.42%, followed by Defence Industries, (Mathematical, surveying and Drawing instruments),  Coal Production, Photographic raw film and paper sector having 2.33%, 2.49%, 2.93%, 3.83%.</a:t>
            </a:r>
            <a:endParaRPr sz="1500">
              <a:latin typeface="Times New Roman"/>
              <a:ea typeface="Times New Roman"/>
              <a:cs typeface="Times New Roman"/>
              <a:sym typeface="Times New Roman"/>
            </a:endParaRPr>
          </a:p>
        </p:txBody>
      </p:sp>
      <p:pic>
        <p:nvPicPr>
          <p:cNvPr id="179" name="Google Shape;179;p19"/>
          <p:cNvPicPr preferRelativeResize="0"/>
          <p:nvPr/>
        </p:nvPicPr>
        <p:blipFill>
          <a:blip r:embed="rId3">
            <a:alphaModFix/>
          </a:blip>
          <a:stretch>
            <a:fillRect/>
          </a:stretch>
        </p:blipFill>
        <p:spPr>
          <a:xfrm>
            <a:off x="265650" y="152400"/>
            <a:ext cx="11695501" cy="541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nvSpPr>
        <p:spPr>
          <a:xfrm>
            <a:off x="176276" y="4843398"/>
            <a:ext cx="11840700" cy="1952400"/>
          </a:xfrm>
          <a:prstGeom prst="rect">
            <a:avLst/>
          </a:prstGeom>
          <a:noFill/>
          <a:ln>
            <a:noFill/>
          </a:ln>
        </p:spPr>
        <p:txBody>
          <a:bodyPr anchorCtr="0" anchor="t" bIns="0" lIns="0" spcFirstLastPara="1" rIns="0" wrap="square" tIns="12700">
            <a:spAutoFit/>
          </a:bodyPr>
          <a:lstStyle/>
          <a:p>
            <a:pPr indent="-342900" lvl="0" marL="457200" rtl="0" algn="l">
              <a:lnSpc>
                <a:spcPct val="100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The above chart shows the total amount of FDI inflows in India during the last 16 years. The FDI inflow from 2000-2001 i.e.₹4,028Cr. in 2001-02 it was ₹2,704Cr.</a:t>
            </a:r>
            <a:endParaRPr sz="1800">
              <a:latin typeface="Times New Roman"/>
              <a:ea typeface="Times New Roman"/>
              <a:cs typeface="Times New Roman"/>
              <a:sym typeface="Times New Roman"/>
            </a:endParaRPr>
          </a:p>
          <a:p>
            <a:pPr indent="-342900" lvl="0" marL="457200" marR="210184" rtl="0" algn="l">
              <a:lnSpc>
                <a:spcPct val="100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It shows a Good result in the FDI inflows in India. Little bit ups and downs in FDI inflows, but after that great hike in the year  2006-07.</a:t>
            </a:r>
            <a:endParaRPr sz="1800">
              <a:latin typeface="Times New Roman"/>
              <a:ea typeface="Times New Roman"/>
              <a:cs typeface="Times New Roman"/>
              <a:sym typeface="Times New Roman"/>
            </a:endParaRPr>
          </a:p>
          <a:p>
            <a:pPr indent="-342900" lvl="0" marL="457200" marR="5080" rtl="0" algn="l">
              <a:lnSpc>
                <a:spcPct val="100000"/>
              </a:lnSpc>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In 2007-2008 there was a huge investment in FDI in ₹31,396Cr and so on. But again there were some fluctuations in the  inflow of FDI in the years between 2009-2014, soon giving the highest figures in the last 16 years ₹43,478Cr FDI in 2015-2016  So we can say that the foreign investors have been on rising in India.</a:t>
            </a:r>
            <a:endParaRPr sz="1800">
              <a:latin typeface="Times New Roman"/>
              <a:ea typeface="Times New Roman"/>
              <a:cs typeface="Times New Roman"/>
              <a:sym typeface="Times New Roman"/>
            </a:endParaRPr>
          </a:p>
        </p:txBody>
      </p:sp>
      <p:pic>
        <p:nvPicPr>
          <p:cNvPr id="185" name="Google Shape;185;p20"/>
          <p:cNvPicPr preferRelativeResize="0"/>
          <p:nvPr/>
        </p:nvPicPr>
        <p:blipFill>
          <a:blip r:embed="rId3">
            <a:alphaModFix/>
          </a:blip>
          <a:stretch>
            <a:fillRect/>
          </a:stretch>
        </p:blipFill>
        <p:spPr>
          <a:xfrm>
            <a:off x="176275" y="193425"/>
            <a:ext cx="11763674" cy="437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rotWithShape="1">
          <a:blip r:embed="rId3">
            <a:alphaModFix/>
          </a:blip>
          <a:srcRect b="0" l="0" r="0" t="0"/>
          <a:stretch/>
        </p:blipFill>
        <p:spPr>
          <a:xfrm>
            <a:off x="4703140" y="0"/>
            <a:ext cx="3277997" cy="845565"/>
          </a:xfrm>
          <a:prstGeom prst="rect">
            <a:avLst/>
          </a:prstGeom>
          <a:noFill/>
          <a:ln>
            <a:noFill/>
          </a:ln>
        </p:spPr>
      </p:pic>
      <p:sp>
        <p:nvSpPr>
          <p:cNvPr id="191" name="Google Shape;191;p21"/>
          <p:cNvSpPr txBox="1"/>
          <p:nvPr/>
        </p:nvSpPr>
        <p:spPr>
          <a:xfrm>
            <a:off x="4808325" y="-383750"/>
            <a:ext cx="410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4000">
                <a:solidFill>
                  <a:schemeClr val="lt1"/>
                </a:solidFill>
                <a:latin typeface="Calibri"/>
                <a:ea typeface="Calibri"/>
                <a:cs typeface="Calibri"/>
                <a:sym typeface="Calibri"/>
              </a:rPr>
              <a:t>CONCLUSION</a:t>
            </a:r>
            <a:endParaRPr sz="4600">
              <a:solidFill>
                <a:schemeClr val="lt1"/>
              </a:solidFill>
              <a:latin typeface="Calibri"/>
              <a:ea typeface="Calibri"/>
              <a:cs typeface="Calibri"/>
              <a:sym typeface="Calibri"/>
            </a:endParaRPr>
          </a:p>
        </p:txBody>
      </p:sp>
      <p:sp>
        <p:nvSpPr>
          <p:cNvPr id="192" name="Google Shape;192;p21"/>
          <p:cNvSpPr txBox="1"/>
          <p:nvPr/>
        </p:nvSpPr>
        <p:spPr>
          <a:xfrm>
            <a:off x="709150" y="845575"/>
            <a:ext cx="11090700" cy="59004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b="1" lang="en-US" sz="2000">
                <a:solidFill>
                  <a:srgbClr val="FFFFFF"/>
                </a:solidFill>
                <a:latin typeface="Times New Roman"/>
                <a:ea typeface="Times New Roman"/>
                <a:cs typeface="Times New Roman"/>
                <a:sym typeface="Times New Roman"/>
              </a:rPr>
              <a:t>SECTORAL COMPOSITION OF FDI:-</a:t>
            </a:r>
            <a:endParaRPr sz="2000">
              <a:latin typeface="Times New Roman"/>
              <a:ea typeface="Times New Roman"/>
              <a:cs typeface="Times New Roman"/>
              <a:sym typeface="Times New Roman"/>
            </a:endParaRPr>
          </a:p>
          <a:p>
            <a:pPr indent="-228600" lvl="0" marL="241300" marR="523875" rtl="0" algn="l">
              <a:lnSpc>
                <a:spcPct val="120000"/>
              </a:lnSpc>
              <a:spcBef>
                <a:spcPts val="985"/>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Times New Roman"/>
                <a:ea typeface="Times New Roman"/>
                <a:cs typeface="Times New Roman"/>
                <a:sym typeface="Times New Roman"/>
              </a:rPr>
              <a:t>The Sectoral composition of FDI over the period of April 2000 to June 2016, we can find that the largest recipient of such  investment is Service sector (Financial and non-financial services). The share of this sector comparing to all sector is 17.65 % of  the inflow total foreign direct investment.</a:t>
            </a:r>
            <a:endParaRPr sz="2000">
              <a:latin typeface="Times New Roman"/>
              <a:ea typeface="Times New Roman"/>
              <a:cs typeface="Times New Roman"/>
              <a:sym typeface="Times New Roman"/>
            </a:endParaRPr>
          </a:p>
          <a:p>
            <a:pPr indent="-228600" lvl="0" marL="241300" marR="502919" rtl="0" algn="l">
              <a:lnSpc>
                <a:spcPct val="120100"/>
              </a:lnSpc>
              <a:spcBef>
                <a:spcPts val="1010"/>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Times New Roman"/>
                <a:ea typeface="Times New Roman"/>
                <a:cs typeface="Times New Roman"/>
                <a:sym typeface="Times New Roman"/>
              </a:rPr>
              <a:t>The foreign investors are interested in m</a:t>
            </a:r>
            <a:r>
              <a:rPr lang="en-US" sz="2000">
                <a:solidFill>
                  <a:srgbClr val="FFFFFF"/>
                </a:solidFill>
                <a:latin typeface="Times New Roman"/>
                <a:ea typeface="Times New Roman"/>
                <a:cs typeface="Times New Roman"/>
                <a:sym typeface="Times New Roman"/>
              </a:rPr>
              <a:t>ainly financial services due to its profit generating advantage. This sector gives scope for  the foreign investor to take back the profits to the home country. As service sector the services are consumed in the host country  and there by generating outflow of funds from the host country.</a:t>
            </a:r>
            <a:endParaRPr sz="2000">
              <a:latin typeface="Times New Roman"/>
              <a:ea typeface="Times New Roman"/>
              <a:cs typeface="Times New Roman"/>
              <a:sym typeface="Times New Roman"/>
            </a:endParaRPr>
          </a:p>
          <a:p>
            <a:pPr indent="0" lvl="0" marL="12700" rtl="0" algn="l">
              <a:lnSpc>
                <a:spcPct val="100000"/>
              </a:lnSpc>
              <a:spcBef>
                <a:spcPts val="1370"/>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Times New Roman"/>
                <a:ea typeface="Times New Roman"/>
                <a:cs typeface="Times New Roman"/>
                <a:sym typeface="Times New Roman"/>
              </a:rPr>
              <a:t>The second recipient is Computer software and Hardware sector which shares 7.66% of total FDI. </a:t>
            </a:r>
            <a:endParaRPr sz="2000">
              <a:solidFill>
                <a:srgbClr val="FFFFFF"/>
              </a:solidFill>
              <a:latin typeface="Times New Roman"/>
              <a:ea typeface="Times New Roman"/>
              <a:cs typeface="Times New Roman"/>
              <a:sym typeface="Times New Roman"/>
            </a:endParaRPr>
          </a:p>
          <a:p>
            <a:pPr indent="0" lvl="0" marL="12700" rtl="0" algn="l">
              <a:lnSpc>
                <a:spcPct val="100000"/>
              </a:lnSpc>
              <a:spcBef>
                <a:spcPts val="1370"/>
              </a:spcBef>
              <a:spcAft>
                <a:spcPts val="0"/>
              </a:spcAft>
              <a:buNone/>
            </a:pPr>
            <a:r>
              <a:rPr lang="en-US" sz="2000">
                <a:solidFill>
                  <a:srgbClr val="FFFFFF"/>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Construction development,Telecommunication, Automobile Industry sector having  7.31%, 6.43% </a:t>
            </a:r>
            <a:endParaRPr sz="2000">
              <a:solidFill>
                <a:schemeClr val="lt1"/>
              </a:solidFill>
              <a:latin typeface="Times New Roman"/>
              <a:ea typeface="Times New Roman"/>
              <a:cs typeface="Times New Roman"/>
              <a:sym typeface="Times New Roman"/>
            </a:endParaRPr>
          </a:p>
          <a:p>
            <a:pPr indent="0" lvl="0" marL="12700" rtl="0" algn="l">
              <a:lnSpc>
                <a:spcPct val="100000"/>
              </a:lnSpc>
              <a:spcBef>
                <a:spcPts val="1370"/>
              </a:spcBef>
              <a:spcAft>
                <a:spcPts val="0"/>
              </a:spcAft>
              <a:buNone/>
            </a:pPr>
            <a:r>
              <a:rPr lang="en-US" sz="2000">
                <a:solidFill>
                  <a:schemeClr val="lt1"/>
                </a:solidFill>
                <a:latin typeface="Times New Roman"/>
                <a:ea typeface="Times New Roman"/>
                <a:cs typeface="Times New Roman"/>
                <a:sym typeface="Times New Roman"/>
              </a:rPr>
              <a:t>    5.17% respectively        </a:t>
            </a:r>
            <a:endParaRPr sz="2000">
              <a:solidFill>
                <a:srgbClr val="FFFFFF"/>
              </a:solidFill>
              <a:latin typeface="Times New Roman"/>
              <a:ea typeface="Times New Roman"/>
              <a:cs typeface="Times New Roman"/>
              <a:sym typeface="Times New Roman"/>
            </a:endParaRPr>
          </a:p>
          <a:p>
            <a:pPr indent="-228600" lvl="0" marL="241300" marR="446405" rtl="0" algn="l">
              <a:lnSpc>
                <a:spcPct val="120000"/>
              </a:lnSpc>
              <a:spcBef>
                <a:spcPts val="985"/>
              </a:spcBef>
              <a:spcAft>
                <a:spcPts val="0"/>
              </a:spcAft>
              <a:buNone/>
            </a:pPr>
            <a:r>
              <a:rPr lang="en-US" sz="2000">
                <a:solidFill>
                  <a:srgbClr val="FFFFFF"/>
                </a:solidFill>
                <a:latin typeface="Arial"/>
                <a:ea typeface="Arial"/>
                <a:cs typeface="Arial"/>
                <a:sym typeface="Arial"/>
              </a:rPr>
              <a:t>•	</a:t>
            </a:r>
            <a:r>
              <a:rPr lang="en-US" sz="2000">
                <a:solidFill>
                  <a:srgbClr val="FFFFFF"/>
                </a:solidFill>
                <a:latin typeface="Times New Roman"/>
                <a:ea typeface="Times New Roman"/>
                <a:cs typeface="Times New Roman"/>
                <a:sym typeface="Times New Roman"/>
              </a:rPr>
              <a:t>The keys takeaways regarding global flows are – the increase in the relative share of developing countries as both destination and  sources and flow to the sector gaining over manufacturing.</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12700" marR="656590" rtl="0" algn="l">
              <a:lnSpc>
                <a:spcPct val="105300"/>
              </a:lnSpc>
              <a:spcBef>
                <a:spcPts val="30"/>
              </a:spcBef>
              <a:spcAft>
                <a:spcPts val="0"/>
              </a:spcAft>
              <a:buNone/>
            </a:pPr>
            <a:r>
              <a:t/>
            </a:r>
            <a:endParaRPr sz="11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4720900" y="384250"/>
            <a:ext cx="2957400" cy="56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700"/>
              <a:t>SUMMARY</a:t>
            </a:r>
            <a:endParaRPr sz="3700"/>
          </a:p>
        </p:txBody>
      </p:sp>
      <p:sp>
        <p:nvSpPr>
          <p:cNvPr id="198" name="Google Shape;198;p22"/>
          <p:cNvSpPr txBox="1"/>
          <p:nvPr>
            <p:ph idx="1" type="body"/>
          </p:nvPr>
        </p:nvSpPr>
        <p:spPr>
          <a:xfrm>
            <a:off x="546950" y="1325325"/>
            <a:ext cx="10837200" cy="5867700"/>
          </a:xfrm>
          <a:prstGeom prst="rect">
            <a:avLst/>
          </a:prstGeom>
        </p:spPr>
        <p:txBody>
          <a:bodyPr anchorCtr="0" anchor="t" bIns="0" lIns="0" spcFirstLastPara="1" rIns="0" wrap="square" tIns="0">
            <a:spAutoFit/>
          </a:bodyPr>
          <a:lstStyle/>
          <a:p>
            <a:pPr indent="-317500" lvl="0" marL="457200" marR="5080" rtl="0" algn="l">
              <a:spcBef>
                <a:spcPts val="1325"/>
              </a:spcBef>
              <a:spcAft>
                <a:spcPts val="0"/>
              </a:spcAft>
              <a:buClr>
                <a:schemeClr val="lt1"/>
              </a:buClr>
              <a:buSzPts val="1400"/>
              <a:buFont typeface="Times New Roman"/>
              <a:buChar char="❖"/>
            </a:pPr>
            <a:r>
              <a:rPr lang="en-US" sz="2100">
                <a:solidFill>
                  <a:schemeClr val="lt1"/>
                </a:solidFill>
                <a:latin typeface="Times New Roman"/>
                <a:ea typeface="Times New Roman"/>
                <a:cs typeface="Times New Roman"/>
                <a:sym typeface="Times New Roman"/>
              </a:rPr>
              <a:t>In</a:t>
            </a:r>
            <a:r>
              <a:rPr lang="en-US" sz="2200">
                <a:solidFill>
                  <a:schemeClr val="lt1"/>
                </a:solidFill>
                <a:latin typeface="Times New Roman"/>
                <a:ea typeface="Times New Roman"/>
                <a:cs typeface="Times New Roman"/>
                <a:sym typeface="Times New Roman"/>
              </a:rPr>
              <a:t>dia's total amount of FDI inflow during 16 years, i.e. 2000 to 2016. The FDI inflow from 2000-2001 i.e.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2,028Cr in 2005-2006 it was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5,540Cr. It shows a Good result in the FDI inflows in India. </a:t>
            </a:r>
            <a:endParaRPr sz="2200">
              <a:solidFill>
                <a:schemeClr val="lt1"/>
              </a:solidFill>
              <a:latin typeface="Times New Roman"/>
              <a:ea typeface="Times New Roman"/>
              <a:cs typeface="Times New Roman"/>
              <a:sym typeface="Times New Roman"/>
            </a:endParaRPr>
          </a:p>
          <a:p>
            <a:pPr indent="0" lvl="0" marL="457200" marR="5080" rtl="0" algn="just">
              <a:spcBef>
                <a:spcPts val="1325"/>
              </a:spcBef>
              <a:spcAft>
                <a:spcPts val="0"/>
              </a:spcAft>
              <a:buNone/>
            </a:pPr>
            <a:r>
              <a:t/>
            </a:r>
            <a:endParaRPr sz="2200">
              <a:solidFill>
                <a:schemeClr val="lt1"/>
              </a:solidFill>
              <a:latin typeface="Times New Roman"/>
              <a:ea typeface="Times New Roman"/>
              <a:cs typeface="Times New Roman"/>
              <a:sym typeface="Times New Roman"/>
            </a:endParaRPr>
          </a:p>
          <a:p>
            <a:pPr indent="-311150" lvl="0" marL="457200" marR="5080" rtl="0" algn="l">
              <a:spcBef>
                <a:spcPts val="1325"/>
              </a:spcBef>
              <a:spcAft>
                <a:spcPts val="0"/>
              </a:spcAft>
              <a:buClr>
                <a:schemeClr val="lt1"/>
              </a:buClr>
              <a:buSzPts val="1300"/>
              <a:buFont typeface="Times New Roman"/>
              <a:buChar char="❖"/>
            </a:pPr>
            <a:r>
              <a:rPr lang="en-US" sz="2200">
                <a:solidFill>
                  <a:schemeClr val="lt1"/>
                </a:solidFill>
                <a:latin typeface="Times New Roman"/>
                <a:ea typeface="Times New Roman"/>
                <a:cs typeface="Times New Roman"/>
                <a:sym typeface="Times New Roman"/>
              </a:rPr>
              <a:t>A little bit of ups and downs in FDI inflows up to 2008-09 but after that great  hike in the year 2009-10 i.e.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35,121Cr as compared to earlier years. In 2010-2011 there was a huge investment in FDI in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40,343Cr.</a:t>
            </a:r>
            <a:r>
              <a:rPr lang="en-US" sz="2200">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But then there was a downfall in the Inflow of FDI in two consecutive years 2011-2012 and 2012-2013, with figures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22,424 Cr and</a:t>
            </a:r>
            <a:r>
              <a:rPr lang="en-US" sz="2200">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24,299Cr respectively. </a:t>
            </a:r>
            <a:endParaRPr sz="2200">
              <a:solidFill>
                <a:schemeClr val="lt1"/>
              </a:solidFill>
              <a:latin typeface="Times New Roman"/>
              <a:ea typeface="Times New Roman"/>
              <a:cs typeface="Times New Roman"/>
              <a:sym typeface="Times New Roman"/>
            </a:endParaRPr>
          </a:p>
          <a:p>
            <a:pPr indent="0" lvl="0" marL="0" marR="5080" rtl="0" algn="l">
              <a:spcBef>
                <a:spcPts val="1325"/>
              </a:spcBef>
              <a:spcAft>
                <a:spcPts val="0"/>
              </a:spcAft>
              <a:buNone/>
            </a:pPr>
            <a:r>
              <a:t/>
            </a:r>
            <a:endParaRPr sz="2200">
              <a:solidFill>
                <a:schemeClr val="lt1"/>
              </a:solidFill>
              <a:latin typeface="Times New Roman"/>
              <a:ea typeface="Times New Roman"/>
              <a:cs typeface="Times New Roman"/>
              <a:sym typeface="Times New Roman"/>
            </a:endParaRPr>
          </a:p>
          <a:p>
            <a:pPr indent="-317500" lvl="0" marL="457200" marR="5080" rtl="0" algn="l">
              <a:spcBef>
                <a:spcPts val="1325"/>
              </a:spcBef>
              <a:spcAft>
                <a:spcPts val="0"/>
              </a:spcAft>
              <a:buClr>
                <a:schemeClr val="lt1"/>
              </a:buClr>
              <a:buSzPts val="1400"/>
              <a:buFont typeface="Times New Roman"/>
              <a:buChar char="❖"/>
            </a:pPr>
            <a:r>
              <a:rPr lang="en-US" sz="2200">
                <a:solidFill>
                  <a:schemeClr val="lt1"/>
                </a:solidFill>
                <a:latin typeface="Times New Roman"/>
                <a:ea typeface="Times New Roman"/>
                <a:cs typeface="Times New Roman"/>
                <a:sym typeface="Times New Roman"/>
              </a:rPr>
              <a:t>We can Analyse from the graph that in the year 2014-2015 the inflow of FDI was second highest of last 16</a:t>
            </a:r>
            <a:r>
              <a:rPr lang="en-US" sz="2200">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years i.e.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40,003Cr. In the year 2013-14  the FDI inflow fluctuated from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22,424 to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30,930Cr respectively. In the  last Financial Year i.e. 2015-2016 the amount of FDI Inflow were </a:t>
            </a:r>
            <a:r>
              <a:rPr lang="en-US">
                <a:solidFill>
                  <a:schemeClr val="lt1"/>
                </a:solidFill>
                <a:latin typeface="Times New Roman"/>
                <a:ea typeface="Times New Roman"/>
                <a:cs typeface="Times New Roman"/>
                <a:sym typeface="Times New Roman"/>
              </a:rPr>
              <a:t>₹</a:t>
            </a:r>
            <a:r>
              <a:rPr lang="en-US" sz="2200">
                <a:solidFill>
                  <a:schemeClr val="lt1"/>
                </a:solidFill>
                <a:latin typeface="Times New Roman"/>
                <a:ea typeface="Times New Roman"/>
                <a:cs typeface="Times New Roman"/>
                <a:sym typeface="Times New Roman"/>
              </a:rPr>
              <a:t>43,478Cr which is the highest FDI inflow in the last 16 years</a:t>
            </a:r>
            <a:r>
              <a:rPr lang="en-US" sz="900">
                <a:solidFill>
                  <a:schemeClr val="lt1"/>
                </a:solidFill>
                <a:latin typeface="Arial"/>
                <a:ea typeface="Arial"/>
                <a:cs typeface="Arial"/>
                <a:sym typeface="Arial"/>
              </a:rPr>
              <a:t>.</a:t>
            </a:r>
            <a:endParaRPr sz="2400">
              <a:solidFill>
                <a:schemeClr val="lt1"/>
              </a:solidFill>
              <a:latin typeface="Times New Roman"/>
              <a:ea typeface="Times New Roman"/>
              <a:cs typeface="Times New Roman"/>
              <a:sym typeface="Times New Roman"/>
            </a:endParaRPr>
          </a:p>
          <a:p>
            <a:pPr indent="0" lvl="0" marL="457200" marR="5080" rtl="0" algn="l">
              <a:spcBef>
                <a:spcPts val="1325"/>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nvSpPr>
        <p:spPr>
          <a:xfrm>
            <a:off x="3287800" y="423575"/>
            <a:ext cx="5345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lt1"/>
                </a:solidFill>
                <a:latin typeface="Calibri"/>
                <a:ea typeface="Calibri"/>
                <a:cs typeface="Calibri"/>
                <a:sym typeface="Calibri"/>
              </a:rPr>
              <a:t>PROJECT DEMONSTRATION</a:t>
            </a:r>
            <a:endParaRPr sz="3400">
              <a:solidFill>
                <a:schemeClr val="lt1"/>
              </a:solidFill>
              <a:latin typeface="Calibri"/>
              <a:ea typeface="Calibri"/>
              <a:cs typeface="Calibri"/>
              <a:sym typeface="Calibri"/>
            </a:endParaRPr>
          </a:p>
        </p:txBody>
      </p:sp>
      <p:pic>
        <p:nvPicPr>
          <p:cNvPr id="204" name="Google Shape;204;p23"/>
          <p:cNvPicPr preferRelativeResize="0"/>
          <p:nvPr/>
        </p:nvPicPr>
        <p:blipFill>
          <a:blip r:embed="rId3">
            <a:alphaModFix/>
          </a:blip>
          <a:stretch>
            <a:fillRect/>
          </a:stretch>
        </p:blipFill>
        <p:spPr>
          <a:xfrm>
            <a:off x="4356850" y="2400300"/>
            <a:ext cx="2675075" cy="306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2175383" y="2277516"/>
            <a:ext cx="7841233" cy="1489710"/>
          </a:xfrm>
          <a:prstGeom prst="rect">
            <a:avLst/>
          </a:prstGeom>
          <a:noFill/>
          <a:ln>
            <a:noFill/>
          </a:ln>
        </p:spPr>
        <p:txBody>
          <a:bodyPr anchorCtr="0" anchor="t" bIns="0" lIns="0" spcFirstLastPara="1" rIns="0" wrap="square" tIns="13325">
            <a:spAutoFit/>
          </a:bodyPr>
          <a:lstStyle/>
          <a:p>
            <a:pPr indent="0" lvl="0" marL="15875" rtl="0" algn="l">
              <a:lnSpc>
                <a:spcPct val="100000"/>
              </a:lnSpc>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8"/>
          <p:cNvGrpSpPr/>
          <p:nvPr/>
        </p:nvGrpSpPr>
        <p:grpSpPr>
          <a:xfrm>
            <a:off x="1328927" y="0"/>
            <a:ext cx="9764142" cy="4637277"/>
            <a:chOff x="1328927" y="0"/>
            <a:chExt cx="9764142" cy="4637277"/>
          </a:xfrm>
        </p:grpSpPr>
        <p:pic>
          <p:nvPicPr>
            <p:cNvPr id="59" name="Google Shape;59;p8"/>
            <p:cNvPicPr preferRelativeResize="0"/>
            <p:nvPr/>
          </p:nvPicPr>
          <p:blipFill rotWithShape="1">
            <a:blip r:embed="rId3">
              <a:alphaModFix/>
            </a:blip>
            <a:srcRect b="0" l="0" r="0" t="0"/>
            <a:stretch/>
          </p:blipFill>
          <p:spPr>
            <a:xfrm>
              <a:off x="1328927" y="2965653"/>
              <a:ext cx="5597398" cy="1122984"/>
            </a:xfrm>
            <a:prstGeom prst="rect">
              <a:avLst/>
            </a:prstGeom>
            <a:noFill/>
            <a:ln>
              <a:noFill/>
            </a:ln>
          </p:spPr>
        </p:pic>
        <p:pic>
          <p:nvPicPr>
            <p:cNvPr id="60" name="Google Shape;60;p8"/>
            <p:cNvPicPr preferRelativeResize="0"/>
            <p:nvPr/>
          </p:nvPicPr>
          <p:blipFill rotWithShape="1">
            <a:blip r:embed="rId4">
              <a:alphaModFix/>
            </a:blip>
            <a:srcRect b="0" l="0" r="0" t="0"/>
            <a:stretch/>
          </p:blipFill>
          <p:spPr>
            <a:xfrm>
              <a:off x="6260592" y="2965653"/>
              <a:ext cx="4832477" cy="1122984"/>
            </a:xfrm>
            <a:prstGeom prst="rect">
              <a:avLst/>
            </a:prstGeom>
            <a:noFill/>
            <a:ln>
              <a:noFill/>
            </a:ln>
          </p:spPr>
        </p:pic>
        <p:pic>
          <p:nvPicPr>
            <p:cNvPr id="61" name="Google Shape;61;p8"/>
            <p:cNvPicPr preferRelativeResize="0"/>
            <p:nvPr/>
          </p:nvPicPr>
          <p:blipFill rotWithShape="1">
            <a:blip r:embed="rId5">
              <a:alphaModFix/>
            </a:blip>
            <a:srcRect b="0" l="0" r="0" t="0"/>
            <a:stretch/>
          </p:blipFill>
          <p:spPr>
            <a:xfrm>
              <a:off x="4291583" y="3514293"/>
              <a:ext cx="3640709" cy="1122984"/>
            </a:xfrm>
            <a:prstGeom prst="rect">
              <a:avLst/>
            </a:prstGeom>
            <a:noFill/>
            <a:ln>
              <a:noFill/>
            </a:ln>
          </p:spPr>
        </p:pic>
        <p:pic>
          <p:nvPicPr>
            <p:cNvPr id="62" name="Google Shape;62;p8"/>
            <p:cNvPicPr preferRelativeResize="0"/>
            <p:nvPr/>
          </p:nvPicPr>
          <p:blipFill rotWithShape="1">
            <a:blip r:embed="rId6">
              <a:alphaModFix/>
            </a:blip>
            <a:srcRect b="0" l="0" r="0" t="0"/>
            <a:stretch/>
          </p:blipFill>
          <p:spPr>
            <a:xfrm>
              <a:off x="3944111" y="0"/>
              <a:ext cx="4303776" cy="4105655"/>
            </a:xfrm>
            <a:prstGeom prst="rect">
              <a:avLst/>
            </a:prstGeom>
            <a:noFill/>
            <a:ln>
              <a:noFill/>
            </a:ln>
          </p:spPr>
        </p:pic>
      </p:grpSp>
      <p:sp>
        <p:nvSpPr>
          <p:cNvPr id="63" name="Google Shape;63;p8"/>
          <p:cNvSpPr txBox="1"/>
          <p:nvPr/>
        </p:nvSpPr>
        <p:spPr>
          <a:xfrm>
            <a:off x="1545300" y="3099000"/>
            <a:ext cx="8988000" cy="2143200"/>
          </a:xfrm>
          <a:prstGeom prst="rect">
            <a:avLst/>
          </a:prstGeom>
          <a:noFill/>
          <a:ln>
            <a:noFill/>
          </a:ln>
        </p:spPr>
        <p:txBody>
          <a:bodyPr anchorCtr="0" anchor="t" bIns="0" lIns="0" spcFirstLastPara="1" rIns="0" wrap="square" tIns="83175">
            <a:spAutoFit/>
          </a:bodyPr>
          <a:lstStyle/>
          <a:p>
            <a:pPr indent="-2963545" lvl="0" marL="2975610" marR="5080" rtl="0" algn="l">
              <a:lnSpc>
                <a:spcPct val="108000"/>
              </a:lnSpc>
              <a:spcBef>
                <a:spcPts val="0"/>
              </a:spcBef>
              <a:spcAft>
                <a:spcPts val="0"/>
              </a:spcAft>
              <a:buNone/>
            </a:pPr>
            <a:r>
              <a:rPr b="1" lang="en-US" sz="4000">
                <a:solidFill>
                  <a:srgbClr val="FFFFFF"/>
                </a:solidFill>
                <a:latin typeface="Bookman Old Style"/>
                <a:ea typeface="Bookman Old Style"/>
                <a:cs typeface="Bookman Old Style"/>
                <a:sym typeface="Bookman Old Style"/>
              </a:rPr>
              <a:t>FOREIGN DIRECT INVESTMENT DATA ANALYSIS</a:t>
            </a:r>
            <a:endParaRPr sz="4000">
              <a:latin typeface="Bookman Old Style"/>
              <a:ea typeface="Bookman Old Style"/>
              <a:cs typeface="Bookman Old Style"/>
              <a:sym typeface="Bookman Old Style"/>
            </a:endParaRPr>
          </a:p>
          <a:p>
            <a:pPr indent="0" lvl="0" marL="0" marR="227329" rtl="0" algn="ctr">
              <a:lnSpc>
                <a:spcPct val="100000"/>
              </a:lnSpc>
              <a:spcBef>
                <a:spcPts val="1845"/>
              </a:spcBef>
              <a:spcAft>
                <a:spcPts val="0"/>
              </a:spcAft>
              <a:buNone/>
            </a:pPr>
            <a:r>
              <a:t/>
            </a:r>
            <a:endParaRPr sz="3200">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pSp>
        <p:nvGrpSpPr>
          <p:cNvPr id="68" name="Google Shape;68;p9"/>
          <p:cNvGrpSpPr/>
          <p:nvPr/>
        </p:nvGrpSpPr>
        <p:grpSpPr>
          <a:xfrm>
            <a:off x="3874008" y="865593"/>
            <a:ext cx="4491101" cy="1028484"/>
            <a:chOff x="3874008" y="865593"/>
            <a:chExt cx="4491101" cy="1028484"/>
          </a:xfrm>
        </p:grpSpPr>
        <p:pic>
          <p:nvPicPr>
            <p:cNvPr id="69" name="Google Shape;69;p9"/>
            <p:cNvPicPr preferRelativeResize="0"/>
            <p:nvPr/>
          </p:nvPicPr>
          <p:blipFill rotWithShape="1">
            <a:blip r:embed="rId3">
              <a:alphaModFix/>
            </a:blip>
            <a:srcRect b="0" l="0" r="0" t="0"/>
            <a:stretch/>
          </p:blipFill>
          <p:spPr>
            <a:xfrm>
              <a:off x="3874008" y="865593"/>
              <a:ext cx="2775076" cy="1028484"/>
            </a:xfrm>
            <a:prstGeom prst="rect">
              <a:avLst/>
            </a:prstGeom>
            <a:noFill/>
            <a:ln>
              <a:noFill/>
            </a:ln>
          </p:spPr>
        </p:pic>
        <p:pic>
          <p:nvPicPr>
            <p:cNvPr id="70" name="Google Shape;70;p9"/>
            <p:cNvPicPr preferRelativeResize="0"/>
            <p:nvPr/>
          </p:nvPicPr>
          <p:blipFill rotWithShape="1">
            <a:blip r:embed="rId4">
              <a:alphaModFix/>
            </a:blip>
            <a:srcRect b="0" l="0" r="0" t="0"/>
            <a:stretch/>
          </p:blipFill>
          <p:spPr>
            <a:xfrm>
              <a:off x="6141720" y="865593"/>
              <a:ext cx="2223389" cy="1028484"/>
            </a:xfrm>
            <a:prstGeom prst="rect">
              <a:avLst/>
            </a:prstGeom>
            <a:noFill/>
            <a:ln>
              <a:noFill/>
            </a:ln>
          </p:spPr>
        </p:pic>
      </p:grpSp>
      <p:sp>
        <p:nvSpPr>
          <p:cNvPr id="71" name="Google Shape;71;p9"/>
          <p:cNvSpPr txBox="1"/>
          <p:nvPr>
            <p:ph type="title"/>
          </p:nvPr>
        </p:nvSpPr>
        <p:spPr>
          <a:xfrm>
            <a:off x="4145660" y="988567"/>
            <a:ext cx="389826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latin typeface="Arial"/>
                <a:ea typeface="Arial"/>
                <a:cs typeface="Arial"/>
                <a:sym typeface="Arial"/>
              </a:rPr>
              <a:t>PROJECT DETAIL</a:t>
            </a:r>
            <a:endParaRPr sz="3600">
              <a:latin typeface="Arial"/>
              <a:ea typeface="Arial"/>
              <a:cs typeface="Arial"/>
              <a:sym typeface="Arial"/>
            </a:endParaRPr>
          </a:p>
        </p:txBody>
      </p:sp>
      <p:pic>
        <p:nvPicPr>
          <p:cNvPr id="72" name="Google Shape;72;p9"/>
          <p:cNvPicPr preferRelativeResize="0"/>
          <p:nvPr/>
        </p:nvPicPr>
        <p:blipFill rotWithShape="1">
          <a:blip r:embed="rId5">
            <a:alphaModFix/>
          </a:blip>
          <a:srcRect b="0" l="0" r="0" t="0"/>
          <a:stretch/>
        </p:blipFill>
        <p:spPr>
          <a:xfrm>
            <a:off x="1319149" y="2333625"/>
            <a:ext cx="9552432" cy="3715512"/>
          </a:xfrm>
          <a:prstGeom prst="rect">
            <a:avLst/>
          </a:prstGeom>
          <a:noFill/>
          <a:ln>
            <a:noFill/>
          </a:ln>
        </p:spPr>
      </p:pic>
      <p:graphicFrame>
        <p:nvGraphicFramePr>
          <p:cNvPr id="73" name="Google Shape;73;p9"/>
          <p:cNvGraphicFramePr/>
          <p:nvPr/>
        </p:nvGraphicFramePr>
        <p:xfrm>
          <a:off x="1312799" y="2327275"/>
          <a:ext cx="3000000" cy="3000000"/>
        </p:xfrm>
        <a:graphic>
          <a:graphicData uri="http://schemas.openxmlformats.org/drawingml/2006/table">
            <a:tbl>
              <a:tblPr bandRow="1" firstRow="1">
                <a:noFill/>
                <a:tableStyleId>{6D001081-D00C-4AE0-A4F4-A67F6D244664}</a:tableStyleId>
              </a:tblPr>
              <a:tblGrid>
                <a:gridCol w="3719200"/>
                <a:gridCol w="5834375"/>
              </a:tblGrid>
              <a:tr h="7429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Rockwell"/>
                          <a:ea typeface="Rockwell"/>
                          <a:cs typeface="Rockwell"/>
                          <a:sym typeface="Rockwell"/>
                        </a:rPr>
                        <a:t>Project Title</a:t>
                      </a:r>
                      <a:endParaRPr sz="1800" u="none" cap="none" strike="noStrike">
                        <a:latin typeface="Rockwell"/>
                        <a:ea typeface="Rockwell"/>
                        <a:cs typeface="Rockwell"/>
                        <a:sym typeface="Rockwell"/>
                      </a:endParaRPr>
                    </a:p>
                  </a:txBody>
                  <a:tcPr marT="37475" marB="0" marR="0" marL="0">
                    <a:lnL cap="flat" cmpd="sng" w="12700">
                      <a:solidFill>
                        <a:srgbClr val="C1D4E7"/>
                      </a:solidFill>
                      <a:prstDash val="solid"/>
                      <a:round/>
                      <a:headEnd len="sm" w="sm" type="none"/>
                      <a:tailEnd len="sm" w="sm" type="none"/>
                    </a:lnL>
                    <a:lnT cap="flat" cmpd="sng" w="12700">
                      <a:solidFill>
                        <a:srgbClr val="C1D4E7"/>
                      </a:solidFill>
                      <a:prstDash val="solid"/>
                      <a:round/>
                      <a:headEnd len="sm" w="sm" type="none"/>
                      <a:tailEnd len="sm" w="sm" type="none"/>
                    </a:lnT>
                    <a:lnB cap="flat" cmpd="sng" w="28575">
                      <a:solidFill>
                        <a:srgbClr val="FFFFFF"/>
                      </a:solidFill>
                      <a:prstDash val="solid"/>
                      <a:round/>
                      <a:headEnd len="sm" w="sm" type="none"/>
                      <a:tailEnd len="sm" w="sm" type="none"/>
                    </a:lnB>
                    <a:solidFill>
                      <a:srgbClr val="043C66"/>
                    </a:solidFill>
                  </a:tcPr>
                </a:tc>
                <a:tc>
                  <a:txBody>
                    <a:bodyPr/>
                    <a:lstStyle/>
                    <a:p>
                      <a:pPr indent="0" lvl="0" marL="1150620" marR="0" rtl="0" algn="l">
                        <a:lnSpc>
                          <a:spcPct val="100000"/>
                        </a:lnSpc>
                        <a:spcBef>
                          <a:spcPts val="0"/>
                        </a:spcBef>
                        <a:spcAft>
                          <a:spcPts val="0"/>
                        </a:spcAft>
                        <a:buNone/>
                      </a:pPr>
                      <a:r>
                        <a:rPr b="1" lang="en-US" sz="1800" u="none" cap="none" strike="noStrike">
                          <a:solidFill>
                            <a:srgbClr val="FFFFFF"/>
                          </a:solidFill>
                          <a:latin typeface="Rockwell"/>
                          <a:ea typeface="Rockwell"/>
                          <a:cs typeface="Rockwell"/>
                          <a:sym typeface="Rockwell"/>
                        </a:rPr>
                        <a:t>Investment analytics</a:t>
                      </a:r>
                      <a:endParaRPr sz="1800" u="none" cap="none" strike="noStrike">
                        <a:latin typeface="Rockwell"/>
                        <a:ea typeface="Rockwell"/>
                        <a:cs typeface="Rockwell"/>
                        <a:sym typeface="Rockwell"/>
                      </a:endParaRPr>
                    </a:p>
                  </a:txBody>
                  <a:tcPr marT="37475" marB="0" marR="0" marL="0">
                    <a:lnR cap="flat" cmpd="sng" w="12700">
                      <a:solidFill>
                        <a:srgbClr val="C1D4E7"/>
                      </a:solidFill>
                      <a:prstDash val="solid"/>
                      <a:round/>
                      <a:headEnd len="sm" w="sm" type="none"/>
                      <a:tailEnd len="sm" w="sm" type="none"/>
                    </a:lnR>
                    <a:lnT cap="flat" cmpd="sng" w="12700">
                      <a:solidFill>
                        <a:srgbClr val="C1D4E7"/>
                      </a:solidFill>
                      <a:prstDash val="solid"/>
                      <a:round/>
                      <a:headEnd len="sm" w="sm" type="none"/>
                      <a:tailEnd len="sm" w="sm" type="none"/>
                    </a:lnT>
                    <a:lnB cap="flat" cmpd="sng" w="28575">
                      <a:solidFill>
                        <a:srgbClr val="FFFFFF"/>
                      </a:solidFill>
                      <a:prstDash val="solid"/>
                      <a:round/>
                      <a:headEnd len="sm" w="sm" type="none"/>
                      <a:tailEnd len="sm" w="sm" type="none"/>
                    </a:lnB>
                    <a:solidFill>
                      <a:srgbClr val="043C66"/>
                    </a:solidFill>
                  </a:tcPr>
                </a:tc>
              </a:tr>
              <a:tr h="555625">
                <a:tc>
                  <a:txBody>
                    <a:bodyPr/>
                    <a:lstStyle/>
                    <a:p>
                      <a:pPr indent="0" lvl="0" marL="91440" marR="0" rtl="0" algn="l">
                        <a:lnSpc>
                          <a:spcPct val="100000"/>
                        </a:lnSpc>
                        <a:spcBef>
                          <a:spcPts val="0"/>
                        </a:spcBef>
                        <a:spcAft>
                          <a:spcPts val="0"/>
                        </a:spcAft>
                        <a:buNone/>
                      </a:pPr>
                      <a:r>
                        <a:rPr lang="en-US" sz="1800" u="none" cap="none" strike="noStrike">
                          <a:solidFill>
                            <a:srgbClr val="FFFFFF"/>
                          </a:solidFill>
                          <a:latin typeface="Rockwell"/>
                          <a:ea typeface="Rockwell"/>
                          <a:cs typeface="Rockwell"/>
                          <a:sym typeface="Rockwell"/>
                        </a:rPr>
                        <a:t>Technology</a:t>
                      </a:r>
                      <a:endParaRPr sz="1800" u="none" cap="none" strike="noStrike">
                        <a:latin typeface="Rockwell"/>
                        <a:ea typeface="Rockwell"/>
                        <a:cs typeface="Rockwell"/>
                        <a:sym typeface="Rockwell"/>
                      </a:endParaRPr>
                    </a:p>
                  </a:txBody>
                  <a:tcPr marT="38100" marB="0" marR="0" marL="0">
                    <a:lnL cap="flat" cmpd="sng" w="12700">
                      <a:solidFill>
                        <a:srgbClr val="C1D4E7"/>
                      </a:solidFill>
                      <a:prstDash val="solid"/>
                      <a:round/>
                      <a:headEnd len="sm" w="sm" type="none"/>
                      <a:tailEnd len="sm" w="sm" type="none"/>
                    </a:lnL>
                    <a:lnT cap="flat" cmpd="sng" w="28575">
                      <a:solidFill>
                        <a:srgbClr val="FFFFFF"/>
                      </a:solidFill>
                      <a:prstDash val="solid"/>
                      <a:round/>
                      <a:headEnd len="sm" w="sm" type="none"/>
                      <a:tailEnd len="sm" w="sm" type="none"/>
                    </a:lnT>
                    <a:solidFill>
                      <a:srgbClr val="043C66"/>
                    </a:solidFill>
                  </a:tcPr>
                </a:tc>
                <a:tc>
                  <a:txBody>
                    <a:bodyPr/>
                    <a:lstStyle/>
                    <a:p>
                      <a:pPr indent="0" lvl="0" marL="1150620" marR="0" rtl="0" algn="l">
                        <a:lnSpc>
                          <a:spcPct val="100000"/>
                        </a:lnSpc>
                        <a:spcBef>
                          <a:spcPts val="0"/>
                        </a:spcBef>
                        <a:spcAft>
                          <a:spcPts val="0"/>
                        </a:spcAft>
                        <a:buNone/>
                      </a:pPr>
                      <a:r>
                        <a:rPr lang="en-US" sz="1800" u="none" cap="none" strike="noStrike">
                          <a:solidFill>
                            <a:srgbClr val="FFFFFF"/>
                          </a:solidFill>
                          <a:latin typeface="Rockwell"/>
                          <a:ea typeface="Rockwell"/>
                          <a:cs typeface="Rockwell"/>
                          <a:sym typeface="Rockwell"/>
                        </a:rPr>
                        <a:t>Business intelligence</a:t>
                      </a:r>
                      <a:endParaRPr sz="1800" u="none" cap="none" strike="noStrike">
                        <a:latin typeface="Rockwell"/>
                        <a:ea typeface="Rockwell"/>
                        <a:cs typeface="Rockwell"/>
                        <a:sym typeface="Rockwell"/>
                      </a:endParaRPr>
                    </a:p>
                  </a:txBody>
                  <a:tcPr marT="38100" marB="0" marR="0" marL="0">
                    <a:lnR cap="flat" cmpd="sng" w="12700">
                      <a:solidFill>
                        <a:srgbClr val="C1D4E7"/>
                      </a:solidFill>
                      <a:prstDash val="solid"/>
                      <a:round/>
                      <a:headEnd len="sm" w="sm" type="none"/>
                      <a:tailEnd len="sm" w="sm" type="none"/>
                    </a:lnR>
                    <a:lnT cap="flat" cmpd="sng" w="28575">
                      <a:solidFill>
                        <a:srgbClr val="FFFFFF"/>
                      </a:solidFill>
                      <a:prstDash val="solid"/>
                      <a:round/>
                      <a:headEnd len="sm" w="sm" type="none"/>
                      <a:tailEnd len="sm" w="sm" type="none"/>
                    </a:lnT>
                    <a:solidFill>
                      <a:srgbClr val="043C66"/>
                    </a:solidFill>
                  </a:tcPr>
                </a:tc>
              </a:tr>
              <a:tr h="742950">
                <a:tc>
                  <a:txBody>
                    <a:bodyPr/>
                    <a:lstStyle/>
                    <a:p>
                      <a:pPr indent="0" lvl="0" marL="91440" marR="0" rtl="0" algn="l">
                        <a:lnSpc>
                          <a:spcPct val="100000"/>
                        </a:lnSpc>
                        <a:spcBef>
                          <a:spcPts val="0"/>
                        </a:spcBef>
                        <a:spcAft>
                          <a:spcPts val="0"/>
                        </a:spcAft>
                        <a:buNone/>
                      </a:pPr>
                      <a:r>
                        <a:rPr lang="en-US" sz="1800" u="none" cap="none" strike="noStrike">
                          <a:solidFill>
                            <a:srgbClr val="FFFFFF"/>
                          </a:solidFill>
                          <a:latin typeface="Rockwell"/>
                          <a:ea typeface="Rockwell"/>
                          <a:cs typeface="Rockwell"/>
                          <a:sym typeface="Rockwell"/>
                        </a:rPr>
                        <a:t>Domain name</a:t>
                      </a:r>
                      <a:endParaRPr sz="1800" u="none" cap="none" strike="noStrike">
                        <a:latin typeface="Rockwell"/>
                        <a:ea typeface="Rockwell"/>
                        <a:cs typeface="Rockwell"/>
                        <a:sym typeface="Rockwell"/>
                      </a:endParaRPr>
                    </a:p>
                  </a:txBody>
                  <a:tcPr marT="224800" marB="0" marR="0" marL="0">
                    <a:lnL cap="flat" cmpd="sng" w="12700">
                      <a:solidFill>
                        <a:srgbClr val="C1D4E7"/>
                      </a:solidFill>
                      <a:prstDash val="solid"/>
                      <a:round/>
                      <a:headEnd len="sm" w="sm" type="none"/>
                      <a:tailEnd len="sm" w="sm" type="none"/>
                    </a:lnL>
                    <a:solidFill>
                      <a:srgbClr val="043C66"/>
                    </a:solidFill>
                  </a:tcPr>
                </a:tc>
                <a:tc>
                  <a:txBody>
                    <a:bodyPr/>
                    <a:lstStyle/>
                    <a:p>
                      <a:pPr indent="0" lvl="0" marL="1150620" marR="0" rtl="0" algn="l">
                        <a:lnSpc>
                          <a:spcPct val="100000"/>
                        </a:lnSpc>
                        <a:spcBef>
                          <a:spcPts val="0"/>
                        </a:spcBef>
                        <a:spcAft>
                          <a:spcPts val="0"/>
                        </a:spcAft>
                        <a:buNone/>
                      </a:pPr>
                      <a:r>
                        <a:rPr lang="en-US" sz="1800" u="none" cap="none" strike="noStrike">
                          <a:solidFill>
                            <a:srgbClr val="FFFFFF"/>
                          </a:solidFill>
                          <a:latin typeface="Rockwell"/>
                          <a:ea typeface="Rockwell"/>
                          <a:cs typeface="Rockwell"/>
                          <a:sym typeface="Rockwell"/>
                        </a:rPr>
                        <a:t>Finance</a:t>
                      </a:r>
                      <a:endParaRPr sz="1800" u="none" cap="none" strike="noStrike">
                        <a:latin typeface="Rockwell"/>
                        <a:ea typeface="Rockwell"/>
                        <a:cs typeface="Rockwell"/>
                        <a:sym typeface="Rockwell"/>
                      </a:endParaRPr>
                    </a:p>
                  </a:txBody>
                  <a:tcPr marT="224800" marB="0" marR="0" marL="0">
                    <a:lnR cap="flat" cmpd="sng" w="12700">
                      <a:solidFill>
                        <a:srgbClr val="C1D4E7"/>
                      </a:solidFill>
                      <a:prstDash val="solid"/>
                      <a:round/>
                      <a:headEnd len="sm" w="sm" type="none"/>
                      <a:tailEnd len="sm" w="sm" type="none"/>
                    </a:lnR>
                    <a:solidFill>
                      <a:srgbClr val="043C66"/>
                    </a:solidFill>
                  </a:tcPr>
                </a:tc>
              </a:tr>
              <a:tr h="742950">
                <a:tc>
                  <a:txBody>
                    <a:bodyPr/>
                    <a:lstStyle/>
                    <a:p>
                      <a:pPr indent="0" lvl="0" marL="91440" marR="0" rtl="0" algn="l">
                        <a:lnSpc>
                          <a:spcPct val="100000"/>
                        </a:lnSpc>
                        <a:spcBef>
                          <a:spcPts val="0"/>
                        </a:spcBef>
                        <a:spcAft>
                          <a:spcPts val="0"/>
                        </a:spcAft>
                        <a:buNone/>
                      </a:pPr>
                      <a:r>
                        <a:rPr lang="en-US" sz="1800">
                          <a:solidFill>
                            <a:srgbClr val="FFFFFF"/>
                          </a:solidFill>
                          <a:latin typeface="Rockwell"/>
                          <a:ea typeface="Rockwell"/>
                          <a:cs typeface="Rockwell"/>
                          <a:sym typeface="Rockwell"/>
                        </a:rPr>
                        <a:t>Database</a:t>
                      </a:r>
                      <a:endParaRPr sz="1800" u="none" cap="none" strike="noStrike">
                        <a:latin typeface="Rockwell"/>
                        <a:ea typeface="Rockwell"/>
                        <a:cs typeface="Rockwell"/>
                        <a:sym typeface="Rockwell"/>
                      </a:endParaRPr>
                    </a:p>
                  </a:txBody>
                  <a:tcPr marT="224800" marB="0" marR="0" marL="0">
                    <a:lnL cap="flat" cmpd="sng" w="12700">
                      <a:solidFill>
                        <a:srgbClr val="C1D4E7"/>
                      </a:solidFill>
                      <a:prstDash val="solid"/>
                      <a:round/>
                      <a:headEnd len="sm" w="sm" type="none"/>
                      <a:tailEnd len="sm" w="sm" type="none"/>
                    </a:lnL>
                    <a:solidFill>
                      <a:srgbClr val="043C66"/>
                    </a:solidFill>
                  </a:tcPr>
                </a:tc>
                <a:tc>
                  <a:txBody>
                    <a:bodyPr/>
                    <a:lstStyle/>
                    <a:p>
                      <a:pPr indent="0" lvl="0" marL="1150620" marR="0" rtl="0" algn="l">
                        <a:lnSpc>
                          <a:spcPct val="100000"/>
                        </a:lnSpc>
                        <a:spcBef>
                          <a:spcPts val="0"/>
                        </a:spcBef>
                        <a:spcAft>
                          <a:spcPts val="0"/>
                        </a:spcAft>
                        <a:buNone/>
                      </a:pPr>
                      <a:r>
                        <a:rPr lang="en-US" sz="1800">
                          <a:solidFill>
                            <a:srgbClr val="FFFFFF"/>
                          </a:solidFill>
                          <a:latin typeface="Rockwell"/>
                          <a:ea typeface="Rockwell"/>
                          <a:cs typeface="Rockwell"/>
                          <a:sym typeface="Rockwell"/>
                        </a:rPr>
                        <a:t>Kaggle</a:t>
                      </a:r>
                      <a:endParaRPr sz="1800" u="none" cap="none" strike="noStrike">
                        <a:latin typeface="Rockwell"/>
                        <a:ea typeface="Rockwell"/>
                        <a:cs typeface="Rockwell"/>
                        <a:sym typeface="Rockwell"/>
                      </a:endParaRPr>
                    </a:p>
                  </a:txBody>
                  <a:tcPr marT="224800" marB="0" marR="0" marL="0">
                    <a:lnR cap="flat" cmpd="sng" w="12700">
                      <a:solidFill>
                        <a:srgbClr val="C1D4E7"/>
                      </a:solidFill>
                      <a:prstDash val="solid"/>
                      <a:round/>
                      <a:headEnd len="sm" w="sm" type="none"/>
                      <a:tailEnd len="sm" w="sm" type="none"/>
                    </a:lnR>
                    <a:solidFill>
                      <a:srgbClr val="043C66"/>
                    </a:solidFill>
                  </a:tcPr>
                </a:tc>
              </a:tr>
              <a:tr h="928375">
                <a:tc>
                  <a:txBody>
                    <a:bodyPr/>
                    <a:lstStyle/>
                    <a:p>
                      <a:pPr indent="0" lvl="0" marL="91440" marR="0" rtl="0" algn="l">
                        <a:lnSpc>
                          <a:spcPct val="100000"/>
                        </a:lnSpc>
                        <a:spcBef>
                          <a:spcPts val="0"/>
                        </a:spcBef>
                        <a:spcAft>
                          <a:spcPts val="0"/>
                        </a:spcAft>
                        <a:buNone/>
                      </a:pPr>
                      <a:r>
                        <a:rPr lang="en-US" sz="1800" u="none" cap="none" strike="noStrike">
                          <a:solidFill>
                            <a:srgbClr val="FFFFFF"/>
                          </a:solidFill>
                          <a:latin typeface="Rockwell"/>
                          <a:ea typeface="Rockwell"/>
                          <a:cs typeface="Rockwell"/>
                          <a:sym typeface="Rockwell"/>
                        </a:rPr>
                        <a:t>Tools</a:t>
                      </a:r>
                      <a:endParaRPr sz="1800" u="none" cap="none" strike="noStrike">
                        <a:latin typeface="Rockwell"/>
                        <a:ea typeface="Rockwell"/>
                        <a:cs typeface="Rockwell"/>
                        <a:sym typeface="Rockwell"/>
                      </a:endParaRPr>
                    </a:p>
                  </a:txBody>
                  <a:tcPr marT="224800" marB="0" marR="0" marL="0">
                    <a:lnL cap="flat" cmpd="sng" w="12700">
                      <a:solidFill>
                        <a:srgbClr val="C1D4E7"/>
                      </a:solidFill>
                      <a:prstDash val="solid"/>
                      <a:round/>
                      <a:headEnd len="sm" w="sm" type="none"/>
                      <a:tailEnd len="sm" w="sm" type="none"/>
                    </a:lnL>
                    <a:lnB cap="flat" cmpd="sng" w="12700">
                      <a:solidFill>
                        <a:srgbClr val="C1D4E7"/>
                      </a:solidFill>
                      <a:prstDash val="solid"/>
                      <a:round/>
                      <a:headEnd len="sm" w="sm" type="none"/>
                      <a:tailEnd len="sm" w="sm" type="none"/>
                    </a:lnB>
                    <a:solidFill>
                      <a:srgbClr val="043C66"/>
                    </a:solidFill>
                  </a:tcPr>
                </a:tc>
                <a:tc>
                  <a:txBody>
                    <a:bodyPr/>
                    <a:lstStyle/>
                    <a:p>
                      <a:pPr indent="0" lvl="0" marL="1150620" marR="0" rtl="0" algn="l">
                        <a:lnSpc>
                          <a:spcPct val="100000"/>
                        </a:lnSpc>
                        <a:spcBef>
                          <a:spcPts val="0"/>
                        </a:spcBef>
                        <a:spcAft>
                          <a:spcPts val="0"/>
                        </a:spcAft>
                        <a:buNone/>
                      </a:pPr>
                      <a:r>
                        <a:rPr lang="en-US" sz="1800">
                          <a:solidFill>
                            <a:srgbClr val="FFFFFF"/>
                          </a:solidFill>
                          <a:latin typeface="Rockwell"/>
                          <a:ea typeface="Rockwell"/>
                          <a:cs typeface="Rockwell"/>
                          <a:sym typeface="Rockwell"/>
                        </a:rPr>
                        <a:t>Tableau , Ms Excel</a:t>
                      </a:r>
                      <a:endParaRPr sz="1800" u="none" cap="none" strike="noStrike">
                        <a:latin typeface="Rockwell"/>
                        <a:ea typeface="Rockwell"/>
                        <a:cs typeface="Rockwell"/>
                        <a:sym typeface="Rockwell"/>
                      </a:endParaRPr>
                    </a:p>
                  </a:txBody>
                  <a:tcPr marT="224800" marB="0" marR="0" marL="0">
                    <a:lnR cap="flat" cmpd="sng" w="12700">
                      <a:solidFill>
                        <a:srgbClr val="C1D4E7"/>
                      </a:solidFill>
                      <a:prstDash val="solid"/>
                      <a:round/>
                      <a:headEnd len="sm" w="sm" type="none"/>
                      <a:tailEnd len="sm" w="sm" type="none"/>
                    </a:lnR>
                    <a:lnB cap="flat" cmpd="sng" w="12700">
                      <a:solidFill>
                        <a:srgbClr val="C1D4E7"/>
                      </a:solidFill>
                      <a:prstDash val="solid"/>
                      <a:round/>
                      <a:headEnd len="sm" w="sm" type="none"/>
                      <a:tailEnd len="sm" w="sm" type="none"/>
                    </a:lnB>
                    <a:solidFill>
                      <a:srgbClr val="043C66"/>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0"/>
          <p:cNvPicPr preferRelativeResize="0"/>
          <p:nvPr/>
        </p:nvPicPr>
        <p:blipFill rotWithShape="1">
          <a:blip r:embed="rId3">
            <a:alphaModFix/>
          </a:blip>
          <a:srcRect b="0" l="0" r="0" t="0"/>
          <a:stretch/>
        </p:blipFill>
        <p:spPr>
          <a:xfrm>
            <a:off x="4215384" y="1167434"/>
            <a:ext cx="3814444" cy="1135202"/>
          </a:xfrm>
          <a:prstGeom prst="rect">
            <a:avLst/>
          </a:prstGeom>
          <a:noFill/>
          <a:ln>
            <a:noFill/>
          </a:ln>
        </p:spPr>
      </p:pic>
      <p:sp>
        <p:nvSpPr>
          <p:cNvPr id="79" name="Google Shape;79;p10"/>
          <p:cNvSpPr txBox="1"/>
          <p:nvPr>
            <p:ph type="ctrTitle"/>
          </p:nvPr>
        </p:nvSpPr>
        <p:spPr>
          <a:xfrm>
            <a:off x="4512436" y="1292428"/>
            <a:ext cx="3167126" cy="636905"/>
          </a:xfrm>
          <a:prstGeom prst="rect">
            <a:avLst/>
          </a:prstGeom>
          <a:noFill/>
          <a:ln>
            <a:noFill/>
          </a:ln>
        </p:spPr>
        <p:txBody>
          <a:bodyPr anchorCtr="0" anchor="t" bIns="0" lIns="0" spcFirstLastPara="1" rIns="0" wrap="square" tIns="13950">
            <a:spAutoFit/>
          </a:bodyPr>
          <a:lstStyle/>
          <a:p>
            <a:pPr indent="0" lvl="0" marL="15240" rtl="0" algn="l">
              <a:lnSpc>
                <a:spcPct val="100000"/>
              </a:lnSpc>
              <a:spcBef>
                <a:spcPts val="0"/>
              </a:spcBef>
              <a:spcAft>
                <a:spcPts val="0"/>
              </a:spcAft>
              <a:buNone/>
            </a:pPr>
            <a:r>
              <a:rPr lang="en-US"/>
              <a:t>OBJECTIVE</a:t>
            </a:r>
            <a:endParaRPr/>
          </a:p>
        </p:txBody>
      </p:sp>
      <p:grpSp>
        <p:nvGrpSpPr>
          <p:cNvPr id="80" name="Google Shape;80;p10"/>
          <p:cNvGrpSpPr/>
          <p:nvPr/>
        </p:nvGrpSpPr>
        <p:grpSpPr>
          <a:xfrm>
            <a:off x="871727" y="2447594"/>
            <a:ext cx="10538206" cy="1827098"/>
            <a:chOff x="871727" y="2447594"/>
            <a:chExt cx="10538206" cy="1827098"/>
          </a:xfrm>
        </p:grpSpPr>
        <p:pic>
          <p:nvPicPr>
            <p:cNvPr id="81" name="Google Shape;81;p10"/>
            <p:cNvPicPr preferRelativeResize="0"/>
            <p:nvPr/>
          </p:nvPicPr>
          <p:blipFill rotWithShape="1">
            <a:blip r:embed="rId4">
              <a:alphaModFix/>
            </a:blip>
            <a:srcRect b="0" l="0" r="0" t="0"/>
            <a:stretch/>
          </p:blipFill>
          <p:spPr>
            <a:xfrm>
              <a:off x="871727" y="2447594"/>
              <a:ext cx="10538206" cy="802970"/>
            </a:xfrm>
            <a:prstGeom prst="rect">
              <a:avLst/>
            </a:prstGeom>
            <a:noFill/>
            <a:ln>
              <a:noFill/>
            </a:ln>
          </p:spPr>
        </p:pic>
        <p:pic>
          <p:nvPicPr>
            <p:cNvPr id="82" name="Google Shape;82;p10"/>
            <p:cNvPicPr preferRelativeResize="0"/>
            <p:nvPr/>
          </p:nvPicPr>
          <p:blipFill rotWithShape="1">
            <a:blip r:embed="rId5">
              <a:alphaModFix/>
            </a:blip>
            <a:srcRect b="0" l="0" r="0" t="0"/>
            <a:stretch/>
          </p:blipFill>
          <p:spPr>
            <a:xfrm>
              <a:off x="871727" y="2959658"/>
              <a:ext cx="9011285" cy="802970"/>
            </a:xfrm>
            <a:prstGeom prst="rect">
              <a:avLst/>
            </a:prstGeom>
            <a:noFill/>
            <a:ln>
              <a:noFill/>
            </a:ln>
          </p:spPr>
        </p:pic>
        <p:pic>
          <p:nvPicPr>
            <p:cNvPr id="83" name="Google Shape;83;p10"/>
            <p:cNvPicPr preferRelativeResize="0"/>
            <p:nvPr/>
          </p:nvPicPr>
          <p:blipFill rotWithShape="1">
            <a:blip r:embed="rId6">
              <a:alphaModFix/>
            </a:blip>
            <a:srcRect b="0" l="0" r="0" t="0"/>
            <a:stretch/>
          </p:blipFill>
          <p:spPr>
            <a:xfrm>
              <a:off x="9400032" y="2959658"/>
              <a:ext cx="601814" cy="802970"/>
            </a:xfrm>
            <a:prstGeom prst="rect">
              <a:avLst/>
            </a:prstGeom>
            <a:noFill/>
            <a:ln>
              <a:noFill/>
            </a:ln>
          </p:spPr>
        </p:pic>
        <p:pic>
          <p:nvPicPr>
            <p:cNvPr id="84" name="Google Shape;84;p10"/>
            <p:cNvPicPr preferRelativeResize="0"/>
            <p:nvPr/>
          </p:nvPicPr>
          <p:blipFill rotWithShape="1">
            <a:blip r:embed="rId7">
              <a:alphaModFix/>
            </a:blip>
            <a:srcRect b="0" l="0" r="0" t="0"/>
            <a:stretch/>
          </p:blipFill>
          <p:spPr>
            <a:xfrm>
              <a:off x="9518904" y="2959658"/>
              <a:ext cx="1415542" cy="802970"/>
            </a:xfrm>
            <a:prstGeom prst="rect">
              <a:avLst/>
            </a:prstGeom>
            <a:noFill/>
            <a:ln>
              <a:noFill/>
            </a:ln>
          </p:spPr>
        </p:pic>
        <p:pic>
          <p:nvPicPr>
            <p:cNvPr id="85" name="Google Shape;85;p10"/>
            <p:cNvPicPr preferRelativeResize="0"/>
            <p:nvPr/>
          </p:nvPicPr>
          <p:blipFill rotWithShape="1">
            <a:blip r:embed="rId8">
              <a:alphaModFix/>
            </a:blip>
            <a:srcRect b="0" l="0" r="0" t="0"/>
            <a:stretch/>
          </p:blipFill>
          <p:spPr>
            <a:xfrm>
              <a:off x="871727" y="3471722"/>
              <a:ext cx="1336421" cy="802970"/>
            </a:xfrm>
            <a:prstGeom prst="rect">
              <a:avLst/>
            </a:prstGeom>
            <a:noFill/>
            <a:ln>
              <a:noFill/>
            </a:ln>
          </p:spPr>
        </p:pic>
        <p:pic>
          <p:nvPicPr>
            <p:cNvPr id="86" name="Google Shape;86;p10"/>
            <p:cNvPicPr preferRelativeResize="0"/>
            <p:nvPr/>
          </p:nvPicPr>
          <p:blipFill rotWithShape="1">
            <a:blip r:embed="rId9">
              <a:alphaModFix/>
            </a:blip>
            <a:srcRect b="0" l="0" r="0" t="0"/>
            <a:stretch/>
          </p:blipFill>
          <p:spPr>
            <a:xfrm>
              <a:off x="1725167" y="3471722"/>
              <a:ext cx="601814" cy="802970"/>
            </a:xfrm>
            <a:prstGeom prst="rect">
              <a:avLst/>
            </a:prstGeom>
            <a:noFill/>
            <a:ln>
              <a:noFill/>
            </a:ln>
          </p:spPr>
        </p:pic>
        <p:pic>
          <p:nvPicPr>
            <p:cNvPr id="87" name="Google Shape;87;p10"/>
            <p:cNvPicPr preferRelativeResize="0"/>
            <p:nvPr/>
          </p:nvPicPr>
          <p:blipFill rotWithShape="1">
            <a:blip r:embed="rId10">
              <a:alphaModFix/>
            </a:blip>
            <a:srcRect b="0" l="0" r="0" t="0"/>
            <a:stretch/>
          </p:blipFill>
          <p:spPr>
            <a:xfrm>
              <a:off x="1844039" y="3471722"/>
              <a:ext cx="1095590" cy="802970"/>
            </a:xfrm>
            <a:prstGeom prst="rect">
              <a:avLst/>
            </a:prstGeom>
            <a:noFill/>
            <a:ln>
              <a:noFill/>
            </a:ln>
          </p:spPr>
        </p:pic>
      </p:grpSp>
      <p:sp>
        <p:nvSpPr>
          <p:cNvPr id="88" name="Google Shape;88;p10"/>
          <p:cNvSpPr txBox="1"/>
          <p:nvPr/>
        </p:nvSpPr>
        <p:spPr>
          <a:xfrm>
            <a:off x="1088550" y="2464576"/>
            <a:ext cx="10003800" cy="1478400"/>
          </a:xfrm>
          <a:prstGeom prst="rect">
            <a:avLst/>
          </a:prstGeom>
          <a:noFill/>
          <a:ln>
            <a:noFill/>
          </a:ln>
        </p:spPr>
        <p:txBody>
          <a:bodyPr anchorCtr="0" anchor="t" bIns="0" lIns="0" spcFirstLastPara="1" rIns="0" wrap="square" tIns="12050">
            <a:spAutoFit/>
          </a:bodyPr>
          <a:lstStyle/>
          <a:p>
            <a:pPr indent="0" lvl="0" marL="12700" marR="5080" rtl="0" algn="l">
              <a:lnSpc>
                <a:spcPct val="120100"/>
              </a:lnSpc>
              <a:spcBef>
                <a:spcPts val="0"/>
              </a:spcBef>
              <a:spcAft>
                <a:spcPts val="0"/>
              </a:spcAft>
              <a:buNone/>
            </a:pPr>
            <a:r>
              <a:rPr b="1" lang="en-US" sz="2800">
                <a:solidFill>
                  <a:srgbClr val="FFFFFF"/>
                </a:solidFill>
                <a:latin typeface="Arial Rounded"/>
                <a:ea typeface="Arial Rounded"/>
                <a:cs typeface="Arial Rounded"/>
                <a:sym typeface="Arial Rounded"/>
              </a:rPr>
              <a:t>The goal of this project is to understand the Foreign direct  investment in India for the last 16 years from 2000-01 to  2015-16  in various sectors.</a:t>
            </a:r>
            <a:endParaRPr b="1" sz="2800">
              <a:latin typeface="Arial Rounded"/>
              <a:ea typeface="Arial Rounded"/>
              <a:cs typeface="Arial Rounded"/>
              <a:sym typeface="Arial Round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1"/>
          <p:cNvPicPr preferRelativeResize="0"/>
          <p:nvPr/>
        </p:nvPicPr>
        <p:blipFill rotWithShape="1">
          <a:blip r:embed="rId3">
            <a:alphaModFix/>
          </a:blip>
          <a:srcRect b="0" l="0" r="0" t="0"/>
          <a:stretch/>
        </p:blipFill>
        <p:spPr>
          <a:xfrm>
            <a:off x="3188207" y="850341"/>
            <a:ext cx="5850509" cy="970584"/>
          </a:xfrm>
          <a:prstGeom prst="rect">
            <a:avLst/>
          </a:prstGeom>
          <a:noFill/>
          <a:ln>
            <a:noFill/>
          </a:ln>
        </p:spPr>
      </p:pic>
      <p:sp>
        <p:nvSpPr>
          <p:cNvPr id="94" name="Google Shape;94;p11"/>
          <p:cNvSpPr txBox="1"/>
          <p:nvPr>
            <p:ph type="title"/>
          </p:nvPr>
        </p:nvSpPr>
        <p:spPr>
          <a:xfrm>
            <a:off x="3441572" y="957452"/>
            <a:ext cx="5297805" cy="5448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400">
                <a:latin typeface="Bookman Old Style"/>
                <a:ea typeface="Bookman Old Style"/>
                <a:cs typeface="Bookman Old Style"/>
                <a:sym typeface="Bookman Old Style"/>
              </a:rPr>
              <a:t>PROBLEM STATEMENT</a:t>
            </a:r>
            <a:endParaRPr sz="3400">
              <a:latin typeface="Bookman Old Style"/>
              <a:ea typeface="Bookman Old Style"/>
              <a:cs typeface="Bookman Old Style"/>
              <a:sym typeface="Bookman Old Style"/>
            </a:endParaRPr>
          </a:p>
        </p:txBody>
      </p:sp>
      <p:grpSp>
        <p:nvGrpSpPr>
          <p:cNvPr id="95" name="Google Shape;95;p11"/>
          <p:cNvGrpSpPr/>
          <p:nvPr/>
        </p:nvGrpSpPr>
        <p:grpSpPr>
          <a:xfrm>
            <a:off x="850391" y="2212797"/>
            <a:ext cx="10446893" cy="3518762"/>
            <a:chOff x="850391" y="2212797"/>
            <a:chExt cx="10446893" cy="3518762"/>
          </a:xfrm>
        </p:grpSpPr>
        <p:pic>
          <p:nvPicPr>
            <p:cNvPr id="96" name="Google Shape;96;p11"/>
            <p:cNvPicPr preferRelativeResize="0"/>
            <p:nvPr/>
          </p:nvPicPr>
          <p:blipFill rotWithShape="1">
            <a:blip r:embed="rId4">
              <a:alphaModFix/>
            </a:blip>
            <a:srcRect b="0" l="0" r="0" t="0"/>
            <a:stretch/>
          </p:blipFill>
          <p:spPr>
            <a:xfrm>
              <a:off x="865631" y="2264613"/>
              <a:ext cx="379247" cy="492048"/>
            </a:xfrm>
            <a:prstGeom prst="rect">
              <a:avLst/>
            </a:prstGeom>
            <a:noFill/>
            <a:ln>
              <a:noFill/>
            </a:ln>
          </p:spPr>
        </p:pic>
        <p:pic>
          <p:nvPicPr>
            <p:cNvPr id="97" name="Google Shape;97;p11"/>
            <p:cNvPicPr preferRelativeResize="0"/>
            <p:nvPr/>
          </p:nvPicPr>
          <p:blipFill rotWithShape="1">
            <a:blip r:embed="rId5">
              <a:alphaModFix/>
            </a:blip>
            <a:srcRect b="0" l="0" r="0" t="0"/>
            <a:stretch/>
          </p:blipFill>
          <p:spPr>
            <a:xfrm>
              <a:off x="1133855" y="2212797"/>
              <a:ext cx="9520174" cy="577392"/>
            </a:xfrm>
            <a:prstGeom prst="rect">
              <a:avLst/>
            </a:prstGeom>
            <a:noFill/>
            <a:ln>
              <a:noFill/>
            </a:ln>
          </p:spPr>
        </p:pic>
        <p:pic>
          <p:nvPicPr>
            <p:cNvPr id="98" name="Google Shape;98;p11"/>
            <p:cNvPicPr preferRelativeResize="0"/>
            <p:nvPr/>
          </p:nvPicPr>
          <p:blipFill rotWithShape="1">
            <a:blip r:embed="rId6">
              <a:alphaModFix/>
            </a:blip>
            <a:srcRect b="0" l="0" r="0" t="0"/>
            <a:stretch/>
          </p:blipFill>
          <p:spPr>
            <a:xfrm>
              <a:off x="1069847" y="2578557"/>
              <a:ext cx="9843262" cy="577392"/>
            </a:xfrm>
            <a:prstGeom prst="rect">
              <a:avLst/>
            </a:prstGeom>
            <a:noFill/>
            <a:ln>
              <a:noFill/>
            </a:ln>
          </p:spPr>
        </p:pic>
        <p:pic>
          <p:nvPicPr>
            <p:cNvPr id="99" name="Google Shape;99;p11"/>
            <p:cNvPicPr preferRelativeResize="0"/>
            <p:nvPr/>
          </p:nvPicPr>
          <p:blipFill rotWithShape="1">
            <a:blip r:embed="rId7">
              <a:alphaModFix/>
            </a:blip>
            <a:srcRect b="0" l="0" r="0" t="0"/>
            <a:stretch/>
          </p:blipFill>
          <p:spPr>
            <a:xfrm>
              <a:off x="1069847" y="2944317"/>
              <a:ext cx="6502654" cy="577392"/>
            </a:xfrm>
            <a:prstGeom prst="rect">
              <a:avLst/>
            </a:prstGeom>
            <a:noFill/>
            <a:ln>
              <a:noFill/>
            </a:ln>
          </p:spPr>
        </p:pic>
        <p:pic>
          <p:nvPicPr>
            <p:cNvPr id="100" name="Google Shape;100;p11"/>
            <p:cNvPicPr preferRelativeResize="0"/>
            <p:nvPr/>
          </p:nvPicPr>
          <p:blipFill rotWithShape="1">
            <a:blip r:embed="rId8">
              <a:alphaModFix/>
            </a:blip>
            <a:srcRect b="0" l="0" r="0" t="0"/>
            <a:stretch/>
          </p:blipFill>
          <p:spPr>
            <a:xfrm>
              <a:off x="850391" y="3459543"/>
              <a:ext cx="415848" cy="537781"/>
            </a:xfrm>
            <a:prstGeom prst="rect">
              <a:avLst/>
            </a:prstGeom>
            <a:noFill/>
            <a:ln>
              <a:noFill/>
            </a:ln>
          </p:spPr>
        </p:pic>
        <p:pic>
          <p:nvPicPr>
            <p:cNvPr id="101" name="Google Shape;101;p11"/>
            <p:cNvPicPr preferRelativeResize="0"/>
            <p:nvPr/>
          </p:nvPicPr>
          <p:blipFill rotWithShape="1">
            <a:blip r:embed="rId9">
              <a:alphaModFix/>
            </a:blip>
            <a:srcRect b="0" l="0" r="0" t="0"/>
            <a:stretch/>
          </p:blipFill>
          <p:spPr>
            <a:xfrm>
              <a:off x="1069847" y="3435045"/>
              <a:ext cx="9925685" cy="577392"/>
            </a:xfrm>
            <a:prstGeom prst="rect">
              <a:avLst/>
            </a:prstGeom>
            <a:noFill/>
            <a:ln>
              <a:noFill/>
            </a:ln>
          </p:spPr>
        </p:pic>
        <p:pic>
          <p:nvPicPr>
            <p:cNvPr id="102" name="Google Shape;102;p11"/>
            <p:cNvPicPr preferRelativeResize="0"/>
            <p:nvPr/>
          </p:nvPicPr>
          <p:blipFill rotWithShape="1">
            <a:blip r:embed="rId10">
              <a:alphaModFix/>
            </a:blip>
            <a:srcRect b="0" l="0" r="0" t="0"/>
            <a:stretch/>
          </p:blipFill>
          <p:spPr>
            <a:xfrm>
              <a:off x="1069847" y="3800805"/>
              <a:ext cx="946226" cy="577392"/>
            </a:xfrm>
            <a:prstGeom prst="rect">
              <a:avLst/>
            </a:prstGeom>
            <a:noFill/>
            <a:ln>
              <a:noFill/>
            </a:ln>
          </p:spPr>
        </p:pic>
        <p:pic>
          <p:nvPicPr>
            <p:cNvPr id="103" name="Google Shape;103;p11"/>
            <p:cNvPicPr preferRelativeResize="0"/>
            <p:nvPr/>
          </p:nvPicPr>
          <p:blipFill rotWithShape="1">
            <a:blip r:embed="rId11">
              <a:alphaModFix/>
            </a:blip>
            <a:srcRect b="0" l="0" r="0" t="0"/>
            <a:stretch/>
          </p:blipFill>
          <p:spPr>
            <a:xfrm>
              <a:off x="1667255" y="3800805"/>
              <a:ext cx="434136" cy="577392"/>
            </a:xfrm>
            <a:prstGeom prst="rect">
              <a:avLst/>
            </a:prstGeom>
            <a:noFill/>
            <a:ln>
              <a:noFill/>
            </a:ln>
          </p:spPr>
        </p:pic>
        <p:pic>
          <p:nvPicPr>
            <p:cNvPr id="104" name="Google Shape;104;p11"/>
            <p:cNvPicPr preferRelativeResize="0"/>
            <p:nvPr/>
          </p:nvPicPr>
          <p:blipFill rotWithShape="1">
            <a:blip r:embed="rId12">
              <a:alphaModFix/>
            </a:blip>
            <a:srcRect b="0" l="0" r="0" t="0"/>
            <a:stretch/>
          </p:blipFill>
          <p:spPr>
            <a:xfrm>
              <a:off x="1752600" y="3800805"/>
              <a:ext cx="1622933" cy="577392"/>
            </a:xfrm>
            <a:prstGeom prst="rect">
              <a:avLst/>
            </a:prstGeom>
            <a:noFill/>
            <a:ln>
              <a:noFill/>
            </a:ln>
          </p:spPr>
        </p:pic>
        <p:pic>
          <p:nvPicPr>
            <p:cNvPr id="105" name="Google Shape;105;p11"/>
            <p:cNvPicPr preferRelativeResize="0"/>
            <p:nvPr/>
          </p:nvPicPr>
          <p:blipFill rotWithShape="1">
            <a:blip r:embed="rId13">
              <a:alphaModFix/>
            </a:blip>
            <a:srcRect b="0" l="0" r="0" t="0"/>
            <a:stretch/>
          </p:blipFill>
          <p:spPr>
            <a:xfrm>
              <a:off x="3026663" y="3800805"/>
              <a:ext cx="434136" cy="577392"/>
            </a:xfrm>
            <a:prstGeom prst="rect">
              <a:avLst/>
            </a:prstGeom>
            <a:noFill/>
            <a:ln>
              <a:noFill/>
            </a:ln>
          </p:spPr>
        </p:pic>
        <p:pic>
          <p:nvPicPr>
            <p:cNvPr id="106" name="Google Shape;106;p11"/>
            <p:cNvPicPr preferRelativeResize="0"/>
            <p:nvPr/>
          </p:nvPicPr>
          <p:blipFill rotWithShape="1">
            <a:blip r:embed="rId14">
              <a:alphaModFix/>
            </a:blip>
            <a:srcRect b="0" l="0" r="0" t="0"/>
            <a:stretch/>
          </p:blipFill>
          <p:spPr>
            <a:xfrm>
              <a:off x="3112008" y="3800805"/>
              <a:ext cx="6530085" cy="577392"/>
            </a:xfrm>
            <a:prstGeom prst="rect">
              <a:avLst/>
            </a:prstGeom>
            <a:noFill/>
            <a:ln>
              <a:noFill/>
            </a:ln>
          </p:spPr>
        </p:pic>
        <p:pic>
          <p:nvPicPr>
            <p:cNvPr id="107" name="Google Shape;107;p11"/>
            <p:cNvPicPr preferRelativeResize="0"/>
            <p:nvPr/>
          </p:nvPicPr>
          <p:blipFill rotWithShape="1">
            <a:blip r:embed="rId13">
              <a:alphaModFix/>
            </a:blip>
            <a:srcRect b="0" l="0" r="0" t="0"/>
            <a:stretch/>
          </p:blipFill>
          <p:spPr>
            <a:xfrm>
              <a:off x="9293351" y="3800805"/>
              <a:ext cx="434136" cy="577392"/>
            </a:xfrm>
            <a:prstGeom prst="rect">
              <a:avLst/>
            </a:prstGeom>
            <a:noFill/>
            <a:ln>
              <a:noFill/>
            </a:ln>
          </p:spPr>
        </p:pic>
        <p:pic>
          <p:nvPicPr>
            <p:cNvPr id="108" name="Google Shape;108;p11"/>
            <p:cNvPicPr preferRelativeResize="0"/>
            <p:nvPr/>
          </p:nvPicPr>
          <p:blipFill rotWithShape="1">
            <a:blip r:embed="rId15">
              <a:alphaModFix/>
            </a:blip>
            <a:srcRect b="0" l="0" r="0" t="0"/>
            <a:stretch/>
          </p:blipFill>
          <p:spPr>
            <a:xfrm>
              <a:off x="9378696" y="3800805"/>
              <a:ext cx="1918588" cy="577392"/>
            </a:xfrm>
            <a:prstGeom prst="rect">
              <a:avLst/>
            </a:prstGeom>
            <a:noFill/>
            <a:ln>
              <a:noFill/>
            </a:ln>
          </p:spPr>
        </p:pic>
        <p:pic>
          <p:nvPicPr>
            <p:cNvPr id="109" name="Google Shape;109;p11"/>
            <p:cNvPicPr preferRelativeResize="0"/>
            <p:nvPr/>
          </p:nvPicPr>
          <p:blipFill rotWithShape="1">
            <a:blip r:embed="rId16">
              <a:alphaModFix/>
            </a:blip>
            <a:srcRect b="0" l="0" r="0" t="0"/>
            <a:stretch/>
          </p:blipFill>
          <p:spPr>
            <a:xfrm>
              <a:off x="1069847" y="4166565"/>
              <a:ext cx="1793620" cy="577392"/>
            </a:xfrm>
            <a:prstGeom prst="rect">
              <a:avLst/>
            </a:prstGeom>
            <a:noFill/>
            <a:ln>
              <a:noFill/>
            </a:ln>
          </p:spPr>
        </p:pic>
        <p:pic>
          <p:nvPicPr>
            <p:cNvPr id="110" name="Google Shape;110;p11"/>
            <p:cNvPicPr preferRelativeResize="0"/>
            <p:nvPr/>
          </p:nvPicPr>
          <p:blipFill rotWithShape="1">
            <a:blip r:embed="rId17">
              <a:alphaModFix/>
            </a:blip>
            <a:srcRect b="0" l="0" r="0" t="0"/>
            <a:stretch/>
          </p:blipFill>
          <p:spPr>
            <a:xfrm>
              <a:off x="850391" y="4684839"/>
              <a:ext cx="415848" cy="537781"/>
            </a:xfrm>
            <a:prstGeom prst="rect">
              <a:avLst/>
            </a:prstGeom>
            <a:noFill/>
            <a:ln>
              <a:noFill/>
            </a:ln>
          </p:spPr>
        </p:pic>
        <p:pic>
          <p:nvPicPr>
            <p:cNvPr id="111" name="Google Shape;111;p11"/>
            <p:cNvPicPr preferRelativeResize="0"/>
            <p:nvPr/>
          </p:nvPicPr>
          <p:blipFill rotWithShape="1">
            <a:blip r:embed="rId18">
              <a:alphaModFix/>
            </a:blip>
            <a:srcRect b="0" l="0" r="0" t="0"/>
            <a:stretch/>
          </p:blipFill>
          <p:spPr>
            <a:xfrm>
              <a:off x="1069847" y="4660341"/>
              <a:ext cx="1162634" cy="577392"/>
            </a:xfrm>
            <a:prstGeom prst="rect">
              <a:avLst/>
            </a:prstGeom>
            <a:noFill/>
            <a:ln>
              <a:noFill/>
            </a:ln>
          </p:spPr>
        </p:pic>
        <p:pic>
          <p:nvPicPr>
            <p:cNvPr id="112" name="Google Shape;112;p11"/>
            <p:cNvPicPr preferRelativeResize="0"/>
            <p:nvPr/>
          </p:nvPicPr>
          <p:blipFill rotWithShape="1">
            <a:blip r:embed="rId13">
              <a:alphaModFix/>
            </a:blip>
            <a:srcRect b="0" l="0" r="0" t="0"/>
            <a:stretch/>
          </p:blipFill>
          <p:spPr>
            <a:xfrm>
              <a:off x="1883663" y="4660341"/>
              <a:ext cx="434136" cy="577392"/>
            </a:xfrm>
            <a:prstGeom prst="rect">
              <a:avLst/>
            </a:prstGeom>
            <a:noFill/>
            <a:ln>
              <a:noFill/>
            </a:ln>
          </p:spPr>
        </p:pic>
        <p:pic>
          <p:nvPicPr>
            <p:cNvPr id="113" name="Google Shape;113;p11"/>
            <p:cNvPicPr preferRelativeResize="0"/>
            <p:nvPr/>
          </p:nvPicPr>
          <p:blipFill rotWithShape="1">
            <a:blip r:embed="rId19">
              <a:alphaModFix/>
            </a:blip>
            <a:srcRect b="0" l="0" r="0" t="0"/>
            <a:stretch/>
          </p:blipFill>
          <p:spPr>
            <a:xfrm>
              <a:off x="1969008" y="4660341"/>
              <a:ext cx="3470021" cy="577392"/>
            </a:xfrm>
            <a:prstGeom prst="rect">
              <a:avLst/>
            </a:prstGeom>
            <a:noFill/>
            <a:ln>
              <a:noFill/>
            </a:ln>
          </p:spPr>
        </p:pic>
        <p:pic>
          <p:nvPicPr>
            <p:cNvPr id="114" name="Google Shape;114;p11"/>
            <p:cNvPicPr preferRelativeResize="0"/>
            <p:nvPr/>
          </p:nvPicPr>
          <p:blipFill rotWithShape="1">
            <a:blip r:embed="rId17">
              <a:alphaModFix/>
            </a:blip>
            <a:srcRect b="0" l="0" r="0" t="0"/>
            <a:stretch/>
          </p:blipFill>
          <p:spPr>
            <a:xfrm>
              <a:off x="850391" y="5178551"/>
              <a:ext cx="415848" cy="537781"/>
            </a:xfrm>
            <a:prstGeom prst="rect">
              <a:avLst/>
            </a:prstGeom>
            <a:noFill/>
            <a:ln>
              <a:noFill/>
            </a:ln>
          </p:spPr>
        </p:pic>
        <p:pic>
          <p:nvPicPr>
            <p:cNvPr id="115" name="Google Shape;115;p11"/>
            <p:cNvPicPr preferRelativeResize="0"/>
            <p:nvPr/>
          </p:nvPicPr>
          <p:blipFill rotWithShape="1">
            <a:blip r:embed="rId20">
              <a:alphaModFix/>
            </a:blip>
            <a:srcRect b="0" l="0" r="0" t="0"/>
            <a:stretch/>
          </p:blipFill>
          <p:spPr>
            <a:xfrm>
              <a:off x="1069847" y="5154167"/>
              <a:ext cx="897458" cy="577392"/>
            </a:xfrm>
            <a:prstGeom prst="rect">
              <a:avLst/>
            </a:prstGeom>
            <a:noFill/>
            <a:ln>
              <a:noFill/>
            </a:ln>
          </p:spPr>
        </p:pic>
        <p:pic>
          <p:nvPicPr>
            <p:cNvPr id="116" name="Google Shape;116;p11"/>
            <p:cNvPicPr preferRelativeResize="0"/>
            <p:nvPr/>
          </p:nvPicPr>
          <p:blipFill rotWithShape="1">
            <a:blip r:embed="rId13">
              <a:alphaModFix/>
            </a:blip>
            <a:srcRect b="0" l="0" r="0" t="0"/>
            <a:stretch/>
          </p:blipFill>
          <p:spPr>
            <a:xfrm>
              <a:off x="1618487" y="5154167"/>
              <a:ext cx="434136" cy="577392"/>
            </a:xfrm>
            <a:prstGeom prst="rect">
              <a:avLst/>
            </a:prstGeom>
            <a:noFill/>
            <a:ln>
              <a:noFill/>
            </a:ln>
          </p:spPr>
        </p:pic>
        <p:pic>
          <p:nvPicPr>
            <p:cNvPr id="117" name="Google Shape;117;p11"/>
            <p:cNvPicPr preferRelativeResize="0"/>
            <p:nvPr/>
          </p:nvPicPr>
          <p:blipFill rotWithShape="1">
            <a:blip r:embed="rId21">
              <a:alphaModFix/>
            </a:blip>
            <a:srcRect b="0" l="0" r="0" t="0"/>
            <a:stretch/>
          </p:blipFill>
          <p:spPr>
            <a:xfrm>
              <a:off x="1703831" y="5154167"/>
              <a:ext cx="3460877" cy="577392"/>
            </a:xfrm>
            <a:prstGeom prst="rect">
              <a:avLst/>
            </a:prstGeom>
            <a:noFill/>
            <a:ln>
              <a:noFill/>
            </a:ln>
          </p:spPr>
        </p:pic>
      </p:grpSp>
      <p:sp>
        <p:nvSpPr>
          <p:cNvPr id="118" name="Google Shape;118;p11"/>
          <p:cNvSpPr txBox="1"/>
          <p:nvPr/>
        </p:nvSpPr>
        <p:spPr>
          <a:xfrm>
            <a:off x="992835" y="2221342"/>
            <a:ext cx="10042500" cy="3355500"/>
          </a:xfrm>
          <a:prstGeom prst="rect">
            <a:avLst/>
          </a:prstGeom>
          <a:noFill/>
          <a:ln>
            <a:noFill/>
          </a:ln>
        </p:spPr>
        <p:txBody>
          <a:bodyPr anchorCtr="0" anchor="t" bIns="0" lIns="0" spcFirstLastPara="1" rIns="0" wrap="square" tIns="13325">
            <a:spAutoFit/>
          </a:bodyPr>
          <a:lstStyle/>
          <a:p>
            <a:pPr indent="-228600" lvl="0" marL="241300" marR="370205" rtl="0" algn="l">
              <a:lnSpc>
                <a:spcPct val="120100"/>
              </a:lnSpc>
              <a:spcBef>
                <a:spcPts val="0"/>
              </a:spcBef>
              <a:spcAft>
                <a:spcPts val="0"/>
              </a:spcAft>
              <a:buNone/>
            </a:pPr>
            <a:r>
              <a:rPr lang="en-US" sz="1800">
                <a:solidFill>
                  <a:srgbClr val="FFFFFF"/>
                </a:solidFill>
                <a:latin typeface="Arial"/>
                <a:ea typeface="Arial"/>
                <a:cs typeface="Arial"/>
                <a:sym typeface="Arial"/>
              </a:rPr>
              <a:t>•	</a:t>
            </a:r>
            <a:r>
              <a:rPr b="1" lang="en-US" sz="2000">
                <a:solidFill>
                  <a:srgbClr val="FFFFFF"/>
                </a:solidFill>
                <a:latin typeface="Arial Rounded"/>
                <a:ea typeface="Arial Rounded"/>
                <a:cs typeface="Arial Rounded"/>
                <a:sym typeface="Arial Rounded"/>
              </a:rPr>
              <a:t>Investment is a game of understanding historic data of investment objects  under different events but it is still a game of chances to minimize the risk we  apply analytics to find the equilibrium investment.</a:t>
            </a:r>
            <a:endParaRPr b="1" sz="2000">
              <a:latin typeface="Arial Rounded"/>
              <a:ea typeface="Arial Rounded"/>
              <a:cs typeface="Arial Rounded"/>
              <a:sym typeface="Arial Rounded"/>
            </a:endParaRPr>
          </a:p>
          <a:p>
            <a:pPr indent="-228600" lvl="0" marL="241300" marR="5080" rtl="0" algn="l">
              <a:lnSpc>
                <a:spcPct val="120100"/>
              </a:lnSpc>
              <a:spcBef>
                <a:spcPts val="980"/>
              </a:spcBef>
              <a:spcAft>
                <a:spcPts val="0"/>
              </a:spcAft>
              <a:buNone/>
            </a:pPr>
            <a:r>
              <a:rPr lang="en-US" sz="2000">
                <a:solidFill>
                  <a:srgbClr val="FFFFFF"/>
                </a:solidFill>
                <a:latin typeface="Arial"/>
                <a:ea typeface="Arial"/>
                <a:cs typeface="Arial"/>
                <a:sym typeface="Arial"/>
              </a:rPr>
              <a:t>•	</a:t>
            </a:r>
            <a:r>
              <a:rPr b="1" lang="en-US" sz="2000">
                <a:solidFill>
                  <a:srgbClr val="FFFFFF"/>
                </a:solidFill>
                <a:latin typeface="Arial Rounded"/>
                <a:ea typeface="Arial Rounded"/>
                <a:cs typeface="Arial Rounded"/>
                <a:sym typeface="Arial Rounded"/>
              </a:rPr>
              <a:t>To understand the Foreign direct investment in India for the last 16 years from  2000-01 to 2015-16. This dataset contains sector and financial year-wise data of  FDI in India</a:t>
            </a:r>
            <a:endParaRPr b="1" sz="2000">
              <a:latin typeface="Arial Rounded"/>
              <a:ea typeface="Arial Rounded"/>
              <a:cs typeface="Arial Rounded"/>
              <a:sym typeface="Arial Rounded"/>
            </a:endParaRPr>
          </a:p>
          <a:p>
            <a:pPr indent="0" lvl="0" marL="12700" rtl="0" algn="l">
              <a:lnSpc>
                <a:spcPct val="100000"/>
              </a:lnSpc>
              <a:spcBef>
                <a:spcPts val="1490"/>
              </a:spcBef>
              <a:spcAft>
                <a:spcPts val="0"/>
              </a:spcAft>
              <a:buNone/>
            </a:pPr>
            <a:r>
              <a:rPr lang="en-US" sz="2000">
                <a:solidFill>
                  <a:srgbClr val="FFFFFF"/>
                </a:solidFill>
                <a:latin typeface="Arial"/>
                <a:ea typeface="Arial"/>
                <a:cs typeface="Arial"/>
                <a:sym typeface="Arial"/>
              </a:rPr>
              <a:t>•</a:t>
            </a:r>
            <a:r>
              <a:rPr lang="en-US" sz="2000">
                <a:solidFill>
                  <a:srgbClr val="FFFFFF"/>
                </a:solidFill>
              </a:rPr>
              <a:t>  </a:t>
            </a:r>
            <a:r>
              <a:rPr b="1" lang="en-US" sz="2000">
                <a:solidFill>
                  <a:srgbClr val="FFFFFF"/>
                </a:solidFill>
                <a:latin typeface="Arial Rounded"/>
                <a:ea typeface="Arial Rounded"/>
                <a:cs typeface="Arial Rounded"/>
                <a:sym typeface="Arial Rounded"/>
              </a:rPr>
              <a:t>Sector-wise investment analysis</a:t>
            </a:r>
            <a:endParaRPr b="1" sz="2000">
              <a:latin typeface="Arial Rounded"/>
              <a:ea typeface="Arial Rounded"/>
              <a:cs typeface="Arial Rounded"/>
              <a:sym typeface="Arial Rounded"/>
            </a:endParaRPr>
          </a:p>
          <a:p>
            <a:pPr indent="0" lvl="0" marL="12700" rtl="0" algn="l">
              <a:lnSpc>
                <a:spcPct val="100000"/>
              </a:lnSpc>
              <a:spcBef>
                <a:spcPts val="1490"/>
              </a:spcBef>
              <a:spcAft>
                <a:spcPts val="0"/>
              </a:spcAft>
              <a:buNone/>
            </a:pPr>
            <a:r>
              <a:rPr lang="en-US" sz="2000">
                <a:solidFill>
                  <a:srgbClr val="FFFFFF"/>
                </a:solidFill>
                <a:latin typeface="Arial"/>
                <a:ea typeface="Arial"/>
                <a:cs typeface="Arial"/>
                <a:sym typeface="Arial"/>
              </a:rPr>
              <a:t>• </a:t>
            </a:r>
            <a:r>
              <a:rPr lang="en-US" sz="2000">
                <a:solidFill>
                  <a:srgbClr val="FFFFFF"/>
                </a:solidFill>
              </a:rPr>
              <a:t> </a:t>
            </a:r>
            <a:r>
              <a:rPr b="1" lang="en-US" sz="2000">
                <a:solidFill>
                  <a:srgbClr val="FFFFFF"/>
                </a:solidFill>
                <a:latin typeface="Arial Rounded"/>
                <a:ea typeface="Arial Rounded"/>
                <a:cs typeface="Arial Rounded"/>
                <a:sym typeface="Arial Rounded"/>
              </a:rPr>
              <a:t>Year-wise investment analysis</a:t>
            </a:r>
            <a:endParaRPr b="1" sz="2000">
              <a:latin typeface="Arial Rounded"/>
              <a:ea typeface="Arial Rounded"/>
              <a:cs typeface="Arial Rounded"/>
              <a:sym typeface="Arial Round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2"/>
          <p:cNvPicPr preferRelativeResize="0"/>
          <p:nvPr/>
        </p:nvPicPr>
        <p:blipFill rotWithShape="1">
          <a:blip r:embed="rId3">
            <a:alphaModFix/>
          </a:blip>
          <a:srcRect b="0" l="0" r="0" t="0"/>
          <a:stretch/>
        </p:blipFill>
        <p:spPr>
          <a:xfrm>
            <a:off x="3005327" y="850341"/>
            <a:ext cx="6219189" cy="970584"/>
          </a:xfrm>
          <a:prstGeom prst="rect">
            <a:avLst/>
          </a:prstGeom>
          <a:noFill/>
          <a:ln>
            <a:noFill/>
          </a:ln>
        </p:spPr>
      </p:pic>
      <p:sp>
        <p:nvSpPr>
          <p:cNvPr id="124" name="Google Shape;124;p12"/>
          <p:cNvSpPr txBox="1"/>
          <p:nvPr/>
        </p:nvSpPr>
        <p:spPr>
          <a:xfrm>
            <a:off x="3258692" y="957452"/>
            <a:ext cx="5663565" cy="5448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400">
                <a:solidFill>
                  <a:srgbClr val="FFFFFF"/>
                </a:solidFill>
                <a:latin typeface="Bookman Old Style"/>
                <a:ea typeface="Bookman Old Style"/>
                <a:cs typeface="Bookman Old Style"/>
                <a:sym typeface="Bookman Old Style"/>
              </a:rPr>
              <a:t>DATASET INFORMATION</a:t>
            </a:r>
            <a:endParaRPr sz="3400">
              <a:latin typeface="Bookman Old Style"/>
              <a:ea typeface="Bookman Old Style"/>
              <a:cs typeface="Bookman Old Style"/>
              <a:sym typeface="Bookman Old Style"/>
            </a:endParaRPr>
          </a:p>
        </p:txBody>
      </p:sp>
      <p:grpSp>
        <p:nvGrpSpPr>
          <p:cNvPr id="125" name="Google Shape;125;p12"/>
          <p:cNvGrpSpPr/>
          <p:nvPr/>
        </p:nvGrpSpPr>
        <p:grpSpPr>
          <a:xfrm>
            <a:off x="774191" y="2450642"/>
            <a:ext cx="9587319" cy="1272362"/>
            <a:chOff x="774191" y="2450642"/>
            <a:chExt cx="9587319" cy="1272362"/>
          </a:xfrm>
        </p:grpSpPr>
        <p:pic>
          <p:nvPicPr>
            <p:cNvPr id="126" name="Google Shape;126;p12"/>
            <p:cNvPicPr preferRelativeResize="0"/>
            <p:nvPr/>
          </p:nvPicPr>
          <p:blipFill rotWithShape="1">
            <a:blip r:embed="rId4">
              <a:alphaModFix/>
            </a:blip>
            <a:srcRect b="0" l="0" r="0" t="0"/>
            <a:stretch/>
          </p:blipFill>
          <p:spPr>
            <a:xfrm>
              <a:off x="838199" y="2450642"/>
              <a:ext cx="5347589" cy="802970"/>
            </a:xfrm>
            <a:prstGeom prst="rect">
              <a:avLst/>
            </a:prstGeom>
            <a:noFill/>
            <a:ln>
              <a:noFill/>
            </a:ln>
          </p:spPr>
        </p:pic>
        <p:pic>
          <p:nvPicPr>
            <p:cNvPr id="127" name="Google Shape;127;p12"/>
            <p:cNvPicPr preferRelativeResize="0"/>
            <p:nvPr/>
          </p:nvPicPr>
          <p:blipFill rotWithShape="1">
            <a:blip r:embed="rId5">
              <a:alphaModFix/>
            </a:blip>
            <a:srcRect b="0" l="0" r="0" t="0"/>
            <a:stretch/>
          </p:blipFill>
          <p:spPr>
            <a:xfrm>
              <a:off x="5702807" y="2450642"/>
              <a:ext cx="601814" cy="802970"/>
            </a:xfrm>
            <a:prstGeom prst="rect">
              <a:avLst/>
            </a:prstGeom>
            <a:noFill/>
            <a:ln>
              <a:noFill/>
            </a:ln>
          </p:spPr>
        </p:pic>
        <p:pic>
          <p:nvPicPr>
            <p:cNvPr id="128" name="Google Shape;128;p12"/>
            <p:cNvPicPr preferRelativeResize="0"/>
            <p:nvPr/>
          </p:nvPicPr>
          <p:blipFill rotWithShape="1">
            <a:blip r:embed="rId6">
              <a:alphaModFix/>
            </a:blip>
            <a:srcRect b="0" l="0" r="0" t="0"/>
            <a:stretch/>
          </p:blipFill>
          <p:spPr>
            <a:xfrm>
              <a:off x="5821680" y="2450642"/>
              <a:ext cx="4420997" cy="802970"/>
            </a:xfrm>
            <a:prstGeom prst="rect">
              <a:avLst/>
            </a:prstGeom>
            <a:noFill/>
            <a:ln>
              <a:noFill/>
            </a:ln>
          </p:spPr>
        </p:pic>
        <p:pic>
          <p:nvPicPr>
            <p:cNvPr id="129" name="Google Shape;129;p12"/>
            <p:cNvPicPr preferRelativeResize="0"/>
            <p:nvPr/>
          </p:nvPicPr>
          <p:blipFill rotWithShape="1">
            <a:blip r:embed="rId7">
              <a:alphaModFix/>
            </a:blip>
            <a:srcRect b="0" l="0" r="0" t="0"/>
            <a:stretch/>
          </p:blipFill>
          <p:spPr>
            <a:xfrm>
              <a:off x="9759696" y="2450642"/>
              <a:ext cx="601814" cy="802970"/>
            </a:xfrm>
            <a:prstGeom prst="rect">
              <a:avLst/>
            </a:prstGeom>
            <a:noFill/>
            <a:ln>
              <a:noFill/>
            </a:ln>
          </p:spPr>
        </p:pic>
        <p:pic>
          <p:nvPicPr>
            <p:cNvPr id="130" name="Google Shape;130;p12"/>
            <p:cNvPicPr preferRelativeResize="0"/>
            <p:nvPr/>
          </p:nvPicPr>
          <p:blipFill rotWithShape="1">
            <a:blip r:embed="rId8">
              <a:alphaModFix/>
            </a:blip>
            <a:srcRect b="0" l="0" r="0" t="0"/>
            <a:stretch/>
          </p:blipFill>
          <p:spPr>
            <a:xfrm>
              <a:off x="774191" y="2920034"/>
              <a:ext cx="4695190" cy="802970"/>
            </a:xfrm>
            <a:prstGeom prst="rect">
              <a:avLst/>
            </a:prstGeom>
            <a:noFill/>
            <a:ln>
              <a:noFill/>
            </a:ln>
          </p:spPr>
        </p:pic>
      </p:grpSp>
      <p:sp>
        <p:nvSpPr>
          <p:cNvPr id="131" name="Google Shape;131;p12"/>
          <p:cNvSpPr txBox="1"/>
          <p:nvPr/>
        </p:nvSpPr>
        <p:spPr>
          <a:xfrm>
            <a:off x="992835" y="2512196"/>
            <a:ext cx="9132000" cy="2341200"/>
          </a:xfrm>
          <a:prstGeom prst="rect">
            <a:avLst/>
          </a:prstGeom>
          <a:noFill/>
          <a:ln>
            <a:noFill/>
          </a:ln>
        </p:spPr>
        <p:txBody>
          <a:bodyPr anchorCtr="0" anchor="t" bIns="0" lIns="0" spcFirstLastPara="1" rIns="0" wrap="square" tIns="12050">
            <a:spAutoFit/>
          </a:bodyPr>
          <a:lstStyle/>
          <a:p>
            <a:pPr indent="-406400" lvl="0" marL="457200" marR="5080" rtl="0" algn="l">
              <a:lnSpc>
                <a:spcPct val="110100"/>
              </a:lnSpc>
              <a:spcBef>
                <a:spcPts val="0"/>
              </a:spcBef>
              <a:spcAft>
                <a:spcPts val="0"/>
              </a:spcAft>
              <a:buClr>
                <a:srgbClr val="FFFFFF"/>
              </a:buClr>
              <a:buSzPts val="2800"/>
              <a:buFont typeface="Arial Rounded"/>
              <a:buChar char="●"/>
            </a:pPr>
            <a:r>
              <a:rPr b="1" lang="en-US" sz="2800">
                <a:solidFill>
                  <a:srgbClr val="FFFFFF"/>
                </a:solidFill>
                <a:latin typeface="Arial Rounded"/>
                <a:ea typeface="Arial Rounded"/>
                <a:cs typeface="Arial Rounded"/>
                <a:sym typeface="Arial Rounded"/>
              </a:rPr>
              <a:t>This dataset contains sector-wise and financial year-  wise data of FDI in India.</a:t>
            </a:r>
            <a:endParaRPr b="1" sz="2800">
              <a:solidFill>
                <a:srgbClr val="FFFFFF"/>
              </a:solidFill>
              <a:latin typeface="Arial Rounded"/>
              <a:ea typeface="Arial Rounded"/>
              <a:cs typeface="Arial Rounded"/>
              <a:sym typeface="Arial Rounded"/>
            </a:endParaRPr>
          </a:p>
          <a:p>
            <a:pPr indent="63500" lvl="0" marL="12700" marR="5080" rtl="0" algn="l">
              <a:lnSpc>
                <a:spcPct val="110100"/>
              </a:lnSpc>
              <a:spcBef>
                <a:spcPts val="0"/>
              </a:spcBef>
              <a:spcAft>
                <a:spcPts val="0"/>
              </a:spcAft>
              <a:buNone/>
            </a:pPr>
            <a:r>
              <a:t/>
            </a:r>
            <a:endParaRPr b="1" sz="2800">
              <a:solidFill>
                <a:srgbClr val="FFFFFF"/>
              </a:solidFill>
              <a:latin typeface="Arial Rounded"/>
              <a:ea typeface="Arial Rounded"/>
              <a:cs typeface="Arial Rounded"/>
              <a:sym typeface="Arial Rounded"/>
            </a:endParaRPr>
          </a:p>
          <a:p>
            <a:pPr indent="-406400" lvl="0" marL="457200" marR="5080" rtl="0" algn="l">
              <a:lnSpc>
                <a:spcPct val="110100"/>
              </a:lnSpc>
              <a:spcBef>
                <a:spcPts val="0"/>
              </a:spcBef>
              <a:spcAft>
                <a:spcPts val="0"/>
              </a:spcAft>
              <a:buClr>
                <a:srgbClr val="FFFFFF"/>
              </a:buClr>
              <a:buSzPts val="2800"/>
              <a:buFont typeface="Arial Rounded"/>
              <a:buChar char="●"/>
            </a:pPr>
            <a:r>
              <a:rPr b="1" lang="en-US" sz="2800">
                <a:solidFill>
                  <a:srgbClr val="FFFFFF"/>
                </a:solidFill>
                <a:latin typeface="Arial Rounded"/>
                <a:ea typeface="Arial Rounded"/>
                <a:cs typeface="Arial Rounded"/>
                <a:sym typeface="Arial Rounded"/>
              </a:rPr>
              <a:t>It shows overall trend of foreign direct investment in India in Fiscal Year 2000-2016.</a:t>
            </a:r>
            <a:endParaRPr b="1" sz="2800">
              <a:solidFill>
                <a:srgbClr val="FFFFFF"/>
              </a:solidFill>
              <a:latin typeface="Arial Rounded"/>
              <a:ea typeface="Arial Rounded"/>
              <a:cs typeface="Arial Rounded"/>
              <a:sym typeface="Arial Round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1488331" y="203200"/>
            <a:ext cx="9959700" cy="446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900"/>
              <a:t>Max And MIN Direct Funding of  a given Year</a:t>
            </a:r>
            <a:endParaRPr sz="2900"/>
          </a:p>
        </p:txBody>
      </p:sp>
      <p:sp>
        <p:nvSpPr>
          <p:cNvPr id="137" name="Google Shape;137;p13"/>
          <p:cNvSpPr txBox="1"/>
          <p:nvPr>
            <p:ph idx="1" type="subTitle"/>
          </p:nvPr>
        </p:nvSpPr>
        <p:spPr>
          <a:xfrm>
            <a:off x="333925" y="5949200"/>
            <a:ext cx="11586900" cy="677400"/>
          </a:xfrm>
          <a:prstGeom prst="rect">
            <a:avLst/>
          </a:prstGeom>
        </p:spPr>
        <p:txBody>
          <a:bodyPr anchorCtr="0" anchor="t" bIns="0" lIns="0" spcFirstLastPara="1" rIns="0" wrap="square" tIns="0">
            <a:spAutoFit/>
          </a:bodyPr>
          <a:lstStyle/>
          <a:p>
            <a:pPr indent="-368300" lvl="0" marL="457200" rtl="0" algn="l">
              <a:spcBef>
                <a:spcPts val="0"/>
              </a:spcBef>
              <a:spcAft>
                <a:spcPts val="0"/>
              </a:spcAft>
              <a:buClr>
                <a:schemeClr val="lt1"/>
              </a:buClr>
              <a:buSzPts val="2200"/>
              <a:buChar char="●"/>
            </a:pPr>
            <a:r>
              <a:rPr lang="en-US" sz="2200">
                <a:solidFill>
                  <a:schemeClr val="lt1"/>
                </a:solidFill>
              </a:rPr>
              <a:t>Graph shows the Total FDI value </a:t>
            </a:r>
            <a:r>
              <a:rPr lang="en-US" sz="2200">
                <a:solidFill>
                  <a:schemeClr val="lt1"/>
                </a:solidFill>
              </a:rPr>
              <a:t>throughout</a:t>
            </a:r>
            <a:r>
              <a:rPr lang="en-US" sz="2200">
                <a:solidFill>
                  <a:schemeClr val="lt1"/>
                </a:solidFill>
              </a:rPr>
              <a:t> the different sectors.</a:t>
            </a:r>
            <a:endParaRPr sz="2200">
              <a:solidFill>
                <a:schemeClr val="lt1"/>
              </a:solidFill>
            </a:endParaRPr>
          </a:p>
          <a:p>
            <a:pPr indent="-368300" lvl="0" marL="457200" rtl="0" algn="l">
              <a:spcBef>
                <a:spcPts val="0"/>
              </a:spcBef>
              <a:spcAft>
                <a:spcPts val="0"/>
              </a:spcAft>
              <a:buClr>
                <a:schemeClr val="lt1"/>
              </a:buClr>
              <a:buSzPts val="2200"/>
              <a:buChar char="●"/>
            </a:pPr>
            <a:r>
              <a:rPr lang="en-US" sz="2200">
                <a:solidFill>
                  <a:schemeClr val="lt1"/>
                </a:solidFill>
              </a:rPr>
              <a:t> It gives clarity of service sector getting higher FDI and  Air transport lower FDI among all sectors.</a:t>
            </a:r>
            <a:endParaRPr sz="2200">
              <a:solidFill>
                <a:schemeClr val="lt1"/>
              </a:solidFill>
            </a:endParaRPr>
          </a:p>
        </p:txBody>
      </p:sp>
      <p:pic>
        <p:nvPicPr>
          <p:cNvPr id="138" name="Google Shape;138;p13"/>
          <p:cNvPicPr preferRelativeResize="0"/>
          <p:nvPr/>
        </p:nvPicPr>
        <p:blipFill>
          <a:blip r:embed="rId3">
            <a:alphaModFix/>
          </a:blip>
          <a:stretch>
            <a:fillRect/>
          </a:stretch>
        </p:blipFill>
        <p:spPr>
          <a:xfrm>
            <a:off x="333925" y="971200"/>
            <a:ext cx="5434875" cy="4656400"/>
          </a:xfrm>
          <a:prstGeom prst="rect">
            <a:avLst/>
          </a:prstGeom>
          <a:noFill/>
          <a:ln>
            <a:noFill/>
          </a:ln>
        </p:spPr>
      </p:pic>
      <p:pic>
        <p:nvPicPr>
          <p:cNvPr id="139" name="Google Shape;139;p13"/>
          <p:cNvPicPr preferRelativeResize="0"/>
          <p:nvPr/>
        </p:nvPicPr>
        <p:blipFill>
          <a:blip r:embed="rId4">
            <a:alphaModFix/>
          </a:blip>
          <a:stretch>
            <a:fillRect/>
          </a:stretch>
        </p:blipFill>
        <p:spPr>
          <a:xfrm>
            <a:off x="6373900" y="971200"/>
            <a:ext cx="5546925" cy="465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ctrTitle"/>
          </p:nvPr>
        </p:nvSpPr>
        <p:spPr>
          <a:xfrm>
            <a:off x="4109252" y="82175"/>
            <a:ext cx="39735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300"/>
              <a:t>Sectors Group</a:t>
            </a:r>
            <a:endParaRPr sz="3000"/>
          </a:p>
        </p:txBody>
      </p:sp>
      <p:sp>
        <p:nvSpPr>
          <p:cNvPr id="145" name="Google Shape;145;p14"/>
          <p:cNvSpPr txBox="1"/>
          <p:nvPr>
            <p:ph idx="1" type="subTitle"/>
          </p:nvPr>
        </p:nvSpPr>
        <p:spPr>
          <a:xfrm>
            <a:off x="242075" y="5998725"/>
            <a:ext cx="10791300" cy="677400"/>
          </a:xfrm>
          <a:prstGeom prst="rect">
            <a:avLst/>
          </a:prstGeom>
        </p:spPr>
        <p:txBody>
          <a:bodyPr anchorCtr="0" anchor="t" bIns="0" lIns="0" spcFirstLastPara="1" rIns="0" wrap="square" tIns="0">
            <a:spAutoFit/>
          </a:bodyPr>
          <a:lstStyle/>
          <a:p>
            <a:pPr indent="-368300" lvl="0" marL="457200" rtl="0" algn="l">
              <a:spcBef>
                <a:spcPts val="0"/>
              </a:spcBef>
              <a:spcAft>
                <a:spcPts val="0"/>
              </a:spcAft>
              <a:buClr>
                <a:schemeClr val="lt1"/>
              </a:buClr>
              <a:buSzPts val="2200"/>
              <a:buChar char="●"/>
            </a:pPr>
            <a:r>
              <a:rPr lang="en-US" sz="2200">
                <a:solidFill>
                  <a:schemeClr val="lt1"/>
                </a:solidFill>
              </a:rPr>
              <a:t>Graph shows FDI received by  </a:t>
            </a:r>
            <a:r>
              <a:rPr lang="en-US" sz="2200">
                <a:solidFill>
                  <a:schemeClr val="lt1"/>
                </a:solidFill>
              </a:rPr>
              <a:t>different</a:t>
            </a:r>
            <a:r>
              <a:rPr lang="en-US" sz="2200">
                <a:solidFill>
                  <a:schemeClr val="lt1"/>
                </a:solidFill>
              </a:rPr>
              <a:t> sectors . </a:t>
            </a:r>
            <a:endParaRPr sz="2200">
              <a:solidFill>
                <a:schemeClr val="lt1"/>
              </a:solidFill>
            </a:endParaRPr>
          </a:p>
          <a:p>
            <a:pPr indent="-368300" lvl="0" marL="457200" rtl="0" algn="l">
              <a:spcBef>
                <a:spcPts val="0"/>
              </a:spcBef>
              <a:spcAft>
                <a:spcPts val="0"/>
              </a:spcAft>
              <a:buClr>
                <a:schemeClr val="lt1"/>
              </a:buClr>
              <a:buSzPts val="2200"/>
              <a:buChar char="●"/>
            </a:pPr>
            <a:r>
              <a:rPr lang="en-US" sz="2200">
                <a:solidFill>
                  <a:schemeClr val="lt1"/>
                </a:solidFill>
              </a:rPr>
              <a:t>Service sector received </a:t>
            </a:r>
            <a:r>
              <a:rPr lang="en-US" sz="2200">
                <a:solidFill>
                  <a:schemeClr val="lt1"/>
                </a:solidFill>
              </a:rPr>
              <a:t>highest</a:t>
            </a:r>
            <a:r>
              <a:rPr lang="en-US" sz="2200">
                <a:solidFill>
                  <a:schemeClr val="lt1"/>
                </a:solidFill>
              </a:rPr>
              <a:t> FDI with </a:t>
            </a:r>
            <a:r>
              <a:rPr lang="en-US">
                <a:solidFill>
                  <a:schemeClr val="lt1"/>
                </a:solidFill>
                <a:latin typeface="Times New Roman"/>
                <a:ea typeface="Times New Roman"/>
                <a:cs typeface="Times New Roman"/>
                <a:sym typeface="Times New Roman"/>
              </a:rPr>
              <a:t>₹</a:t>
            </a:r>
            <a:r>
              <a:rPr lang="en-US" sz="2200">
                <a:solidFill>
                  <a:schemeClr val="lt1"/>
                </a:solidFill>
              </a:rPr>
              <a:t>59,476Cr and COIR with </a:t>
            </a:r>
            <a:r>
              <a:rPr lang="en-US">
                <a:solidFill>
                  <a:schemeClr val="lt1"/>
                </a:solidFill>
                <a:latin typeface="Times New Roman"/>
                <a:ea typeface="Times New Roman"/>
                <a:cs typeface="Times New Roman"/>
                <a:sym typeface="Times New Roman"/>
              </a:rPr>
              <a:t>₹</a:t>
            </a:r>
            <a:r>
              <a:rPr lang="en-US" sz="2200">
                <a:solidFill>
                  <a:schemeClr val="lt1"/>
                </a:solidFill>
              </a:rPr>
              <a:t>4kCr. </a:t>
            </a:r>
            <a:endParaRPr sz="2200">
              <a:solidFill>
                <a:schemeClr val="lt1"/>
              </a:solidFill>
            </a:endParaRPr>
          </a:p>
        </p:txBody>
      </p:sp>
      <p:pic>
        <p:nvPicPr>
          <p:cNvPr id="146" name="Google Shape;146;p14"/>
          <p:cNvPicPr preferRelativeResize="0"/>
          <p:nvPr/>
        </p:nvPicPr>
        <p:blipFill>
          <a:blip r:embed="rId3">
            <a:alphaModFix/>
          </a:blip>
          <a:stretch>
            <a:fillRect/>
          </a:stretch>
        </p:blipFill>
        <p:spPr>
          <a:xfrm>
            <a:off x="242075" y="729150"/>
            <a:ext cx="11497225" cy="489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ctrTitle"/>
          </p:nvPr>
        </p:nvSpPr>
        <p:spPr>
          <a:xfrm>
            <a:off x="1714500" y="203200"/>
            <a:ext cx="8996100" cy="461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000"/>
              <a:t>Highest Growth and Decline of FDI value</a:t>
            </a:r>
            <a:endParaRPr sz="3000"/>
          </a:p>
        </p:txBody>
      </p:sp>
      <p:sp>
        <p:nvSpPr>
          <p:cNvPr id="152" name="Google Shape;152;p15"/>
          <p:cNvSpPr txBox="1"/>
          <p:nvPr>
            <p:ph idx="1" type="subTitle"/>
          </p:nvPr>
        </p:nvSpPr>
        <p:spPr>
          <a:xfrm>
            <a:off x="273425" y="6003100"/>
            <a:ext cx="11001900" cy="677400"/>
          </a:xfrm>
          <a:prstGeom prst="rect">
            <a:avLst/>
          </a:prstGeom>
        </p:spPr>
        <p:txBody>
          <a:bodyPr anchorCtr="0" anchor="t" bIns="0" lIns="0" spcFirstLastPara="1" rIns="0" wrap="square" tIns="0">
            <a:spAutoFit/>
          </a:bodyPr>
          <a:lstStyle/>
          <a:p>
            <a:pPr indent="-368300" lvl="0" marL="457200" rtl="0" algn="l">
              <a:spcBef>
                <a:spcPts val="0"/>
              </a:spcBef>
              <a:spcAft>
                <a:spcPts val="0"/>
              </a:spcAft>
              <a:buClr>
                <a:schemeClr val="lt1"/>
              </a:buClr>
              <a:buSzPts val="2200"/>
              <a:buChar char="●"/>
            </a:pPr>
            <a:r>
              <a:rPr lang="en-US" sz="2200">
                <a:solidFill>
                  <a:schemeClr val="lt1"/>
                </a:solidFill>
              </a:rPr>
              <a:t>Graph</a:t>
            </a:r>
            <a:r>
              <a:rPr lang="en-US" sz="2200">
                <a:solidFill>
                  <a:schemeClr val="lt1"/>
                </a:solidFill>
              </a:rPr>
              <a:t> shows highest growth and highest decline % </a:t>
            </a:r>
            <a:r>
              <a:rPr lang="en-US" sz="2200">
                <a:solidFill>
                  <a:schemeClr val="lt1"/>
                </a:solidFill>
              </a:rPr>
              <a:t>difference</a:t>
            </a:r>
            <a:r>
              <a:rPr lang="en-US" sz="2200">
                <a:solidFill>
                  <a:schemeClr val="lt1"/>
                </a:solidFill>
              </a:rPr>
              <a:t> in FDI value during Fiscal years.</a:t>
            </a:r>
            <a:endParaRPr sz="2200">
              <a:solidFill>
                <a:schemeClr val="lt1"/>
              </a:solidFill>
            </a:endParaRPr>
          </a:p>
        </p:txBody>
      </p:sp>
      <p:pic>
        <p:nvPicPr>
          <p:cNvPr id="153" name="Google Shape;153;p15"/>
          <p:cNvPicPr preferRelativeResize="0"/>
          <p:nvPr/>
        </p:nvPicPr>
        <p:blipFill>
          <a:blip r:embed="rId3">
            <a:alphaModFix/>
          </a:blip>
          <a:stretch>
            <a:fillRect/>
          </a:stretch>
        </p:blipFill>
        <p:spPr>
          <a:xfrm>
            <a:off x="273425" y="1020225"/>
            <a:ext cx="5495375" cy="4627550"/>
          </a:xfrm>
          <a:prstGeom prst="rect">
            <a:avLst/>
          </a:prstGeom>
          <a:noFill/>
          <a:ln>
            <a:noFill/>
          </a:ln>
        </p:spPr>
      </p:pic>
      <p:pic>
        <p:nvPicPr>
          <p:cNvPr id="154" name="Google Shape;154;p15"/>
          <p:cNvPicPr preferRelativeResize="0"/>
          <p:nvPr/>
        </p:nvPicPr>
        <p:blipFill>
          <a:blip r:embed="rId4">
            <a:alphaModFix/>
          </a:blip>
          <a:stretch>
            <a:fillRect/>
          </a:stretch>
        </p:blipFill>
        <p:spPr>
          <a:xfrm>
            <a:off x="6212550" y="1015475"/>
            <a:ext cx="5647950" cy="462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BA9D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